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176D-8D9A-4D58-9690-78CE6B8D662B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887E-3960-4F7C-B502-654ACCEA69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790AB-5AC5-4662-8F96-2C9129432AB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DD9FA-5986-4245-B7CB-97FA876ABA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4C1D7-4B29-4DDC-87B2-CFDF46DF0EA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644C0-DA4F-4833-B91D-B4A8C50F20F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EDD6C-33D4-4FB6-BBD5-DDD230F8BC6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7EE76-2E25-4390-97C6-2044A9E5841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B1DAF-C2B1-4B96-BCBA-1DCEC56DB25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C6692-2FF2-4DFD-94C3-3032035C25D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sz="800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2A92-AA64-4F6A-A91B-35E332C0ECF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CD1D-F83D-4D53-A26A-C7E7655A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Language Code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3200400" algn="l"/>
              </a:tabLst>
            </a:pPr>
            <a:r>
              <a:rPr lang="en-US" sz="3200" b="1" dirty="0" smtClean="0"/>
              <a:t>A </a:t>
            </a:r>
            <a:r>
              <a:rPr lang="en-US" sz="3200" b="1" i="1" dirty="0" smtClean="0"/>
              <a:t>programming language</a:t>
            </a:r>
            <a:r>
              <a:rPr lang="en-US" sz="3200" b="1" dirty="0" smtClean="0"/>
              <a:t> is a language that uses 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</a:pPr>
            <a:r>
              <a:rPr lang="en-US" sz="3200" b="1" dirty="0" smtClean="0"/>
              <a:t>Key words (specially defined words)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</a:pPr>
            <a:r>
              <a:rPr lang="en-US" sz="3200" b="1" dirty="0" smtClean="0"/>
              <a:t>Syntax (grammar), 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</a:pPr>
            <a:r>
              <a:rPr lang="en-US" sz="3200" b="1" dirty="0" smtClean="0"/>
              <a:t>Punctuation that a computer understands.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</a:pPr>
            <a:r>
              <a:rPr lang="en-US" sz="3200" b="1" dirty="0" smtClean="0"/>
              <a:t>Every instruction adds to the semantics of the program</a:t>
            </a:r>
          </a:p>
        </p:txBody>
      </p:sp>
      <p:sp>
        <p:nvSpPr>
          <p:cNvPr id="96260" name="Footer Placeholder 9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Virtual Machine (JVM)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4953000"/>
          </a:xfrm>
          <a:noFill/>
        </p:spPr>
        <p:txBody>
          <a:bodyPr/>
          <a:lstStyle/>
          <a:p>
            <a:pPr eaLnBrk="1" hangingPunct="1">
              <a:tabLst>
                <a:tab pos="3200400" algn="l"/>
              </a:tabLst>
            </a:pPr>
            <a:r>
              <a:rPr lang="en-US" sz="2000" b="1" smtClean="0"/>
              <a:t>How can bytecode be run on any type of computer?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sz="2000" b="1" smtClean="0"/>
              <a:t>As a Java program’s bytecode runs, the bytecode is translated into object code by the computer's bytecode interpreter program. The bytecode interpreter program is known as the </a:t>
            </a:r>
            <a:r>
              <a:rPr lang="en-US" sz="2000" b="1" i="1" smtClean="0"/>
              <a:t>Java Virtual Machine,</a:t>
            </a:r>
            <a:r>
              <a:rPr lang="en-US" sz="2000" b="1" smtClean="0"/>
              <a:t> or </a:t>
            </a:r>
            <a:r>
              <a:rPr lang="en-US" sz="2000" b="1" i="1" smtClean="0"/>
              <a:t>JVM</a:t>
            </a:r>
            <a:r>
              <a:rPr lang="en-US" sz="2000" b="1" smtClean="0"/>
              <a:t> for short. 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sz="2000" b="1" smtClean="0"/>
              <a:t>Java code compilation takes place in two stages.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sz="2000" b="1" smtClean="0"/>
              <a:t>Java compiler translates source code to bytecode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sz="2000" b="1" smtClean="0"/>
              <a:t>JVM translates bytecode to object code. </a:t>
            </a:r>
          </a:p>
          <a:p>
            <a:pPr>
              <a:tabLst>
                <a:tab pos="3200400" algn="l"/>
              </a:tabLst>
            </a:pPr>
            <a:r>
              <a:rPr lang="en-US" smtClean="0"/>
              <a:t>On command line</a:t>
            </a:r>
          </a:p>
          <a:p>
            <a:pPr lvl="1">
              <a:tabLst>
                <a:tab pos="3200400" algn="l"/>
              </a:tabLst>
            </a:pPr>
            <a:r>
              <a:rPr lang="en-US" b="1" smtClean="0">
                <a:latin typeface="Courier New" pitchFamily="49" charset="0"/>
              </a:rPr>
              <a:t>java classname</a:t>
            </a:r>
            <a:endParaRPr lang="en-US" b="1" smtClean="0"/>
          </a:p>
          <a:p>
            <a:pPr eaLnBrk="1" hangingPunct="1">
              <a:tabLst>
                <a:tab pos="3200400" algn="l"/>
              </a:tabLst>
            </a:pPr>
            <a:endParaRPr lang="en-US" sz="2000" b="1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15</a:t>
            </a:r>
          </a:p>
        </p:txBody>
      </p:sp>
      <p:graphicFrame>
        <p:nvGraphicFramePr>
          <p:cNvPr id="92165" name="Object 2"/>
          <p:cNvGraphicFramePr>
            <a:graphicFrameLocks noChangeAspect="1"/>
          </p:cNvGraphicFramePr>
          <p:nvPr/>
        </p:nvGraphicFramePr>
        <p:xfrm>
          <a:off x="1447800" y="3543300"/>
          <a:ext cx="7391400" cy="3695700"/>
        </p:xfrm>
        <a:graphic>
          <a:graphicData uri="http://schemas.openxmlformats.org/presentationml/2006/ole">
            <p:oleObj spid="_x0000_s3074" name="Picture" r:id="rId4" imgW="3657600" imgH="18288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Java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/>
            <a:r>
              <a:rPr lang="en-US" sz="2100" b="1" dirty="0" smtClean="0"/>
              <a:t>How JAVA interact with web pages?</a:t>
            </a:r>
          </a:p>
          <a:p>
            <a:pPr eaLnBrk="1" hangingPunct="1"/>
            <a:r>
              <a:rPr lang="en-US" sz="2100" b="1" dirty="0" smtClean="0"/>
              <a:t>Web pages have to be very portable because they can be downloaded onto any type of computer.</a:t>
            </a:r>
          </a:p>
          <a:p>
            <a:pPr eaLnBrk="1" hangingPunct="1"/>
            <a:r>
              <a:rPr lang="en-US" sz="2100" b="1" dirty="0" smtClean="0"/>
              <a:t>What's the standard language used for Web pages?</a:t>
            </a:r>
          </a:p>
          <a:p>
            <a:pPr eaLnBrk="1" hangingPunct="1"/>
            <a:r>
              <a:rPr lang="en-US" sz="2100" b="1" dirty="0" smtClean="0"/>
              <a:t>Java programs are very portable and they're better than HTML in terms of providing user interaction capabilities.</a:t>
            </a:r>
          </a:p>
          <a:p>
            <a:pPr eaLnBrk="1" hangingPunct="1"/>
            <a:r>
              <a:rPr lang="en-US" sz="2100" b="1" dirty="0" smtClean="0"/>
              <a:t>Java programs that are embedded in Web pages are called </a:t>
            </a:r>
            <a:r>
              <a:rPr lang="en-US" sz="2100" b="1" i="1" dirty="0" smtClean="0"/>
              <a:t>applets</a:t>
            </a:r>
            <a:r>
              <a:rPr lang="en-US" sz="2100" b="1" dirty="0" smtClean="0"/>
              <a:t>.</a:t>
            </a:r>
          </a:p>
          <a:p>
            <a:pPr eaLnBrk="1" hangingPunct="1"/>
            <a:r>
              <a:rPr lang="en-US" sz="2100" b="1" dirty="0" smtClean="0"/>
              <a:t>Although applets still play a significant role in Java's current success, some of the other types of Java programs have surpassed applets in terms of popularity. They are:</a:t>
            </a:r>
          </a:p>
          <a:p>
            <a:pPr eaLnBrk="1" hangingPunct="1"/>
            <a:r>
              <a:rPr lang="en-US" sz="2100" b="1" dirty="0" smtClean="0"/>
              <a:t>Socket.io</a:t>
            </a:r>
          </a:p>
          <a:p>
            <a:pPr eaLnBrk="1" hangingPunct="1"/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eaLnBrk="1" hangingPunct="1"/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endParaRPr lang="en-US" sz="2100" b="1" dirty="0" smtClean="0"/>
          </a:p>
        </p:txBody>
      </p:sp>
      <p:sp>
        <p:nvSpPr>
          <p:cNvPr id="106500" name="Footer Placeholder 7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9144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Programming Style and Documentation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3886200"/>
          </a:xfrm>
          <a:noFill/>
        </p:spPr>
        <p:txBody>
          <a:bodyPr/>
          <a:lstStyle/>
          <a:p>
            <a:pPr algn="just"/>
            <a:r>
              <a:rPr lang="en-US" sz="3600" smtClean="0"/>
              <a:t>Appropriate Comments</a:t>
            </a:r>
          </a:p>
          <a:p>
            <a:pPr algn="just"/>
            <a:r>
              <a:rPr lang="en-US" sz="3600" smtClean="0"/>
              <a:t>Naming Conventions</a:t>
            </a:r>
          </a:p>
          <a:p>
            <a:pPr algn="just"/>
            <a:r>
              <a:rPr lang="en-US" sz="3600" smtClean="0"/>
              <a:t>Proper Indentation and Spacing Lines</a:t>
            </a:r>
          </a:p>
          <a:p>
            <a:pPr algn="just"/>
            <a:r>
              <a:rPr lang="en-US" sz="3600" smtClean="0"/>
              <a:t>Block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239000" cy="914400"/>
          </a:xfrm>
          <a:noFill/>
        </p:spPr>
        <p:txBody>
          <a:bodyPr/>
          <a:lstStyle/>
          <a:p>
            <a:r>
              <a:rPr lang="en-US" smtClean="0"/>
              <a:t>Appropriate Comments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343400"/>
          </a:xfrm>
          <a:noFill/>
        </p:spPr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Why comments are useful?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Include a summary at the beginning of the program to explain: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 what the program does, 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its key features, 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its supporting data structures, and 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any unique techniques it uses. 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Also it helps in: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Include your name, 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class section, 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instruction, date, and 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Arial" pitchFamily="34" charset="0"/>
                <a:cs typeface="Arial" pitchFamily="34" charset="0"/>
              </a:rPr>
              <a:t>a brief description at the beginning of the program.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mtClean="0">
              <a:latin typeface="Courier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7226EB-8DE8-411F-92B2-CF08DFF0BC5B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91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Write the code using Notepad</a:t>
            </a:r>
          </a:p>
          <a:p>
            <a:pPr eaLnBrk="1" hangingPunct="1"/>
            <a:r>
              <a:rPr lang="en-US" sz="2000" dirty="0" smtClean="0"/>
              <a:t>Ensure that the extension is .java</a:t>
            </a:r>
          </a:p>
          <a:p>
            <a:pPr eaLnBrk="1" hangingPunct="1"/>
            <a:r>
              <a:rPr lang="en-US" sz="2000" dirty="0" smtClean="0"/>
              <a:t>Ensure that the class name and .java file name is same.</a:t>
            </a:r>
          </a:p>
          <a:p>
            <a:pPr eaLnBrk="1" hangingPunct="1"/>
            <a:r>
              <a:rPr lang="en-US" sz="2000" dirty="0" smtClean="0"/>
              <a:t>Example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//This is single line comment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/*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This is multi line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comment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*/</a:t>
            </a:r>
          </a:p>
          <a:p>
            <a:pPr>
              <a:buNone/>
            </a:pPr>
            <a:r>
              <a:rPr lang="en-US" sz="2000" dirty="0" smtClean="0"/>
              <a:t> public class </a:t>
            </a:r>
            <a:r>
              <a:rPr lang="en-US" sz="2000" b="1" dirty="0" smtClean="0"/>
              <a:t>JU11Comment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{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("Welcome to Java  !");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}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7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9A8A64-3235-47C9-8BC7-2953374B6D5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93038" cy="838200"/>
          </a:xfrm>
        </p:spPr>
        <p:txBody>
          <a:bodyPr/>
          <a:lstStyle/>
          <a:p>
            <a:pPr eaLnBrk="1" hangingPunct="1"/>
            <a:r>
              <a:rPr lang="en-US" smtClean="0"/>
              <a:t>Java Programming – Unit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/>
            <a:r>
              <a:rPr lang="en-US" sz="1600" b="1" dirty="0" smtClean="0"/>
              <a:t>File name is JU11Comment.</a:t>
            </a:r>
            <a:r>
              <a:rPr lang="en-US" sz="1600" b="1" dirty="0" smtClean="0">
                <a:solidFill>
                  <a:srgbClr val="FF0000"/>
                </a:solidFill>
              </a:rPr>
              <a:t>java</a:t>
            </a:r>
          </a:p>
          <a:p>
            <a:pPr eaLnBrk="1" hangingPunct="1"/>
            <a:r>
              <a:rPr lang="en-US" sz="1600" b="1" dirty="0" err="1" smtClean="0">
                <a:solidFill>
                  <a:srgbClr val="FF0000"/>
                </a:solidFill>
              </a:rPr>
              <a:t>javac</a:t>
            </a:r>
            <a:r>
              <a:rPr lang="en-US" sz="1600" b="1" dirty="0" smtClean="0"/>
              <a:t> JU11Comment.java will compile the code.</a:t>
            </a:r>
          </a:p>
          <a:p>
            <a:pPr eaLnBrk="1" hangingPunct="1"/>
            <a:r>
              <a:rPr lang="en-US" sz="1600" b="1" dirty="0" smtClean="0"/>
              <a:t>If compilation is successful then in addition JU11Comment.java file JU11Comment.</a:t>
            </a:r>
            <a:r>
              <a:rPr lang="en-US" sz="1600" b="1" dirty="0" smtClean="0">
                <a:solidFill>
                  <a:srgbClr val="FF0000"/>
                </a:solidFill>
              </a:rPr>
              <a:t>class </a:t>
            </a:r>
            <a:r>
              <a:rPr lang="en-US" sz="1600" b="1" dirty="0" smtClean="0"/>
              <a:t>file also gets created.</a:t>
            </a:r>
          </a:p>
          <a:p>
            <a:pPr eaLnBrk="1" hangingPunct="1"/>
            <a:r>
              <a:rPr lang="en-US" sz="1600" b="1" dirty="0" smtClean="0"/>
              <a:t>Execute the compiled file using </a:t>
            </a:r>
            <a:r>
              <a:rPr lang="en-US" sz="1600" b="1" dirty="0" smtClean="0">
                <a:solidFill>
                  <a:srgbClr val="FF0000"/>
                </a:solidFill>
              </a:rPr>
              <a:t>java</a:t>
            </a:r>
            <a:r>
              <a:rPr lang="en-US" sz="1600" b="1" dirty="0" smtClean="0"/>
              <a:t> JU11Comment command.</a:t>
            </a:r>
          </a:p>
          <a:p>
            <a:pPr eaLnBrk="1" hangingPunct="1"/>
            <a:r>
              <a:rPr lang="en-US" sz="1600" b="1" dirty="0" smtClean="0"/>
              <a:t>If there are no errors in your source file, the Java compiler will produce one or more </a:t>
            </a:r>
            <a:r>
              <a:rPr lang="en-US" sz="1600" b="1" dirty="0" smtClean="0">
                <a:solidFill>
                  <a:srgbClr val="FF0000"/>
                </a:solidFill>
              </a:rPr>
              <a:t>.class</a:t>
            </a:r>
            <a:r>
              <a:rPr lang="en-US" sz="1600" b="1" dirty="0" smtClean="0"/>
              <a:t> files (one </a:t>
            </a:r>
            <a:r>
              <a:rPr lang="en-US" sz="1600" b="1" dirty="0" smtClean="0">
                <a:solidFill>
                  <a:srgbClr val="FF0000"/>
                </a:solidFill>
              </a:rPr>
              <a:t>.class</a:t>
            </a:r>
            <a:r>
              <a:rPr lang="en-US" sz="1600" b="1" dirty="0" smtClean="0"/>
              <a:t> file for each class defined in the Foo.java source file). </a:t>
            </a:r>
          </a:p>
          <a:p>
            <a:pPr eaLnBrk="1" hangingPunct="1"/>
            <a:r>
              <a:rPr lang="en-US" sz="1600" b="1" dirty="0" smtClean="0"/>
              <a:t>For example, the results of a successful compile of Foo.java will produce a byte-code version of the class in a file named </a:t>
            </a:r>
            <a:r>
              <a:rPr lang="en-US" sz="1600" b="1" dirty="0" err="1" smtClean="0"/>
              <a:t>Foo.class</a:t>
            </a:r>
            <a:r>
              <a:rPr lang="en-US" sz="1600" b="1" dirty="0" smtClean="0"/>
              <a:t>.</a:t>
            </a:r>
          </a:p>
          <a:p>
            <a:pPr eaLnBrk="1" hangingPunct="1"/>
            <a:r>
              <a:rPr lang="en-US" sz="1600" dirty="0" smtClean="0"/>
              <a:t>If  there are more that once class then save each public class in separate .java  and compile individually.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/>
          <a:srcRect l="9370" t="19792" r="35577" b="39583"/>
          <a:stretch>
            <a:fillRect/>
          </a:stretch>
        </p:blipFill>
        <p:spPr bwMode="auto">
          <a:xfrm>
            <a:off x="762000" y="3962400"/>
            <a:ext cx="7162800" cy="297180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239000" cy="838200"/>
          </a:xfrm>
          <a:noFill/>
        </p:spPr>
        <p:txBody>
          <a:bodyPr/>
          <a:lstStyle/>
          <a:p>
            <a:r>
              <a:rPr lang="en-US" smtClean="0"/>
              <a:t>Naming Conventions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495800"/>
          </a:xfrm>
          <a:noFill/>
        </p:spPr>
        <p:txBody>
          <a:bodyPr/>
          <a:lstStyle/>
          <a:p>
            <a:pPr algn="just"/>
            <a:r>
              <a:rPr lang="en-US" smtClean="0"/>
              <a:t>Choose meaningful and descriptive names.</a:t>
            </a:r>
          </a:p>
          <a:p>
            <a:pPr algn="just"/>
            <a:r>
              <a:rPr lang="en-US" smtClean="0"/>
              <a:t>Variables and method names:  </a:t>
            </a:r>
          </a:p>
          <a:p>
            <a:pPr lvl="1"/>
            <a:r>
              <a:rPr lang="en-US" smtClean="0"/>
              <a:t>Use lowercase. </a:t>
            </a:r>
          </a:p>
          <a:p>
            <a:pPr lvl="1"/>
            <a:r>
              <a:rPr lang="en-US" smtClean="0"/>
              <a:t>If the name consists of several words, concatenate all in one, use lowercase for the first word, and capitalize the first letter of each subsequent word in the name.</a:t>
            </a:r>
          </a:p>
          <a:p>
            <a:pPr lvl="1"/>
            <a:r>
              <a:rPr lang="en-US" smtClean="0"/>
              <a:t> For example, the variables </a:t>
            </a:r>
            <a:r>
              <a:rPr lang="en-US" sz="2600" smtClean="0">
                <a:latin typeface="Courier New" pitchFamily="49" charset="0"/>
              </a:rPr>
              <a:t>radius</a:t>
            </a:r>
            <a:r>
              <a:rPr lang="en-US" smtClean="0"/>
              <a:t> and </a:t>
            </a:r>
            <a:r>
              <a:rPr lang="en-US" sz="2600" smtClean="0">
                <a:latin typeface="Courier New" pitchFamily="49" charset="0"/>
              </a:rPr>
              <a:t>area</a:t>
            </a:r>
            <a:r>
              <a:rPr lang="en-US" smtClean="0"/>
              <a:t>, and the method </a:t>
            </a:r>
            <a:r>
              <a:rPr lang="en-US" sz="2600" smtClean="0">
                <a:latin typeface="Courier New" pitchFamily="49" charset="0"/>
              </a:rPr>
              <a:t>computeArea</a:t>
            </a:r>
            <a:r>
              <a:rPr 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391400" cy="990600"/>
          </a:xfrm>
          <a:noFill/>
        </p:spPr>
        <p:txBody>
          <a:bodyPr/>
          <a:lstStyle/>
          <a:p>
            <a:r>
              <a:rPr lang="en-US" sz="4000" smtClean="0"/>
              <a:t>Naming Conventions, cont.</a:t>
            </a:r>
            <a:endParaRPr lang="en-US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6172200" cy="41148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n-US" smtClean="0"/>
              <a:t>Class names:</a:t>
            </a:r>
            <a:r>
              <a:rPr lang="en-US" smtClean="0">
                <a:latin typeface="Book Antiqua" pitchFamily="18" charset="0"/>
              </a:rPr>
              <a:t> </a:t>
            </a:r>
          </a:p>
          <a:p>
            <a:pPr lvl="1"/>
            <a:r>
              <a:rPr lang="en-US" smtClean="0"/>
              <a:t>Capitalize the first letter of each word in the name.  </a:t>
            </a:r>
          </a:p>
          <a:p>
            <a:pPr lvl="1"/>
            <a:r>
              <a:rPr lang="en-US" smtClean="0"/>
              <a:t>For example, the class name </a:t>
            </a:r>
            <a:r>
              <a:rPr lang="en-US" sz="2600" smtClean="0">
                <a:latin typeface="Courier New" pitchFamily="49" charset="0"/>
              </a:rPr>
              <a:t>ComputeArea</a:t>
            </a:r>
            <a:r>
              <a:rPr lang="en-US" smtClean="0"/>
              <a:t>.</a:t>
            </a:r>
            <a:endParaRPr lang="en-US" smtClean="0">
              <a:latin typeface="Book Antiqua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mtClean="0"/>
              <a:t>Constants: </a:t>
            </a:r>
          </a:p>
          <a:p>
            <a:pPr lvl="1"/>
            <a:r>
              <a:rPr lang="en-US" smtClean="0"/>
              <a:t>Capitalize all letters in naming a constants.</a:t>
            </a:r>
          </a:p>
          <a:p>
            <a:pPr lvl="1"/>
            <a:r>
              <a:rPr lang="en-US" smtClean="0"/>
              <a:t>  For example, the constant </a:t>
            </a:r>
            <a:r>
              <a:rPr lang="en-US" sz="2600" smtClean="0">
                <a:latin typeface="Courier New" pitchFamily="49" charset="0"/>
              </a:rPr>
              <a:t>PI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315200" cy="914400"/>
          </a:xfrm>
          <a:noFill/>
        </p:spPr>
        <p:txBody>
          <a:bodyPr/>
          <a:lstStyle/>
          <a:p>
            <a:r>
              <a:rPr lang="en-US" sz="4000" smtClean="0"/>
              <a:t>Proper Indentation and Spacing</a:t>
            </a:r>
            <a:endParaRPr lang="en-US" smtClean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114800"/>
          </a:xfrm>
          <a:noFill/>
        </p:spPr>
        <p:txBody>
          <a:bodyPr/>
          <a:lstStyle/>
          <a:p>
            <a:pPr algn="just"/>
            <a:r>
              <a:rPr lang="en-US" smtClean="0"/>
              <a:t>Indentation</a:t>
            </a:r>
            <a:endParaRPr lang="en-US" smtClean="0">
              <a:latin typeface="Book Antiqua" pitchFamily="18" charset="0"/>
            </a:endParaRPr>
          </a:p>
          <a:p>
            <a:pPr lvl="1"/>
            <a:r>
              <a:rPr lang="en-US" smtClean="0"/>
              <a:t>Indent two spaces.</a:t>
            </a:r>
            <a:endParaRPr lang="en-US" smtClean="0">
              <a:latin typeface="Book Antiqua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mtClean="0"/>
              <a:t>Spacing </a:t>
            </a:r>
          </a:p>
          <a:p>
            <a:pPr lvl="1"/>
            <a:r>
              <a:rPr lang="en-US" smtClean="0"/>
              <a:t>Use blank line to separate segments of the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62000"/>
          </a:xfrm>
          <a:noFill/>
        </p:spPr>
        <p:txBody>
          <a:bodyPr/>
          <a:lstStyle/>
          <a:p>
            <a:r>
              <a:rPr lang="en-US" sz="4000" smtClean="0"/>
              <a:t>Block Styles</a:t>
            </a: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685800"/>
          </a:xfrm>
          <a:noFill/>
        </p:spPr>
        <p:txBody>
          <a:bodyPr>
            <a:normAutofit fontScale="40000" lnSpcReduction="20000"/>
          </a:bodyPr>
          <a:lstStyle/>
          <a:p>
            <a:pPr algn="just"/>
            <a:r>
              <a:rPr lang="en-US" smtClean="0"/>
              <a:t>Use</a:t>
            </a:r>
          </a:p>
          <a:p>
            <a:pPr algn="just"/>
            <a:r>
              <a:rPr lang="en-US" smtClean="0"/>
              <a:t>Next-Line style or </a:t>
            </a:r>
          </a:p>
          <a:p>
            <a:pPr algn="just"/>
            <a:r>
              <a:rPr lang="en-US" smtClean="0"/>
              <a:t>End-of-line style for braces.</a:t>
            </a:r>
            <a:endParaRPr lang="en-US" smtClean="0">
              <a:latin typeface="Book Antiqua" pitchFamily="18" charset="0"/>
            </a:endParaRPr>
          </a:p>
          <a:p>
            <a:pPr lvl="4" algn="just">
              <a:buFontTx/>
              <a:buNone/>
            </a:pPr>
            <a:endParaRPr lang="en-US" sz="180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2362200"/>
            <a:ext cx="9144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800" u="sng">
                <a:latin typeface="Courier" charset="0"/>
                <a:cs typeface="Times New Roman" pitchFamily="18" charset="0"/>
              </a:rPr>
              <a:t> </a:t>
            </a:r>
          </a:p>
          <a:p>
            <a:endParaRPr 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57200" y="2362200"/>
          <a:ext cx="8229600" cy="3776663"/>
        </p:xfrm>
        <a:graphic>
          <a:graphicData uri="http://schemas.openxmlformats.org/presentationml/2006/ole">
            <p:oleObj spid="_x0000_s4098" name="Picture" r:id="rId3" imgW="4648320" imgH="213372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Compilation Process for Non-Java Programs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After writing a program, you'll normally want to have a computer perform the tasks specified by the program. Getting that to work is normally a two-step process: 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3200400" algn="l"/>
              </a:tabLst>
              <a:defRPr/>
            </a:pPr>
            <a:r>
              <a:rPr lang="en-US" sz="2000" b="1" dirty="0" smtClean="0"/>
              <a:t>Execute compile command, 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tabLst>
                <a:tab pos="3200400" algn="l"/>
              </a:tabLst>
              <a:defRPr/>
            </a:pPr>
            <a:r>
              <a:rPr lang="en-US" sz="2000" b="1" dirty="0" smtClean="0"/>
              <a:t>Execute a run command.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When you perform a </a:t>
            </a:r>
            <a:r>
              <a:rPr lang="en-US" sz="2000" b="1" i="1" dirty="0" smtClean="0"/>
              <a:t>compile</a:t>
            </a:r>
            <a:r>
              <a:rPr lang="en-US" sz="2000" b="1" dirty="0" smtClean="0"/>
              <a:t> command, you tell the computer to translate the program's programming language instructions to a binary format (all 0's and 1's). 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When you perform a </a:t>
            </a:r>
            <a:r>
              <a:rPr lang="en-US" sz="2000" b="1" i="1" dirty="0" smtClean="0"/>
              <a:t>run</a:t>
            </a:r>
            <a:r>
              <a:rPr lang="en-US" sz="2000" b="1" dirty="0" smtClean="0"/>
              <a:t> command, you tell the computer to read the binary-format instructions and perform the tasks specified by them.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The computer contains a special program called a </a:t>
            </a:r>
            <a:r>
              <a:rPr lang="en-US" sz="2000" b="1" i="1" dirty="0" smtClean="0"/>
              <a:t>compiler</a:t>
            </a:r>
            <a:r>
              <a:rPr lang="en-US" sz="2000" b="1" dirty="0" smtClean="0"/>
              <a:t> that's in charge of the compilation process. 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If you submit programming language instructions to a compiler, the compiler translates them into binary-format instructions. 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More formally, if you submit </a:t>
            </a:r>
            <a:r>
              <a:rPr lang="en-US" sz="2000" b="1" i="1" dirty="0" smtClean="0"/>
              <a:t>source code</a:t>
            </a:r>
            <a:r>
              <a:rPr lang="en-US" sz="2000" b="1" dirty="0" smtClean="0"/>
              <a:t> to a compiler, the compiler compiles the source code and produces </a:t>
            </a:r>
            <a:r>
              <a:rPr lang="en-US" sz="2000" b="1" i="1" dirty="0" smtClean="0"/>
              <a:t>object code</a:t>
            </a:r>
            <a:r>
              <a:rPr lang="en-US" sz="2000" b="1" dirty="0" smtClean="0"/>
              <a:t> as the result.  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Source code is the formal term for programming language instructions. </a:t>
            </a:r>
          </a:p>
          <a:p>
            <a:pPr eaLnBrk="1" hangingPunct="1">
              <a:lnSpc>
                <a:spcPct val="80000"/>
              </a:lnSpc>
              <a:tabLst>
                <a:tab pos="3200400" algn="l"/>
              </a:tabLst>
              <a:defRPr/>
            </a:pPr>
            <a:r>
              <a:rPr lang="en-US" sz="2000" b="1" dirty="0" smtClean="0"/>
              <a:t>Object code is the formal term for binary-format instructions.</a:t>
            </a:r>
          </a:p>
        </p:txBody>
      </p:sp>
      <p:sp>
        <p:nvSpPr>
          <p:cNvPr id="98308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914400"/>
          </a:xfrm>
          <a:noFill/>
        </p:spPr>
        <p:txBody>
          <a:bodyPr/>
          <a:lstStyle/>
          <a:p>
            <a:r>
              <a:rPr lang="en-US" smtClean="0"/>
              <a:t>Programming Errors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114800"/>
          </a:xfrm>
          <a:noFill/>
        </p:spPr>
        <p:txBody>
          <a:bodyPr/>
          <a:lstStyle/>
          <a:p>
            <a:pPr algn="just"/>
            <a:r>
              <a:rPr lang="en-US" smtClean="0"/>
              <a:t>Syntax Errors</a:t>
            </a:r>
          </a:p>
          <a:p>
            <a:pPr lvl="1" algn="just"/>
            <a:r>
              <a:rPr lang="en-US" smtClean="0"/>
              <a:t>Detected by the compiler</a:t>
            </a:r>
          </a:p>
          <a:p>
            <a:pPr algn="just"/>
            <a:r>
              <a:rPr lang="en-US" smtClean="0"/>
              <a:t>Runtime Errors</a:t>
            </a:r>
          </a:p>
          <a:p>
            <a:pPr lvl="1" algn="just"/>
            <a:r>
              <a:rPr lang="en-US" smtClean="0"/>
              <a:t>Causes the program to abort program during run time.</a:t>
            </a:r>
          </a:p>
          <a:p>
            <a:pPr algn="just"/>
            <a:r>
              <a:rPr lang="en-US" smtClean="0"/>
              <a:t>Logic Errors</a:t>
            </a:r>
          </a:p>
          <a:p>
            <a:pPr lvl="1" algn="just"/>
            <a:r>
              <a:rPr lang="en-US" smtClean="0"/>
              <a:t>Produces incorrect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Compilation Errors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7696200" cy="3962400"/>
          </a:xfrm>
          <a:noFill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public class Fsa1 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 public static void main(String[] args) 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   i = 30;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   System.out.println(i+4);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/>
          <a:srcRect l="1756" t="8334" r="53732" b="51041"/>
          <a:stretch>
            <a:fillRect/>
          </a:stretch>
        </p:blipFill>
        <p:spPr bwMode="auto">
          <a:xfrm>
            <a:off x="2971800" y="3733800"/>
            <a:ext cx="5791200" cy="297180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Logic Errors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6248400"/>
          </a:xfrm>
          <a:noFill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javax.swing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ShowLogicErrors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// Determine if a number is between 1 and 100 inclusively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public static void main(String[]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// Prompt the user to enter a number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String input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JOptionPane.showInputDialog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(null, 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"Please enter an integer:",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"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ShowLogicErrors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JOptionPane.QUESTION_MESSAGE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number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(input);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// Display the result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("The number is between 1 and 100, " + 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"inclusively? " + ((1 &lt; number) &amp;&amp; (number &lt; 100)));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System.exit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(0);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Compilation Process for Java Programs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9538" y="1143000"/>
            <a:ext cx="3124200" cy="1370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Java source code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HelloKmit.java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4730750"/>
            <a:ext cx="2286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object code</a:t>
            </a:r>
            <a:endParaRPr lang="en-US" sz="2000"/>
          </a:p>
        </p:txBody>
      </p:sp>
      <p:cxnSp>
        <p:nvCxnSpPr>
          <p:cNvPr id="18437" name="AutoShape 5"/>
          <p:cNvCxnSpPr>
            <a:cxnSpLocks noChangeShapeType="1"/>
            <a:stCxn id="18435" idx="2"/>
            <a:endCxn id="18440" idx="0"/>
          </p:cNvCxnSpPr>
          <p:nvPr/>
        </p:nvCxnSpPr>
        <p:spPr bwMode="auto">
          <a:xfrm>
            <a:off x="1671638" y="2513013"/>
            <a:ext cx="14287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</p:cxn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4267200" y="2260600"/>
            <a:ext cx="3048000" cy="11699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Java compilers compile source code into bytecode.</a:t>
            </a:r>
          </a:p>
          <a:p>
            <a:pPr>
              <a:spcBef>
                <a:spcPct val="50000"/>
              </a:spcBef>
            </a:pPr>
            <a:r>
              <a:rPr lang="en-US" sz="2000"/>
              <a:t>javac HelloKmit.java</a:t>
            </a:r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 flipH="1">
            <a:off x="3581400" y="276225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0" name="Text Box 13"/>
          <p:cNvSpPr txBox="1">
            <a:spLocks noChangeArrowheads="1"/>
          </p:cNvSpPr>
          <p:nvPr/>
        </p:nvSpPr>
        <p:spPr bwMode="auto">
          <a:xfrm>
            <a:off x="200025" y="3130550"/>
            <a:ext cx="2971800" cy="115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Bytecode</a:t>
            </a:r>
          </a:p>
          <a:p>
            <a:pPr algn="ctr">
              <a:spcBef>
                <a:spcPct val="50000"/>
              </a:spcBef>
            </a:pPr>
            <a:r>
              <a:rPr lang="en-US" sz="1400"/>
              <a:t>HelloKmit.class</a:t>
            </a:r>
          </a:p>
        </p:txBody>
      </p:sp>
      <p:cxnSp>
        <p:nvCxnSpPr>
          <p:cNvPr id="18441" name="AutoShape 14"/>
          <p:cNvCxnSpPr>
            <a:cxnSpLocks noChangeShapeType="1"/>
            <a:stCxn id="18440" idx="2"/>
            <a:endCxn id="18436" idx="0"/>
          </p:cNvCxnSpPr>
          <p:nvPr/>
        </p:nvCxnSpPr>
        <p:spPr bwMode="auto">
          <a:xfrm flipH="1">
            <a:off x="1676400" y="4284663"/>
            <a:ext cx="9525" cy="4460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</p:spPr>
      </p:cxn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4267200" y="3860800"/>
            <a:ext cx="4343400" cy="10620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When a Java program is run, the JVM translates bytecode to object code.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java HelloKmit</a:t>
            </a:r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 flipH="1">
            <a:off x="3581400" y="437515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340" name="Footer Placeholder 13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16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48000" y="5073650"/>
            <a:ext cx="5791200" cy="16319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The Java Virtual machine (JVM) is the virtual machine that run the Java bytecodes. The JVM doesn't understand Java typo, that's why you compile your *.java files to obtain *.class files that contain the bytecodes understandable by the JVM.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8" grpId="0" animBg="1"/>
      <p:bldP spid="18439" grpId="0" animBg="1"/>
      <p:bldP spid="18440" grpId="0" animBg="1"/>
      <p:bldP spid="18442" grpId="0" animBg="1"/>
      <p:bldP spid="18443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</p:spPr>
        <p:txBody>
          <a:bodyPr/>
          <a:lstStyle/>
          <a:p>
            <a:fld id="{7B40EC47-75E7-4602-9245-D8EE634528D5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7620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2800" b="1" smtClean="0"/>
              <a:t>Creating and </a:t>
            </a:r>
            <a:br>
              <a:rPr lang="en-US" sz="2800" b="1" smtClean="0"/>
            </a:br>
            <a:r>
              <a:rPr lang="en-US" sz="2800" b="1" smtClean="0"/>
              <a:t>Compiling JAVA Programs</a:t>
            </a:r>
            <a:endParaRPr lang="en-US" sz="2800" b="1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</p:spPr>
        <p:txBody>
          <a:bodyPr/>
          <a:lstStyle/>
          <a:p>
            <a:r>
              <a:rPr lang="en-US" smtClean="0"/>
              <a:t>On command line</a:t>
            </a:r>
          </a:p>
          <a:p>
            <a:pPr lvl="1"/>
            <a:r>
              <a:rPr lang="en-US" smtClean="0">
                <a:latin typeface="Courier New" pitchFamily="49" charset="0"/>
              </a:rPr>
              <a:t>javac file.java</a:t>
            </a:r>
            <a:endParaRPr lang="en-US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200400" y="1981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200400" y="1295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81363" y="-609600"/>
          <a:ext cx="5710237" cy="7467600"/>
        </p:xfrm>
        <a:graphic>
          <a:graphicData uri="http://schemas.openxmlformats.org/presentationml/2006/ole">
            <p:oleObj spid="_x0000_s1026" r:id="rId3" imgW="2743200" imgH="426720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</p:spPr>
        <p:txBody>
          <a:bodyPr/>
          <a:lstStyle/>
          <a:p>
            <a:fld id="{ADE8821B-9893-4F96-9D4A-C815FC46B751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Executing Applications</a:t>
            </a:r>
            <a:endParaRPr lang="en-US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</p:spPr>
        <p:txBody>
          <a:bodyPr/>
          <a:lstStyle/>
          <a:p>
            <a:r>
              <a:rPr lang="en-US" smtClean="0"/>
              <a:t>On command line</a:t>
            </a:r>
          </a:p>
          <a:p>
            <a:pPr lvl="1"/>
            <a:r>
              <a:rPr lang="en-US" smtClean="0">
                <a:latin typeface="Courier New" pitchFamily="49" charset="0"/>
              </a:rPr>
              <a:t>java classname</a:t>
            </a:r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38200" y="2590800"/>
          <a:ext cx="7391400" cy="3695700"/>
        </p:xfrm>
        <a:graphic>
          <a:graphicData uri="http://schemas.openxmlformats.org/presentationml/2006/ole">
            <p:oleObj spid="_x0000_s2050" name="Picture" r:id="rId3" imgW="3657600" imgH="182880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  <a:noFill/>
        </p:spPr>
        <p:txBody>
          <a:bodyPr/>
          <a:lstStyle/>
          <a:p>
            <a:fld id="{51C837BE-B597-4636-914E-9A673DF9FCE5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javac</a:t>
            </a:r>
            <a:r>
              <a:rPr lang="en-US" b="1" dirty="0" smtClean="0">
                <a:latin typeface="Courier New" pitchFamily="49" charset="0"/>
              </a:rPr>
              <a:t> Welcome.java</a:t>
            </a:r>
          </a:p>
          <a:p>
            <a:pPr>
              <a:buFont typeface="Monotype Sort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java Welcome</a:t>
            </a:r>
          </a:p>
          <a:p>
            <a:pPr>
              <a:buFont typeface="Monotype Sort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output:...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Object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33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200400" algn="l"/>
              </a:tabLst>
            </a:pPr>
            <a:r>
              <a:rPr lang="en-US" sz="2100" b="1" dirty="0" smtClean="0"/>
              <a:t>Object code is a set of binary-format instructions that can be directly run by a computer to solve a problem. </a:t>
            </a:r>
          </a:p>
          <a:p>
            <a:pPr eaLnBrk="1" hangingPunct="1">
              <a:lnSpc>
                <a:spcPct val="90000"/>
              </a:lnSpc>
              <a:tabLst>
                <a:tab pos="3200400" algn="l"/>
              </a:tabLst>
            </a:pPr>
            <a:r>
              <a:rPr lang="en-US" sz="2100" b="1" dirty="0" smtClean="0"/>
              <a:t>A binary-format instruction is made up of all 0’s and 1’s, because computers understand only 0’s and 1’s. Here's an example of an object-code instruction: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3200400" algn="l"/>
              </a:tabLst>
            </a:pPr>
            <a:r>
              <a:rPr lang="en-US" sz="2100" b="1" dirty="0" smtClean="0"/>
              <a:t> </a:t>
            </a:r>
            <a:r>
              <a:rPr lang="en-US" sz="2100" b="1" dirty="0" smtClean="0">
                <a:latin typeface="Courier New" pitchFamily="49" charset="0"/>
              </a:rPr>
              <a:t>0100001111101010</a:t>
            </a:r>
          </a:p>
          <a:p>
            <a:pPr eaLnBrk="1" hangingPunct="1">
              <a:lnSpc>
                <a:spcPct val="90000"/>
              </a:lnSpc>
              <a:tabLst>
                <a:tab pos="3200400" algn="l"/>
              </a:tabLst>
            </a:pPr>
            <a:r>
              <a:rPr lang="en-US" sz="2100" b="1" dirty="0" smtClean="0"/>
              <a:t>This particular object-code instruction is referred to as a </a:t>
            </a:r>
            <a:r>
              <a:rPr lang="en-US" sz="2100" b="1" i="1" dirty="0" smtClean="0"/>
              <a:t>16-bit instruction</a:t>
            </a:r>
            <a:r>
              <a:rPr lang="en-US" sz="2100" b="1" dirty="0" smtClean="0"/>
              <a:t> because each of the 0’s and 1’s is a bit, and there are 16 of them.</a:t>
            </a:r>
          </a:p>
          <a:p>
            <a:pPr eaLnBrk="1" hangingPunct="1">
              <a:lnSpc>
                <a:spcPct val="90000"/>
              </a:lnSpc>
              <a:tabLst>
                <a:tab pos="3200400" algn="l"/>
              </a:tabLst>
            </a:pPr>
            <a:r>
              <a:rPr lang="en-US" sz="2100" b="1" dirty="0" smtClean="0"/>
              <a:t>Each object-code instruction is in charge of only a simple computer task. For example, </a:t>
            </a:r>
          </a:p>
          <a:p>
            <a:pPr eaLnBrk="1" hangingPunct="1">
              <a:lnSpc>
                <a:spcPct val="90000"/>
              </a:lnSpc>
              <a:tabLst>
                <a:tab pos="3200400" algn="l"/>
              </a:tabLst>
            </a:pPr>
            <a:r>
              <a:rPr lang="en-US" sz="2100" b="1" dirty="0" smtClean="0"/>
              <a:t>Create another copy of a variable.</a:t>
            </a:r>
          </a:p>
          <a:p>
            <a:pPr eaLnBrk="1" hangingPunct="1">
              <a:lnSpc>
                <a:spcPct val="90000"/>
              </a:lnSpc>
              <a:tabLst>
                <a:tab pos="3200400" algn="l"/>
              </a:tabLst>
            </a:pPr>
            <a:r>
              <a:rPr lang="en-US" sz="2100" b="1" dirty="0" smtClean="0"/>
              <a:t>Initialize a variable etc</a:t>
            </a:r>
          </a:p>
          <a:p>
            <a:pPr eaLnBrk="1" hangingPunct="1">
              <a:lnSpc>
                <a:spcPct val="90000"/>
              </a:lnSpc>
              <a:tabLst>
                <a:tab pos="3200400" algn="l"/>
              </a:tabLst>
            </a:pPr>
            <a:r>
              <a:rPr lang="en-US" sz="2100" b="1" dirty="0" smtClean="0"/>
              <a:t>Programmers sometimes refer to object code as </a:t>
            </a:r>
            <a:r>
              <a:rPr lang="en-US" sz="2100" b="1" i="1" dirty="0" smtClean="0"/>
              <a:t>machine code</a:t>
            </a:r>
            <a:r>
              <a:rPr lang="en-US" sz="2100" b="1" dirty="0" smtClean="0"/>
              <a:t>. Object code is called machine code because it's written in binary and that's what a computer “machine” understands.</a:t>
            </a:r>
          </a:p>
        </p:txBody>
      </p:sp>
      <p:sp>
        <p:nvSpPr>
          <p:cNvPr id="101380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Portability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tabLst>
                <a:tab pos="3200400" algn="l"/>
              </a:tabLst>
            </a:pPr>
            <a:r>
              <a:rPr lang="en-US" b="1" smtClean="0"/>
              <a:t>Is object code portable?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b="1" smtClean="0"/>
              <a:t>A piece of software is </a:t>
            </a:r>
            <a:r>
              <a:rPr lang="en-US" b="1" i="1" smtClean="0"/>
              <a:t>portable</a:t>
            </a:r>
            <a:r>
              <a:rPr lang="en-US" b="1" smtClean="0"/>
              <a:t> if it can be used on many different types of computers.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b="1" smtClean="0"/>
              <a:t>Object code is not necessarily portable. 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b="1" smtClean="0"/>
              <a:t>As you know, object code is comprised of binary-format instructions. 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b="1" smtClean="0"/>
              <a:t>Those binary-format instructions are intimately tied to a particular type of computer. </a:t>
            </a:r>
          </a:p>
          <a:p>
            <a:pPr eaLnBrk="1" hangingPunct="1">
              <a:tabLst>
                <a:tab pos="3200400" algn="l"/>
              </a:tabLst>
            </a:pPr>
            <a:r>
              <a:rPr lang="en-US" b="1" smtClean="0"/>
              <a:t>If you've got object code that was created on a type X computer, then the object code can run only on a type X computer. </a:t>
            </a:r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Portability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noFill/>
        </p:spPr>
        <p:txBody>
          <a:bodyPr/>
          <a:lstStyle/>
          <a:p>
            <a:pPr eaLnBrk="1" hangingPunct="1">
              <a:tabLst>
                <a:tab pos="3200400" algn="l"/>
              </a:tabLst>
            </a:pPr>
            <a:r>
              <a:rPr lang="en-US" b="1" smtClean="0"/>
              <a:t>The Java solution to improve portability:</a:t>
            </a:r>
          </a:p>
          <a:p>
            <a:pPr lvl="1" eaLnBrk="1" hangingPunct="1">
              <a:tabLst>
                <a:tab pos="3200400" algn="l"/>
              </a:tabLst>
            </a:pPr>
            <a:r>
              <a:rPr lang="en-US" sz="2800" b="1" smtClean="0"/>
              <a:t>Java compilers don't compile all the way down to object code. </a:t>
            </a:r>
          </a:p>
          <a:p>
            <a:pPr lvl="1" eaLnBrk="1" hangingPunct="1">
              <a:tabLst>
                <a:tab pos="3200400" algn="l"/>
              </a:tabLst>
            </a:pPr>
            <a:r>
              <a:rPr lang="en-US" sz="2800" b="1" smtClean="0"/>
              <a:t>Instead, they compile down to </a:t>
            </a:r>
            <a:r>
              <a:rPr lang="en-US" sz="2800" b="1" i="1" smtClean="0"/>
              <a:t>bytecode</a:t>
            </a:r>
            <a:r>
              <a:rPr lang="en-US" sz="2800" b="1" smtClean="0"/>
              <a:t>, which possesses the best features of both object code and source code:</a:t>
            </a:r>
          </a:p>
          <a:p>
            <a:pPr lvl="2" eaLnBrk="1" hangingPunct="1">
              <a:tabLst>
                <a:tab pos="3200400" algn="l"/>
              </a:tabLst>
            </a:pPr>
            <a:r>
              <a:rPr lang="en-US" sz="2800" b="1" smtClean="0"/>
              <a:t>Like object code, bytecode uses a format that works closely with computer hardware, so it runs fast.</a:t>
            </a:r>
          </a:p>
          <a:p>
            <a:pPr lvl="2" eaLnBrk="1" hangingPunct="1">
              <a:tabLst>
                <a:tab pos="3200400" algn="l"/>
              </a:tabLst>
            </a:pPr>
            <a:r>
              <a:rPr lang="en-US" sz="2800" b="1" smtClean="0"/>
              <a:t>But unlike object code, bytecode is generic, so it can be run on any type of computer.</a:t>
            </a:r>
          </a:p>
        </p:txBody>
      </p:sp>
      <p:sp>
        <p:nvSpPr>
          <p:cNvPr id="103428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400">
                <a:latin typeface="Arial" pitchFamily="34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1322</Words>
  <Application>Microsoft Office PowerPoint</Application>
  <PresentationFormat>On-screen Show (4:3)</PresentationFormat>
  <Paragraphs>206</Paragraphs>
  <Slides>22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Microsoft Word Picture</vt:lpstr>
      <vt:lpstr>Picture</vt:lpstr>
      <vt:lpstr>Programming Language Code</vt:lpstr>
      <vt:lpstr>The Compilation Process for Non-Java Programs</vt:lpstr>
      <vt:lpstr>The Compilation Process for Java Programs</vt:lpstr>
      <vt:lpstr>Creating and  Compiling JAVA Programs</vt:lpstr>
      <vt:lpstr>Executing Applications</vt:lpstr>
      <vt:lpstr>Example</vt:lpstr>
      <vt:lpstr>Object Code</vt:lpstr>
      <vt:lpstr>Portability</vt:lpstr>
      <vt:lpstr>Portability</vt:lpstr>
      <vt:lpstr>Java Virtual Machine (JVM)</vt:lpstr>
      <vt:lpstr>History of Java</vt:lpstr>
      <vt:lpstr>Programming Style and Documentation</vt:lpstr>
      <vt:lpstr>Appropriate Comments</vt:lpstr>
      <vt:lpstr>Java Programming – Unit 1</vt:lpstr>
      <vt:lpstr>Java Programming – Unit 1</vt:lpstr>
      <vt:lpstr>Naming Conventions</vt:lpstr>
      <vt:lpstr>Naming Conventions, cont.</vt:lpstr>
      <vt:lpstr>Proper Indentation and Spacing</vt:lpstr>
      <vt:lpstr>Block Styles</vt:lpstr>
      <vt:lpstr>Programming Errors</vt:lpstr>
      <vt:lpstr>Compilation Errors</vt:lpstr>
      <vt:lpstr>Logic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Code</dc:title>
  <dc:creator>umesh gogte</dc:creator>
  <cp:lastModifiedBy>umesh gogte</cp:lastModifiedBy>
  <cp:revision>16</cp:revision>
  <dcterms:created xsi:type="dcterms:W3CDTF">2018-01-09T06:17:30Z</dcterms:created>
  <dcterms:modified xsi:type="dcterms:W3CDTF">2020-01-16T07:59:44Z</dcterms:modified>
</cp:coreProperties>
</file>