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89" r:id="rId24"/>
    <p:sldId id="290" r:id="rId25"/>
    <p:sldId id="292" r:id="rId26"/>
    <p:sldId id="291" r:id="rId27"/>
    <p:sldId id="286" r:id="rId28"/>
    <p:sldId id="287" r:id="rId29"/>
    <p:sldId id="288" r:id="rId30"/>
    <p:sldId id="281" r:id="rId31"/>
    <p:sldId id="282" r:id="rId32"/>
    <p:sldId id="283" r:id="rId33"/>
    <p:sldId id="284" r:id="rId34"/>
    <p:sldId id="285"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A193C-FDD3-4572-869F-3AE39D9778B3}"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A193C-FDD3-4572-869F-3AE39D9778B3}"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A193C-FDD3-4572-869F-3AE39D9778B3}"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A193C-FDD3-4572-869F-3AE39D9778B3}"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193C-FDD3-4572-869F-3AE39D9778B3}"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193C-FDD3-4572-869F-3AE39D9778B3}" type="datetimeFigureOut">
              <a:rPr lang="en-US" smtClean="0"/>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099C4-E671-429A-B9AB-5126C88B8E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FS : ECE &amp; EIE</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DAY 3</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3"/>
          <p:cNvSpPr>
            <a:spLocks noGrp="1"/>
          </p:cNvSpPr>
          <p:nvPr>
            <p:ph type="sldNum" sz="quarter" idx="10"/>
          </p:nvPr>
        </p:nvSpPr>
        <p:spPr>
          <a:noFill/>
        </p:spPr>
        <p:txBody>
          <a:bodyPr/>
          <a:lstStyle/>
          <a:p>
            <a:fld id="{8175D31F-DC2F-47C1-AA1D-9E26BB049045}" type="slidenum">
              <a:rPr lang="en-US" smtClean="0">
                <a:latin typeface="Arial" pitchFamily="34" charset="0"/>
              </a:rPr>
              <a:pPr/>
              <a:t>10</a:t>
            </a:fld>
            <a:endParaRPr lang="en-US" smtClean="0">
              <a:latin typeface="Arial" pitchFamily="34" charset="0"/>
            </a:endParaRPr>
          </a:p>
        </p:txBody>
      </p:sp>
      <p:sp>
        <p:nvSpPr>
          <p:cNvPr id="130051" name="Rectangle 2"/>
          <p:cNvSpPr>
            <a:spLocks noGrp="1" noChangeArrowheads="1"/>
          </p:cNvSpPr>
          <p:nvPr>
            <p:ph type="title"/>
          </p:nvPr>
        </p:nvSpPr>
        <p:spPr>
          <a:xfrm>
            <a:off x="1219200" y="-76200"/>
            <a:ext cx="7467600" cy="457200"/>
          </a:xfrm>
        </p:spPr>
        <p:txBody>
          <a:bodyPr>
            <a:normAutofit fontScale="90000"/>
          </a:bodyPr>
          <a:lstStyle/>
          <a:p>
            <a:pPr eaLnBrk="1" hangingPunct="1"/>
            <a:r>
              <a:rPr lang="en-US" dirty="0" smtClean="0"/>
              <a:t>Primitive Data Types:</a:t>
            </a:r>
          </a:p>
        </p:txBody>
      </p:sp>
      <p:sp>
        <p:nvSpPr>
          <p:cNvPr id="63492" name="Rectangle 3"/>
          <p:cNvSpPr>
            <a:spLocks noGrp="1" noChangeArrowheads="1"/>
          </p:cNvSpPr>
          <p:nvPr>
            <p:ph type="body" idx="1"/>
          </p:nvPr>
        </p:nvSpPr>
        <p:spPr>
          <a:xfrm>
            <a:off x="0" y="381000"/>
            <a:ext cx="9144000" cy="5791200"/>
          </a:xfrm>
        </p:spPr>
        <p:txBody>
          <a:bodyPr>
            <a:normAutofit/>
          </a:bodyPr>
          <a:lstStyle/>
          <a:p>
            <a:r>
              <a:rPr lang="en-US" sz="2800" b="1" dirty="0" smtClean="0"/>
              <a:t>double:</a:t>
            </a:r>
          </a:p>
          <a:p>
            <a:r>
              <a:rPr lang="en-US" sz="2800" b="1" dirty="0" smtClean="0"/>
              <a:t>double data type is a double-precision 64-bit floating point.</a:t>
            </a:r>
          </a:p>
          <a:p>
            <a:r>
              <a:rPr lang="en-US" sz="2800" b="1" dirty="0" smtClean="0"/>
              <a:t>This data type is generally used as the default data type for decimal values, generally the default choice.</a:t>
            </a:r>
          </a:p>
          <a:p>
            <a:r>
              <a:rPr lang="en-US" sz="2800" b="1" dirty="0" smtClean="0"/>
              <a:t>Double data type should never be used for precise values such as currency.</a:t>
            </a:r>
          </a:p>
          <a:p>
            <a:r>
              <a:rPr lang="en-US" sz="2800" b="1" dirty="0" smtClean="0"/>
              <a:t>Default value is 0.0d.</a:t>
            </a:r>
          </a:p>
          <a:p>
            <a:r>
              <a:rPr lang="en-US" sz="2800" b="1" dirty="0" smtClean="0"/>
              <a:t>Example: double d1 = 123.4</a:t>
            </a:r>
          </a:p>
          <a:p>
            <a:pPr eaLnBrk="1" hangingPunct="1"/>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3"/>
          <p:cNvSpPr>
            <a:spLocks noGrp="1"/>
          </p:cNvSpPr>
          <p:nvPr>
            <p:ph type="sldNum" sz="quarter" idx="10"/>
          </p:nvPr>
        </p:nvSpPr>
        <p:spPr>
          <a:noFill/>
        </p:spPr>
        <p:txBody>
          <a:bodyPr/>
          <a:lstStyle/>
          <a:p>
            <a:fld id="{36AFBCD1-8748-4716-AD8D-6AB35B02AE2E}" type="slidenum">
              <a:rPr lang="en-US" smtClean="0">
                <a:latin typeface="Arial" pitchFamily="34" charset="0"/>
              </a:rPr>
              <a:pPr/>
              <a:t>11</a:t>
            </a:fld>
            <a:endParaRPr lang="en-US" smtClean="0">
              <a:latin typeface="Arial" pitchFamily="34" charset="0"/>
            </a:endParaRPr>
          </a:p>
        </p:txBody>
      </p:sp>
      <p:sp>
        <p:nvSpPr>
          <p:cNvPr id="131075"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smtClean="0"/>
              <a:t>Primitive Data Types:</a:t>
            </a:r>
          </a:p>
        </p:txBody>
      </p:sp>
      <p:sp>
        <p:nvSpPr>
          <p:cNvPr id="63492" name="Rectangle 3"/>
          <p:cNvSpPr>
            <a:spLocks noGrp="1" noChangeArrowheads="1"/>
          </p:cNvSpPr>
          <p:nvPr>
            <p:ph type="body" idx="1"/>
          </p:nvPr>
        </p:nvSpPr>
        <p:spPr>
          <a:xfrm>
            <a:off x="0" y="457200"/>
            <a:ext cx="9144000" cy="5791200"/>
          </a:xfrm>
        </p:spPr>
        <p:txBody>
          <a:bodyPr/>
          <a:lstStyle/>
          <a:p>
            <a:r>
              <a:rPr lang="en-US" b="1" smtClean="0"/>
              <a:t>boolean:</a:t>
            </a:r>
          </a:p>
          <a:p>
            <a:r>
              <a:rPr lang="en-US" b="1" smtClean="0"/>
              <a:t>boolean data type represents one bit of information.</a:t>
            </a:r>
          </a:p>
          <a:p>
            <a:r>
              <a:rPr lang="en-US" b="1" smtClean="0"/>
              <a:t>There are only two possible values: true and false.</a:t>
            </a:r>
          </a:p>
          <a:p>
            <a:r>
              <a:rPr lang="en-US" b="1" smtClean="0"/>
              <a:t>This data type is used for simple flags that track true/false conditions.</a:t>
            </a:r>
          </a:p>
          <a:p>
            <a:r>
              <a:rPr lang="en-US" b="1" smtClean="0"/>
              <a:t>Default value is false.</a:t>
            </a:r>
          </a:p>
          <a:p>
            <a:r>
              <a:rPr lang="en-US" b="1" smtClean="0"/>
              <a:t>Example: boolean one = true</a:t>
            </a:r>
          </a:p>
          <a:p>
            <a:pPr eaLnBrk="1" hangingPunct="1">
              <a:buFont typeface="Wingdings" pitchFamily="2" charset="2"/>
              <a:buNone/>
            </a:pPr>
            <a:endParaRPr 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3"/>
          <p:cNvSpPr>
            <a:spLocks noGrp="1"/>
          </p:cNvSpPr>
          <p:nvPr>
            <p:ph type="sldNum" sz="quarter" idx="10"/>
          </p:nvPr>
        </p:nvSpPr>
        <p:spPr>
          <a:noFill/>
        </p:spPr>
        <p:txBody>
          <a:bodyPr/>
          <a:lstStyle/>
          <a:p>
            <a:fld id="{1EBA334F-1389-4138-B7DA-34E67CA2A007}" type="slidenum">
              <a:rPr lang="en-US" smtClean="0">
                <a:latin typeface="Arial" pitchFamily="34" charset="0"/>
              </a:rPr>
              <a:pPr/>
              <a:t>12</a:t>
            </a:fld>
            <a:endParaRPr lang="en-US" smtClean="0">
              <a:latin typeface="Arial" pitchFamily="34" charset="0"/>
            </a:endParaRPr>
          </a:p>
        </p:txBody>
      </p:sp>
      <p:sp>
        <p:nvSpPr>
          <p:cNvPr id="132099"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smtClean="0"/>
              <a:t>Primitive Data Types:</a:t>
            </a:r>
          </a:p>
        </p:txBody>
      </p:sp>
      <p:sp>
        <p:nvSpPr>
          <p:cNvPr id="63492" name="Rectangle 3"/>
          <p:cNvSpPr>
            <a:spLocks noGrp="1" noChangeArrowheads="1"/>
          </p:cNvSpPr>
          <p:nvPr>
            <p:ph type="body" idx="1"/>
          </p:nvPr>
        </p:nvSpPr>
        <p:spPr>
          <a:xfrm>
            <a:off x="0" y="457200"/>
            <a:ext cx="9144000" cy="5791200"/>
          </a:xfrm>
        </p:spPr>
        <p:txBody>
          <a:bodyPr/>
          <a:lstStyle/>
          <a:p>
            <a:r>
              <a:rPr lang="en-US" b="1" smtClean="0"/>
              <a:t>char:</a:t>
            </a:r>
          </a:p>
          <a:p>
            <a:r>
              <a:rPr lang="en-US" b="1" smtClean="0"/>
              <a:t>char data type is a single 16-bit Unicode character.</a:t>
            </a:r>
          </a:p>
          <a:p>
            <a:r>
              <a:rPr lang="en-US" b="1" smtClean="0"/>
              <a:t>Minimum value is '\u0000' (or 0).</a:t>
            </a:r>
          </a:p>
          <a:p>
            <a:r>
              <a:rPr lang="en-US" b="1" smtClean="0"/>
              <a:t>Maximum value is '\uffff' (or 65,535 inclusive).</a:t>
            </a:r>
          </a:p>
          <a:p>
            <a:r>
              <a:rPr lang="en-US" b="1" smtClean="0"/>
              <a:t>Char data type is used to store any character.</a:t>
            </a:r>
          </a:p>
          <a:p>
            <a:r>
              <a:rPr lang="en-US" b="1" smtClean="0"/>
              <a:t>Example: char letterA ='A'</a:t>
            </a:r>
          </a:p>
          <a:p>
            <a:pPr eaLnBrk="1" hangingPunct="1">
              <a:buFont typeface="Wingdings" pitchFamily="2" charset="2"/>
              <a:buNone/>
            </a:pPr>
            <a:endParaRPr 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0"/>
          </p:nvPr>
        </p:nvSpPr>
        <p:spPr>
          <a:noFill/>
        </p:spPr>
        <p:txBody>
          <a:bodyPr/>
          <a:lstStyle/>
          <a:p>
            <a:fld id="{E3D27AF0-AAF1-4410-BB94-EA7DACC60E91}" type="slidenum">
              <a:rPr lang="en-US" smtClean="0">
                <a:latin typeface="Arial" pitchFamily="34" charset="0"/>
              </a:rPr>
              <a:pPr/>
              <a:t>13</a:t>
            </a:fld>
            <a:endParaRPr lang="en-US" dirty="0" smtClean="0">
              <a:latin typeface="Arial" pitchFamily="34" charset="0"/>
            </a:endParaRPr>
          </a:p>
        </p:txBody>
      </p:sp>
      <p:sp>
        <p:nvSpPr>
          <p:cNvPr id="134147" name="Rectangle 2"/>
          <p:cNvSpPr>
            <a:spLocks noGrp="1" noChangeArrowheads="1"/>
          </p:cNvSpPr>
          <p:nvPr>
            <p:ph type="title"/>
          </p:nvPr>
        </p:nvSpPr>
        <p:spPr>
          <a:xfrm>
            <a:off x="0" y="-76200"/>
            <a:ext cx="8686800" cy="457200"/>
          </a:xfrm>
        </p:spPr>
        <p:txBody>
          <a:bodyPr>
            <a:normAutofit fontScale="90000"/>
          </a:bodyPr>
          <a:lstStyle/>
          <a:p>
            <a:pPr eaLnBrk="1" hangingPunct="1"/>
            <a:r>
              <a:rPr lang="en-US" dirty="0" smtClean="0"/>
              <a:t>Concept: Primitive Data Type </a:t>
            </a:r>
            <a:r>
              <a:rPr lang="en-US" dirty="0" err="1" smtClean="0"/>
              <a:t>boolean</a:t>
            </a:r>
            <a:endParaRPr lang="en-US" dirty="0" smtClean="0"/>
          </a:p>
        </p:txBody>
      </p:sp>
      <p:sp>
        <p:nvSpPr>
          <p:cNvPr id="63492" name="Rectangle 3"/>
          <p:cNvSpPr>
            <a:spLocks noGrp="1" noChangeArrowheads="1"/>
          </p:cNvSpPr>
          <p:nvPr>
            <p:ph type="body" idx="1"/>
          </p:nvPr>
        </p:nvSpPr>
        <p:spPr>
          <a:xfrm>
            <a:off x="0" y="381000"/>
            <a:ext cx="9144000" cy="5791200"/>
          </a:xfrm>
        </p:spPr>
        <p:txBody>
          <a:bodyPr/>
          <a:lstStyle/>
          <a:p>
            <a:pPr eaLnBrk="1" hangingPunct="1">
              <a:buFont typeface="Wingdings" pitchFamily="2" charset="2"/>
              <a:buNone/>
            </a:pPr>
            <a:r>
              <a:rPr lang="en-US" sz="2100" b="1" dirty="0" smtClean="0"/>
              <a:t>/* Example to shows how to declare and use Java primitive </a:t>
            </a:r>
            <a:r>
              <a:rPr lang="en-US" sz="2100" b="1" dirty="0" err="1" smtClean="0"/>
              <a:t>boolean</a:t>
            </a:r>
            <a:r>
              <a:rPr lang="en-US" sz="2100" b="1" dirty="0" smtClean="0"/>
              <a:t> variable</a:t>
            </a:r>
          </a:p>
          <a:p>
            <a:pPr eaLnBrk="1" hangingPunct="1">
              <a:buFont typeface="Wingdings" pitchFamily="2" charset="2"/>
              <a:buNone/>
            </a:pPr>
            <a:r>
              <a:rPr lang="en-US" sz="2100" b="1" dirty="0" smtClean="0"/>
              <a:t>*/</a:t>
            </a:r>
          </a:p>
          <a:p>
            <a:pPr eaLnBrk="1" hangingPunct="1">
              <a:buFont typeface="Wingdings" pitchFamily="2" charset="2"/>
              <a:buNone/>
            </a:pPr>
            <a:r>
              <a:rPr lang="en-US" sz="2100" b="1" dirty="0" smtClean="0"/>
              <a:t> public class JU12BooleanByte</a:t>
            </a:r>
          </a:p>
          <a:p>
            <a:pPr eaLnBrk="1" hangingPunct="1">
              <a:buFont typeface="Wingdings" pitchFamily="2" charset="2"/>
              <a:buNone/>
            </a:pPr>
            <a:r>
              <a:rPr lang="en-US" sz="2100" b="1" dirty="0" smtClean="0"/>
              <a:t>{ </a:t>
            </a:r>
          </a:p>
          <a:p>
            <a:pPr eaLnBrk="1" hangingPunct="1">
              <a:buFont typeface="Wingdings" pitchFamily="2" charset="2"/>
              <a:buNone/>
            </a:pPr>
            <a:r>
              <a:rPr lang="en-US" sz="2100" b="1" dirty="0" smtClean="0"/>
              <a:t>        public static void main(String[] </a:t>
            </a:r>
            <a:r>
              <a:rPr lang="en-US" sz="2100" b="1" dirty="0" err="1" smtClean="0"/>
              <a:t>args</a:t>
            </a:r>
            <a:r>
              <a:rPr lang="en-US" sz="2100" b="1" dirty="0" smtClean="0"/>
              <a:t>) </a:t>
            </a:r>
          </a:p>
          <a:p>
            <a:pPr eaLnBrk="1" hangingPunct="1">
              <a:buFont typeface="Wingdings" pitchFamily="2" charset="2"/>
              <a:buNone/>
            </a:pPr>
            <a:r>
              <a:rPr lang="en-US" sz="2100" b="1" dirty="0" smtClean="0"/>
              <a:t>       {               </a:t>
            </a:r>
          </a:p>
          <a:p>
            <a:pPr eaLnBrk="1" hangingPunct="1">
              <a:buFont typeface="Wingdings" pitchFamily="2" charset="2"/>
              <a:buNone/>
            </a:pPr>
            <a:r>
              <a:rPr lang="en-US" sz="2100" b="1" dirty="0" smtClean="0"/>
              <a:t>                </a:t>
            </a:r>
            <a:r>
              <a:rPr lang="en-US" sz="2100" b="1" dirty="0" err="1" smtClean="0"/>
              <a:t>boolean</a:t>
            </a:r>
            <a:r>
              <a:rPr lang="en-US" sz="2100" b="1" dirty="0" smtClean="0"/>
              <a:t> b1 = true;</a:t>
            </a:r>
          </a:p>
          <a:p>
            <a:pPr eaLnBrk="1" hangingPunct="1">
              <a:buFont typeface="Wingdings" pitchFamily="2" charset="2"/>
              <a:buNone/>
            </a:pPr>
            <a:r>
              <a:rPr lang="en-US" sz="2100" b="1" dirty="0" smtClean="0"/>
              <a:t>                </a:t>
            </a:r>
            <a:r>
              <a:rPr lang="en-US" sz="2100" b="1" dirty="0" err="1" smtClean="0"/>
              <a:t>boolean</a:t>
            </a:r>
            <a:r>
              <a:rPr lang="en-US" sz="2100" b="1" dirty="0" smtClean="0"/>
              <a:t> b2 = false;</a:t>
            </a:r>
          </a:p>
          <a:p>
            <a:pPr eaLnBrk="1" hangingPunct="1">
              <a:buFont typeface="Wingdings" pitchFamily="2" charset="2"/>
              <a:buNone/>
            </a:pPr>
            <a:r>
              <a:rPr lang="en-US" sz="2100" b="1" dirty="0" smtClean="0"/>
              <a:t>		  byte a=10,b=2;</a:t>
            </a:r>
          </a:p>
          <a:p>
            <a:pPr eaLnBrk="1" hangingPunct="1">
              <a:buFont typeface="Wingdings" pitchFamily="2" charset="2"/>
              <a:buNone/>
            </a:pPr>
            <a:r>
              <a:rPr lang="en-US" sz="2100" b="1" dirty="0" smtClean="0"/>
              <a:t>                </a:t>
            </a:r>
            <a:r>
              <a:rPr lang="en-US" sz="2100" b="1" dirty="0" err="1" smtClean="0"/>
              <a:t>boolean</a:t>
            </a:r>
            <a:r>
              <a:rPr lang="en-US" sz="2100" b="1" dirty="0" smtClean="0"/>
              <a:t> b3 = (a &gt; b)? </a:t>
            </a:r>
            <a:r>
              <a:rPr lang="en-US" sz="2100" b="1" dirty="0" err="1" smtClean="0"/>
              <a:t>true:false</a:t>
            </a:r>
            <a:r>
              <a:rPr lang="en-US" sz="2100" b="1" dirty="0" smtClean="0"/>
              <a:t>;               </a:t>
            </a:r>
          </a:p>
          <a:p>
            <a:pPr eaLnBrk="1" hangingPunct="1">
              <a:buFont typeface="Wingdings" pitchFamily="2" charset="2"/>
              <a:buNone/>
            </a:pPr>
            <a:r>
              <a:rPr lang="en-US" sz="2100" b="1" dirty="0" smtClean="0"/>
              <a:t>                </a:t>
            </a:r>
            <a:r>
              <a:rPr lang="en-US" sz="2100" b="1" dirty="0" err="1" smtClean="0"/>
              <a:t>System.out.println</a:t>
            </a:r>
            <a:r>
              <a:rPr lang="en-US" sz="2100" b="1" dirty="0" smtClean="0"/>
              <a:t>("Value of </a:t>
            </a:r>
            <a:r>
              <a:rPr lang="en-US" sz="2100" b="1" dirty="0" err="1" smtClean="0"/>
              <a:t>boolean</a:t>
            </a:r>
            <a:r>
              <a:rPr lang="en-US" sz="2100" b="1" dirty="0" smtClean="0"/>
              <a:t> variable b1 is :" + b1);</a:t>
            </a:r>
          </a:p>
          <a:p>
            <a:pPr eaLnBrk="1" hangingPunct="1">
              <a:buFont typeface="Wingdings" pitchFamily="2" charset="2"/>
              <a:buNone/>
            </a:pPr>
            <a:r>
              <a:rPr lang="en-US" sz="2100" b="1" dirty="0" smtClean="0"/>
              <a:t>                </a:t>
            </a:r>
            <a:r>
              <a:rPr lang="en-US" sz="2100" b="1" dirty="0" err="1" smtClean="0"/>
              <a:t>System.out.println</a:t>
            </a:r>
            <a:r>
              <a:rPr lang="en-US" sz="2100" b="1" dirty="0" smtClean="0"/>
              <a:t>("Value of </a:t>
            </a:r>
            <a:r>
              <a:rPr lang="en-US" sz="2100" b="1" dirty="0" err="1" smtClean="0"/>
              <a:t>boolean</a:t>
            </a:r>
            <a:r>
              <a:rPr lang="en-US" sz="2100" b="1" dirty="0" smtClean="0"/>
              <a:t> variable b2 is :" + b2);</a:t>
            </a:r>
          </a:p>
          <a:p>
            <a:pPr eaLnBrk="1" hangingPunct="1">
              <a:buFont typeface="Wingdings" pitchFamily="2" charset="2"/>
              <a:buNone/>
            </a:pPr>
            <a:r>
              <a:rPr lang="en-US" sz="2100" b="1" dirty="0" smtClean="0"/>
              <a:t>                </a:t>
            </a:r>
            <a:r>
              <a:rPr lang="en-US" sz="2100" b="1" dirty="0" err="1" smtClean="0"/>
              <a:t>System.out.println</a:t>
            </a:r>
            <a:r>
              <a:rPr lang="en-US" sz="2100" b="1" dirty="0" smtClean="0"/>
              <a:t>("Value of </a:t>
            </a:r>
            <a:r>
              <a:rPr lang="en-US" sz="2100" b="1" dirty="0" err="1" smtClean="0"/>
              <a:t>boolean</a:t>
            </a:r>
            <a:r>
              <a:rPr lang="en-US" sz="2100" b="1" dirty="0" smtClean="0"/>
              <a:t> variable b3 is :" + b3);            </a:t>
            </a:r>
          </a:p>
          <a:p>
            <a:pPr eaLnBrk="1" hangingPunct="1">
              <a:buFont typeface="Wingdings" pitchFamily="2" charset="2"/>
              <a:buNone/>
            </a:pPr>
            <a:r>
              <a:rPr lang="en-US" sz="2100" b="1" dirty="0" smtClean="0"/>
              <a:t>        }</a:t>
            </a:r>
          </a:p>
          <a:p>
            <a:pPr eaLnBrk="1" hangingPunct="1">
              <a:buFont typeface="Wingdings" pitchFamily="2" charset="2"/>
              <a:buNone/>
            </a:pPr>
            <a:r>
              <a:rPr lang="en-US" sz="2100" b="1" dirty="0" smtClean="0"/>
              <a:t>}</a:t>
            </a:r>
          </a:p>
        </p:txBody>
      </p:sp>
      <p:sp>
        <p:nvSpPr>
          <p:cNvPr id="5" name="Rectangle 4"/>
          <p:cNvSpPr/>
          <p:nvPr/>
        </p:nvSpPr>
        <p:spPr>
          <a:xfrm>
            <a:off x="1295400" y="5429071"/>
            <a:ext cx="7848600" cy="1200329"/>
          </a:xfrm>
          <a:prstGeom prst="rect">
            <a:avLst/>
          </a:prstGeom>
        </p:spPr>
        <p:txBody>
          <a:bodyPr wrap="square">
            <a:spAutoFit/>
          </a:bodyPr>
          <a:lstStyle/>
          <a:p>
            <a:pPr>
              <a:buFont typeface="Arial" pitchFamily="34" charset="0"/>
              <a:buChar char="•"/>
            </a:pPr>
            <a:r>
              <a:rPr lang="en-US" sz="2400" b="1" dirty="0" smtClean="0"/>
              <a:t>System is a class in the </a:t>
            </a:r>
            <a:r>
              <a:rPr lang="en-US" sz="2400" b="1" dirty="0" err="1" smtClean="0"/>
              <a:t>java.lang</a:t>
            </a:r>
            <a:r>
              <a:rPr lang="en-US" sz="2400" b="1" dirty="0" smtClean="0"/>
              <a:t> package . </a:t>
            </a:r>
          </a:p>
          <a:p>
            <a:pPr>
              <a:buFont typeface="Arial" pitchFamily="34" charset="0"/>
              <a:buChar char="•"/>
            </a:pPr>
            <a:r>
              <a:rPr lang="en-US" sz="2400" b="1" dirty="0" smtClean="0"/>
              <a:t>The out is a static member of the System class.</a:t>
            </a:r>
          </a:p>
          <a:p>
            <a:pPr>
              <a:buFont typeface="Arial" pitchFamily="34" charset="0"/>
              <a:buChar char="•"/>
            </a:pPr>
            <a:r>
              <a:rPr lang="en-US" sz="2400" b="1" dirty="0" smtClean="0"/>
              <a:t>and is an instance of </a:t>
            </a:r>
            <a:r>
              <a:rPr lang="en-US" sz="2400" b="1" dirty="0" err="1" smtClean="0"/>
              <a:t>java.io.PrintStream</a:t>
            </a:r>
            <a:r>
              <a:rPr lang="en-US" sz="2400" b="1"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42" dur="500"/>
                                        <p:tgtEl>
                                          <p:spTgt spid="634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47" dur="500"/>
                                        <p:tgtEl>
                                          <p:spTgt spid="6349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492">
                                            <p:txEl>
                                              <p:pRg st="9" end="9"/>
                                            </p:txEl>
                                          </p:spTgt>
                                        </p:tgtEl>
                                        <p:attrNameLst>
                                          <p:attrName>style.visibility</p:attrName>
                                        </p:attrNameLst>
                                      </p:cBhvr>
                                      <p:to>
                                        <p:strVal val="visible"/>
                                      </p:to>
                                    </p:set>
                                    <p:animEffect transition="in" filter="blinds(horizontal)">
                                      <p:cBhvr>
                                        <p:cTn id="52" dur="500"/>
                                        <p:tgtEl>
                                          <p:spTgt spid="6349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492">
                                            <p:txEl>
                                              <p:pRg st="10" end="10"/>
                                            </p:txEl>
                                          </p:spTgt>
                                        </p:tgtEl>
                                        <p:attrNameLst>
                                          <p:attrName>style.visibility</p:attrName>
                                        </p:attrNameLst>
                                      </p:cBhvr>
                                      <p:to>
                                        <p:strVal val="visible"/>
                                      </p:to>
                                    </p:set>
                                    <p:animEffect transition="in" filter="blinds(horizontal)">
                                      <p:cBhvr>
                                        <p:cTn id="57" dur="500"/>
                                        <p:tgtEl>
                                          <p:spTgt spid="6349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492">
                                            <p:txEl>
                                              <p:pRg st="11" end="11"/>
                                            </p:txEl>
                                          </p:spTgt>
                                        </p:tgtEl>
                                        <p:attrNameLst>
                                          <p:attrName>style.visibility</p:attrName>
                                        </p:attrNameLst>
                                      </p:cBhvr>
                                      <p:to>
                                        <p:strVal val="visible"/>
                                      </p:to>
                                    </p:set>
                                    <p:animEffect transition="in" filter="blinds(horizontal)">
                                      <p:cBhvr>
                                        <p:cTn id="62" dur="500"/>
                                        <p:tgtEl>
                                          <p:spTgt spid="6349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3492">
                                            <p:txEl>
                                              <p:pRg st="12" end="12"/>
                                            </p:txEl>
                                          </p:spTgt>
                                        </p:tgtEl>
                                        <p:attrNameLst>
                                          <p:attrName>style.visibility</p:attrName>
                                        </p:attrNameLst>
                                      </p:cBhvr>
                                      <p:to>
                                        <p:strVal val="visible"/>
                                      </p:to>
                                    </p:set>
                                    <p:animEffect transition="in" filter="blinds(horizontal)">
                                      <p:cBhvr>
                                        <p:cTn id="67" dur="500"/>
                                        <p:tgtEl>
                                          <p:spTgt spid="6349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3492">
                                            <p:txEl>
                                              <p:pRg st="13" end="13"/>
                                            </p:txEl>
                                          </p:spTgt>
                                        </p:tgtEl>
                                        <p:attrNameLst>
                                          <p:attrName>style.visibility</p:attrName>
                                        </p:attrNameLst>
                                      </p:cBhvr>
                                      <p:to>
                                        <p:strVal val="visible"/>
                                      </p:to>
                                    </p:set>
                                    <p:animEffect transition="in" filter="blinds(horizontal)">
                                      <p:cBhvr>
                                        <p:cTn id="72" dur="500"/>
                                        <p:tgtEl>
                                          <p:spTgt spid="6349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3492">
                                            <p:txEl>
                                              <p:pRg st="14" end="14"/>
                                            </p:txEl>
                                          </p:spTgt>
                                        </p:tgtEl>
                                        <p:attrNameLst>
                                          <p:attrName>style.visibility</p:attrName>
                                        </p:attrNameLst>
                                      </p:cBhvr>
                                      <p:to>
                                        <p:strVal val="visible"/>
                                      </p:to>
                                    </p:set>
                                    <p:animEffect transition="in" filter="blinds(horizontal)">
                                      <p:cBhvr>
                                        <p:cTn id="77" dur="500"/>
                                        <p:tgtEl>
                                          <p:spTgt spid="6349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
                                            <p:txEl>
                                              <p:pRg st="0" end="0"/>
                                            </p:txEl>
                                          </p:spTgt>
                                        </p:tgtEl>
                                        <p:attrNameLst>
                                          <p:attrName>style.visibility</p:attrName>
                                        </p:attrNameLst>
                                      </p:cBhvr>
                                      <p:to>
                                        <p:strVal val="visible"/>
                                      </p:to>
                                    </p:set>
                                    <p:animEffect transition="in" filter="blinds(horizontal)">
                                      <p:cBhvr>
                                        <p:cTn id="82" dur="500"/>
                                        <p:tgtEl>
                                          <p:spTgt spid="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
                                            <p:txEl>
                                              <p:pRg st="1" end="1"/>
                                            </p:txEl>
                                          </p:spTgt>
                                        </p:tgtEl>
                                        <p:attrNameLst>
                                          <p:attrName>style.visibility</p:attrName>
                                        </p:attrNameLst>
                                      </p:cBhvr>
                                      <p:to>
                                        <p:strVal val="visible"/>
                                      </p:to>
                                    </p:set>
                                    <p:animEffect transition="in" filter="blinds(horizontal)">
                                      <p:cBhvr>
                                        <p:cTn id="87" dur="500"/>
                                        <p:tgtEl>
                                          <p:spTgt spid="5">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5">
                                            <p:txEl>
                                              <p:pRg st="2" end="2"/>
                                            </p:txEl>
                                          </p:spTgt>
                                        </p:tgtEl>
                                        <p:attrNameLst>
                                          <p:attrName>style.visibility</p:attrName>
                                        </p:attrNameLst>
                                      </p:cBhvr>
                                      <p:to>
                                        <p:strVal val="visible"/>
                                      </p:to>
                                    </p:set>
                                    <p:animEffect transition="in" filter="blinds(horizontal)">
                                      <p:cBhvr>
                                        <p:cTn id="9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t>Packag, import, java.util</a:t>
            </a:r>
          </a:p>
        </p:txBody>
      </p:sp>
      <p:sp>
        <p:nvSpPr>
          <p:cNvPr id="135171" name="Content Placeholder 2"/>
          <p:cNvSpPr>
            <a:spLocks noGrp="1"/>
          </p:cNvSpPr>
          <p:nvPr>
            <p:ph idx="1"/>
          </p:nvPr>
        </p:nvSpPr>
        <p:spPr>
          <a:xfrm>
            <a:off x="0" y="1143000"/>
            <a:ext cx="8955088" cy="5334000"/>
          </a:xfrm>
        </p:spPr>
        <p:txBody>
          <a:bodyPr/>
          <a:lstStyle/>
          <a:p>
            <a:r>
              <a:rPr lang="en-US" sz="2000" b="1" u="sng" dirty="0" smtClean="0">
                <a:solidFill>
                  <a:srgbClr val="FF0000"/>
                </a:solidFill>
              </a:rPr>
              <a:t>JAR</a:t>
            </a:r>
          </a:p>
          <a:p>
            <a:r>
              <a:rPr lang="en-US" sz="2000" b="1" dirty="0" smtClean="0"/>
              <a:t>A JAR (Java </a:t>
            </a:r>
            <a:r>
              <a:rPr lang="en-US" sz="2000" b="1" dirty="0" err="1" smtClean="0"/>
              <a:t>ARchive</a:t>
            </a:r>
            <a:r>
              <a:rPr lang="en-US" sz="2000" b="1" dirty="0" smtClean="0"/>
              <a:t>) is a package file format typically used to aggregate many Java class files and associated metadata and resources (text, images, etc.) into one file for distribution.</a:t>
            </a:r>
          </a:p>
          <a:p>
            <a:r>
              <a:rPr lang="en-US" sz="2000" b="1" u="sng" dirty="0" smtClean="0">
                <a:solidFill>
                  <a:srgbClr val="FF0000"/>
                </a:solidFill>
                <a:latin typeface="Arial" pitchFamily="34" charset="0"/>
                <a:cs typeface="Arial" pitchFamily="34" charset="0"/>
              </a:rPr>
              <a:t>package</a:t>
            </a:r>
            <a:endParaRPr lang="en-US" sz="2000" b="1" u="sng" dirty="0" smtClean="0">
              <a:latin typeface="Arial" pitchFamily="34" charset="0"/>
              <a:cs typeface="Arial" pitchFamily="34" charset="0"/>
            </a:endParaRPr>
          </a:p>
          <a:p>
            <a:r>
              <a:rPr lang="en-US" sz="2000" b="1" dirty="0" smtClean="0">
                <a:latin typeface="Arial" pitchFamily="34" charset="0"/>
                <a:cs typeface="Arial" pitchFamily="34" charset="0"/>
              </a:rPr>
              <a:t>A Java </a:t>
            </a:r>
            <a:r>
              <a:rPr lang="en-US" sz="2000" b="1" dirty="0" smtClean="0">
                <a:solidFill>
                  <a:srgbClr val="FF0000"/>
                </a:solidFill>
                <a:latin typeface="Arial" pitchFamily="34" charset="0"/>
                <a:cs typeface="Arial" pitchFamily="34" charset="0"/>
              </a:rPr>
              <a:t>package</a:t>
            </a:r>
            <a:r>
              <a:rPr lang="en-US" sz="2000" b="1" dirty="0" smtClean="0">
                <a:latin typeface="Arial" pitchFamily="34" charset="0"/>
                <a:cs typeface="Arial" pitchFamily="34" charset="0"/>
              </a:rPr>
              <a:t> is a mechanism for organizing Java classes into namespaces. </a:t>
            </a:r>
          </a:p>
          <a:p>
            <a:r>
              <a:rPr lang="en-US" sz="2000" b="1" dirty="0" smtClean="0">
                <a:latin typeface="Arial" pitchFamily="34" charset="0"/>
                <a:cs typeface="Arial" pitchFamily="34" charset="0"/>
              </a:rPr>
              <a:t>Java packages can be stored in compressed files called JAR </a:t>
            </a:r>
            <a:r>
              <a:rPr lang="en-US" sz="2000" b="1" dirty="0" smtClean="0"/>
              <a:t>(Java </a:t>
            </a:r>
            <a:r>
              <a:rPr lang="en-US" sz="2000" b="1" dirty="0" err="1" smtClean="0"/>
              <a:t>ARchive</a:t>
            </a:r>
            <a:r>
              <a:rPr lang="en-US" sz="2000" b="1" dirty="0" smtClean="0"/>
              <a:t>)</a:t>
            </a:r>
            <a:r>
              <a:rPr lang="en-US" sz="2000" b="1" dirty="0" smtClean="0">
                <a:latin typeface="Arial" pitchFamily="34" charset="0"/>
                <a:cs typeface="Arial" pitchFamily="34" charset="0"/>
              </a:rPr>
              <a:t> files, allowing classes to download faster as a group rather than one at a time.</a:t>
            </a:r>
            <a:endParaRPr lang="en-US" sz="2000" b="1" u="sng" dirty="0" smtClean="0">
              <a:latin typeface="Arial" pitchFamily="34" charset="0"/>
              <a:cs typeface="Arial" pitchFamily="34" charset="0"/>
            </a:endParaRPr>
          </a:p>
        </p:txBody>
      </p:sp>
      <p:sp>
        <p:nvSpPr>
          <p:cNvPr id="135172" name="Slide Number Placeholder 3"/>
          <p:cNvSpPr>
            <a:spLocks noGrp="1"/>
          </p:cNvSpPr>
          <p:nvPr>
            <p:ph type="sldNum" sz="quarter" idx="10"/>
          </p:nvPr>
        </p:nvSpPr>
        <p:spPr>
          <a:noFill/>
        </p:spPr>
        <p:txBody>
          <a:bodyPr/>
          <a:lstStyle/>
          <a:p>
            <a:fld id="{4EC0E79F-6AA5-47D1-B9CE-ADEF3E5C35F4}" type="slidenum">
              <a:rPr lang="en-US" smtClean="0">
                <a:latin typeface="Arial" pitchFamily="34" charset="0"/>
              </a:rPr>
              <a:pPr/>
              <a:t>14</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linds(horizontal)">
                                      <p:cBhvr>
                                        <p:cTn id="7" dur="500"/>
                                        <p:tgtEl>
                                          <p:spTgt spid="135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blinds(horizontal)">
                                      <p:cBhvr>
                                        <p:cTn id="12" dur="500"/>
                                        <p:tgtEl>
                                          <p:spTgt spid="135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17" dur="500"/>
                                        <p:tgtEl>
                                          <p:spTgt spid="135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blinds(horizontal)">
                                      <p:cBhvr>
                                        <p:cTn id="22" dur="500"/>
                                        <p:tgtEl>
                                          <p:spTgt spid="135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27" dur="500"/>
                                        <p:tgtEl>
                                          <p:spTgt spid="135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smtClean="0"/>
              <a:t>Packag, import, java.util</a:t>
            </a:r>
          </a:p>
        </p:txBody>
      </p:sp>
      <p:sp>
        <p:nvSpPr>
          <p:cNvPr id="136195" name="Content Placeholder 2"/>
          <p:cNvSpPr>
            <a:spLocks noGrp="1"/>
          </p:cNvSpPr>
          <p:nvPr>
            <p:ph idx="1"/>
          </p:nvPr>
        </p:nvSpPr>
        <p:spPr>
          <a:xfrm>
            <a:off x="0" y="1143000"/>
            <a:ext cx="8955088" cy="5334000"/>
          </a:xfrm>
        </p:spPr>
        <p:txBody>
          <a:bodyPr/>
          <a:lstStyle/>
          <a:p>
            <a:r>
              <a:rPr lang="en-US" sz="2000" b="1" u="sng" dirty="0" err="1" smtClean="0">
                <a:solidFill>
                  <a:srgbClr val="FF0000"/>
                </a:solidFill>
                <a:latin typeface="Arial" pitchFamily="34" charset="0"/>
                <a:cs typeface="Arial" pitchFamily="34" charset="0"/>
              </a:rPr>
              <a:t>Java.util</a:t>
            </a:r>
            <a:r>
              <a:rPr lang="en-US" sz="2000" b="1" dirty="0" smtClean="0">
                <a:latin typeface="Arial" pitchFamily="34" charset="0"/>
                <a:cs typeface="Arial" pitchFamily="34" charset="0"/>
              </a:rPr>
              <a:t> Package. </a:t>
            </a:r>
          </a:p>
          <a:p>
            <a:r>
              <a:rPr lang="en-US" sz="2000" b="1" dirty="0" smtClean="0">
                <a:latin typeface="Arial" pitchFamily="34" charset="0"/>
                <a:cs typeface="Arial" pitchFamily="34" charset="0"/>
              </a:rPr>
              <a:t>It contains the collections </a:t>
            </a:r>
            <a:r>
              <a:rPr lang="en-US" sz="2000" b="1" dirty="0" smtClean="0">
                <a:solidFill>
                  <a:srgbClr val="FF0000"/>
                </a:solidFill>
                <a:latin typeface="Arial" pitchFamily="34" charset="0"/>
                <a:cs typeface="Arial" pitchFamily="34" charset="0"/>
              </a:rPr>
              <a:t>classes</a:t>
            </a:r>
            <a:r>
              <a:rPr lang="en-US" sz="2000" b="1" dirty="0" smtClean="0">
                <a:latin typeface="Arial" pitchFamily="34" charset="0"/>
                <a:cs typeface="Arial" pitchFamily="34" charset="0"/>
              </a:rPr>
              <a:t>, event model, date and time and miscellaneous utility classes.</a:t>
            </a:r>
            <a:endParaRPr lang="en-US" sz="2000" b="1" u="sng" dirty="0" smtClean="0">
              <a:latin typeface="Arial" pitchFamily="34" charset="0"/>
              <a:cs typeface="Arial" pitchFamily="34" charset="0"/>
            </a:endParaRPr>
          </a:p>
          <a:p>
            <a:r>
              <a:rPr lang="en-US" sz="2000" b="1" u="sng" dirty="0" smtClean="0">
                <a:solidFill>
                  <a:srgbClr val="FF0000"/>
                </a:solidFill>
                <a:latin typeface="Arial" pitchFamily="34" charset="0"/>
                <a:cs typeface="Arial" pitchFamily="34" charset="0"/>
              </a:rPr>
              <a:t>import</a:t>
            </a:r>
          </a:p>
          <a:p>
            <a:r>
              <a:rPr lang="en-US" sz="2000" b="1" dirty="0" smtClean="0">
                <a:latin typeface="Arial" pitchFamily="34" charset="0"/>
                <a:cs typeface="Arial" pitchFamily="34" charset="0"/>
              </a:rPr>
              <a:t>The </a:t>
            </a:r>
            <a:r>
              <a:rPr lang="en-US" sz="2000" b="1" dirty="0" smtClean="0">
                <a:solidFill>
                  <a:srgbClr val="FF0000"/>
                </a:solidFill>
                <a:latin typeface="Arial" pitchFamily="34" charset="0"/>
                <a:cs typeface="Arial" pitchFamily="34" charset="0"/>
              </a:rPr>
              <a:t>import</a:t>
            </a:r>
            <a:r>
              <a:rPr lang="en-US" sz="2000" b="1" dirty="0" smtClean="0">
                <a:latin typeface="Arial" pitchFamily="34" charset="0"/>
                <a:cs typeface="Arial" pitchFamily="34" charset="0"/>
              </a:rPr>
              <a:t> statement in Java allows to refer to classes which are declared in other packages to be accessed without referring to the full package name. </a:t>
            </a:r>
          </a:p>
          <a:p>
            <a:r>
              <a:rPr lang="en-US" sz="2000" b="1" dirty="0" smtClean="0">
                <a:latin typeface="Arial" pitchFamily="34" charset="0"/>
                <a:cs typeface="Arial" pitchFamily="34" charset="0"/>
              </a:rPr>
              <a:t>Ex: </a:t>
            </a:r>
            <a:r>
              <a:rPr lang="en-US" sz="2400" b="1" dirty="0" err="1" smtClean="0">
                <a:solidFill>
                  <a:srgbClr val="FF0000"/>
                </a:solidFill>
                <a:latin typeface="Arial" pitchFamily="34" charset="0"/>
                <a:cs typeface="Arial" pitchFamily="34" charset="0"/>
              </a:rPr>
              <a:t>java.util.Scanner</a:t>
            </a:r>
            <a:r>
              <a:rPr lang="en-US" sz="2400" b="1" dirty="0" smtClean="0">
                <a:solidFill>
                  <a:srgbClr val="FF0000"/>
                </a:solidFill>
                <a:latin typeface="Arial" pitchFamily="34" charset="0"/>
                <a:cs typeface="Arial" pitchFamily="34" charset="0"/>
              </a:rPr>
              <a:t>;</a:t>
            </a:r>
            <a:endParaRPr lang="en-US" sz="2000" b="1" dirty="0" smtClean="0">
              <a:solidFill>
                <a:srgbClr val="FF0000"/>
              </a:solidFill>
              <a:latin typeface="Arial" pitchFamily="34" charset="0"/>
              <a:cs typeface="Arial" pitchFamily="34" charset="0"/>
            </a:endParaRPr>
          </a:p>
          <a:p>
            <a:r>
              <a:rPr lang="en-US" sz="2000" b="1" dirty="0" smtClean="0">
                <a:latin typeface="Arial" pitchFamily="34" charset="0"/>
                <a:cs typeface="Arial" pitchFamily="34" charset="0"/>
              </a:rPr>
              <a:t>You do not need any import statement if you are willing to always refer to </a:t>
            </a:r>
            <a:r>
              <a:rPr lang="en-US" sz="2000" b="1" dirty="0" err="1" smtClean="0">
                <a:solidFill>
                  <a:srgbClr val="FF0000"/>
                </a:solidFill>
                <a:latin typeface="Arial" pitchFamily="34" charset="0"/>
                <a:cs typeface="Arial" pitchFamily="34" charset="0"/>
              </a:rPr>
              <a:t>java.util</a:t>
            </a:r>
            <a:r>
              <a:rPr lang="en-US" sz="2000" b="1" dirty="0" smtClean="0">
                <a:solidFill>
                  <a:srgbClr val="FF0000"/>
                </a:solidFill>
                <a:latin typeface="Arial" pitchFamily="34" charset="0"/>
                <a:cs typeface="Arial" pitchFamily="34" charset="0"/>
              </a:rPr>
              <a:t>.</a:t>
            </a:r>
            <a:r>
              <a:rPr lang="en-US" sz="2000" b="1" dirty="0" smtClean="0">
                <a:latin typeface="Arial" pitchFamily="34" charset="0"/>
                <a:cs typeface="Arial" pitchFamily="34" charset="0"/>
              </a:rPr>
              <a:t> </a:t>
            </a:r>
            <a:r>
              <a:rPr lang="en-US" sz="2000" b="1" dirty="0" smtClean="0">
                <a:solidFill>
                  <a:srgbClr val="FF0000"/>
                </a:solidFill>
                <a:latin typeface="Arial" pitchFamily="34" charset="0"/>
                <a:cs typeface="Arial" pitchFamily="34" charset="0"/>
              </a:rPr>
              <a:t>List</a:t>
            </a:r>
            <a:r>
              <a:rPr lang="en-US" sz="2000" b="1" dirty="0" smtClean="0">
                <a:latin typeface="Arial" pitchFamily="34" charset="0"/>
                <a:cs typeface="Arial" pitchFamily="34" charset="0"/>
              </a:rPr>
              <a:t> by its full name, and so on for all other classes.</a:t>
            </a:r>
          </a:p>
        </p:txBody>
      </p:sp>
      <p:sp>
        <p:nvSpPr>
          <p:cNvPr id="136196" name="Slide Number Placeholder 3"/>
          <p:cNvSpPr>
            <a:spLocks noGrp="1"/>
          </p:cNvSpPr>
          <p:nvPr>
            <p:ph type="sldNum" sz="quarter" idx="10"/>
          </p:nvPr>
        </p:nvSpPr>
        <p:spPr>
          <a:noFill/>
        </p:spPr>
        <p:txBody>
          <a:bodyPr/>
          <a:lstStyle/>
          <a:p>
            <a:fld id="{DE974EA5-35D1-4E89-89C8-3D8480EE51AB}" type="slidenum">
              <a:rPr lang="en-US" smtClean="0">
                <a:latin typeface="Arial" pitchFamily="34" charset="0"/>
              </a:rPr>
              <a:pPr/>
              <a:t>15</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7" dur="500"/>
                                        <p:tgtEl>
                                          <p:spTgt spid="136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2" dur="500"/>
                                        <p:tgtEl>
                                          <p:spTgt spid="13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1143000" y="-152400"/>
            <a:ext cx="7793038" cy="838200"/>
          </a:xfrm>
        </p:spPr>
        <p:txBody>
          <a:bodyPr/>
          <a:lstStyle/>
          <a:p>
            <a:r>
              <a:rPr lang="en-US" b="1" dirty="0" smtClean="0"/>
              <a:t>Java keyword  ‘new’ </a:t>
            </a:r>
            <a:endParaRPr lang="en-US" dirty="0" smtClean="0"/>
          </a:p>
        </p:txBody>
      </p:sp>
      <p:sp>
        <p:nvSpPr>
          <p:cNvPr id="137219" name="Content Placeholder 2"/>
          <p:cNvSpPr>
            <a:spLocks noGrp="1"/>
          </p:cNvSpPr>
          <p:nvPr>
            <p:ph sz="half" idx="1"/>
          </p:nvPr>
        </p:nvSpPr>
        <p:spPr>
          <a:xfrm>
            <a:off x="0" y="381000"/>
            <a:ext cx="9144000" cy="5486400"/>
          </a:xfrm>
        </p:spPr>
        <p:txBody>
          <a:bodyPr/>
          <a:lstStyle/>
          <a:p>
            <a:r>
              <a:rPr lang="en-US" sz="2000" b="1" dirty="0" smtClean="0">
                <a:solidFill>
                  <a:srgbClr val="FF0000"/>
                </a:solidFill>
              </a:rPr>
              <a:t>new</a:t>
            </a:r>
            <a:r>
              <a:rPr lang="en-US" sz="2000" b="1" dirty="0" smtClean="0"/>
              <a:t> is a Java keyword. </a:t>
            </a:r>
          </a:p>
          <a:p>
            <a:r>
              <a:rPr lang="en-US" sz="2000" b="1" dirty="0" smtClean="0"/>
              <a:t>It creates a Java object of  a class and </a:t>
            </a:r>
          </a:p>
          <a:p>
            <a:r>
              <a:rPr lang="en-US" sz="2000" b="1" dirty="0" smtClean="0"/>
              <a:t>allocates memory for it on the heap. </a:t>
            </a:r>
          </a:p>
          <a:p>
            <a:r>
              <a:rPr lang="en-US" sz="2000" b="1" dirty="0" smtClean="0">
                <a:solidFill>
                  <a:srgbClr val="FF0000"/>
                </a:solidFill>
              </a:rPr>
              <a:t>new</a:t>
            </a:r>
            <a:r>
              <a:rPr lang="en-US" sz="2000" b="1" dirty="0" smtClean="0"/>
              <a:t> is also used for array creation, as arrays are also objects.</a:t>
            </a:r>
          </a:p>
          <a:p>
            <a:r>
              <a:rPr lang="en-US" sz="2000" b="1" dirty="0" smtClean="0"/>
              <a:t>The </a:t>
            </a:r>
            <a:r>
              <a:rPr lang="en-US" sz="2000" b="1" dirty="0" smtClean="0">
                <a:solidFill>
                  <a:srgbClr val="FF0000"/>
                </a:solidFill>
              </a:rPr>
              <a:t>new</a:t>
            </a:r>
            <a:r>
              <a:rPr lang="en-US" sz="2000" b="1" dirty="0" smtClean="0"/>
              <a:t> operator instantiate a class by allocating memory for a new object and returning a reference to that memory. </a:t>
            </a:r>
          </a:p>
          <a:p>
            <a:r>
              <a:rPr lang="en-US" sz="2000" b="1" dirty="0" smtClean="0"/>
              <a:t>The </a:t>
            </a:r>
            <a:r>
              <a:rPr lang="en-US" sz="2000" b="1" dirty="0" smtClean="0">
                <a:solidFill>
                  <a:srgbClr val="FF0000"/>
                </a:solidFill>
              </a:rPr>
              <a:t>new</a:t>
            </a:r>
            <a:r>
              <a:rPr lang="en-US" sz="2000" b="1" dirty="0" smtClean="0"/>
              <a:t> operator also invoke object constructor. </a:t>
            </a:r>
          </a:p>
          <a:p>
            <a:r>
              <a:rPr lang="en-US" sz="2000" b="1" dirty="0" smtClean="0"/>
              <a:t>This reference assigned to the object of the appropriate type like:</a:t>
            </a:r>
            <a:br>
              <a:rPr lang="en-US" sz="2000" b="1" dirty="0" smtClean="0"/>
            </a:br>
            <a:r>
              <a:rPr lang="en-US" sz="2000" b="1" dirty="0" smtClean="0"/>
              <a:t>A ob = </a:t>
            </a:r>
            <a:r>
              <a:rPr lang="en-US" sz="2000" b="1" dirty="0" smtClean="0">
                <a:solidFill>
                  <a:srgbClr val="FF0000"/>
                </a:solidFill>
              </a:rPr>
              <a:t>new</a:t>
            </a:r>
            <a:r>
              <a:rPr lang="en-US" sz="2000" b="1" dirty="0" smtClean="0"/>
              <a:t> A();</a:t>
            </a:r>
          </a:p>
          <a:p>
            <a:r>
              <a:rPr lang="en-US" sz="2000" b="1" dirty="0" smtClean="0"/>
              <a:t>The  </a:t>
            </a:r>
            <a:r>
              <a:rPr lang="en-US" sz="2000" b="1" dirty="0" smtClean="0">
                <a:solidFill>
                  <a:srgbClr val="FF0000"/>
                </a:solidFill>
              </a:rPr>
              <a:t>new</a:t>
            </a:r>
            <a:r>
              <a:rPr lang="en-US" sz="2000" b="1" dirty="0" smtClean="0"/>
              <a:t>  keyword is followed by a class name and passing values to the constructors.</a:t>
            </a:r>
          </a:p>
          <a:p>
            <a:r>
              <a:rPr lang="en-US" sz="2000" b="1" dirty="0" smtClean="0"/>
              <a:t>The type of variable on the left side of assignment  is compatible with the class being instantiated.</a:t>
            </a:r>
          </a:p>
          <a:p>
            <a:endParaRPr lang="en-US" sz="2000" b="1" dirty="0" smtClean="0"/>
          </a:p>
        </p:txBody>
      </p:sp>
      <p:sp>
        <p:nvSpPr>
          <p:cNvPr id="137220" name="Slide Number Placeholder 4"/>
          <p:cNvSpPr>
            <a:spLocks noGrp="1"/>
          </p:cNvSpPr>
          <p:nvPr>
            <p:ph type="sldNum" sz="quarter" idx="10"/>
          </p:nvPr>
        </p:nvSpPr>
        <p:spPr>
          <a:noFill/>
        </p:spPr>
        <p:txBody>
          <a:bodyPr/>
          <a:lstStyle/>
          <a:p>
            <a:fld id="{D199721C-1FF5-44B1-9F30-FBF01FE6EE7C}" type="slidenum">
              <a:rPr lang="en-US" smtClean="0">
                <a:latin typeface="Arial" pitchFamily="34" charset="0"/>
              </a:rPr>
              <a:pPr/>
              <a:t>16</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linds(horizontal)">
                                      <p:cBhvr>
                                        <p:cTn id="7" dur="5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12" dur="500"/>
                                        <p:tgtEl>
                                          <p:spTgt spid="137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linds(horizontal)">
                                      <p:cBhvr>
                                        <p:cTn id="17" dur="500"/>
                                        <p:tgtEl>
                                          <p:spTgt spid="137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linds(horizontal)">
                                      <p:cBhvr>
                                        <p:cTn id="22" dur="500"/>
                                        <p:tgtEl>
                                          <p:spTgt spid="137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7" dur="500"/>
                                        <p:tgtEl>
                                          <p:spTgt spid="137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32" dur="500"/>
                                        <p:tgtEl>
                                          <p:spTgt spid="137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37" dur="500"/>
                                        <p:tgtEl>
                                          <p:spTgt spid="137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7219">
                                            <p:txEl>
                                              <p:pRg st="7" end="7"/>
                                            </p:txEl>
                                          </p:spTgt>
                                        </p:tgtEl>
                                        <p:attrNameLst>
                                          <p:attrName>style.visibility</p:attrName>
                                        </p:attrNameLst>
                                      </p:cBhvr>
                                      <p:to>
                                        <p:strVal val="visible"/>
                                      </p:to>
                                    </p:set>
                                    <p:animEffect transition="in" filter="blinds(horizontal)">
                                      <p:cBhvr>
                                        <p:cTn id="42" dur="500"/>
                                        <p:tgtEl>
                                          <p:spTgt spid="137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7219">
                                            <p:txEl>
                                              <p:pRg st="8" end="8"/>
                                            </p:txEl>
                                          </p:spTgt>
                                        </p:tgtEl>
                                        <p:attrNameLst>
                                          <p:attrName>style.visibility</p:attrName>
                                        </p:attrNameLst>
                                      </p:cBhvr>
                                      <p:to>
                                        <p:strVal val="visible"/>
                                      </p:to>
                                    </p:set>
                                    <p:animEffect transition="in" filter="blinds(horizontal)">
                                      <p:cBhvr>
                                        <p:cTn id="47" dur="500"/>
                                        <p:tgtEl>
                                          <p:spTgt spid="137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smtClean="0"/>
              <a:t>Built-in class Scanner</a:t>
            </a:r>
          </a:p>
        </p:txBody>
      </p:sp>
      <p:sp>
        <p:nvSpPr>
          <p:cNvPr id="138243" name="Content Placeholder 2"/>
          <p:cNvSpPr>
            <a:spLocks noGrp="1"/>
          </p:cNvSpPr>
          <p:nvPr>
            <p:ph sz="half" idx="1"/>
          </p:nvPr>
        </p:nvSpPr>
        <p:spPr>
          <a:xfrm>
            <a:off x="0" y="1143000"/>
            <a:ext cx="9144000" cy="5486400"/>
          </a:xfrm>
        </p:spPr>
        <p:txBody>
          <a:bodyPr/>
          <a:lstStyle/>
          <a:p>
            <a:r>
              <a:rPr lang="en-US" sz="2400" b="1" dirty="0" smtClean="0"/>
              <a:t>Scanner s = new Scanner(</a:t>
            </a:r>
            <a:r>
              <a:rPr lang="en-US" sz="2400" b="1" dirty="0" err="1" smtClean="0"/>
              <a:t>System.in</a:t>
            </a:r>
            <a:r>
              <a:rPr lang="en-US" sz="2400" b="1" dirty="0" smtClean="0"/>
              <a:t>); </a:t>
            </a:r>
          </a:p>
          <a:p>
            <a:r>
              <a:rPr lang="en-US" sz="2400" b="1" dirty="0" smtClean="0"/>
              <a:t>Above statement we create an object of a Scanner class which is define in import </a:t>
            </a:r>
            <a:r>
              <a:rPr lang="en-US" sz="2400" b="1" smtClean="0"/>
              <a:t>java.util.Scanner</a:t>
            </a:r>
            <a:r>
              <a:rPr lang="en-US" sz="2400" b="1" dirty="0" smtClean="0"/>
              <a:t> package.</a:t>
            </a:r>
          </a:p>
          <a:p>
            <a:r>
              <a:rPr lang="en-US" sz="2400" b="1" dirty="0" smtClean="0"/>
              <a:t>In Java, we take input from user with the help of Scanner class. Java has a number of predefined classes which we can use.</a:t>
            </a:r>
          </a:p>
          <a:p>
            <a:r>
              <a:rPr lang="en-US" sz="2400" b="1" dirty="0" smtClean="0"/>
              <a:t>Predefined classes are organized in the form of packages.</a:t>
            </a:r>
          </a:p>
          <a:p>
            <a:r>
              <a:rPr lang="en-US" sz="2400" b="1" dirty="0" smtClean="0"/>
              <a:t>This Scanner class is found in </a:t>
            </a:r>
            <a:r>
              <a:rPr lang="en-US" sz="2400" b="1" dirty="0" err="1" smtClean="0"/>
              <a:t>java.util</a:t>
            </a:r>
            <a:r>
              <a:rPr lang="en-US" sz="2400" b="1" dirty="0" smtClean="0"/>
              <a:t> package. So to use Scanner class, we first need to include </a:t>
            </a:r>
            <a:r>
              <a:rPr lang="en-US" sz="2400" b="1" dirty="0" err="1" smtClean="0"/>
              <a:t>java.util</a:t>
            </a:r>
            <a:r>
              <a:rPr lang="en-US" sz="2400" b="1" dirty="0" smtClean="0"/>
              <a:t> package in our program.</a:t>
            </a:r>
          </a:p>
          <a:p>
            <a:r>
              <a:rPr lang="en-US" sz="2400" b="1" dirty="0" smtClean="0"/>
              <a:t>import </a:t>
            </a:r>
            <a:r>
              <a:rPr lang="en-US" sz="2400" b="1" dirty="0" err="1" smtClean="0"/>
              <a:t>java.util.Scanner</a:t>
            </a:r>
            <a:r>
              <a:rPr lang="en-US" sz="2400" b="1" dirty="0" smtClean="0"/>
              <a:t>; // This will import just the Scanner class</a:t>
            </a:r>
          </a:p>
          <a:p>
            <a:endParaRPr lang="en-US" sz="2400" b="1" dirty="0" smtClean="0"/>
          </a:p>
        </p:txBody>
      </p:sp>
      <p:sp>
        <p:nvSpPr>
          <p:cNvPr id="138244" name="Slide Number Placeholder 4"/>
          <p:cNvSpPr>
            <a:spLocks noGrp="1"/>
          </p:cNvSpPr>
          <p:nvPr>
            <p:ph type="sldNum" sz="quarter" idx="10"/>
          </p:nvPr>
        </p:nvSpPr>
        <p:spPr>
          <a:noFill/>
        </p:spPr>
        <p:txBody>
          <a:bodyPr/>
          <a:lstStyle/>
          <a:p>
            <a:fld id="{01A87242-D881-4FA3-9FD3-2AE2F295874D}" type="slidenum">
              <a:rPr lang="en-US" smtClean="0">
                <a:latin typeface="Arial" pitchFamily="34" charset="0"/>
              </a:rPr>
              <a:pPr/>
              <a:t>17</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7" dur="500"/>
                                        <p:tgtEl>
                                          <p:spTgt spid="138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32"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0" y="0"/>
            <a:ext cx="9144000" cy="1143000"/>
          </a:xfrm>
        </p:spPr>
        <p:txBody>
          <a:bodyPr>
            <a:normAutofit fontScale="90000"/>
          </a:bodyPr>
          <a:lstStyle/>
          <a:p>
            <a:r>
              <a:rPr lang="en-US" dirty="0" smtClean="0"/>
              <a:t>Using Scanner class WAP to find perimeter and area of a rectangle.</a:t>
            </a:r>
          </a:p>
        </p:txBody>
      </p:sp>
      <p:sp>
        <p:nvSpPr>
          <p:cNvPr id="139267" name="Content Placeholder 2"/>
          <p:cNvSpPr>
            <a:spLocks noGrp="1"/>
          </p:cNvSpPr>
          <p:nvPr>
            <p:ph idx="1"/>
          </p:nvPr>
        </p:nvSpPr>
        <p:spPr>
          <a:xfrm>
            <a:off x="0" y="990600"/>
            <a:ext cx="8955088" cy="5334000"/>
          </a:xfrm>
        </p:spPr>
        <p:txBody>
          <a:bodyPr>
            <a:normAutofit fontScale="92500" lnSpcReduction="10000"/>
          </a:bodyPr>
          <a:lstStyle/>
          <a:p>
            <a:pPr>
              <a:buFont typeface="Wingdings" pitchFamily="2" charset="2"/>
              <a:buNone/>
            </a:pPr>
            <a:r>
              <a:rPr lang="en-US" sz="1900" b="1" smtClean="0">
                <a:latin typeface="Arial" pitchFamily="34" charset="0"/>
                <a:cs typeface="Arial" pitchFamily="34" charset="0"/>
              </a:rPr>
              <a:t>import java.util.Scanner;</a:t>
            </a:r>
          </a:p>
          <a:p>
            <a:pPr>
              <a:buFont typeface="Wingdings" pitchFamily="2" charset="2"/>
              <a:buNone/>
            </a:pPr>
            <a:r>
              <a:rPr lang="en-US" sz="1900" b="1" smtClean="0">
                <a:latin typeface="Arial" pitchFamily="34" charset="0"/>
                <a:cs typeface="Arial" pitchFamily="34" charset="0"/>
              </a:rPr>
              <a:t>class FsA7  //Volume and  Area Rectangle </a:t>
            </a:r>
          </a:p>
          <a:p>
            <a:pPr>
              <a:buFont typeface="Wingdings" pitchFamily="2" charset="2"/>
              <a:buNone/>
            </a:pPr>
            <a:r>
              <a:rPr lang="en-US" sz="1900" b="1" smtClean="0">
                <a:latin typeface="Arial" pitchFamily="34" charset="0"/>
                <a:cs typeface="Arial" pitchFamily="34" charset="0"/>
              </a:rPr>
              <a:t>{</a:t>
            </a:r>
          </a:p>
          <a:p>
            <a:pPr>
              <a:buFont typeface="Wingdings" pitchFamily="2" charset="2"/>
              <a:buNone/>
            </a:pPr>
            <a:r>
              <a:rPr lang="en-US" sz="1900" b="1" smtClean="0">
                <a:latin typeface="Arial" pitchFamily="34" charset="0"/>
                <a:cs typeface="Arial" pitchFamily="34" charset="0"/>
              </a:rPr>
              <a:t>   private static int r, length, breadth,perimeter,area; //Data Members</a:t>
            </a:r>
          </a:p>
          <a:p>
            <a:pPr>
              <a:buFont typeface="Wingdings" pitchFamily="2" charset="2"/>
              <a:buNone/>
            </a:pPr>
            <a:r>
              <a:rPr lang="en-US" sz="1900" b="1" smtClean="0">
                <a:latin typeface="Arial" pitchFamily="34" charset="0"/>
                <a:cs typeface="Arial" pitchFamily="34" charset="0"/>
              </a:rPr>
              <a:t>   public static void main(String args[]) </a:t>
            </a:r>
          </a:p>
          <a:p>
            <a:pPr>
              <a:buFont typeface="Wingdings" pitchFamily="2" charset="2"/>
              <a:buNone/>
            </a:pPr>
            <a:r>
              <a:rPr lang="en-US" sz="1900" b="1" smtClean="0">
                <a:latin typeface="Arial" pitchFamily="34" charset="0"/>
                <a:cs typeface="Arial" pitchFamily="34" charset="0"/>
              </a:rPr>
              <a:t>   {   </a:t>
            </a:r>
          </a:p>
          <a:p>
            <a:pPr>
              <a:buFont typeface="Wingdings" pitchFamily="2" charset="2"/>
              <a:buNone/>
            </a:pPr>
            <a:r>
              <a:rPr lang="en-US" sz="1900" b="1" smtClean="0">
                <a:latin typeface="Arial" pitchFamily="34" charset="0"/>
                <a:cs typeface="Arial" pitchFamily="34" charset="0"/>
              </a:rPr>
              <a:t>      Scanner s= new Scanner(System.in);</a:t>
            </a:r>
          </a:p>
          <a:p>
            <a:pPr>
              <a:buFont typeface="Wingdings" pitchFamily="2" charset="2"/>
              <a:buNone/>
            </a:pPr>
            <a:r>
              <a:rPr lang="en-US" sz="1900" b="1" smtClean="0">
                <a:latin typeface="Arial" pitchFamily="34" charset="0"/>
                <a:cs typeface="Arial" pitchFamily="34" charset="0"/>
              </a:rPr>
              <a:t>      System.out.println("Enter the length of rectangle:");</a:t>
            </a:r>
          </a:p>
          <a:p>
            <a:pPr>
              <a:buFont typeface="Wingdings" pitchFamily="2" charset="2"/>
              <a:buNone/>
            </a:pPr>
            <a:r>
              <a:rPr lang="en-US" sz="1900" b="1" smtClean="0">
                <a:latin typeface="Arial" pitchFamily="34" charset="0"/>
                <a:cs typeface="Arial" pitchFamily="34" charset="0"/>
              </a:rPr>
              <a:t>      length=s.nextInt(); </a:t>
            </a:r>
          </a:p>
          <a:p>
            <a:pPr>
              <a:buFont typeface="Wingdings" pitchFamily="2" charset="2"/>
              <a:buNone/>
            </a:pPr>
            <a:r>
              <a:rPr lang="en-US" sz="1900" b="1" smtClean="0">
                <a:latin typeface="Arial" pitchFamily="34" charset="0"/>
                <a:cs typeface="Arial" pitchFamily="34" charset="0"/>
              </a:rPr>
              <a:t>      System.out.println("Enter the breadth of rectangle:");</a:t>
            </a:r>
          </a:p>
          <a:p>
            <a:pPr>
              <a:buFont typeface="Wingdings" pitchFamily="2" charset="2"/>
              <a:buNone/>
            </a:pPr>
            <a:r>
              <a:rPr lang="en-US" sz="1900" b="1" smtClean="0">
                <a:latin typeface="Arial" pitchFamily="34" charset="0"/>
                <a:cs typeface="Arial" pitchFamily="34" charset="0"/>
              </a:rPr>
              <a:t>      breadth=s.nextInt(); </a:t>
            </a:r>
          </a:p>
          <a:p>
            <a:pPr>
              <a:buFont typeface="Wingdings" pitchFamily="2" charset="2"/>
              <a:buNone/>
            </a:pPr>
            <a:r>
              <a:rPr lang="en-US" sz="1900" b="1" smtClean="0">
                <a:latin typeface="Arial" pitchFamily="34" charset="0"/>
                <a:cs typeface="Arial" pitchFamily="34" charset="0"/>
              </a:rPr>
              <a:t>      perimeter= 2*(length+breadth);</a:t>
            </a:r>
          </a:p>
          <a:p>
            <a:pPr>
              <a:buFont typeface="Wingdings" pitchFamily="2" charset="2"/>
              <a:buNone/>
            </a:pPr>
            <a:r>
              <a:rPr lang="en-US" sz="1900" b="1" smtClean="0">
                <a:latin typeface="Arial" pitchFamily="34" charset="0"/>
                <a:cs typeface="Arial" pitchFamily="34" charset="0"/>
              </a:rPr>
              <a:t>      System.out.println("Perimeter is:" +perimeter);</a:t>
            </a:r>
          </a:p>
          <a:p>
            <a:pPr>
              <a:buFont typeface="Wingdings" pitchFamily="2" charset="2"/>
              <a:buNone/>
            </a:pPr>
            <a:r>
              <a:rPr lang="en-US" sz="1900" b="1" smtClean="0">
                <a:latin typeface="Arial" pitchFamily="34" charset="0"/>
                <a:cs typeface="Arial" pitchFamily="34" charset="0"/>
              </a:rPr>
              <a:t>      area= length * breadth;</a:t>
            </a:r>
          </a:p>
          <a:p>
            <a:pPr>
              <a:buFont typeface="Wingdings" pitchFamily="2" charset="2"/>
              <a:buNone/>
            </a:pPr>
            <a:r>
              <a:rPr lang="en-US" sz="1900" b="1" smtClean="0">
                <a:latin typeface="Arial" pitchFamily="34" charset="0"/>
                <a:cs typeface="Arial" pitchFamily="34" charset="0"/>
              </a:rPr>
              <a:t>      System.out.println("Area is:" + area);</a:t>
            </a:r>
          </a:p>
          <a:p>
            <a:pPr>
              <a:buFont typeface="Wingdings" pitchFamily="2" charset="2"/>
              <a:buNone/>
            </a:pPr>
            <a:r>
              <a:rPr lang="en-US" sz="1900" b="1" smtClean="0">
                <a:latin typeface="Arial" pitchFamily="34" charset="0"/>
                <a:cs typeface="Arial" pitchFamily="34" charset="0"/>
              </a:rPr>
              <a:t>   }</a:t>
            </a:r>
          </a:p>
          <a:p>
            <a:pPr>
              <a:buFont typeface="Wingdings" pitchFamily="2" charset="2"/>
              <a:buNone/>
            </a:pPr>
            <a:r>
              <a:rPr lang="en-US" sz="1900" b="1" smtClean="0">
                <a:latin typeface="Arial" pitchFamily="34" charset="0"/>
                <a:cs typeface="Arial" pitchFamily="34" charset="0"/>
              </a:rPr>
              <a:t>}</a:t>
            </a:r>
          </a:p>
          <a:p>
            <a:pPr>
              <a:buFont typeface="Wingdings" pitchFamily="2" charset="2"/>
              <a:buNone/>
            </a:pPr>
            <a:endParaRPr lang="en-US" sz="1900" b="1" smtClean="0">
              <a:latin typeface="Arial" pitchFamily="34" charset="0"/>
              <a:cs typeface="Arial" pitchFamily="34" charset="0"/>
            </a:endParaRPr>
          </a:p>
        </p:txBody>
      </p:sp>
      <p:sp>
        <p:nvSpPr>
          <p:cNvPr id="139268" name="Slide Number Placeholder 3"/>
          <p:cNvSpPr>
            <a:spLocks noGrp="1"/>
          </p:cNvSpPr>
          <p:nvPr>
            <p:ph type="sldNum" sz="quarter" idx="10"/>
          </p:nvPr>
        </p:nvSpPr>
        <p:spPr>
          <a:noFill/>
        </p:spPr>
        <p:txBody>
          <a:bodyPr/>
          <a:lstStyle/>
          <a:p>
            <a:fld id="{C9734CA7-B344-480B-BEF9-7707FAD939D6}" type="slidenum">
              <a:rPr lang="en-US" smtClean="0">
                <a:latin typeface="Arial" pitchFamily="34" charset="0"/>
              </a:rPr>
              <a:pPr/>
              <a:t>18</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457200" y="0"/>
            <a:ext cx="8229600" cy="685800"/>
          </a:xfrm>
        </p:spPr>
        <p:txBody>
          <a:bodyPr>
            <a:normAutofit fontScale="90000"/>
          </a:bodyPr>
          <a:lstStyle/>
          <a:p>
            <a:pPr algn="l"/>
            <a:r>
              <a:rPr lang="en-US" sz="2400" b="1" dirty="0" smtClean="0"/>
              <a:t>WAP to find Volume and Surface are of a sphere. Radius of sphere to be taken as input.</a:t>
            </a:r>
            <a:endParaRPr lang="en-US" sz="2400" dirty="0" smtClean="0"/>
          </a:p>
        </p:txBody>
      </p:sp>
      <p:sp>
        <p:nvSpPr>
          <p:cNvPr id="140291" name="Content Placeholder 2"/>
          <p:cNvSpPr>
            <a:spLocks noGrp="1"/>
          </p:cNvSpPr>
          <p:nvPr>
            <p:ph idx="1"/>
          </p:nvPr>
        </p:nvSpPr>
        <p:spPr/>
        <p:txBody>
          <a:bodyPr/>
          <a:lstStyle/>
          <a:p>
            <a:endParaRPr lang="en-US" smtClean="0"/>
          </a:p>
        </p:txBody>
      </p:sp>
      <p:sp>
        <p:nvSpPr>
          <p:cNvPr id="140292" name="Slide Number Placeholder 3"/>
          <p:cNvSpPr>
            <a:spLocks noGrp="1"/>
          </p:cNvSpPr>
          <p:nvPr>
            <p:ph type="sldNum" sz="quarter" idx="10"/>
          </p:nvPr>
        </p:nvSpPr>
        <p:spPr>
          <a:noFill/>
        </p:spPr>
        <p:txBody>
          <a:bodyPr/>
          <a:lstStyle/>
          <a:p>
            <a:fld id="{2DC1720C-633C-4040-B9D1-96F8339F0D4B}" type="slidenum">
              <a:rPr lang="en-US" smtClean="0">
                <a:latin typeface="Arial" pitchFamily="34" charset="0"/>
              </a:rPr>
              <a:pPr/>
              <a:t>19</a:t>
            </a:fld>
            <a:endParaRPr lang="en-US" smtClean="0">
              <a:latin typeface="Arial" pitchFamily="34" charset="0"/>
            </a:endParaRPr>
          </a:p>
        </p:txBody>
      </p:sp>
      <p:pic>
        <p:nvPicPr>
          <p:cNvPr id="140293" name="Picture 2" descr="volume of sphere java program"/>
          <p:cNvPicPr>
            <a:picLocks noChangeAspect="1" noChangeArrowheads="1"/>
          </p:cNvPicPr>
          <p:nvPr/>
        </p:nvPicPr>
        <p:blipFill>
          <a:blip r:embed="rId2"/>
          <a:srcRect l="6813" r="33408" b="26109"/>
          <a:stretch>
            <a:fillRect/>
          </a:stretch>
        </p:blipFill>
        <p:spPr bwMode="auto">
          <a:xfrm>
            <a:off x="925513" y="685800"/>
            <a:ext cx="6875462" cy="525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0"/>
          </p:nvPr>
        </p:nvSpPr>
        <p:spPr>
          <a:noFill/>
        </p:spPr>
        <p:txBody>
          <a:bodyPr/>
          <a:lstStyle/>
          <a:p>
            <a:fld id="{B5C00A41-9A20-4290-A241-23CEC94DC530}" type="slidenum">
              <a:rPr lang="en-US" smtClean="0">
                <a:latin typeface="Arial" pitchFamily="34" charset="0"/>
              </a:rPr>
              <a:pPr/>
              <a:t>2</a:t>
            </a:fld>
            <a:endParaRPr lang="en-US" smtClean="0">
              <a:latin typeface="Arial" pitchFamily="34" charset="0"/>
            </a:endParaRPr>
          </a:p>
        </p:txBody>
      </p:sp>
      <p:sp>
        <p:nvSpPr>
          <p:cNvPr id="121859"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b="1" dirty="0" smtClean="0"/>
              <a:t>Data Types </a:t>
            </a:r>
          </a:p>
        </p:txBody>
      </p:sp>
      <p:sp>
        <p:nvSpPr>
          <p:cNvPr id="63492" name="Rectangle 3"/>
          <p:cNvSpPr>
            <a:spLocks noGrp="1" noChangeArrowheads="1"/>
          </p:cNvSpPr>
          <p:nvPr>
            <p:ph type="body" idx="1"/>
          </p:nvPr>
        </p:nvSpPr>
        <p:spPr>
          <a:xfrm>
            <a:off x="0" y="457200"/>
            <a:ext cx="9144000" cy="5791200"/>
          </a:xfrm>
        </p:spPr>
        <p:txBody>
          <a:bodyPr>
            <a:normAutofit/>
          </a:bodyPr>
          <a:lstStyle/>
          <a:p>
            <a:r>
              <a:rPr lang="en-US" sz="2800" b="1" dirty="0" smtClean="0"/>
              <a:t>Variables are reserved memory locations to store values. </a:t>
            </a:r>
          </a:p>
          <a:p>
            <a:r>
              <a:rPr lang="en-US" sz="2800" b="1" dirty="0" smtClean="0"/>
              <a:t>This means that when you create a variable you reserve suitable space in memory based on the data type of a variable.</a:t>
            </a:r>
          </a:p>
          <a:p>
            <a:r>
              <a:rPr lang="en-US" sz="2800" b="1" dirty="0" smtClean="0"/>
              <a:t>The operating system allocates memory and decides what can be stored in the reserved memory. </a:t>
            </a:r>
          </a:p>
          <a:p>
            <a:r>
              <a:rPr lang="en-US" sz="2800" b="1" dirty="0" smtClean="0"/>
              <a:t>Therefore, by assigning a data type to variables, you can store integers or decimals, or characters in these variables.</a:t>
            </a:r>
          </a:p>
          <a:p>
            <a:pPr eaLnBrk="1" hangingPunct="1"/>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0" y="0"/>
            <a:ext cx="8936038" cy="1066800"/>
          </a:xfrm>
        </p:spPr>
        <p:txBody>
          <a:bodyPr>
            <a:normAutofit/>
          </a:bodyPr>
          <a:lstStyle/>
          <a:p>
            <a:r>
              <a:rPr lang="en-US" sz="2800" b="1" dirty="0" smtClean="0"/>
              <a:t>WAP to find Volume and Surface are of a sphere. Radius of sphere to be taken as input. Create only one class</a:t>
            </a:r>
          </a:p>
        </p:txBody>
      </p:sp>
      <p:sp>
        <p:nvSpPr>
          <p:cNvPr id="141315" name="Content Placeholder 2"/>
          <p:cNvSpPr>
            <a:spLocks noGrp="1"/>
          </p:cNvSpPr>
          <p:nvPr>
            <p:ph idx="1"/>
          </p:nvPr>
        </p:nvSpPr>
        <p:spPr/>
        <p:txBody>
          <a:bodyPr>
            <a:normAutofit fontScale="92500" lnSpcReduction="10000"/>
          </a:bodyPr>
          <a:lstStyle/>
          <a:p>
            <a:pPr>
              <a:buFont typeface="Wingdings" pitchFamily="2" charset="2"/>
              <a:buNone/>
            </a:pPr>
            <a:r>
              <a:rPr lang="en-US" sz="2000" b="1" dirty="0" smtClean="0"/>
              <a:t>import </a:t>
            </a:r>
            <a:r>
              <a:rPr lang="en-US" sz="2000" b="1" dirty="0" err="1" smtClean="0"/>
              <a:t>java.util.Scanner</a:t>
            </a:r>
            <a:r>
              <a:rPr lang="en-US" sz="2000" b="1" dirty="0" smtClean="0"/>
              <a:t>;</a:t>
            </a:r>
          </a:p>
          <a:p>
            <a:pPr>
              <a:buFont typeface="Wingdings" pitchFamily="2" charset="2"/>
              <a:buNone/>
            </a:pPr>
            <a:r>
              <a:rPr lang="en-US" sz="2000" b="1" dirty="0" smtClean="0"/>
              <a:t>class FsA4  //Volume and Surface Area Of Sphere </a:t>
            </a:r>
          </a:p>
          <a:p>
            <a:pPr>
              <a:buFont typeface="Wingdings" pitchFamily="2" charset="2"/>
              <a:buNone/>
            </a:pPr>
            <a:r>
              <a:rPr lang="en-US" sz="2000" b="1" dirty="0" smtClean="0"/>
              <a:t>{</a:t>
            </a:r>
          </a:p>
          <a:p>
            <a:pPr>
              <a:buFont typeface="Wingdings" pitchFamily="2" charset="2"/>
              <a:buNone/>
            </a:pPr>
            <a:r>
              <a:rPr lang="en-US" sz="2000" b="1" dirty="0" smtClean="0"/>
              <a:t>   public static void main(String </a:t>
            </a:r>
            <a:r>
              <a:rPr lang="en-US" sz="2000" b="1" dirty="0" err="1" smtClean="0"/>
              <a:t>args</a:t>
            </a:r>
            <a:r>
              <a:rPr lang="en-US" sz="2000" b="1" dirty="0" smtClean="0"/>
              <a:t>[]) </a:t>
            </a:r>
          </a:p>
          <a:p>
            <a:pPr>
              <a:buFont typeface="Wingdings" pitchFamily="2" charset="2"/>
              <a:buNone/>
            </a:pPr>
            <a:r>
              <a:rPr lang="en-US" sz="2000" b="1" dirty="0" smtClean="0"/>
              <a:t>   {   </a:t>
            </a:r>
          </a:p>
          <a:p>
            <a:pPr>
              <a:buFont typeface="Wingdings" pitchFamily="2" charset="2"/>
              <a:buNone/>
            </a:pPr>
            <a:r>
              <a:rPr lang="en-US" sz="2000" b="1" dirty="0" smtClean="0"/>
              <a:t>      Scanner s= new Scanner(</a:t>
            </a:r>
            <a:r>
              <a:rPr lang="en-US" sz="2000" b="1" dirty="0" err="1" smtClean="0"/>
              <a:t>System.in</a:t>
            </a:r>
            <a:r>
              <a:rPr lang="en-US" sz="2000" b="1" dirty="0" smtClean="0"/>
              <a:t>);</a:t>
            </a:r>
          </a:p>
          <a:p>
            <a:pPr>
              <a:buFont typeface="Wingdings" pitchFamily="2" charset="2"/>
              <a:buNone/>
            </a:pPr>
            <a:r>
              <a:rPr lang="en-US" sz="2000" b="1" dirty="0" smtClean="0"/>
              <a:t>      </a:t>
            </a:r>
            <a:r>
              <a:rPr lang="en-US" sz="2000" b="1" dirty="0" err="1" smtClean="0"/>
              <a:t>System.out.println</a:t>
            </a:r>
            <a:r>
              <a:rPr lang="en-US" sz="2000" b="1" dirty="0" smtClean="0"/>
              <a:t>("Enter the radius of sphere:");</a:t>
            </a:r>
          </a:p>
          <a:p>
            <a:pPr>
              <a:buFont typeface="Wingdings" pitchFamily="2" charset="2"/>
              <a:buNone/>
            </a:pPr>
            <a:r>
              <a:rPr lang="en-US" sz="2000" b="1" dirty="0" smtClean="0"/>
              <a:t>      double r=</a:t>
            </a:r>
            <a:r>
              <a:rPr lang="en-US" sz="2000" b="1" dirty="0" err="1" smtClean="0"/>
              <a:t>s.nextDouble</a:t>
            </a:r>
            <a:r>
              <a:rPr lang="en-US" sz="2000" b="1" dirty="0" smtClean="0"/>
              <a:t>();</a:t>
            </a:r>
          </a:p>
          <a:p>
            <a:pPr>
              <a:buFont typeface="Wingdings" pitchFamily="2" charset="2"/>
              <a:buNone/>
            </a:pPr>
            <a:r>
              <a:rPr lang="en-US" sz="2000" b="1" dirty="0" smtClean="0"/>
              <a:t>      double  volume= (4*22*r*r*r)/(3*7);</a:t>
            </a:r>
          </a:p>
          <a:p>
            <a:pPr>
              <a:buFont typeface="Wingdings" pitchFamily="2" charset="2"/>
              <a:buNone/>
            </a:pPr>
            <a:r>
              <a:rPr lang="en-US" sz="2000" b="1" dirty="0" smtClean="0"/>
              <a:t>      </a:t>
            </a:r>
            <a:r>
              <a:rPr lang="en-US" sz="2000" b="1" dirty="0" err="1" smtClean="0"/>
              <a:t>System.out.println</a:t>
            </a:r>
            <a:r>
              <a:rPr lang="en-US" sz="2000" b="1" dirty="0" smtClean="0"/>
              <a:t>("Volume is:" +volume);</a:t>
            </a:r>
          </a:p>
          <a:p>
            <a:pPr>
              <a:buFont typeface="Wingdings" pitchFamily="2" charset="2"/>
              <a:buNone/>
            </a:pPr>
            <a:r>
              <a:rPr lang="en-US" sz="2000" b="1" dirty="0" smtClean="0"/>
              <a:t>      double  area= (4*22*r*r)/7;</a:t>
            </a:r>
          </a:p>
          <a:p>
            <a:pPr>
              <a:buFont typeface="Wingdings" pitchFamily="2" charset="2"/>
              <a:buNone/>
            </a:pPr>
            <a:r>
              <a:rPr lang="en-US" sz="2000" b="1" dirty="0" smtClean="0"/>
              <a:t>      </a:t>
            </a:r>
            <a:r>
              <a:rPr lang="en-US" sz="2000" b="1" dirty="0" err="1" smtClean="0"/>
              <a:t>System.out.println</a:t>
            </a:r>
            <a:r>
              <a:rPr lang="en-US" sz="2000" b="1" dirty="0" smtClean="0"/>
              <a:t>("Surface area is:" + area);</a:t>
            </a:r>
          </a:p>
          <a:p>
            <a:pPr>
              <a:buFont typeface="Wingdings" pitchFamily="2" charset="2"/>
              <a:buNone/>
            </a:pPr>
            <a:r>
              <a:rPr lang="en-US" sz="2000" b="1" dirty="0" smtClean="0"/>
              <a:t>   }</a:t>
            </a:r>
          </a:p>
          <a:p>
            <a:pPr>
              <a:buFont typeface="Wingdings" pitchFamily="2" charset="2"/>
              <a:buNone/>
            </a:pPr>
            <a:r>
              <a:rPr lang="en-US" sz="2000" b="1" dirty="0" smtClean="0"/>
              <a:t>}</a:t>
            </a:r>
          </a:p>
        </p:txBody>
      </p:sp>
      <p:sp>
        <p:nvSpPr>
          <p:cNvPr id="141316" name="Slide Number Placeholder 3"/>
          <p:cNvSpPr>
            <a:spLocks noGrp="1"/>
          </p:cNvSpPr>
          <p:nvPr>
            <p:ph type="sldNum" sz="quarter" idx="10"/>
          </p:nvPr>
        </p:nvSpPr>
        <p:spPr>
          <a:noFill/>
        </p:spPr>
        <p:txBody>
          <a:bodyPr/>
          <a:lstStyle/>
          <a:p>
            <a:fld id="{0E788E8B-0CBE-4592-9657-EEFB07B04F1A}" type="slidenum">
              <a:rPr lang="en-US" smtClean="0">
                <a:latin typeface="Arial" pitchFamily="34" charset="0"/>
              </a:rPr>
              <a:pPr/>
              <a:t>20</a:t>
            </a:fld>
            <a:endParaRPr lang="en-US" smtClean="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ox(in)">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ox(in)">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ox(in)">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ox(in)">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ox(in)">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ox(in)">
                                      <p:cBhvr>
                                        <p:cTn id="32" dur="500"/>
                                        <p:tgtEl>
                                          <p:spTgt spid="141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1315">
                                            <p:txEl>
                                              <p:pRg st="6" end="6"/>
                                            </p:txEl>
                                          </p:spTgt>
                                        </p:tgtEl>
                                        <p:attrNameLst>
                                          <p:attrName>style.visibility</p:attrName>
                                        </p:attrNameLst>
                                      </p:cBhvr>
                                      <p:to>
                                        <p:strVal val="visible"/>
                                      </p:to>
                                    </p:set>
                                    <p:animEffect transition="in" filter="box(in)">
                                      <p:cBhvr>
                                        <p:cTn id="37" dur="500"/>
                                        <p:tgtEl>
                                          <p:spTgt spid="141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1315">
                                            <p:txEl>
                                              <p:pRg st="7" end="7"/>
                                            </p:txEl>
                                          </p:spTgt>
                                        </p:tgtEl>
                                        <p:attrNameLst>
                                          <p:attrName>style.visibility</p:attrName>
                                        </p:attrNameLst>
                                      </p:cBhvr>
                                      <p:to>
                                        <p:strVal val="visible"/>
                                      </p:to>
                                    </p:set>
                                    <p:animEffect transition="in" filter="box(in)">
                                      <p:cBhvr>
                                        <p:cTn id="42" dur="500"/>
                                        <p:tgtEl>
                                          <p:spTgt spid="141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1315">
                                            <p:txEl>
                                              <p:pRg st="8" end="8"/>
                                            </p:txEl>
                                          </p:spTgt>
                                        </p:tgtEl>
                                        <p:attrNameLst>
                                          <p:attrName>style.visibility</p:attrName>
                                        </p:attrNameLst>
                                      </p:cBhvr>
                                      <p:to>
                                        <p:strVal val="visible"/>
                                      </p:to>
                                    </p:set>
                                    <p:animEffect transition="in" filter="box(in)">
                                      <p:cBhvr>
                                        <p:cTn id="47" dur="500"/>
                                        <p:tgtEl>
                                          <p:spTgt spid="141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1315">
                                            <p:txEl>
                                              <p:pRg st="9" end="9"/>
                                            </p:txEl>
                                          </p:spTgt>
                                        </p:tgtEl>
                                        <p:attrNameLst>
                                          <p:attrName>style.visibility</p:attrName>
                                        </p:attrNameLst>
                                      </p:cBhvr>
                                      <p:to>
                                        <p:strVal val="visible"/>
                                      </p:to>
                                    </p:set>
                                    <p:animEffect transition="in" filter="box(in)">
                                      <p:cBhvr>
                                        <p:cTn id="52" dur="500"/>
                                        <p:tgtEl>
                                          <p:spTgt spid="1413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1315">
                                            <p:txEl>
                                              <p:pRg st="10" end="10"/>
                                            </p:txEl>
                                          </p:spTgt>
                                        </p:tgtEl>
                                        <p:attrNameLst>
                                          <p:attrName>style.visibility</p:attrName>
                                        </p:attrNameLst>
                                      </p:cBhvr>
                                      <p:to>
                                        <p:strVal val="visible"/>
                                      </p:to>
                                    </p:set>
                                    <p:animEffect transition="in" filter="box(in)">
                                      <p:cBhvr>
                                        <p:cTn id="57" dur="500"/>
                                        <p:tgtEl>
                                          <p:spTgt spid="14131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41315">
                                            <p:txEl>
                                              <p:pRg st="11" end="11"/>
                                            </p:txEl>
                                          </p:spTgt>
                                        </p:tgtEl>
                                        <p:attrNameLst>
                                          <p:attrName>style.visibility</p:attrName>
                                        </p:attrNameLst>
                                      </p:cBhvr>
                                      <p:to>
                                        <p:strVal val="visible"/>
                                      </p:to>
                                    </p:set>
                                    <p:animEffect transition="in" filter="box(in)">
                                      <p:cBhvr>
                                        <p:cTn id="62" dur="500"/>
                                        <p:tgtEl>
                                          <p:spTgt spid="14131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41315">
                                            <p:txEl>
                                              <p:pRg st="12" end="12"/>
                                            </p:txEl>
                                          </p:spTgt>
                                        </p:tgtEl>
                                        <p:attrNameLst>
                                          <p:attrName>style.visibility</p:attrName>
                                        </p:attrNameLst>
                                      </p:cBhvr>
                                      <p:to>
                                        <p:strVal val="visible"/>
                                      </p:to>
                                    </p:set>
                                    <p:animEffect transition="in" filter="box(in)">
                                      <p:cBhvr>
                                        <p:cTn id="67" dur="500"/>
                                        <p:tgtEl>
                                          <p:spTgt spid="14131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41315">
                                            <p:txEl>
                                              <p:pRg st="13" end="13"/>
                                            </p:txEl>
                                          </p:spTgt>
                                        </p:tgtEl>
                                        <p:attrNameLst>
                                          <p:attrName>style.visibility</p:attrName>
                                        </p:attrNameLst>
                                      </p:cBhvr>
                                      <p:to>
                                        <p:strVal val="visible"/>
                                      </p:to>
                                    </p:set>
                                    <p:animEffect transition="in" filter="box(in)">
                                      <p:cBhvr>
                                        <p:cTn id="72" dur="500"/>
                                        <p:tgtEl>
                                          <p:spTgt spid="1413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0" y="0"/>
            <a:ext cx="9144000" cy="1066800"/>
          </a:xfrm>
        </p:spPr>
        <p:txBody>
          <a:bodyPr>
            <a:normAutofit fontScale="90000"/>
          </a:bodyPr>
          <a:lstStyle/>
          <a:p>
            <a:pPr algn="l"/>
            <a:r>
              <a:rPr lang="en-US" sz="2400" b="1" dirty="0" smtClean="0"/>
              <a:t>Using Scanner class WAP to find perimeter and area of a rectangle. Perimeter should be displayed using perimeter() and Area by area(). Pass </a:t>
            </a:r>
            <a:r>
              <a:rPr lang="en-US" sz="2400" b="1" dirty="0" err="1" smtClean="0"/>
              <a:t>len</a:t>
            </a:r>
            <a:r>
              <a:rPr lang="en-US" sz="2400" b="1" dirty="0" smtClean="0"/>
              <a:t> and </a:t>
            </a:r>
            <a:r>
              <a:rPr lang="en-US" sz="2400" b="1" dirty="0" err="1" smtClean="0"/>
              <a:t>bre</a:t>
            </a:r>
            <a:r>
              <a:rPr lang="en-US" sz="2400" b="1" dirty="0" smtClean="0"/>
              <a:t> as parameters to both the static methods.</a:t>
            </a:r>
          </a:p>
        </p:txBody>
      </p:sp>
      <p:sp>
        <p:nvSpPr>
          <p:cNvPr id="142339" name="Content Placeholder 2"/>
          <p:cNvSpPr>
            <a:spLocks noGrp="1"/>
          </p:cNvSpPr>
          <p:nvPr>
            <p:ph idx="1"/>
          </p:nvPr>
        </p:nvSpPr>
        <p:spPr>
          <a:xfrm>
            <a:off x="0" y="1066800"/>
            <a:ext cx="8955088" cy="5562600"/>
          </a:xfrm>
        </p:spPr>
        <p:txBody>
          <a:bodyPr/>
          <a:lstStyle/>
          <a:p>
            <a:pPr>
              <a:buFont typeface="Wingdings" pitchFamily="2" charset="2"/>
              <a:buNone/>
            </a:pPr>
            <a:r>
              <a:rPr lang="en-US" sz="2000" b="1" smtClean="0"/>
              <a:t>import java.util.Scanner;</a:t>
            </a:r>
          </a:p>
          <a:p>
            <a:pPr>
              <a:buFont typeface="Wingdings" pitchFamily="2" charset="2"/>
              <a:buNone/>
            </a:pPr>
            <a:r>
              <a:rPr lang="en-US" sz="2000" b="1" smtClean="0"/>
              <a:t>class FsA8  //Volume and  Area Rectangle </a:t>
            </a:r>
          </a:p>
          <a:p>
            <a:pPr>
              <a:buFont typeface="Wingdings" pitchFamily="2" charset="2"/>
              <a:buNone/>
            </a:pPr>
            <a:r>
              <a:rPr lang="en-US" sz="2000" b="1" smtClean="0"/>
              <a:t>{</a:t>
            </a:r>
          </a:p>
          <a:p>
            <a:pPr>
              <a:buFont typeface="Wingdings" pitchFamily="2" charset="2"/>
              <a:buNone/>
            </a:pPr>
            <a:r>
              <a:rPr lang="en-US" sz="2000" b="1" smtClean="0"/>
              <a:t>   private static int length, breadth,perimeter,area; //Data Members</a:t>
            </a:r>
          </a:p>
          <a:p>
            <a:pPr>
              <a:buFont typeface="Wingdings" pitchFamily="2" charset="2"/>
              <a:buNone/>
            </a:pPr>
            <a:r>
              <a:rPr lang="en-US" sz="2000" b="1" smtClean="0"/>
              <a:t>   public static void main(String args[]) </a:t>
            </a:r>
          </a:p>
          <a:p>
            <a:pPr>
              <a:buFont typeface="Wingdings" pitchFamily="2" charset="2"/>
              <a:buNone/>
            </a:pPr>
            <a:r>
              <a:rPr lang="en-US" sz="2000" b="1" smtClean="0"/>
              <a:t>   {   </a:t>
            </a:r>
          </a:p>
          <a:p>
            <a:pPr>
              <a:buFont typeface="Wingdings" pitchFamily="2" charset="2"/>
              <a:buNone/>
            </a:pPr>
            <a:r>
              <a:rPr lang="en-US" sz="2000" b="1" smtClean="0"/>
              <a:t>      Scanner s= new Scanner(System.in);</a:t>
            </a:r>
          </a:p>
          <a:p>
            <a:pPr>
              <a:buFont typeface="Wingdings" pitchFamily="2" charset="2"/>
              <a:buNone/>
            </a:pPr>
            <a:r>
              <a:rPr lang="en-US" sz="2000" b="1" smtClean="0"/>
              <a:t>      System.out.println("Enter the length of rectangle:");</a:t>
            </a:r>
          </a:p>
          <a:p>
            <a:pPr>
              <a:buFont typeface="Wingdings" pitchFamily="2" charset="2"/>
              <a:buNone/>
            </a:pPr>
            <a:r>
              <a:rPr lang="en-US" sz="2000" b="1" smtClean="0"/>
              <a:t>      length=s.nextInt(); </a:t>
            </a:r>
          </a:p>
          <a:p>
            <a:pPr>
              <a:buFont typeface="Wingdings" pitchFamily="2" charset="2"/>
              <a:buNone/>
            </a:pPr>
            <a:r>
              <a:rPr lang="en-US" sz="2000" b="1" smtClean="0"/>
              <a:t>      System.out.println("Enter the breadth of rectangle:");</a:t>
            </a:r>
          </a:p>
          <a:p>
            <a:pPr>
              <a:buFont typeface="Wingdings" pitchFamily="2" charset="2"/>
              <a:buNone/>
            </a:pPr>
            <a:r>
              <a:rPr lang="en-US" sz="2000" b="1" smtClean="0"/>
              <a:t>      breadth=s.nextInt(); </a:t>
            </a:r>
          </a:p>
          <a:p>
            <a:pPr>
              <a:buFont typeface="Wingdings" pitchFamily="2" charset="2"/>
              <a:buNone/>
            </a:pPr>
            <a:r>
              <a:rPr lang="en-US" sz="2000" b="1" smtClean="0"/>
              <a:t>      perimeter(length,breadth);</a:t>
            </a:r>
          </a:p>
          <a:p>
            <a:pPr>
              <a:buFont typeface="Wingdings" pitchFamily="2" charset="2"/>
              <a:buNone/>
            </a:pPr>
            <a:r>
              <a:rPr lang="en-US" sz="2000" b="1" smtClean="0"/>
              <a:t>	 area(length,breadth);     </a:t>
            </a:r>
          </a:p>
          <a:p>
            <a:pPr>
              <a:buFont typeface="Wingdings" pitchFamily="2" charset="2"/>
              <a:buNone/>
            </a:pPr>
            <a:r>
              <a:rPr lang="en-US" sz="2000" b="1" smtClean="0"/>
              <a:t>   }</a:t>
            </a:r>
          </a:p>
          <a:p>
            <a:pPr>
              <a:buFont typeface="Wingdings" pitchFamily="2" charset="2"/>
              <a:buNone/>
            </a:pPr>
            <a:endParaRPr lang="en-US" sz="2000" b="1" smtClean="0"/>
          </a:p>
        </p:txBody>
      </p:sp>
      <p:sp>
        <p:nvSpPr>
          <p:cNvPr id="142340" name="Slide Number Placeholder 3"/>
          <p:cNvSpPr>
            <a:spLocks noGrp="1"/>
          </p:cNvSpPr>
          <p:nvPr>
            <p:ph type="sldNum" sz="quarter" idx="10"/>
          </p:nvPr>
        </p:nvSpPr>
        <p:spPr>
          <a:noFill/>
        </p:spPr>
        <p:txBody>
          <a:bodyPr/>
          <a:lstStyle/>
          <a:p>
            <a:fld id="{B2EA67C6-90F1-4E34-BBA0-1D03495D463F}" type="slidenum">
              <a:rPr lang="en-US" smtClean="0">
                <a:latin typeface="Arial" pitchFamily="34" charset="0"/>
              </a:rPr>
              <a:pPr/>
              <a:t>21</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Content Placeholder 2"/>
          <p:cNvSpPr>
            <a:spLocks noGrp="1"/>
          </p:cNvSpPr>
          <p:nvPr>
            <p:ph idx="1"/>
          </p:nvPr>
        </p:nvSpPr>
        <p:spPr>
          <a:xfrm>
            <a:off x="0" y="1066800"/>
            <a:ext cx="8955088" cy="5562600"/>
          </a:xfrm>
        </p:spPr>
        <p:txBody>
          <a:bodyPr/>
          <a:lstStyle/>
          <a:p>
            <a:pPr>
              <a:buFont typeface="Wingdings" pitchFamily="2" charset="2"/>
              <a:buNone/>
            </a:pPr>
            <a:r>
              <a:rPr lang="en-US" sz="2400" b="1" smtClean="0"/>
              <a:t>public static void perimeter(int len, int bre)</a:t>
            </a:r>
          </a:p>
          <a:p>
            <a:pPr>
              <a:buFont typeface="Wingdings" pitchFamily="2" charset="2"/>
              <a:buNone/>
            </a:pPr>
            <a:r>
              <a:rPr lang="en-US" sz="2400" b="1" smtClean="0"/>
              <a:t>   {</a:t>
            </a:r>
          </a:p>
          <a:p>
            <a:pPr>
              <a:buFont typeface="Wingdings" pitchFamily="2" charset="2"/>
              <a:buNone/>
            </a:pPr>
            <a:r>
              <a:rPr lang="en-US" sz="2400" b="1" smtClean="0"/>
              <a:t>	  perimeter= 2*(len+bre);</a:t>
            </a:r>
          </a:p>
          <a:p>
            <a:pPr>
              <a:buFont typeface="Wingdings" pitchFamily="2" charset="2"/>
              <a:buNone/>
            </a:pPr>
            <a:r>
              <a:rPr lang="en-US" sz="2400" b="1" smtClean="0"/>
              <a:t>      System.out.println("Perimeter is:" +perimeter);</a:t>
            </a:r>
          </a:p>
          <a:p>
            <a:pPr>
              <a:buFont typeface="Wingdings" pitchFamily="2" charset="2"/>
              <a:buNone/>
            </a:pPr>
            <a:r>
              <a:rPr lang="en-US" sz="2400" b="1" smtClean="0"/>
              <a:t>   }</a:t>
            </a:r>
          </a:p>
          <a:p>
            <a:pPr>
              <a:buFont typeface="Wingdings" pitchFamily="2" charset="2"/>
              <a:buNone/>
            </a:pPr>
            <a:r>
              <a:rPr lang="en-US" sz="2400" b="1" smtClean="0"/>
              <a:t>   public static void area(int len, int bre)</a:t>
            </a:r>
          </a:p>
          <a:p>
            <a:pPr>
              <a:buFont typeface="Wingdings" pitchFamily="2" charset="2"/>
              <a:buNone/>
            </a:pPr>
            <a:r>
              <a:rPr lang="en-US" sz="2400" b="1" smtClean="0"/>
              <a:t>   {</a:t>
            </a:r>
          </a:p>
          <a:p>
            <a:pPr>
              <a:buFont typeface="Wingdings" pitchFamily="2" charset="2"/>
              <a:buNone/>
            </a:pPr>
            <a:r>
              <a:rPr lang="en-US" sz="2400" b="1" smtClean="0"/>
              <a:t>	  area= len * bre;</a:t>
            </a:r>
          </a:p>
          <a:p>
            <a:pPr>
              <a:buFont typeface="Wingdings" pitchFamily="2" charset="2"/>
              <a:buNone/>
            </a:pPr>
            <a:r>
              <a:rPr lang="en-US" sz="2400" b="1" smtClean="0"/>
              <a:t>      System.out.println("Area is:" + area);</a:t>
            </a:r>
          </a:p>
          <a:p>
            <a:pPr>
              <a:buFont typeface="Wingdings" pitchFamily="2" charset="2"/>
              <a:buNone/>
            </a:pPr>
            <a:r>
              <a:rPr lang="en-US" sz="2400" b="1" smtClean="0"/>
              <a:t>   }</a:t>
            </a:r>
          </a:p>
          <a:p>
            <a:pPr>
              <a:buFont typeface="Wingdings" pitchFamily="2" charset="2"/>
              <a:buNone/>
            </a:pPr>
            <a:r>
              <a:rPr lang="en-US" sz="2400" b="1" smtClean="0"/>
              <a:t>}</a:t>
            </a:r>
          </a:p>
          <a:p>
            <a:pPr>
              <a:buFont typeface="Wingdings" pitchFamily="2" charset="2"/>
              <a:buNone/>
            </a:pPr>
            <a:endParaRPr lang="en-US" sz="2400" b="1" smtClean="0"/>
          </a:p>
        </p:txBody>
      </p:sp>
      <p:sp>
        <p:nvSpPr>
          <p:cNvPr id="143364" name="Slide Number Placeholder 3"/>
          <p:cNvSpPr>
            <a:spLocks noGrp="1"/>
          </p:cNvSpPr>
          <p:nvPr>
            <p:ph type="sldNum" sz="quarter" idx="10"/>
          </p:nvPr>
        </p:nvSpPr>
        <p:spPr>
          <a:noFill/>
        </p:spPr>
        <p:txBody>
          <a:bodyPr/>
          <a:lstStyle/>
          <a:p>
            <a:fld id="{2CA712EF-D1C1-4A1C-A544-9C071731CBC4}" type="slidenum">
              <a:rPr lang="en-US" smtClean="0">
                <a:latin typeface="Arial" pitchFamily="34" charset="0"/>
              </a:rPr>
              <a:pPr/>
              <a:t>22</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rmAutofit fontScale="90000"/>
          </a:bodyPr>
          <a:lstStyle/>
          <a:p>
            <a:r>
              <a:rPr lang="en-US" dirty="0" smtClean="0"/>
              <a:t>Local Variables</a:t>
            </a:r>
            <a:endParaRPr lang="en-US" dirty="0"/>
          </a:p>
        </p:txBody>
      </p:sp>
      <p:sp>
        <p:nvSpPr>
          <p:cNvPr id="3" name="Content Placeholder 2"/>
          <p:cNvSpPr>
            <a:spLocks noGrp="1"/>
          </p:cNvSpPr>
          <p:nvPr>
            <p:ph idx="1"/>
          </p:nvPr>
        </p:nvSpPr>
        <p:spPr>
          <a:xfrm>
            <a:off x="0" y="609600"/>
            <a:ext cx="9144000" cy="6248400"/>
          </a:xfrm>
        </p:spPr>
        <p:txBody>
          <a:bodyPr>
            <a:normAutofit fontScale="92500" lnSpcReduction="20000"/>
          </a:bodyPr>
          <a:lstStyle/>
          <a:p>
            <a:r>
              <a:rPr lang="en-US" b="1" dirty="0" smtClean="0"/>
              <a:t>Local variables are declared in methods, constructors, or blocks.</a:t>
            </a:r>
          </a:p>
          <a:p>
            <a:r>
              <a:rPr lang="en-US" b="1" dirty="0" smtClean="0"/>
              <a:t>Local variables are created when the method, constructor or block is entered and the variable will be destroyed once it exits the method, constructor, or block.</a:t>
            </a:r>
          </a:p>
          <a:p>
            <a:r>
              <a:rPr lang="en-US" b="1" dirty="0" smtClean="0"/>
              <a:t>Access modifiers cannot be used for local variables.</a:t>
            </a:r>
          </a:p>
          <a:p>
            <a:r>
              <a:rPr lang="en-US" b="1" dirty="0" smtClean="0"/>
              <a:t>Local variables are visible only within the declared method, constructor, or block.</a:t>
            </a:r>
          </a:p>
          <a:p>
            <a:r>
              <a:rPr lang="en-US" b="1" dirty="0" smtClean="0"/>
              <a:t>Local variables are implemented at stack level internally.</a:t>
            </a:r>
          </a:p>
          <a:p>
            <a:r>
              <a:rPr lang="en-US" b="1" dirty="0" smtClean="0"/>
              <a:t>There is no default value for local variables, so local variables should be declared and an initial value should be assigned before the first use.</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Local variable</a:t>
            </a:r>
            <a:endParaRPr lang="en-US"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a:buNone/>
            </a:pPr>
            <a:r>
              <a:rPr lang="en-US" dirty="0" smtClean="0"/>
              <a:t>public class FsD3B</a:t>
            </a:r>
          </a:p>
          <a:p>
            <a:pPr>
              <a:buNone/>
            </a:pPr>
            <a:r>
              <a:rPr lang="en-US" dirty="0" smtClean="0"/>
              <a:t>{</a:t>
            </a:r>
          </a:p>
          <a:p>
            <a:pPr>
              <a:buNone/>
            </a:pPr>
            <a:r>
              <a:rPr lang="en-US" dirty="0" smtClean="0"/>
              <a:t>   public void </a:t>
            </a:r>
            <a:r>
              <a:rPr lang="en-US" dirty="0" err="1" smtClean="0"/>
              <a:t>addAge</a:t>
            </a:r>
            <a:r>
              <a:rPr lang="en-US" dirty="0" smtClean="0"/>
              <a:t>() </a:t>
            </a:r>
          </a:p>
          <a:p>
            <a:pPr>
              <a:buNone/>
            </a:pPr>
            <a:r>
              <a:rPr lang="en-US" dirty="0" smtClean="0"/>
              <a:t>   {</a:t>
            </a:r>
          </a:p>
          <a:p>
            <a:pPr>
              <a:buNone/>
            </a:pPr>
            <a:r>
              <a:rPr lang="en-US" dirty="0" smtClean="0"/>
              <a:t>      </a:t>
            </a:r>
            <a:r>
              <a:rPr lang="en-US" dirty="0" err="1" smtClean="0"/>
              <a:t>int</a:t>
            </a:r>
            <a:r>
              <a:rPr lang="en-US" dirty="0" smtClean="0"/>
              <a:t> age = 0;//Local variable should be initialized</a:t>
            </a:r>
          </a:p>
          <a:p>
            <a:pPr>
              <a:buNone/>
            </a:pPr>
            <a:r>
              <a:rPr lang="en-US" dirty="0" smtClean="0"/>
              <a:t>      age = age + 7;</a:t>
            </a:r>
          </a:p>
          <a:p>
            <a:pPr>
              <a:buNone/>
            </a:pPr>
            <a:r>
              <a:rPr lang="en-US" dirty="0" smtClean="0"/>
              <a:t>      </a:t>
            </a:r>
            <a:r>
              <a:rPr lang="en-US" dirty="0" err="1" smtClean="0"/>
              <a:t>System.out.println</a:t>
            </a:r>
            <a:r>
              <a:rPr lang="en-US" dirty="0" smtClean="0"/>
              <a:t>("Your age is : " + age);</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FsD3B </a:t>
            </a:r>
            <a:r>
              <a:rPr lang="en-US" dirty="0" err="1" smtClean="0"/>
              <a:t>obj</a:t>
            </a:r>
            <a:r>
              <a:rPr lang="en-US" dirty="0" smtClean="0"/>
              <a:t> = new FsD3B();</a:t>
            </a:r>
          </a:p>
          <a:p>
            <a:pPr>
              <a:buNone/>
            </a:pPr>
            <a:r>
              <a:rPr lang="en-US" dirty="0" smtClean="0"/>
              <a:t>      </a:t>
            </a:r>
            <a:r>
              <a:rPr lang="en-US" dirty="0" err="1" smtClean="0"/>
              <a:t>obj.addAge</a:t>
            </a:r>
            <a:r>
              <a:rPr lang="en-US" dirty="0" smtClean="0"/>
              <a:t>();</a:t>
            </a:r>
          </a:p>
          <a:p>
            <a:pPr>
              <a:buNone/>
            </a:pPr>
            <a:r>
              <a:rPr lang="en-US" dirty="0" smtClean="0"/>
              <a:t>   }</a:t>
            </a:r>
          </a:p>
          <a:p>
            <a:pPr>
              <a:buNone/>
            </a:pPr>
            <a:r>
              <a:rPr lang="en-US" dirty="0" smtClean="0"/>
              <a:t>}</a:t>
            </a:r>
            <a:endParaRPr lang="en-US" dirty="0"/>
          </a:p>
        </p:txBody>
      </p:sp>
      <p:sp>
        <p:nvSpPr>
          <p:cNvPr id="4" name="TextBox 3"/>
          <p:cNvSpPr txBox="1"/>
          <p:nvPr/>
        </p:nvSpPr>
        <p:spPr>
          <a:xfrm rot="10800000" flipV="1">
            <a:off x="3047998" y="607368"/>
            <a:ext cx="6096001" cy="830997"/>
          </a:xfrm>
          <a:prstGeom prst="rect">
            <a:avLst/>
          </a:prstGeom>
          <a:noFill/>
        </p:spPr>
        <p:txBody>
          <a:bodyPr wrap="square" rtlCol="0">
            <a:spAutoFit/>
          </a:bodyPr>
          <a:lstStyle/>
          <a:p>
            <a:r>
              <a:rPr lang="en-US" sz="2400" b="1" dirty="0" smtClean="0"/>
              <a:t>Non-static methods should be called using object of the class.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639762"/>
          </a:xfrm>
        </p:spPr>
        <p:txBody>
          <a:bodyPr>
            <a:noAutofit/>
          </a:bodyPr>
          <a:lstStyle/>
          <a:p>
            <a:r>
              <a:rPr lang="en-US" sz="3200" dirty="0" smtClean="0"/>
              <a:t>Local variable, Instance Variable, Non-static variable</a:t>
            </a:r>
            <a:endParaRPr lang="en-US" sz="3200" dirty="0"/>
          </a:p>
        </p:txBody>
      </p:sp>
      <p:sp>
        <p:nvSpPr>
          <p:cNvPr id="3" name="Content Placeholder 2"/>
          <p:cNvSpPr>
            <a:spLocks noGrp="1"/>
          </p:cNvSpPr>
          <p:nvPr>
            <p:ph idx="1"/>
          </p:nvPr>
        </p:nvSpPr>
        <p:spPr>
          <a:xfrm>
            <a:off x="0" y="609600"/>
            <a:ext cx="8686800" cy="5516563"/>
          </a:xfrm>
        </p:spPr>
        <p:txBody>
          <a:bodyPr>
            <a:normAutofit fontScale="62500" lnSpcReduction="20000"/>
          </a:bodyPr>
          <a:lstStyle/>
          <a:p>
            <a:pPr>
              <a:buNone/>
            </a:pPr>
            <a:r>
              <a:rPr lang="en-US" b="1" dirty="0" smtClean="0"/>
              <a:t>public class FsD3B</a:t>
            </a:r>
          </a:p>
          <a:p>
            <a:pPr>
              <a:buNone/>
            </a:pPr>
            <a:r>
              <a:rPr lang="en-US" b="1" dirty="0" smtClean="0"/>
              <a:t>{</a:t>
            </a:r>
          </a:p>
          <a:p>
            <a:pPr>
              <a:buNone/>
            </a:pPr>
            <a:r>
              <a:rPr lang="en-US" b="1" dirty="0" smtClean="0"/>
              <a:t>   short age;</a:t>
            </a:r>
          </a:p>
          <a:p>
            <a:pPr>
              <a:buNone/>
            </a:pPr>
            <a:r>
              <a:rPr lang="en-US" b="1" dirty="0" smtClean="0"/>
              <a:t>   public void </a:t>
            </a:r>
            <a:r>
              <a:rPr lang="en-US" b="1" dirty="0" err="1" smtClean="0"/>
              <a:t>addAge</a:t>
            </a:r>
            <a:r>
              <a:rPr lang="en-US" b="1" dirty="0" smtClean="0"/>
              <a:t>() </a:t>
            </a:r>
          </a:p>
          <a:p>
            <a:pPr>
              <a:buNone/>
            </a:pPr>
            <a:r>
              <a:rPr lang="en-US" b="1" dirty="0" smtClean="0"/>
              <a:t>   {</a:t>
            </a:r>
          </a:p>
          <a:p>
            <a:pPr>
              <a:buNone/>
            </a:pPr>
            <a:r>
              <a:rPr lang="en-US" b="1" dirty="0" smtClean="0"/>
              <a:t>      </a:t>
            </a:r>
            <a:r>
              <a:rPr lang="en-US" b="1" dirty="0" err="1" smtClean="0"/>
              <a:t>int</a:t>
            </a:r>
            <a:r>
              <a:rPr lang="en-US" b="1" dirty="0" smtClean="0"/>
              <a:t> age = 0;//Local variable should be initialized</a:t>
            </a:r>
          </a:p>
          <a:p>
            <a:pPr>
              <a:buNone/>
            </a:pPr>
            <a:r>
              <a:rPr lang="en-US" b="1" dirty="0" smtClean="0"/>
              <a:t>      age = age + 7;</a:t>
            </a:r>
          </a:p>
          <a:p>
            <a:pPr>
              <a:buNone/>
            </a:pPr>
            <a:r>
              <a:rPr lang="en-US" b="1" dirty="0" smtClean="0"/>
              <a:t>      </a:t>
            </a:r>
            <a:r>
              <a:rPr lang="en-US" b="1" dirty="0" err="1" smtClean="0"/>
              <a:t>System.out.println</a:t>
            </a:r>
            <a:r>
              <a:rPr lang="en-US" b="1" dirty="0" smtClean="0"/>
              <a:t>("Your age is : " + age);</a:t>
            </a:r>
          </a:p>
          <a:p>
            <a:pPr>
              <a:buNone/>
            </a:pPr>
            <a:r>
              <a:rPr lang="en-US" b="1" dirty="0" smtClean="0"/>
              <a:t>   }</a:t>
            </a:r>
          </a:p>
          <a:p>
            <a:pPr>
              <a:buNone/>
            </a:pPr>
            <a:r>
              <a:rPr lang="en-US" b="1" dirty="0" smtClean="0"/>
              <a:t>   public static void main(String </a:t>
            </a:r>
            <a:r>
              <a:rPr lang="en-US" b="1" dirty="0" err="1" smtClean="0"/>
              <a:t>args</a:t>
            </a:r>
            <a:r>
              <a:rPr lang="en-US" b="1" dirty="0" smtClean="0"/>
              <a:t>[]) </a:t>
            </a:r>
          </a:p>
          <a:p>
            <a:pPr>
              <a:buNone/>
            </a:pPr>
            <a:r>
              <a:rPr lang="en-US" b="1" dirty="0" smtClean="0"/>
              <a:t>   {</a:t>
            </a:r>
          </a:p>
          <a:p>
            <a:pPr>
              <a:buNone/>
            </a:pPr>
            <a:r>
              <a:rPr lang="en-US" b="1" dirty="0" smtClean="0"/>
              <a:t>      FsD3B </a:t>
            </a:r>
            <a:r>
              <a:rPr lang="en-US" b="1" dirty="0" err="1" smtClean="0"/>
              <a:t>obj</a:t>
            </a:r>
            <a:r>
              <a:rPr lang="en-US" b="1" dirty="0" smtClean="0"/>
              <a:t> = new FsD3B();</a:t>
            </a:r>
          </a:p>
          <a:p>
            <a:pPr>
              <a:buNone/>
            </a:pPr>
            <a:r>
              <a:rPr lang="en-US" b="1" dirty="0" smtClean="0"/>
              <a:t>	  //age=11; Non-static class variables can't be instantiated in static method.</a:t>
            </a:r>
          </a:p>
          <a:p>
            <a:pPr>
              <a:buNone/>
            </a:pPr>
            <a:r>
              <a:rPr lang="en-US" b="1" dirty="0" smtClean="0"/>
              <a:t>	  </a:t>
            </a:r>
            <a:r>
              <a:rPr lang="en-US" b="1" dirty="0" err="1" smtClean="0"/>
              <a:t>obj.age</a:t>
            </a:r>
            <a:r>
              <a:rPr lang="en-US" b="1" dirty="0" smtClean="0"/>
              <a:t> = 10;</a:t>
            </a:r>
          </a:p>
          <a:p>
            <a:pPr>
              <a:buNone/>
            </a:pPr>
            <a:r>
              <a:rPr lang="en-US" b="1" dirty="0" smtClean="0"/>
              <a:t>      </a:t>
            </a:r>
            <a:r>
              <a:rPr lang="en-US" b="1" dirty="0" err="1" smtClean="0"/>
              <a:t>obj.addAge</a:t>
            </a:r>
            <a:r>
              <a:rPr lang="en-US" b="1" dirty="0" smtClean="0"/>
              <a:t>();</a:t>
            </a:r>
          </a:p>
          <a:p>
            <a:pPr>
              <a:buNone/>
            </a:pPr>
            <a:r>
              <a:rPr lang="en-US" b="1" dirty="0" smtClean="0"/>
              <a:t>   }</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Local variable</a:t>
            </a:r>
            <a:endParaRPr lang="en-US"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a:buNone/>
            </a:pPr>
            <a:r>
              <a:rPr lang="en-US" dirty="0" smtClean="0"/>
              <a:t>public class FsD3B</a:t>
            </a:r>
          </a:p>
          <a:p>
            <a:pPr>
              <a:buNone/>
            </a:pPr>
            <a:r>
              <a:rPr lang="en-US" dirty="0" smtClean="0"/>
              <a:t>{</a:t>
            </a:r>
          </a:p>
          <a:p>
            <a:pPr>
              <a:buNone/>
            </a:pPr>
            <a:r>
              <a:rPr lang="en-US" dirty="0" smtClean="0"/>
              <a:t>   public void </a:t>
            </a:r>
            <a:r>
              <a:rPr lang="en-US" dirty="0" err="1" smtClean="0"/>
              <a:t>addAge</a:t>
            </a:r>
            <a:r>
              <a:rPr lang="en-US" dirty="0" smtClean="0"/>
              <a:t>() </a:t>
            </a:r>
          </a:p>
          <a:p>
            <a:pPr>
              <a:buNone/>
            </a:pPr>
            <a:r>
              <a:rPr lang="en-US" dirty="0" smtClean="0"/>
              <a:t>   {</a:t>
            </a:r>
          </a:p>
          <a:p>
            <a:pPr>
              <a:buNone/>
            </a:pPr>
            <a:r>
              <a:rPr lang="en-US" dirty="0" smtClean="0"/>
              <a:t>      </a:t>
            </a:r>
            <a:r>
              <a:rPr lang="en-US" dirty="0" err="1" smtClean="0"/>
              <a:t>int</a:t>
            </a:r>
            <a:r>
              <a:rPr lang="en-US" dirty="0" smtClean="0"/>
              <a:t> age;//</a:t>
            </a:r>
            <a:r>
              <a:rPr lang="en-US" dirty="0" smtClean="0">
                <a:solidFill>
                  <a:srgbClr val="FF0000"/>
                </a:solidFill>
              </a:rPr>
              <a:t>Local variable when not initialized</a:t>
            </a:r>
          </a:p>
          <a:p>
            <a:pPr>
              <a:buNone/>
            </a:pPr>
            <a:r>
              <a:rPr lang="en-US" dirty="0" smtClean="0"/>
              <a:t>      age = age + 7;</a:t>
            </a:r>
          </a:p>
          <a:p>
            <a:pPr>
              <a:buNone/>
            </a:pPr>
            <a:r>
              <a:rPr lang="en-US" dirty="0" smtClean="0"/>
              <a:t>      </a:t>
            </a:r>
            <a:r>
              <a:rPr lang="en-US" dirty="0" err="1" smtClean="0"/>
              <a:t>System.out.println</a:t>
            </a:r>
            <a:r>
              <a:rPr lang="en-US" dirty="0" smtClean="0"/>
              <a:t>("Your age is : " + age);</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FsD3B </a:t>
            </a:r>
            <a:r>
              <a:rPr lang="en-US" dirty="0" err="1" smtClean="0"/>
              <a:t>obj</a:t>
            </a:r>
            <a:r>
              <a:rPr lang="en-US" dirty="0" smtClean="0"/>
              <a:t> = new FsD3B();</a:t>
            </a:r>
          </a:p>
          <a:p>
            <a:pPr>
              <a:buNone/>
            </a:pPr>
            <a:r>
              <a:rPr lang="en-US" dirty="0" smtClean="0"/>
              <a:t>      </a:t>
            </a:r>
            <a:r>
              <a:rPr lang="en-US" dirty="0" err="1" smtClean="0"/>
              <a:t>obj.addAge</a:t>
            </a:r>
            <a:r>
              <a:rPr lang="en-US" dirty="0" smtClean="0"/>
              <a:t>();</a:t>
            </a:r>
          </a:p>
          <a:p>
            <a:pPr>
              <a:buNone/>
            </a:pPr>
            <a:r>
              <a:rPr lang="en-US" dirty="0" smtClean="0"/>
              <a:t>   }</a:t>
            </a:r>
          </a:p>
          <a:p>
            <a:pPr>
              <a:buNone/>
            </a:pPr>
            <a:r>
              <a:rPr lang="en-US" dirty="0" smtClean="0"/>
              <a:t>}</a:t>
            </a:r>
            <a:endParaRPr lang="en-US" dirty="0"/>
          </a:p>
        </p:txBody>
      </p:sp>
      <p:pic>
        <p:nvPicPr>
          <p:cNvPr id="1026" name="Picture 2"/>
          <p:cNvPicPr>
            <a:picLocks noChangeAspect="1" noChangeArrowheads="1"/>
          </p:cNvPicPr>
          <p:nvPr/>
        </p:nvPicPr>
        <p:blipFill>
          <a:blip r:embed="rId2"/>
          <a:srcRect l="1757" t="47917" r="36750" b="36458"/>
          <a:stretch>
            <a:fillRect/>
          </a:stretch>
        </p:blipFill>
        <p:spPr bwMode="auto">
          <a:xfrm>
            <a:off x="533400" y="5715000"/>
            <a:ext cx="8001000" cy="114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dirty="0" smtClean="0"/>
              <a:t>What is instance variable in Java</a:t>
            </a:r>
            <a:endParaRPr lang="en-US" dirty="0"/>
          </a:p>
        </p:txBody>
      </p:sp>
      <p:sp>
        <p:nvSpPr>
          <p:cNvPr id="3" name="Content Placeholder 2"/>
          <p:cNvSpPr>
            <a:spLocks noGrp="1"/>
          </p:cNvSpPr>
          <p:nvPr>
            <p:ph idx="1"/>
          </p:nvPr>
        </p:nvSpPr>
        <p:spPr>
          <a:xfrm>
            <a:off x="0" y="1219200"/>
            <a:ext cx="8686800" cy="4906963"/>
          </a:xfrm>
        </p:spPr>
        <p:txBody>
          <a:bodyPr>
            <a:normAutofit fontScale="92500" lnSpcReduction="10000"/>
          </a:bodyPr>
          <a:lstStyle/>
          <a:p>
            <a:r>
              <a:rPr lang="en-US" dirty="0" smtClean="0"/>
              <a:t>Creating object of a class is also called as creating instance of a class.</a:t>
            </a:r>
          </a:p>
          <a:p>
            <a:r>
              <a:rPr lang="en-US" dirty="0" smtClean="0"/>
              <a:t>Instance variable (or the class variable) in Java is the one which is accessed through the </a:t>
            </a:r>
            <a:r>
              <a:rPr lang="en-US" b="1" dirty="0" smtClean="0"/>
              <a:t>Objects</a:t>
            </a:r>
            <a:r>
              <a:rPr lang="en-US" dirty="0" smtClean="0"/>
              <a:t> of a class.</a:t>
            </a:r>
          </a:p>
          <a:p>
            <a:r>
              <a:rPr lang="en-US" dirty="0" smtClean="0"/>
              <a:t>They are the variables which are defined without the </a:t>
            </a:r>
            <a:r>
              <a:rPr lang="en-US" b="1" dirty="0" smtClean="0"/>
              <a:t>STATIC</a:t>
            </a:r>
            <a:r>
              <a:rPr lang="en-US" dirty="0" smtClean="0"/>
              <a:t> keyword and are Outside any method of a class.</a:t>
            </a:r>
          </a:p>
          <a:p>
            <a:r>
              <a:rPr lang="en-US" dirty="0" smtClean="0"/>
              <a:t>They are called so because their </a:t>
            </a:r>
            <a:r>
              <a:rPr lang="en-US" b="1" dirty="0" smtClean="0"/>
              <a:t>values</a:t>
            </a:r>
            <a:r>
              <a:rPr lang="en-US" dirty="0" smtClean="0"/>
              <a:t> are specific to one instance of a class and are not shared among other instances of the same class.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Rules for Instance variable in Java</a:t>
            </a:r>
            <a:endParaRPr lang="en-US" dirty="0"/>
          </a:p>
        </p:txBody>
      </p:sp>
      <p:sp>
        <p:nvSpPr>
          <p:cNvPr id="3" name="Content Placeholder 2"/>
          <p:cNvSpPr>
            <a:spLocks noGrp="1"/>
          </p:cNvSpPr>
          <p:nvPr>
            <p:ph idx="1"/>
          </p:nvPr>
        </p:nvSpPr>
        <p:spPr>
          <a:xfrm>
            <a:off x="0" y="609600"/>
            <a:ext cx="8686800" cy="5516563"/>
          </a:xfrm>
        </p:spPr>
        <p:txBody>
          <a:bodyPr>
            <a:normAutofit fontScale="85000" lnSpcReduction="10000"/>
          </a:bodyPr>
          <a:lstStyle/>
          <a:p>
            <a:r>
              <a:rPr lang="en-US" b="1" i="1" dirty="0" smtClean="0"/>
              <a:t>Public, Private, Protected</a:t>
            </a:r>
            <a:r>
              <a:rPr lang="en-US" dirty="0" smtClean="0"/>
              <a:t> all 3 access modifiers can be applied to Instance Variable(</a:t>
            </a:r>
            <a:r>
              <a:rPr lang="en-US" b="1" dirty="0" smtClean="0"/>
              <a:t>Default</a:t>
            </a:r>
            <a:r>
              <a:rPr lang="en-US" dirty="0" smtClean="0"/>
              <a:t> also).</a:t>
            </a:r>
          </a:p>
          <a:p>
            <a:r>
              <a:rPr lang="en-US" i="1" dirty="0" smtClean="0"/>
              <a:t>Instance Variable </a:t>
            </a:r>
            <a:r>
              <a:rPr lang="en-US" dirty="0" smtClean="0"/>
              <a:t>can be marked </a:t>
            </a:r>
            <a:r>
              <a:rPr lang="en-US" b="1" dirty="0" smtClean="0"/>
              <a:t>final</a:t>
            </a:r>
            <a:r>
              <a:rPr lang="en-US" dirty="0" smtClean="0"/>
              <a:t>.</a:t>
            </a:r>
          </a:p>
          <a:p>
            <a:r>
              <a:rPr lang="en-US" i="1" dirty="0" smtClean="0"/>
              <a:t>Instance Variable</a:t>
            </a:r>
            <a:r>
              <a:rPr lang="en-US" dirty="0" smtClean="0"/>
              <a:t> can be marked </a:t>
            </a:r>
            <a:r>
              <a:rPr lang="en-US" b="1" dirty="0" smtClean="0"/>
              <a:t>transient</a:t>
            </a:r>
            <a:r>
              <a:rPr lang="en-US" dirty="0" smtClean="0"/>
              <a:t>.</a:t>
            </a:r>
          </a:p>
          <a:p>
            <a:r>
              <a:rPr lang="en-US" i="1" dirty="0" smtClean="0"/>
              <a:t>Instance Variables</a:t>
            </a:r>
            <a:r>
              <a:rPr lang="en-US" dirty="0" smtClean="0"/>
              <a:t> cannot be </a:t>
            </a:r>
            <a:r>
              <a:rPr lang="en-US" b="1" dirty="0" smtClean="0"/>
              <a:t>abstract</a:t>
            </a:r>
            <a:r>
              <a:rPr lang="en-US" dirty="0" smtClean="0"/>
              <a:t>.</a:t>
            </a:r>
          </a:p>
          <a:p>
            <a:r>
              <a:rPr lang="en-US" i="1" dirty="0" smtClean="0"/>
              <a:t>Instance Variable</a:t>
            </a:r>
            <a:r>
              <a:rPr lang="en-US" dirty="0" smtClean="0"/>
              <a:t> cannot have a </a:t>
            </a:r>
            <a:r>
              <a:rPr lang="en-US" b="1" dirty="0" smtClean="0"/>
              <a:t>synchronized</a:t>
            </a:r>
            <a:r>
              <a:rPr lang="en-US" dirty="0" smtClean="0"/>
              <a:t> modifier.</a:t>
            </a:r>
          </a:p>
          <a:p>
            <a:r>
              <a:rPr lang="en-US" i="1" dirty="0" smtClean="0"/>
              <a:t>Instance Variable</a:t>
            </a:r>
            <a:r>
              <a:rPr lang="en-US" dirty="0" smtClean="0"/>
              <a:t> cannot have a </a:t>
            </a:r>
            <a:r>
              <a:rPr lang="en-US" b="1" dirty="0" err="1" smtClean="0"/>
              <a:t>strictfp</a:t>
            </a:r>
            <a:r>
              <a:rPr lang="en-US" dirty="0" smtClean="0"/>
              <a:t> modifier.</a:t>
            </a:r>
          </a:p>
          <a:p>
            <a:r>
              <a:rPr lang="en-US" i="1" dirty="0" smtClean="0"/>
              <a:t>Instance Variable</a:t>
            </a:r>
            <a:r>
              <a:rPr lang="en-US" dirty="0" smtClean="0"/>
              <a:t> cannot have </a:t>
            </a:r>
            <a:r>
              <a:rPr lang="en-US" b="1" dirty="0" smtClean="0"/>
              <a:t>the native</a:t>
            </a:r>
            <a:r>
              <a:rPr lang="en-US" dirty="0" smtClean="0"/>
              <a:t> modifier.</a:t>
            </a:r>
          </a:p>
          <a:p>
            <a:r>
              <a:rPr lang="en-US" i="1" dirty="0" smtClean="0"/>
              <a:t>Instance Variable</a:t>
            </a:r>
            <a:r>
              <a:rPr lang="en-US" dirty="0" smtClean="0"/>
              <a:t> cannot have a </a:t>
            </a:r>
            <a:r>
              <a:rPr lang="en-US" b="1" dirty="0" smtClean="0"/>
              <a:t>Static</a:t>
            </a:r>
            <a:r>
              <a:rPr lang="en-US" dirty="0" smtClean="0"/>
              <a:t> modifier as it will become a Class level variable.</a:t>
            </a:r>
          </a:p>
          <a:p>
            <a:r>
              <a:rPr lang="en-US" dirty="0" smtClean="0"/>
              <a:t>The instance variable will get default value means instance variable can be used without initializing</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Rules for Instance variable in Java</a:t>
            </a:r>
            <a:endParaRPr lang="en-US" dirty="0"/>
          </a:p>
        </p:txBody>
      </p:sp>
      <p:sp>
        <p:nvSpPr>
          <p:cNvPr id="3" name="Content Placeholder 2"/>
          <p:cNvSpPr>
            <a:spLocks noGrp="1"/>
          </p:cNvSpPr>
          <p:nvPr>
            <p:ph idx="1"/>
          </p:nvPr>
        </p:nvSpPr>
        <p:spPr>
          <a:xfrm>
            <a:off x="0" y="609600"/>
            <a:ext cx="9144000" cy="5516563"/>
          </a:xfrm>
        </p:spPr>
        <p:txBody>
          <a:bodyPr>
            <a:normAutofit/>
          </a:bodyPr>
          <a:lstStyle/>
          <a:p>
            <a:r>
              <a:rPr lang="en-US" b="1" i="1" dirty="0" smtClean="0"/>
              <a:t>Public, Private, Protected</a:t>
            </a:r>
            <a:r>
              <a:rPr lang="en-US" b="1" dirty="0" smtClean="0"/>
              <a:t> all 3 access modifiers can be applied to Instance Variable(Default also).</a:t>
            </a:r>
          </a:p>
          <a:p>
            <a:r>
              <a:rPr lang="en-US" b="1" i="1" dirty="0" smtClean="0"/>
              <a:t>Instance Variable </a:t>
            </a:r>
            <a:r>
              <a:rPr lang="en-US" b="1" dirty="0" smtClean="0"/>
              <a:t>can be marked final.</a:t>
            </a:r>
          </a:p>
          <a:p>
            <a:r>
              <a:rPr lang="en-US" b="1" i="1" dirty="0" smtClean="0"/>
              <a:t>Instance Variables</a:t>
            </a:r>
            <a:r>
              <a:rPr lang="en-US" b="1" dirty="0" smtClean="0"/>
              <a:t> cannot be abstract.</a:t>
            </a:r>
          </a:p>
          <a:p>
            <a:r>
              <a:rPr lang="en-US" b="1" i="1" dirty="0" smtClean="0"/>
              <a:t>Instance Variable</a:t>
            </a:r>
            <a:r>
              <a:rPr lang="en-US" b="1" dirty="0" smtClean="0"/>
              <a:t> cannot have a Static modifier as it will become a Class level variable.</a:t>
            </a:r>
          </a:p>
          <a:p>
            <a:r>
              <a:rPr lang="en-US" b="1" dirty="0" smtClean="0"/>
              <a:t>The instance variable will get default value means instance variable can be used without initializing</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0"/>
          </p:nvPr>
        </p:nvSpPr>
        <p:spPr>
          <a:noFill/>
        </p:spPr>
        <p:txBody>
          <a:bodyPr/>
          <a:lstStyle/>
          <a:p>
            <a:fld id="{55C7535F-04BE-4C10-BEA4-E41DFA8DDB01}" type="slidenum">
              <a:rPr lang="en-US" smtClean="0">
                <a:latin typeface="Arial" pitchFamily="34" charset="0"/>
              </a:rPr>
              <a:pPr/>
              <a:t>3</a:t>
            </a:fld>
            <a:endParaRPr lang="en-US" smtClean="0">
              <a:latin typeface="Arial" pitchFamily="34" charset="0"/>
            </a:endParaRPr>
          </a:p>
        </p:txBody>
      </p:sp>
      <p:sp>
        <p:nvSpPr>
          <p:cNvPr id="122883" name="Rectangle 2"/>
          <p:cNvSpPr>
            <a:spLocks noGrp="1" noChangeArrowheads="1"/>
          </p:cNvSpPr>
          <p:nvPr>
            <p:ph type="title"/>
          </p:nvPr>
        </p:nvSpPr>
        <p:spPr>
          <a:xfrm>
            <a:off x="1219200" y="609600"/>
            <a:ext cx="7467600" cy="457200"/>
          </a:xfrm>
        </p:spPr>
        <p:txBody>
          <a:bodyPr>
            <a:normAutofit fontScale="90000"/>
          </a:bodyPr>
          <a:lstStyle/>
          <a:p>
            <a:pPr eaLnBrk="1" hangingPunct="1"/>
            <a:r>
              <a:rPr lang="en-US" smtClean="0"/>
              <a:t>Concept: Classes form a hierarchy</a:t>
            </a:r>
          </a:p>
        </p:txBody>
      </p:sp>
      <p:sp>
        <p:nvSpPr>
          <p:cNvPr id="63492" name="Rectangle 3"/>
          <p:cNvSpPr>
            <a:spLocks noGrp="1" noChangeArrowheads="1"/>
          </p:cNvSpPr>
          <p:nvPr>
            <p:ph type="body" idx="1"/>
          </p:nvPr>
        </p:nvSpPr>
        <p:spPr>
          <a:xfrm>
            <a:off x="0" y="1066800"/>
            <a:ext cx="9144000" cy="5791200"/>
          </a:xfrm>
        </p:spPr>
        <p:txBody>
          <a:bodyPr/>
          <a:lstStyle/>
          <a:p>
            <a:pPr eaLnBrk="1" hangingPunct="1"/>
            <a:r>
              <a:rPr lang="en-US" smtClean="0"/>
              <a:t>Data Types </a:t>
            </a:r>
          </a:p>
          <a:p>
            <a:r>
              <a:rPr lang="en-US" smtClean="0"/>
              <a:t>There are two data types available in Java:</a:t>
            </a:r>
          </a:p>
          <a:p>
            <a:r>
              <a:rPr lang="en-US" smtClean="0"/>
              <a:t>Primitive Data Types</a:t>
            </a:r>
          </a:p>
          <a:p>
            <a:r>
              <a:rPr lang="en-US" smtClean="0"/>
              <a:t>Reference/Object Data Types</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a:xfrm>
            <a:off x="0" y="-76200"/>
            <a:ext cx="9144000" cy="1295400"/>
          </a:xfrm>
        </p:spPr>
        <p:txBody>
          <a:bodyPr>
            <a:noAutofit/>
          </a:bodyPr>
          <a:lstStyle/>
          <a:p>
            <a:pPr algn="l"/>
            <a:r>
              <a:rPr lang="en-US" sz="2400" b="1" dirty="0" smtClean="0"/>
              <a:t>WAP to find Volume and Surface area of a sphere using function volume() and area() without parameters. Radius of sphere to be taken as input.</a:t>
            </a:r>
            <a:endParaRPr lang="en-US" sz="2400" dirty="0" smtClean="0"/>
          </a:p>
        </p:txBody>
      </p:sp>
      <p:sp>
        <p:nvSpPr>
          <p:cNvPr id="146435" name="Content Placeholder 2"/>
          <p:cNvSpPr>
            <a:spLocks noGrp="1"/>
          </p:cNvSpPr>
          <p:nvPr>
            <p:ph idx="1"/>
          </p:nvPr>
        </p:nvSpPr>
        <p:spPr/>
        <p:txBody>
          <a:bodyPr/>
          <a:lstStyle/>
          <a:p>
            <a:endParaRPr lang="en-US" smtClean="0"/>
          </a:p>
        </p:txBody>
      </p:sp>
      <p:sp>
        <p:nvSpPr>
          <p:cNvPr id="146436" name="Slide Number Placeholder 3"/>
          <p:cNvSpPr>
            <a:spLocks noGrp="1"/>
          </p:cNvSpPr>
          <p:nvPr>
            <p:ph type="sldNum" sz="quarter" idx="10"/>
          </p:nvPr>
        </p:nvSpPr>
        <p:spPr>
          <a:noFill/>
        </p:spPr>
        <p:txBody>
          <a:bodyPr/>
          <a:lstStyle/>
          <a:p>
            <a:fld id="{B5BAB06A-BC69-4F8E-A172-7D01130F64B6}" type="slidenum">
              <a:rPr lang="en-US" smtClean="0">
                <a:latin typeface="Arial" pitchFamily="34" charset="0"/>
              </a:rPr>
              <a:pPr/>
              <a:t>30</a:t>
            </a:fld>
            <a:endParaRPr lang="en-US" smtClean="0">
              <a:latin typeface="Arial" pitchFamily="34" charset="0"/>
            </a:endParaRPr>
          </a:p>
        </p:txBody>
      </p:sp>
      <p:pic>
        <p:nvPicPr>
          <p:cNvPr id="146437" name="Picture 2" descr="volume of sphere java program"/>
          <p:cNvPicPr>
            <a:picLocks noChangeAspect="1" noChangeArrowheads="1"/>
          </p:cNvPicPr>
          <p:nvPr/>
        </p:nvPicPr>
        <p:blipFill>
          <a:blip r:embed="rId2"/>
          <a:srcRect l="6813" r="33408" b="26109"/>
          <a:stretch>
            <a:fillRect/>
          </a:stretch>
        </p:blipFill>
        <p:spPr bwMode="auto">
          <a:xfrm>
            <a:off x="0" y="1066800"/>
            <a:ext cx="8382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0" y="0"/>
            <a:ext cx="9144000" cy="838200"/>
          </a:xfrm>
        </p:spPr>
        <p:txBody>
          <a:bodyPr anchor="t"/>
          <a:lstStyle/>
          <a:p>
            <a:pPr algn="l"/>
            <a:r>
              <a:rPr lang="en-US" sz="2000" b="1" dirty="0" smtClean="0"/>
              <a:t>WAP to find Volume and Surface are of a sphere. Radius of sphere to be taken as input. Volume and Area should be computed in volume and area method.</a:t>
            </a:r>
            <a:endParaRPr lang="en-US" sz="2000" dirty="0" smtClean="0"/>
          </a:p>
        </p:txBody>
      </p:sp>
      <p:sp>
        <p:nvSpPr>
          <p:cNvPr id="147459" name="Content Placeholder 2"/>
          <p:cNvSpPr>
            <a:spLocks noGrp="1"/>
          </p:cNvSpPr>
          <p:nvPr>
            <p:ph idx="1"/>
          </p:nvPr>
        </p:nvSpPr>
        <p:spPr>
          <a:xfrm>
            <a:off x="152400" y="685800"/>
            <a:ext cx="8991600" cy="5867400"/>
          </a:xfrm>
        </p:spPr>
        <p:txBody>
          <a:bodyPr>
            <a:noAutofit/>
          </a:bodyPr>
          <a:lstStyle/>
          <a:p>
            <a:pPr>
              <a:buFont typeface="Wingdings" pitchFamily="2" charset="2"/>
              <a:buNone/>
            </a:pPr>
            <a:r>
              <a:rPr lang="en-US" sz="1800" b="1" dirty="0" smtClean="0"/>
              <a:t>import </a:t>
            </a:r>
            <a:r>
              <a:rPr lang="en-US" sz="1800" b="1" dirty="0" err="1" smtClean="0"/>
              <a:t>java.util.Scanner</a:t>
            </a:r>
            <a:r>
              <a:rPr lang="en-US" sz="1800" b="1" dirty="0" smtClean="0"/>
              <a:t>;</a:t>
            </a:r>
          </a:p>
          <a:p>
            <a:pPr>
              <a:buFont typeface="Wingdings" pitchFamily="2" charset="2"/>
              <a:buNone/>
            </a:pPr>
            <a:r>
              <a:rPr lang="en-US" sz="1800" b="1" dirty="0" smtClean="0"/>
              <a:t>class FsD3C  //Volume and Surface Area Of Sphere </a:t>
            </a:r>
          </a:p>
          <a:p>
            <a:pPr>
              <a:buFont typeface="Wingdings" pitchFamily="2" charset="2"/>
              <a:buNone/>
            </a:pPr>
            <a:r>
              <a:rPr lang="en-US" sz="1800" b="1" dirty="0" smtClean="0"/>
              <a:t>{</a:t>
            </a:r>
          </a:p>
          <a:p>
            <a:pPr>
              <a:buFont typeface="Wingdings" pitchFamily="2" charset="2"/>
              <a:buNone/>
            </a:pPr>
            <a:r>
              <a:rPr lang="en-US" sz="1800" b="1" dirty="0" smtClean="0"/>
              <a:t>   private static double r, volume, area;</a:t>
            </a:r>
          </a:p>
          <a:p>
            <a:pPr>
              <a:buFont typeface="Wingdings" pitchFamily="2" charset="2"/>
              <a:buNone/>
            </a:pPr>
            <a:r>
              <a:rPr lang="en-US" sz="1800" b="1" dirty="0" smtClean="0"/>
              <a:t>   public static void main(String </a:t>
            </a:r>
            <a:r>
              <a:rPr lang="en-US" sz="1800" b="1" dirty="0" err="1" smtClean="0"/>
              <a:t>args</a:t>
            </a:r>
            <a:r>
              <a:rPr lang="en-US" sz="1800" b="1" dirty="0" smtClean="0"/>
              <a:t>[]) </a:t>
            </a:r>
          </a:p>
          <a:p>
            <a:pPr>
              <a:buFont typeface="Wingdings" pitchFamily="2" charset="2"/>
              <a:buNone/>
            </a:pPr>
            <a:r>
              <a:rPr lang="en-US" sz="1800" b="1" dirty="0" smtClean="0"/>
              <a:t>   {         Scanner s= new Scanner(</a:t>
            </a:r>
            <a:r>
              <a:rPr lang="en-US" sz="1800" b="1" dirty="0" err="1" smtClean="0"/>
              <a:t>System.in</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("Enter the radius of sphere:");</a:t>
            </a:r>
          </a:p>
          <a:p>
            <a:pPr>
              <a:buFont typeface="Wingdings" pitchFamily="2" charset="2"/>
              <a:buNone/>
            </a:pPr>
            <a:r>
              <a:rPr lang="en-US" sz="1800" b="1" dirty="0" smtClean="0"/>
              <a:t>      r=</a:t>
            </a:r>
            <a:r>
              <a:rPr lang="en-US" sz="1800" b="1" dirty="0" err="1" smtClean="0"/>
              <a:t>s.nextDouble</a:t>
            </a:r>
            <a:r>
              <a:rPr lang="en-US" sz="1800" b="1" dirty="0" smtClean="0"/>
              <a:t>();       volume();	  area();</a:t>
            </a:r>
          </a:p>
          <a:p>
            <a:pPr>
              <a:buFont typeface="Wingdings" pitchFamily="2" charset="2"/>
              <a:buNone/>
            </a:pPr>
            <a:r>
              <a:rPr lang="en-US" sz="1800" b="1" dirty="0" smtClean="0"/>
              <a:t>   }</a:t>
            </a:r>
          </a:p>
          <a:p>
            <a:pPr>
              <a:buFont typeface="Wingdings" pitchFamily="2" charset="2"/>
              <a:buNone/>
            </a:pPr>
            <a:r>
              <a:rPr lang="en-US" sz="1800" b="1" dirty="0" smtClean="0"/>
              <a:t>   public static void volume()</a:t>
            </a:r>
          </a:p>
          <a:p>
            <a:pPr>
              <a:buFont typeface="Wingdings" pitchFamily="2" charset="2"/>
              <a:buNone/>
            </a:pPr>
            <a:r>
              <a:rPr lang="en-US" sz="1800" b="1" dirty="0" smtClean="0"/>
              <a:t>   {	 volume= (4*22*r*r*r)/(3*7);</a:t>
            </a:r>
          </a:p>
          <a:p>
            <a:pPr>
              <a:buFont typeface="Wingdings" pitchFamily="2" charset="2"/>
              <a:buNone/>
            </a:pPr>
            <a:r>
              <a:rPr lang="en-US" sz="1800" b="1" dirty="0" smtClean="0"/>
              <a:t>         </a:t>
            </a:r>
            <a:r>
              <a:rPr lang="en-US" sz="1800" b="1" dirty="0" err="1" smtClean="0"/>
              <a:t>System.out.println</a:t>
            </a:r>
            <a:r>
              <a:rPr lang="en-US" sz="1800" b="1" dirty="0" smtClean="0"/>
              <a:t>("Volume is:" +volume);</a:t>
            </a:r>
          </a:p>
          <a:p>
            <a:pPr>
              <a:buFont typeface="Wingdings" pitchFamily="2" charset="2"/>
              <a:buNone/>
            </a:pPr>
            <a:r>
              <a:rPr lang="en-US" sz="1800" b="1" dirty="0" smtClean="0"/>
              <a:t>   }</a:t>
            </a:r>
          </a:p>
          <a:p>
            <a:pPr>
              <a:buFont typeface="Wingdings" pitchFamily="2" charset="2"/>
              <a:buNone/>
            </a:pPr>
            <a:r>
              <a:rPr lang="en-US" sz="1800" b="1" dirty="0" smtClean="0"/>
              <a:t>   public static void area()</a:t>
            </a:r>
          </a:p>
          <a:p>
            <a:pPr>
              <a:buFont typeface="Wingdings" pitchFamily="2" charset="2"/>
              <a:buNone/>
            </a:pPr>
            <a:r>
              <a:rPr lang="en-US" sz="1800" b="1" dirty="0" smtClean="0"/>
              <a:t>   {      area= (4*22*r*r)/7;</a:t>
            </a:r>
          </a:p>
          <a:p>
            <a:pPr>
              <a:buFont typeface="Wingdings" pitchFamily="2" charset="2"/>
              <a:buNone/>
            </a:pPr>
            <a:r>
              <a:rPr lang="en-US" sz="1800" b="1" dirty="0" smtClean="0"/>
              <a:t>      </a:t>
            </a:r>
            <a:r>
              <a:rPr lang="en-US" sz="1800" b="1" dirty="0" err="1" smtClean="0"/>
              <a:t>System.out.println</a:t>
            </a:r>
            <a:r>
              <a:rPr lang="en-US" sz="1800" b="1" dirty="0" smtClean="0"/>
              <a:t>("Surface area is:" + area);</a:t>
            </a:r>
          </a:p>
          <a:p>
            <a:pPr>
              <a:buFont typeface="Wingdings" pitchFamily="2" charset="2"/>
              <a:buNone/>
            </a:pPr>
            <a:r>
              <a:rPr lang="en-US" sz="1800" b="1" dirty="0" smtClean="0"/>
              <a:t>   }</a:t>
            </a:r>
          </a:p>
          <a:p>
            <a:pPr>
              <a:buFont typeface="Wingdings" pitchFamily="2" charset="2"/>
              <a:buNone/>
            </a:pPr>
            <a:r>
              <a:rPr lang="en-US" sz="1800" b="1" dirty="0" smtClean="0"/>
              <a:t>}</a:t>
            </a:r>
          </a:p>
        </p:txBody>
      </p:sp>
      <p:sp>
        <p:nvSpPr>
          <p:cNvPr id="147460" name="Slide Number Placeholder 3"/>
          <p:cNvSpPr>
            <a:spLocks noGrp="1"/>
          </p:cNvSpPr>
          <p:nvPr>
            <p:ph type="sldNum" sz="quarter" idx="10"/>
          </p:nvPr>
        </p:nvSpPr>
        <p:spPr>
          <a:noFill/>
        </p:spPr>
        <p:txBody>
          <a:bodyPr/>
          <a:lstStyle/>
          <a:p>
            <a:fld id="{7AA0F216-1DD9-49F1-915A-8CCA2120C496}" type="slidenum">
              <a:rPr lang="en-US" smtClean="0">
                <a:latin typeface="Arial" pitchFamily="34" charset="0"/>
              </a:rPr>
              <a:pPr/>
              <a:t>31</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4"/>
          <p:cNvSpPr>
            <a:spLocks noGrp="1"/>
          </p:cNvSpPr>
          <p:nvPr>
            <p:ph type="title"/>
          </p:nvPr>
        </p:nvSpPr>
        <p:spPr>
          <a:xfrm>
            <a:off x="0" y="0"/>
            <a:ext cx="8936038" cy="1066800"/>
          </a:xfrm>
        </p:spPr>
        <p:txBody>
          <a:bodyPr/>
          <a:lstStyle/>
          <a:p>
            <a:pPr algn="l"/>
            <a:r>
              <a:rPr lang="en-US" sz="2000" b="1" dirty="0" smtClean="0"/>
              <a:t>Using Scanner class WAP to find perimeter and area of a rectangle. Create a second class Rectangle in which Perimeter should be displayed using perimeter() and Area by area() </a:t>
            </a:r>
            <a:endParaRPr lang="en-US" sz="2000" dirty="0" smtClean="0"/>
          </a:p>
        </p:txBody>
      </p:sp>
      <p:sp>
        <p:nvSpPr>
          <p:cNvPr id="148483" name="Content Placeholder 2"/>
          <p:cNvSpPr>
            <a:spLocks noGrp="1"/>
          </p:cNvSpPr>
          <p:nvPr>
            <p:ph sz="half" idx="1"/>
          </p:nvPr>
        </p:nvSpPr>
        <p:spPr>
          <a:xfrm>
            <a:off x="0" y="1066800"/>
            <a:ext cx="4419600" cy="5791200"/>
          </a:xfrm>
        </p:spPr>
        <p:txBody>
          <a:bodyPr/>
          <a:lstStyle/>
          <a:p>
            <a:pPr>
              <a:buFont typeface="Wingdings" pitchFamily="2" charset="2"/>
              <a:buNone/>
            </a:pPr>
            <a:r>
              <a:rPr lang="en-US" sz="1600" b="1" dirty="0" smtClean="0"/>
              <a:t>import </a:t>
            </a:r>
            <a:r>
              <a:rPr lang="en-US" sz="1600" b="1" dirty="0" err="1" smtClean="0"/>
              <a:t>java.util.Scanner</a:t>
            </a:r>
            <a:r>
              <a:rPr lang="en-US" sz="1600" b="1" dirty="0" smtClean="0"/>
              <a:t>;</a:t>
            </a:r>
          </a:p>
          <a:p>
            <a:pPr>
              <a:buFont typeface="Wingdings" pitchFamily="2" charset="2"/>
              <a:buNone/>
            </a:pPr>
            <a:r>
              <a:rPr lang="en-US" sz="1600" b="1" dirty="0" smtClean="0"/>
              <a:t>class FsD3C1//Volume and  Area Rectangle </a:t>
            </a:r>
          </a:p>
          <a:p>
            <a:pPr>
              <a:buFont typeface="Wingdings" pitchFamily="2" charset="2"/>
              <a:buNone/>
            </a:pPr>
            <a:r>
              <a:rPr lang="en-US" sz="1600" b="1" dirty="0" smtClean="0"/>
              <a:t>{</a:t>
            </a:r>
          </a:p>
          <a:p>
            <a:pPr>
              <a:buFont typeface="Wingdings" pitchFamily="2" charset="2"/>
              <a:buNone/>
            </a:pPr>
            <a:r>
              <a:rPr lang="en-US" sz="1600" b="1" dirty="0" smtClean="0"/>
              <a:t>   private static </a:t>
            </a:r>
            <a:r>
              <a:rPr lang="en-US" sz="1600" b="1" dirty="0" err="1" smtClean="0"/>
              <a:t>int</a:t>
            </a:r>
            <a:r>
              <a:rPr lang="en-US" sz="1600" b="1" dirty="0" smtClean="0"/>
              <a:t> length, breadth; //Data Members</a:t>
            </a:r>
          </a:p>
          <a:p>
            <a:pPr>
              <a:buFont typeface="Wingdings" pitchFamily="2" charset="2"/>
              <a:buNone/>
            </a:pPr>
            <a:r>
              <a:rPr lang="en-US" sz="1600" b="1" dirty="0" smtClean="0"/>
              <a:t>   public static void main(String </a:t>
            </a:r>
            <a:r>
              <a:rPr lang="en-US" sz="1600" b="1" dirty="0" err="1" smtClean="0"/>
              <a:t>args</a:t>
            </a:r>
            <a:r>
              <a:rPr lang="en-US" sz="1600" b="1" dirty="0" smtClean="0"/>
              <a:t>[]) </a:t>
            </a:r>
          </a:p>
          <a:p>
            <a:pPr>
              <a:buFont typeface="Wingdings" pitchFamily="2" charset="2"/>
              <a:buNone/>
            </a:pPr>
            <a:r>
              <a:rPr lang="en-US" sz="1600" b="1" dirty="0" smtClean="0"/>
              <a:t>   {   </a:t>
            </a:r>
          </a:p>
          <a:p>
            <a:pPr>
              <a:buFont typeface="Wingdings" pitchFamily="2" charset="2"/>
              <a:buNone/>
            </a:pPr>
            <a:r>
              <a:rPr lang="en-US" sz="1600" b="1" dirty="0" smtClean="0"/>
              <a:t>      Scanner s= new Scanner(</a:t>
            </a:r>
            <a:r>
              <a:rPr lang="en-US" sz="1600" b="1" dirty="0" err="1" smtClean="0"/>
              <a:t>System.in</a:t>
            </a:r>
            <a:r>
              <a:rPr lang="en-US" sz="1600" b="1" dirty="0" smtClean="0"/>
              <a:t>);</a:t>
            </a:r>
          </a:p>
          <a:p>
            <a:pPr>
              <a:buFont typeface="Wingdings" pitchFamily="2" charset="2"/>
              <a:buNone/>
            </a:pPr>
            <a:r>
              <a:rPr lang="en-US" sz="1600" b="1" dirty="0" smtClean="0"/>
              <a:t>      </a:t>
            </a:r>
            <a:r>
              <a:rPr lang="en-US" sz="1600" b="1" dirty="0" err="1" smtClean="0"/>
              <a:t>System.out.println</a:t>
            </a:r>
            <a:r>
              <a:rPr lang="en-US" sz="1600" b="1" dirty="0" smtClean="0"/>
              <a:t>("Enter the length of rectangle:");</a:t>
            </a:r>
          </a:p>
          <a:p>
            <a:pPr>
              <a:buFont typeface="Wingdings" pitchFamily="2" charset="2"/>
              <a:buNone/>
            </a:pPr>
            <a:r>
              <a:rPr lang="en-US" sz="1600" b="1" dirty="0" smtClean="0"/>
              <a:t>      length=</a:t>
            </a:r>
            <a:r>
              <a:rPr lang="en-US" sz="1600" b="1" dirty="0" err="1" smtClean="0"/>
              <a:t>s.nextInt</a:t>
            </a:r>
            <a:r>
              <a:rPr lang="en-US" sz="1600" b="1" dirty="0" smtClean="0"/>
              <a:t>(); </a:t>
            </a:r>
          </a:p>
          <a:p>
            <a:pPr>
              <a:buFont typeface="Wingdings" pitchFamily="2" charset="2"/>
              <a:buNone/>
            </a:pPr>
            <a:r>
              <a:rPr lang="en-US" sz="1600" b="1" dirty="0" smtClean="0"/>
              <a:t>      </a:t>
            </a:r>
            <a:r>
              <a:rPr lang="en-US" sz="1600" b="1" dirty="0" err="1" smtClean="0"/>
              <a:t>System.out.println</a:t>
            </a:r>
            <a:r>
              <a:rPr lang="en-US" sz="1600" b="1" dirty="0" smtClean="0"/>
              <a:t>("Enter the breadth of rectangle:");</a:t>
            </a:r>
          </a:p>
          <a:p>
            <a:pPr>
              <a:buFont typeface="Wingdings" pitchFamily="2" charset="2"/>
              <a:buNone/>
            </a:pPr>
            <a:r>
              <a:rPr lang="en-US" sz="1600" b="1" dirty="0" smtClean="0"/>
              <a:t>      breadth=</a:t>
            </a:r>
            <a:r>
              <a:rPr lang="en-US" sz="1600" b="1" dirty="0" err="1" smtClean="0"/>
              <a:t>s.nextInt</a:t>
            </a:r>
            <a:r>
              <a:rPr lang="en-US" sz="1600" b="1" dirty="0" smtClean="0"/>
              <a:t>();</a:t>
            </a:r>
          </a:p>
          <a:p>
            <a:pPr>
              <a:buFont typeface="Wingdings" pitchFamily="2" charset="2"/>
              <a:buNone/>
            </a:pPr>
            <a:r>
              <a:rPr lang="en-US" sz="1600" b="1" dirty="0" smtClean="0"/>
              <a:t>	  Rectangle </a:t>
            </a:r>
            <a:r>
              <a:rPr lang="en-US" sz="1600" b="1" dirty="0" err="1" smtClean="0"/>
              <a:t>rec</a:t>
            </a:r>
            <a:r>
              <a:rPr lang="en-US" sz="1600" b="1" dirty="0" smtClean="0"/>
              <a:t> = new Rectangle();</a:t>
            </a:r>
          </a:p>
          <a:p>
            <a:pPr>
              <a:buFont typeface="Wingdings" pitchFamily="2" charset="2"/>
              <a:buNone/>
            </a:pPr>
            <a:r>
              <a:rPr lang="en-US" sz="1600" b="1" dirty="0" smtClean="0"/>
              <a:t>      </a:t>
            </a:r>
            <a:r>
              <a:rPr lang="en-US" sz="1600" b="1" dirty="0" err="1" smtClean="0"/>
              <a:t>rec.perimeter</a:t>
            </a:r>
            <a:r>
              <a:rPr lang="en-US" sz="1600" b="1" dirty="0" smtClean="0"/>
              <a:t>(</a:t>
            </a:r>
            <a:r>
              <a:rPr lang="en-US" sz="1600" b="1" dirty="0" err="1" smtClean="0"/>
              <a:t>length,breadth</a:t>
            </a:r>
            <a:r>
              <a:rPr lang="en-US" sz="1600" b="1" dirty="0" smtClean="0"/>
              <a:t>);</a:t>
            </a:r>
          </a:p>
          <a:p>
            <a:pPr>
              <a:buFont typeface="Wingdings" pitchFamily="2" charset="2"/>
              <a:buNone/>
            </a:pPr>
            <a:r>
              <a:rPr lang="en-US" sz="1600" b="1" dirty="0" smtClean="0"/>
              <a:t>	  </a:t>
            </a:r>
            <a:r>
              <a:rPr lang="en-US" sz="1600" b="1" dirty="0" err="1" smtClean="0"/>
              <a:t>rec.area</a:t>
            </a:r>
            <a:r>
              <a:rPr lang="en-US" sz="1600" b="1" dirty="0" smtClean="0"/>
              <a:t>(</a:t>
            </a:r>
            <a:r>
              <a:rPr lang="en-US" sz="1600" b="1" dirty="0" err="1" smtClean="0"/>
              <a:t>length,breadth</a:t>
            </a:r>
            <a:r>
              <a:rPr lang="en-US" sz="1600" b="1" dirty="0" smtClean="0"/>
              <a:t>);     </a:t>
            </a:r>
          </a:p>
          <a:p>
            <a:pPr>
              <a:buFont typeface="Wingdings" pitchFamily="2" charset="2"/>
              <a:buNone/>
            </a:pPr>
            <a:r>
              <a:rPr lang="en-US" sz="1600" b="1" dirty="0" smtClean="0"/>
              <a:t>   </a:t>
            </a:r>
          </a:p>
          <a:p>
            <a:pPr>
              <a:buFont typeface="Wingdings" pitchFamily="2" charset="2"/>
              <a:buNone/>
            </a:pPr>
            <a:r>
              <a:rPr lang="en-US" sz="1600" b="1" dirty="0" smtClean="0"/>
              <a:t>   }</a:t>
            </a:r>
          </a:p>
          <a:p>
            <a:pPr>
              <a:buFont typeface="Wingdings" pitchFamily="2" charset="2"/>
              <a:buNone/>
            </a:pPr>
            <a:r>
              <a:rPr lang="en-US" sz="1600" b="1" dirty="0" smtClean="0"/>
              <a:t>}</a:t>
            </a:r>
          </a:p>
          <a:p>
            <a:pPr>
              <a:buFont typeface="Wingdings" pitchFamily="2" charset="2"/>
              <a:buNone/>
            </a:pPr>
            <a:endParaRPr lang="en-US" sz="1600" b="1" dirty="0" smtClean="0"/>
          </a:p>
        </p:txBody>
      </p:sp>
      <p:sp>
        <p:nvSpPr>
          <p:cNvPr id="148484" name="Content Placeholder 5"/>
          <p:cNvSpPr>
            <a:spLocks noGrp="1"/>
          </p:cNvSpPr>
          <p:nvPr>
            <p:ph sz="half" idx="2"/>
          </p:nvPr>
        </p:nvSpPr>
        <p:spPr>
          <a:xfrm>
            <a:off x="4495800" y="1066800"/>
            <a:ext cx="4459288" cy="5791200"/>
          </a:xfrm>
        </p:spPr>
        <p:txBody>
          <a:bodyPr/>
          <a:lstStyle/>
          <a:p>
            <a:pPr>
              <a:buFont typeface="Wingdings" pitchFamily="2" charset="2"/>
              <a:buNone/>
            </a:pPr>
            <a:r>
              <a:rPr lang="en-US" sz="1800" b="1" dirty="0" smtClean="0"/>
              <a:t>class Rectangle</a:t>
            </a:r>
          </a:p>
          <a:p>
            <a:pPr>
              <a:buFont typeface="Wingdings" pitchFamily="2" charset="2"/>
              <a:buNone/>
            </a:pPr>
            <a:r>
              <a:rPr lang="en-US" sz="1800" b="1" dirty="0" smtClean="0"/>
              <a:t>{</a:t>
            </a:r>
          </a:p>
          <a:p>
            <a:pPr>
              <a:buFont typeface="Wingdings" pitchFamily="2" charset="2"/>
              <a:buNone/>
            </a:pPr>
            <a:r>
              <a:rPr lang="en-US" sz="1800" b="1" dirty="0" smtClean="0"/>
              <a:t>   </a:t>
            </a:r>
            <a:r>
              <a:rPr lang="en-US" sz="1800" b="1" dirty="0" err="1" smtClean="0"/>
              <a:t>int</a:t>
            </a:r>
            <a:r>
              <a:rPr lang="en-US" sz="1800" b="1" dirty="0" smtClean="0"/>
              <a:t> perimeter, area;</a:t>
            </a:r>
          </a:p>
          <a:p>
            <a:pPr>
              <a:buFont typeface="Wingdings" pitchFamily="2" charset="2"/>
              <a:buNone/>
            </a:pPr>
            <a:r>
              <a:rPr lang="en-US" sz="1800" b="1" dirty="0" smtClean="0"/>
              <a:t>   public void perimeter(</a:t>
            </a:r>
            <a:r>
              <a:rPr lang="en-US" sz="1800" b="1" dirty="0" err="1" smtClean="0"/>
              <a:t>int</a:t>
            </a:r>
            <a:r>
              <a:rPr lang="en-US" sz="1800" b="1" dirty="0" smtClean="0"/>
              <a:t> </a:t>
            </a:r>
            <a:r>
              <a:rPr lang="en-US" sz="1800" b="1" dirty="0" err="1" smtClean="0"/>
              <a:t>len</a:t>
            </a:r>
            <a:r>
              <a:rPr lang="en-US" sz="1800" b="1" dirty="0" smtClean="0"/>
              <a:t>, </a:t>
            </a:r>
            <a:r>
              <a:rPr lang="en-US" sz="1800" b="1" dirty="0" err="1" smtClean="0"/>
              <a:t>int</a:t>
            </a:r>
            <a:r>
              <a:rPr lang="en-US" sz="1800" b="1" dirty="0" smtClean="0"/>
              <a:t> </a:t>
            </a:r>
            <a:r>
              <a:rPr lang="en-US" sz="1800" b="1" dirty="0" err="1" smtClean="0"/>
              <a:t>bre</a:t>
            </a:r>
            <a:r>
              <a:rPr lang="en-US" sz="1800" b="1" dirty="0" smtClean="0"/>
              <a:t>)</a:t>
            </a:r>
          </a:p>
          <a:p>
            <a:pPr>
              <a:buFont typeface="Wingdings" pitchFamily="2" charset="2"/>
              <a:buNone/>
            </a:pPr>
            <a:r>
              <a:rPr lang="en-US" sz="1800" b="1" dirty="0" smtClean="0"/>
              <a:t>   {</a:t>
            </a:r>
          </a:p>
          <a:p>
            <a:pPr>
              <a:buFont typeface="Wingdings" pitchFamily="2" charset="2"/>
              <a:buNone/>
            </a:pPr>
            <a:r>
              <a:rPr lang="en-US" sz="1800" b="1" dirty="0" smtClean="0"/>
              <a:t>	  perimeter= 2*(</a:t>
            </a:r>
            <a:r>
              <a:rPr lang="en-US" sz="1800" b="1" dirty="0" err="1" smtClean="0"/>
              <a:t>len+bre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("Perimeter is:" +perimeter);</a:t>
            </a:r>
          </a:p>
          <a:p>
            <a:pPr>
              <a:buFont typeface="Wingdings" pitchFamily="2" charset="2"/>
              <a:buNone/>
            </a:pPr>
            <a:r>
              <a:rPr lang="en-US" sz="1800" b="1" dirty="0" smtClean="0"/>
              <a:t>   }</a:t>
            </a:r>
          </a:p>
          <a:p>
            <a:pPr>
              <a:buFont typeface="Wingdings" pitchFamily="2" charset="2"/>
              <a:buNone/>
            </a:pPr>
            <a:r>
              <a:rPr lang="en-US" sz="1800" b="1" dirty="0" smtClean="0"/>
              <a:t>   public void area(</a:t>
            </a:r>
            <a:r>
              <a:rPr lang="en-US" sz="1800" b="1" dirty="0" err="1" smtClean="0"/>
              <a:t>int</a:t>
            </a:r>
            <a:r>
              <a:rPr lang="en-US" sz="1800" b="1" dirty="0" smtClean="0"/>
              <a:t> </a:t>
            </a:r>
            <a:r>
              <a:rPr lang="en-US" sz="1800" b="1" dirty="0" err="1" smtClean="0"/>
              <a:t>len</a:t>
            </a:r>
            <a:r>
              <a:rPr lang="en-US" sz="1800" b="1" dirty="0" smtClean="0"/>
              <a:t>, </a:t>
            </a:r>
            <a:r>
              <a:rPr lang="en-US" sz="1800" b="1" dirty="0" err="1" smtClean="0"/>
              <a:t>int</a:t>
            </a:r>
            <a:r>
              <a:rPr lang="en-US" sz="1800" b="1" dirty="0" smtClean="0"/>
              <a:t> </a:t>
            </a:r>
            <a:r>
              <a:rPr lang="en-US" sz="1800" b="1" dirty="0" err="1" smtClean="0"/>
              <a:t>bre</a:t>
            </a:r>
            <a:r>
              <a:rPr lang="en-US" sz="1800" b="1" dirty="0" smtClean="0"/>
              <a:t>)</a:t>
            </a:r>
          </a:p>
          <a:p>
            <a:pPr>
              <a:buFont typeface="Wingdings" pitchFamily="2" charset="2"/>
              <a:buNone/>
            </a:pPr>
            <a:r>
              <a:rPr lang="en-US" sz="1800" b="1" dirty="0" smtClean="0"/>
              <a:t>   {</a:t>
            </a:r>
          </a:p>
          <a:p>
            <a:pPr>
              <a:buFont typeface="Wingdings" pitchFamily="2" charset="2"/>
              <a:buNone/>
            </a:pPr>
            <a:r>
              <a:rPr lang="en-US" sz="1800" b="1" dirty="0" smtClean="0"/>
              <a:t>	  area= </a:t>
            </a:r>
            <a:r>
              <a:rPr lang="en-US" sz="1800" b="1" dirty="0" err="1" smtClean="0"/>
              <a:t>len</a:t>
            </a:r>
            <a:r>
              <a:rPr lang="en-US" sz="1800" b="1" dirty="0" smtClean="0"/>
              <a:t> * </a:t>
            </a:r>
            <a:r>
              <a:rPr lang="en-US" sz="1800" b="1" dirty="0" err="1" smtClean="0"/>
              <a:t>bre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("Area is:" + area);</a:t>
            </a:r>
          </a:p>
          <a:p>
            <a:pPr>
              <a:buFont typeface="Wingdings" pitchFamily="2" charset="2"/>
              <a:buNone/>
            </a:pPr>
            <a:r>
              <a:rPr lang="en-US" sz="1800" b="1" dirty="0" smtClean="0"/>
              <a:t>   }</a:t>
            </a:r>
          </a:p>
          <a:p>
            <a:pPr>
              <a:buFont typeface="Wingdings" pitchFamily="2" charset="2"/>
              <a:buNone/>
            </a:pPr>
            <a:r>
              <a:rPr lang="en-US" sz="1800" b="1" dirty="0" smtClean="0"/>
              <a:t>}</a:t>
            </a:r>
          </a:p>
          <a:p>
            <a:pPr>
              <a:buFont typeface="Wingdings" pitchFamily="2" charset="2"/>
              <a:buNone/>
            </a:pPr>
            <a:endParaRPr lang="en-US" sz="1800" dirty="0" smtClean="0"/>
          </a:p>
        </p:txBody>
      </p:sp>
      <p:sp>
        <p:nvSpPr>
          <p:cNvPr id="148485" name="Slide Number Placeholder 3"/>
          <p:cNvSpPr>
            <a:spLocks noGrp="1"/>
          </p:cNvSpPr>
          <p:nvPr>
            <p:ph type="sldNum" sz="quarter" idx="10"/>
          </p:nvPr>
        </p:nvSpPr>
        <p:spPr>
          <a:noFill/>
        </p:spPr>
        <p:txBody>
          <a:bodyPr/>
          <a:lstStyle/>
          <a:p>
            <a:fld id="{1DE44177-D9FA-4583-BAE5-02543897B323}" type="slidenum">
              <a:rPr lang="en-US" smtClean="0">
                <a:latin typeface="Arial" pitchFamily="34" charset="0"/>
              </a:rPr>
              <a:pPr/>
              <a:t>32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0" y="-76200"/>
            <a:ext cx="9144000" cy="1143000"/>
          </a:xfrm>
        </p:spPr>
        <p:txBody>
          <a:bodyPr>
            <a:noAutofit/>
          </a:bodyPr>
          <a:lstStyle/>
          <a:p>
            <a:pPr algn="l"/>
            <a:r>
              <a:rPr lang="en-US" sz="2000" b="1" dirty="0" smtClean="0"/>
              <a:t>WAP to find Volume and Surface are of a sphere. Radius of sphere to be taken as input. Volume and Area should be computed in volume() and area() functions defined in a different class called Sphere</a:t>
            </a:r>
            <a:endParaRPr lang="en-US" sz="2000" dirty="0" smtClean="0"/>
          </a:p>
        </p:txBody>
      </p:sp>
      <p:sp>
        <p:nvSpPr>
          <p:cNvPr id="149507" name="Content Placeholder 2"/>
          <p:cNvSpPr>
            <a:spLocks noGrp="1"/>
          </p:cNvSpPr>
          <p:nvPr>
            <p:ph idx="1"/>
          </p:nvPr>
        </p:nvSpPr>
        <p:spPr/>
        <p:txBody>
          <a:bodyPr/>
          <a:lstStyle/>
          <a:p>
            <a:endParaRPr lang="en-US" smtClean="0"/>
          </a:p>
        </p:txBody>
      </p:sp>
      <p:sp>
        <p:nvSpPr>
          <p:cNvPr id="149508" name="Slide Number Placeholder 3"/>
          <p:cNvSpPr>
            <a:spLocks noGrp="1"/>
          </p:cNvSpPr>
          <p:nvPr>
            <p:ph type="sldNum" sz="quarter" idx="10"/>
          </p:nvPr>
        </p:nvSpPr>
        <p:spPr>
          <a:noFill/>
        </p:spPr>
        <p:txBody>
          <a:bodyPr/>
          <a:lstStyle/>
          <a:p>
            <a:fld id="{CF67656B-B7CA-4A0A-AEB7-9CAB571F55AB}" type="slidenum">
              <a:rPr lang="en-US" smtClean="0">
                <a:latin typeface="Arial" pitchFamily="34" charset="0"/>
              </a:rPr>
              <a:pPr/>
              <a:t>33</a:t>
            </a:fld>
            <a:endParaRPr lang="en-US" smtClean="0">
              <a:latin typeface="Arial" pitchFamily="34" charset="0"/>
            </a:endParaRPr>
          </a:p>
        </p:txBody>
      </p:sp>
      <p:pic>
        <p:nvPicPr>
          <p:cNvPr id="149509" name="Picture 2" descr="volume of sphere java program"/>
          <p:cNvPicPr>
            <a:picLocks noChangeAspect="1" noChangeArrowheads="1"/>
          </p:cNvPicPr>
          <p:nvPr/>
        </p:nvPicPr>
        <p:blipFill>
          <a:blip r:embed="rId2"/>
          <a:srcRect l="6813" r="33408" b="26109"/>
          <a:stretch>
            <a:fillRect/>
          </a:stretch>
        </p:blipFill>
        <p:spPr bwMode="auto">
          <a:xfrm>
            <a:off x="925513" y="990600"/>
            <a:ext cx="6875462"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0"/>
            <a:ext cx="8763000" cy="1143000"/>
          </a:xfrm>
        </p:spPr>
        <p:txBody>
          <a:bodyPr/>
          <a:lstStyle/>
          <a:p>
            <a:pPr algn="l" eaLnBrk="1" hangingPunct="1"/>
            <a:r>
              <a:rPr lang="en-US" sz="2000" b="1" dirty="0" smtClean="0"/>
              <a:t>WAP to find Volume and Surface are of a sphere. Radius of sphere to be taken as input. Volume and Area should be computed in volume() and area() functions defined in a different class called Sphere</a:t>
            </a:r>
            <a:endParaRPr lang="en-US" sz="2000" dirty="0" smtClean="0"/>
          </a:p>
        </p:txBody>
      </p:sp>
      <p:sp>
        <p:nvSpPr>
          <p:cNvPr id="63492" name="Rectangle 3"/>
          <p:cNvSpPr>
            <a:spLocks noGrp="1" noChangeArrowheads="1"/>
          </p:cNvSpPr>
          <p:nvPr>
            <p:ph sz="half" idx="1"/>
          </p:nvPr>
        </p:nvSpPr>
        <p:spPr>
          <a:xfrm>
            <a:off x="0" y="1066800"/>
            <a:ext cx="4591050" cy="5791200"/>
          </a:xfrm>
          <a:ln>
            <a:solidFill>
              <a:schemeClr val="accent1"/>
            </a:solidFill>
          </a:ln>
        </p:spPr>
        <p:txBody>
          <a:bodyPr/>
          <a:lstStyle/>
          <a:p>
            <a:pPr>
              <a:buFont typeface="Wingdings" pitchFamily="2" charset="2"/>
              <a:buNone/>
            </a:pPr>
            <a:r>
              <a:rPr lang="en-US" sz="1600" b="1" dirty="0" smtClean="0"/>
              <a:t>import </a:t>
            </a:r>
            <a:r>
              <a:rPr lang="en-US" sz="1600" b="1" dirty="0" err="1" smtClean="0"/>
              <a:t>java.util.Scanner</a:t>
            </a:r>
            <a:r>
              <a:rPr lang="en-US" sz="1600" b="1" dirty="0" smtClean="0"/>
              <a:t>;</a:t>
            </a:r>
          </a:p>
          <a:p>
            <a:pPr>
              <a:buFont typeface="Wingdings" pitchFamily="2" charset="2"/>
              <a:buNone/>
            </a:pPr>
            <a:r>
              <a:rPr lang="en-US" sz="1600" b="1" dirty="0" smtClean="0"/>
              <a:t>class FsD3C2//Volume and Surface Area Of Sphere </a:t>
            </a:r>
          </a:p>
          <a:p>
            <a:pPr>
              <a:buFont typeface="Wingdings" pitchFamily="2" charset="2"/>
              <a:buNone/>
            </a:pPr>
            <a:r>
              <a:rPr lang="en-US" sz="1600" b="1" dirty="0" smtClean="0"/>
              <a:t>{</a:t>
            </a:r>
          </a:p>
          <a:p>
            <a:pPr>
              <a:buFont typeface="Wingdings" pitchFamily="2" charset="2"/>
              <a:buNone/>
            </a:pPr>
            <a:r>
              <a:rPr lang="en-US" sz="1600" b="1" dirty="0" smtClean="0"/>
              <a:t>   private static double r;</a:t>
            </a:r>
          </a:p>
          <a:p>
            <a:pPr>
              <a:buFont typeface="Wingdings" pitchFamily="2" charset="2"/>
              <a:buNone/>
            </a:pPr>
            <a:r>
              <a:rPr lang="en-US" sz="1600" b="1" dirty="0" smtClean="0"/>
              <a:t>   public static void main(String </a:t>
            </a:r>
            <a:r>
              <a:rPr lang="en-US" sz="1600" b="1" dirty="0" err="1" smtClean="0"/>
              <a:t>args</a:t>
            </a:r>
            <a:r>
              <a:rPr lang="en-US" sz="1600" b="1" dirty="0" smtClean="0"/>
              <a:t>[]) </a:t>
            </a:r>
          </a:p>
          <a:p>
            <a:pPr>
              <a:buFont typeface="Wingdings" pitchFamily="2" charset="2"/>
              <a:buNone/>
            </a:pPr>
            <a:r>
              <a:rPr lang="en-US" sz="1600" b="1" dirty="0" smtClean="0"/>
              <a:t>   {   </a:t>
            </a:r>
          </a:p>
          <a:p>
            <a:pPr>
              <a:buFont typeface="Wingdings" pitchFamily="2" charset="2"/>
              <a:buNone/>
            </a:pPr>
            <a:r>
              <a:rPr lang="en-US" sz="1600" b="1" dirty="0" smtClean="0"/>
              <a:t>      Scanner s= new Scanner(</a:t>
            </a:r>
            <a:r>
              <a:rPr lang="en-US" sz="1600" b="1" dirty="0" err="1" smtClean="0"/>
              <a:t>System.in</a:t>
            </a:r>
            <a:r>
              <a:rPr lang="en-US" sz="1600" b="1" dirty="0" smtClean="0"/>
              <a:t>);</a:t>
            </a:r>
          </a:p>
          <a:p>
            <a:pPr>
              <a:buFont typeface="Wingdings" pitchFamily="2" charset="2"/>
              <a:buNone/>
            </a:pPr>
            <a:r>
              <a:rPr lang="en-US" sz="1600" b="1" dirty="0" smtClean="0"/>
              <a:t>      </a:t>
            </a:r>
            <a:r>
              <a:rPr lang="en-US" sz="1600" b="1" dirty="0" err="1" smtClean="0"/>
              <a:t>System.out.println</a:t>
            </a:r>
            <a:r>
              <a:rPr lang="en-US" sz="1600" b="1" dirty="0" smtClean="0"/>
              <a:t>("Enter the radius of sphere:");</a:t>
            </a:r>
          </a:p>
          <a:p>
            <a:pPr>
              <a:buFont typeface="Wingdings" pitchFamily="2" charset="2"/>
              <a:buNone/>
            </a:pPr>
            <a:r>
              <a:rPr lang="en-US" sz="1600" b="1" dirty="0" smtClean="0"/>
              <a:t>      r=</a:t>
            </a:r>
            <a:r>
              <a:rPr lang="en-US" sz="1600" b="1" dirty="0" err="1" smtClean="0"/>
              <a:t>s.nextDouble</a:t>
            </a:r>
            <a:r>
              <a:rPr lang="en-US" sz="1600" b="1" dirty="0" smtClean="0"/>
              <a:t>(); </a:t>
            </a:r>
          </a:p>
          <a:p>
            <a:pPr>
              <a:buFont typeface="Wingdings" pitchFamily="2" charset="2"/>
              <a:buNone/>
            </a:pPr>
            <a:r>
              <a:rPr lang="en-US" sz="1600" b="1" dirty="0" smtClean="0"/>
              <a:t>      Sphere </a:t>
            </a:r>
            <a:r>
              <a:rPr lang="en-US" sz="1600" b="1" dirty="0" err="1" smtClean="0"/>
              <a:t>sph</a:t>
            </a:r>
            <a:r>
              <a:rPr lang="en-US" sz="1600" b="1" dirty="0" smtClean="0"/>
              <a:t> = new Sphere();</a:t>
            </a:r>
          </a:p>
          <a:p>
            <a:pPr>
              <a:buFont typeface="Wingdings" pitchFamily="2" charset="2"/>
              <a:buNone/>
            </a:pPr>
            <a:r>
              <a:rPr lang="en-US" sz="1600" b="1" dirty="0" smtClean="0"/>
              <a:t>      </a:t>
            </a:r>
            <a:r>
              <a:rPr lang="en-US" sz="1600" b="1" dirty="0" err="1" smtClean="0"/>
              <a:t>sph.volume</a:t>
            </a:r>
            <a:r>
              <a:rPr lang="en-US" sz="1600" b="1" dirty="0" smtClean="0"/>
              <a:t>(r);</a:t>
            </a:r>
          </a:p>
          <a:p>
            <a:pPr>
              <a:buFont typeface="Wingdings" pitchFamily="2" charset="2"/>
              <a:buNone/>
            </a:pPr>
            <a:r>
              <a:rPr lang="en-US" sz="1600" b="1" dirty="0" smtClean="0"/>
              <a:t>	  </a:t>
            </a:r>
            <a:r>
              <a:rPr lang="en-US" sz="1600" b="1" dirty="0" err="1" smtClean="0"/>
              <a:t>sph.area</a:t>
            </a:r>
            <a:r>
              <a:rPr lang="en-US" sz="1600" b="1" dirty="0" smtClean="0"/>
              <a:t>(r);</a:t>
            </a:r>
          </a:p>
          <a:p>
            <a:pPr>
              <a:buFont typeface="Wingdings" pitchFamily="2" charset="2"/>
              <a:buNone/>
            </a:pPr>
            <a:r>
              <a:rPr lang="en-US" sz="1600" b="1" dirty="0" smtClean="0"/>
              <a:t>   }</a:t>
            </a:r>
          </a:p>
          <a:p>
            <a:pPr>
              <a:buFont typeface="Wingdings" pitchFamily="2" charset="2"/>
              <a:buNone/>
            </a:pPr>
            <a:r>
              <a:rPr lang="en-US" sz="1600" b="1" dirty="0" smtClean="0"/>
              <a:t>}</a:t>
            </a:r>
          </a:p>
          <a:p>
            <a:r>
              <a:rPr lang="en-US" sz="1600" b="1" dirty="0" smtClean="0"/>
              <a:t>Above code should be saved  in FsD3C2.java</a:t>
            </a:r>
          </a:p>
          <a:p>
            <a:r>
              <a:rPr lang="en-US" sz="1600" b="1" dirty="0" smtClean="0"/>
              <a:t>On compilation creates FsD3C2.class</a:t>
            </a:r>
          </a:p>
          <a:p>
            <a:pPr eaLnBrk="1" hangingPunct="1">
              <a:buFont typeface="Wingdings" pitchFamily="2" charset="2"/>
              <a:buNone/>
            </a:pPr>
            <a:endParaRPr lang="en-US" sz="1600" b="1" dirty="0" smtClean="0"/>
          </a:p>
          <a:p>
            <a:pPr eaLnBrk="1" hangingPunct="1">
              <a:buFont typeface="Wingdings" pitchFamily="2" charset="2"/>
              <a:buNone/>
            </a:pPr>
            <a:endParaRPr lang="en-US" sz="1600" b="1" dirty="0" smtClean="0"/>
          </a:p>
        </p:txBody>
      </p:sp>
      <p:sp>
        <p:nvSpPr>
          <p:cNvPr id="150532" name="Content Placeholder 5"/>
          <p:cNvSpPr>
            <a:spLocks noGrp="1"/>
          </p:cNvSpPr>
          <p:nvPr>
            <p:ph sz="half" idx="2"/>
          </p:nvPr>
        </p:nvSpPr>
        <p:spPr>
          <a:xfrm>
            <a:off x="4572000" y="1066800"/>
            <a:ext cx="4572000" cy="5791200"/>
          </a:xfrm>
          <a:ln>
            <a:solidFill>
              <a:schemeClr val="accent1"/>
            </a:solidFill>
          </a:ln>
        </p:spPr>
        <p:txBody>
          <a:bodyPr/>
          <a:lstStyle/>
          <a:p>
            <a:pPr>
              <a:buFont typeface="Wingdings" pitchFamily="2" charset="2"/>
              <a:buNone/>
            </a:pPr>
            <a:r>
              <a:rPr lang="en-US" sz="1800" b="1" i="1" dirty="0" smtClean="0"/>
              <a:t>class Sphere</a:t>
            </a:r>
          </a:p>
          <a:p>
            <a:pPr>
              <a:buFont typeface="Wingdings" pitchFamily="2" charset="2"/>
              <a:buNone/>
            </a:pPr>
            <a:r>
              <a:rPr lang="en-US" sz="1800" b="1" i="1" dirty="0" smtClean="0"/>
              <a:t>{</a:t>
            </a:r>
          </a:p>
          <a:p>
            <a:pPr>
              <a:buFont typeface="Wingdings" pitchFamily="2" charset="2"/>
              <a:buNone/>
            </a:pPr>
            <a:r>
              <a:rPr lang="en-US" sz="1800" b="1" i="1" dirty="0" smtClean="0"/>
              <a:t>   private double volume, area;</a:t>
            </a:r>
          </a:p>
          <a:p>
            <a:pPr>
              <a:buFont typeface="Wingdings" pitchFamily="2" charset="2"/>
              <a:buNone/>
            </a:pPr>
            <a:r>
              <a:rPr lang="en-US" sz="1800" b="1" i="1" dirty="0" smtClean="0"/>
              <a:t>   public void volume(double </a:t>
            </a:r>
            <a:r>
              <a:rPr lang="en-US" sz="1800" b="1" i="1" dirty="0" err="1" smtClean="0"/>
              <a:t>rad</a:t>
            </a:r>
            <a:r>
              <a:rPr lang="en-US" sz="1800" b="1" i="1" dirty="0" smtClean="0"/>
              <a:t>)</a:t>
            </a:r>
          </a:p>
          <a:p>
            <a:pPr>
              <a:buFont typeface="Wingdings" pitchFamily="2" charset="2"/>
              <a:buNone/>
            </a:pPr>
            <a:r>
              <a:rPr lang="en-US" sz="1800" b="1" i="1" dirty="0" smtClean="0"/>
              <a:t>   {</a:t>
            </a:r>
          </a:p>
          <a:p>
            <a:pPr>
              <a:buFont typeface="Wingdings" pitchFamily="2" charset="2"/>
              <a:buNone/>
            </a:pPr>
            <a:r>
              <a:rPr lang="en-US" sz="1800" b="1" i="1" dirty="0" smtClean="0"/>
              <a:t>	 volume= (4*22*</a:t>
            </a:r>
            <a:r>
              <a:rPr lang="en-US" sz="1800" b="1" i="1" dirty="0" err="1" smtClean="0"/>
              <a:t>rad</a:t>
            </a:r>
            <a:r>
              <a:rPr lang="en-US" sz="1800" b="1" i="1" dirty="0" smtClean="0"/>
              <a:t>*</a:t>
            </a:r>
            <a:r>
              <a:rPr lang="en-US" sz="1800" b="1" i="1" dirty="0" err="1" smtClean="0"/>
              <a:t>rad</a:t>
            </a:r>
            <a:r>
              <a:rPr lang="en-US" sz="1800" b="1" i="1" dirty="0" smtClean="0"/>
              <a:t>*</a:t>
            </a:r>
            <a:r>
              <a:rPr lang="en-US" sz="1800" b="1" i="1" dirty="0" err="1" smtClean="0"/>
              <a:t>rad</a:t>
            </a:r>
            <a:r>
              <a:rPr lang="en-US" sz="1800" b="1" i="1" dirty="0" smtClean="0"/>
              <a:t>)/(3*7);</a:t>
            </a:r>
          </a:p>
          <a:p>
            <a:pPr>
              <a:buFont typeface="Wingdings" pitchFamily="2" charset="2"/>
              <a:buNone/>
            </a:pPr>
            <a:r>
              <a:rPr lang="en-US" sz="1800" b="1" i="1" dirty="0" smtClean="0"/>
              <a:t>     </a:t>
            </a:r>
            <a:r>
              <a:rPr lang="en-US" sz="1800" b="1" i="1" dirty="0" err="1" smtClean="0"/>
              <a:t>System.out.println</a:t>
            </a:r>
            <a:r>
              <a:rPr lang="en-US" sz="1800" b="1" i="1" dirty="0" smtClean="0"/>
              <a:t>("Volume is:" +volume);</a:t>
            </a:r>
          </a:p>
          <a:p>
            <a:pPr>
              <a:buFont typeface="Wingdings" pitchFamily="2" charset="2"/>
              <a:buNone/>
            </a:pPr>
            <a:r>
              <a:rPr lang="en-US" sz="1800" b="1" i="1" dirty="0" smtClean="0"/>
              <a:t>   }</a:t>
            </a:r>
          </a:p>
          <a:p>
            <a:pPr>
              <a:buFont typeface="Wingdings" pitchFamily="2" charset="2"/>
              <a:buNone/>
            </a:pPr>
            <a:r>
              <a:rPr lang="en-US" sz="1800" b="1" i="1" dirty="0" smtClean="0"/>
              <a:t>   public void area(double </a:t>
            </a:r>
            <a:r>
              <a:rPr lang="en-US" sz="1800" b="1" i="1" dirty="0" err="1" smtClean="0"/>
              <a:t>rad</a:t>
            </a:r>
            <a:r>
              <a:rPr lang="en-US" sz="1800" b="1" i="1" dirty="0" smtClean="0"/>
              <a:t>)</a:t>
            </a:r>
          </a:p>
          <a:p>
            <a:pPr>
              <a:buFont typeface="Wingdings" pitchFamily="2" charset="2"/>
              <a:buNone/>
            </a:pPr>
            <a:r>
              <a:rPr lang="en-US" sz="1800" b="1" i="1" dirty="0" smtClean="0"/>
              <a:t>   {</a:t>
            </a:r>
          </a:p>
          <a:p>
            <a:pPr>
              <a:buFont typeface="Wingdings" pitchFamily="2" charset="2"/>
              <a:buNone/>
            </a:pPr>
            <a:r>
              <a:rPr lang="en-US" sz="1800" b="1" i="1" dirty="0" smtClean="0"/>
              <a:t>      area= (4*22*</a:t>
            </a:r>
            <a:r>
              <a:rPr lang="en-US" sz="1800" b="1" i="1" dirty="0" err="1" smtClean="0"/>
              <a:t>rad</a:t>
            </a:r>
            <a:r>
              <a:rPr lang="en-US" sz="1800" b="1" i="1" dirty="0" smtClean="0"/>
              <a:t>*</a:t>
            </a:r>
            <a:r>
              <a:rPr lang="en-US" sz="1800" b="1" i="1" dirty="0" err="1" smtClean="0"/>
              <a:t>rad</a:t>
            </a:r>
            <a:r>
              <a:rPr lang="en-US" sz="1800" b="1" i="1" dirty="0" smtClean="0"/>
              <a:t>)/7;</a:t>
            </a:r>
          </a:p>
          <a:p>
            <a:pPr>
              <a:buFont typeface="Wingdings" pitchFamily="2" charset="2"/>
              <a:buNone/>
            </a:pPr>
            <a:r>
              <a:rPr lang="en-US" sz="1800" b="1" i="1" dirty="0" smtClean="0"/>
              <a:t>      </a:t>
            </a:r>
            <a:r>
              <a:rPr lang="en-US" sz="1800" b="1" i="1" dirty="0" err="1" smtClean="0"/>
              <a:t>System.out.println</a:t>
            </a:r>
            <a:r>
              <a:rPr lang="en-US" sz="1800" b="1" i="1" dirty="0" smtClean="0"/>
              <a:t>("Surface area is:" + area);</a:t>
            </a:r>
          </a:p>
          <a:p>
            <a:pPr>
              <a:buFont typeface="Wingdings" pitchFamily="2" charset="2"/>
              <a:buNone/>
            </a:pPr>
            <a:r>
              <a:rPr lang="en-US" sz="1800" b="1" i="1" dirty="0" smtClean="0"/>
              <a:t>   }</a:t>
            </a:r>
          </a:p>
          <a:p>
            <a:pPr>
              <a:buFont typeface="Wingdings" pitchFamily="2" charset="2"/>
              <a:buNone/>
            </a:pPr>
            <a:r>
              <a:rPr lang="en-US" sz="1800" b="1" i="1" dirty="0" smtClean="0"/>
              <a:t>}</a:t>
            </a:r>
          </a:p>
          <a:p>
            <a:pPr>
              <a:buFont typeface="Wingdings" pitchFamily="2" charset="2"/>
              <a:buNone/>
            </a:pPr>
            <a:endParaRPr lang="en-US" sz="1200" b="1" dirty="0" smtClean="0"/>
          </a:p>
        </p:txBody>
      </p:sp>
      <p:sp>
        <p:nvSpPr>
          <p:cNvPr id="150533" name="Slide Number Placeholder 3"/>
          <p:cNvSpPr>
            <a:spLocks noGrp="1"/>
          </p:cNvSpPr>
          <p:nvPr>
            <p:ph type="sldNum" sz="quarter" idx="10"/>
          </p:nvPr>
        </p:nvSpPr>
        <p:spPr>
          <a:noFill/>
        </p:spPr>
        <p:txBody>
          <a:bodyPr/>
          <a:lstStyle/>
          <a:p>
            <a:fld id="{59E648F0-2674-427B-AF92-64E2428D59F4}" type="slidenum">
              <a:rPr lang="en-US" smtClean="0">
                <a:latin typeface="Arial" pitchFamily="34" charset="0"/>
              </a:rPr>
              <a:pPr/>
              <a:t>34</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685800"/>
          </a:xfrm>
        </p:spPr>
        <p:txBody>
          <a:bodyPr>
            <a:normAutofit fontScale="90000"/>
          </a:bodyPr>
          <a:lstStyle/>
          <a:p>
            <a:r>
              <a:rPr lang="en-US" dirty="0" smtClean="0"/>
              <a:t>Class/Static </a:t>
            </a:r>
            <a:r>
              <a:rPr lang="en-US" dirty="0" smtClean="0"/>
              <a:t>Variables</a:t>
            </a:r>
            <a:endParaRPr lang="en-US" dirty="0"/>
          </a:p>
        </p:txBody>
      </p:sp>
      <p:sp>
        <p:nvSpPr>
          <p:cNvPr id="6" name="Content Placeholder 5"/>
          <p:cNvSpPr>
            <a:spLocks noGrp="1"/>
          </p:cNvSpPr>
          <p:nvPr>
            <p:ph idx="1"/>
          </p:nvPr>
        </p:nvSpPr>
        <p:spPr>
          <a:xfrm>
            <a:off x="0" y="685800"/>
            <a:ext cx="9144000" cy="6172200"/>
          </a:xfrm>
        </p:spPr>
        <p:txBody>
          <a:bodyPr>
            <a:normAutofit fontScale="62500" lnSpcReduction="20000"/>
          </a:bodyPr>
          <a:lstStyle/>
          <a:p>
            <a:r>
              <a:rPr lang="en-US" dirty="0" smtClean="0"/>
              <a:t>Class </a:t>
            </a:r>
            <a:r>
              <a:rPr lang="en-US" dirty="0" smtClean="0"/>
              <a:t>variables also known as static variables are declared with the static keyword in a class, but outside a method, constructor or a block.</a:t>
            </a:r>
          </a:p>
          <a:p>
            <a:r>
              <a:rPr lang="en-US" dirty="0" smtClean="0"/>
              <a:t>There would only be one copy of each class variable per class, regardless of how many objects are created from it.</a:t>
            </a:r>
          </a:p>
          <a:p>
            <a:r>
              <a:rPr lang="en-US" dirty="0" smtClean="0"/>
              <a:t>Static variables are rarely used other than being declared as constants. Constants are variables that are declared as public/private, final, and static. Constant variables never change from their initial value.</a:t>
            </a:r>
          </a:p>
          <a:p>
            <a:r>
              <a:rPr lang="en-US" dirty="0" smtClean="0"/>
              <a:t>Static variables are stored in the static memory. It is rare to use static variables other than declared final and used as either public or private constants.</a:t>
            </a:r>
          </a:p>
          <a:p>
            <a:r>
              <a:rPr lang="en-US" dirty="0" smtClean="0"/>
              <a:t>Static variables are created when the program starts and destroyed when the program stops.</a:t>
            </a:r>
          </a:p>
          <a:p>
            <a:r>
              <a:rPr lang="en-US" dirty="0" smtClean="0"/>
              <a:t>Visibility is similar to instance variables. However, most static variables are declared public since they must be available for users of the class.</a:t>
            </a:r>
          </a:p>
          <a:p>
            <a:r>
              <a:rPr lang="en-US" dirty="0" smtClean="0"/>
              <a:t>Default values are same as instance variables. For numbers, the default value is 0; for Booleans, it is false; and for object references, it is null. Values can be assigned during the declaration or within the constructor. Additionally, values can be assigned in special static </a:t>
            </a:r>
            <a:r>
              <a:rPr lang="en-US" dirty="0" err="1" smtClean="0"/>
              <a:t>initializer</a:t>
            </a:r>
            <a:r>
              <a:rPr lang="en-US" dirty="0" smtClean="0"/>
              <a:t> blocks.</a:t>
            </a:r>
          </a:p>
          <a:p>
            <a:r>
              <a:rPr lang="en-US" dirty="0" smtClean="0"/>
              <a:t>Static variables can be accessed by calling with the class name </a:t>
            </a:r>
            <a:r>
              <a:rPr lang="en-US" i="1" dirty="0" err="1" smtClean="0"/>
              <a:t>ClassName.VariableName</a:t>
            </a:r>
            <a:r>
              <a:rPr lang="en-US" dirty="0" smtClean="0"/>
              <a:t>.</a:t>
            </a:r>
          </a:p>
          <a:p>
            <a:r>
              <a:rPr lang="en-US" dirty="0" smtClean="0"/>
              <a:t>When declaring class variables as public static final, then variable names (constants) are all in upper case. If the static variables are not public and final, the naming syntax is the same as instance and local variables</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3"/>
          <p:cNvSpPr>
            <a:spLocks noGrp="1"/>
          </p:cNvSpPr>
          <p:nvPr>
            <p:ph type="sldNum" sz="quarter" idx="10"/>
          </p:nvPr>
        </p:nvSpPr>
        <p:spPr>
          <a:noFill/>
        </p:spPr>
        <p:txBody>
          <a:bodyPr/>
          <a:lstStyle/>
          <a:p>
            <a:fld id="{DE0C1B53-02D1-466F-9F2C-884571F7ED7B}" type="slidenum">
              <a:rPr lang="en-US" smtClean="0">
                <a:latin typeface="Arial" pitchFamily="34" charset="0"/>
              </a:rPr>
              <a:pPr/>
              <a:t>4</a:t>
            </a:fld>
            <a:endParaRPr lang="en-US" smtClean="0">
              <a:latin typeface="Arial" pitchFamily="34" charset="0"/>
            </a:endParaRPr>
          </a:p>
        </p:txBody>
      </p:sp>
      <p:sp>
        <p:nvSpPr>
          <p:cNvPr id="123907" name="Rectangle 2"/>
          <p:cNvSpPr>
            <a:spLocks noGrp="1" noChangeArrowheads="1"/>
          </p:cNvSpPr>
          <p:nvPr>
            <p:ph type="title"/>
          </p:nvPr>
        </p:nvSpPr>
        <p:spPr>
          <a:xfrm>
            <a:off x="1219200" y="609600"/>
            <a:ext cx="7467600" cy="457200"/>
          </a:xfrm>
        </p:spPr>
        <p:txBody>
          <a:bodyPr>
            <a:normAutofit fontScale="90000"/>
          </a:bodyPr>
          <a:lstStyle/>
          <a:p>
            <a:r>
              <a:rPr lang="en-US" smtClean="0"/>
              <a:t>Primitive Data Types:</a:t>
            </a:r>
          </a:p>
        </p:txBody>
      </p:sp>
      <p:sp>
        <p:nvSpPr>
          <p:cNvPr id="63492" name="Rectangle 3"/>
          <p:cNvSpPr>
            <a:spLocks noGrp="1" noChangeArrowheads="1"/>
          </p:cNvSpPr>
          <p:nvPr>
            <p:ph type="body" idx="1"/>
          </p:nvPr>
        </p:nvSpPr>
        <p:spPr>
          <a:xfrm>
            <a:off x="0" y="1066800"/>
            <a:ext cx="9144000" cy="5791200"/>
          </a:xfrm>
        </p:spPr>
        <p:txBody>
          <a:bodyPr/>
          <a:lstStyle/>
          <a:p>
            <a:r>
              <a:rPr lang="en-US" b="1" smtClean="0"/>
              <a:t>There are eight primitive data types supported by Java. </a:t>
            </a:r>
          </a:p>
          <a:p>
            <a:r>
              <a:rPr lang="en-US" b="1" smtClean="0"/>
              <a:t>Primitive data types are predefined by the language and named by a keyword. </a:t>
            </a:r>
          </a:p>
          <a:p>
            <a:r>
              <a:rPr lang="en-US" b="1" smtClean="0"/>
              <a:t>The eight primitive data types are:</a:t>
            </a:r>
          </a:p>
          <a:p>
            <a:endParaRPr lang="en-US" b="1" smtClean="0"/>
          </a:p>
          <a:p>
            <a:pPr eaLnBrk="1" hangingPunct="1"/>
            <a:endParaRPr lang="en-US" b="1" smtClean="0"/>
          </a:p>
          <a:p>
            <a:pPr eaLnBrk="1" hangingPunct="1"/>
            <a:endParaRPr lang="en-US" b="1" smtClean="0"/>
          </a:p>
          <a:p>
            <a:pPr eaLnBrk="1" hangingPunct="1"/>
            <a:endParaRPr 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p:cNvSpPr>
            <a:spLocks noGrp="1"/>
          </p:cNvSpPr>
          <p:nvPr>
            <p:ph type="sldNum" sz="quarter" idx="10"/>
          </p:nvPr>
        </p:nvSpPr>
        <p:spPr>
          <a:noFill/>
        </p:spPr>
        <p:txBody>
          <a:bodyPr/>
          <a:lstStyle/>
          <a:p>
            <a:fld id="{0493880D-FB73-4771-8128-E20498D086BC}" type="slidenum">
              <a:rPr lang="en-US" smtClean="0">
                <a:latin typeface="Arial" pitchFamily="34" charset="0"/>
              </a:rPr>
              <a:pPr/>
              <a:t>5</a:t>
            </a:fld>
            <a:endParaRPr lang="en-US" smtClean="0">
              <a:latin typeface="Arial" pitchFamily="34" charset="0"/>
            </a:endParaRPr>
          </a:p>
        </p:txBody>
      </p:sp>
      <p:sp>
        <p:nvSpPr>
          <p:cNvPr id="124931" name="Rectangle 2"/>
          <p:cNvSpPr>
            <a:spLocks noGrp="1" noChangeArrowheads="1"/>
          </p:cNvSpPr>
          <p:nvPr>
            <p:ph type="title"/>
          </p:nvPr>
        </p:nvSpPr>
        <p:spPr>
          <a:xfrm>
            <a:off x="1219200" y="609600"/>
            <a:ext cx="7467600" cy="457200"/>
          </a:xfrm>
        </p:spPr>
        <p:txBody>
          <a:bodyPr>
            <a:normAutofit fontScale="90000"/>
          </a:bodyPr>
          <a:lstStyle/>
          <a:p>
            <a:pPr eaLnBrk="1" hangingPunct="1"/>
            <a:r>
              <a:rPr lang="en-US" smtClean="0"/>
              <a:t>Primitive Data Types:</a:t>
            </a:r>
          </a:p>
        </p:txBody>
      </p:sp>
      <p:sp>
        <p:nvSpPr>
          <p:cNvPr id="63492" name="Rectangle 3"/>
          <p:cNvSpPr>
            <a:spLocks noGrp="1" noChangeArrowheads="1"/>
          </p:cNvSpPr>
          <p:nvPr>
            <p:ph type="body" idx="1"/>
          </p:nvPr>
        </p:nvSpPr>
        <p:spPr>
          <a:xfrm>
            <a:off x="0" y="1066800"/>
            <a:ext cx="9144000" cy="5791200"/>
          </a:xfrm>
        </p:spPr>
        <p:txBody>
          <a:bodyPr/>
          <a:lstStyle/>
          <a:p>
            <a:r>
              <a:rPr lang="en-US" sz="2500" b="1" smtClean="0"/>
              <a:t>byte:</a:t>
            </a:r>
          </a:p>
          <a:p>
            <a:r>
              <a:rPr lang="en-US" sz="2500" b="1" smtClean="0"/>
              <a:t>Byte data type is an 8-bit signed two's complement integer.</a:t>
            </a:r>
          </a:p>
          <a:p>
            <a:r>
              <a:rPr lang="en-US" sz="2500" b="1" smtClean="0"/>
              <a:t>Min value -128 (-2</a:t>
            </a:r>
            <a:r>
              <a:rPr lang="en-US" sz="2500" b="1" baseline="30000" smtClean="0"/>
              <a:t>7</a:t>
            </a:r>
            <a:r>
              <a:rPr lang="en-US" sz="2500" b="1" smtClean="0"/>
              <a:t>) Maxi value is 127 (inclusive)(2</a:t>
            </a:r>
            <a:r>
              <a:rPr lang="en-US" sz="2500" b="1" baseline="30000" smtClean="0"/>
              <a:t>7</a:t>
            </a:r>
            <a:r>
              <a:rPr lang="en-US" sz="2500" b="1" smtClean="0"/>
              <a:t> -1)</a:t>
            </a:r>
          </a:p>
          <a:p>
            <a:r>
              <a:rPr lang="en-US" sz="2500" b="1" smtClean="0"/>
              <a:t>Default value is 0</a:t>
            </a:r>
          </a:p>
          <a:p>
            <a:r>
              <a:rPr lang="en-US" sz="2500" b="1" smtClean="0"/>
              <a:t>Byte data type is used to save space in large arrays, mainly in place of integers, since a byte is four times smaller than an int.</a:t>
            </a:r>
          </a:p>
          <a:p>
            <a:r>
              <a:rPr lang="en-US" sz="2500" b="1" i="1" smtClean="0"/>
              <a:t> byte is mostly used when dealing with raw data like reading a  binary file.</a:t>
            </a:r>
            <a:endParaRPr lang="en-US" sz="2500" b="1" smtClean="0"/>
          </a:p>
          <a:p>
            <a:r>
              <a:rPr lang="en-US" sz="2500" b="1" smtClean="0"/>
              <a:t>Example: byte a = 100 , byte b = -50</a:t>
            </a:r>
          </a:p>
          <a:p>
            <a:pPr eaLnBrk="1" hangingPunct="1"/>
            <a:endParaRPr lang="en-US" sz="25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3"/>
          <p:cNvSpPr>
            <a:spLocks noGrp="1"/>
          </p:cNvSpPr>
          <p:nvPr>
            <p:ph type="sldNum" sz="quarter" idx="10"/>
          </p:nvPr>
        </p:nvSpPr>
        <p:spPr>
          <a:noFill/>
        </p:spPr>
        <p:txBody>
          <a:bodyPr/>
          <a:lstStyle/>
          <a:p>
            <a:fld id="{3F7D1449-89E6-4BD2-B3A5-E18F4915D0BC}" type="slidenum">
              <a:rPr lang="en-US" smtClean="0">
                <a:latin typeface="Arial" pitchFamily="34" charset="0"/>
              </a:rPr>
              <a:pPr/>
              <a:t>6</a:t>
            </a:fld>
            <a:endParaRPr lang="en-US" smtClean="0">
              <a:latin typeface="Arial" pitchFamily="34" charset="0"/>
            </a:endParaRPr>
          </a:p>
        </p:txBody>
      </p:sp>
      <p:sp>
        <p:nvSpPr>
          <p:cNvPr id="125955" name="Rectangle 2"/>
          <p:cNvSpPr>
            <a:spLocks noGrp="1" noChangeArrowheads="1"/>
          </p:cNvSpPr>
          <p:nvPr>
            <p:ph type="title"/>
          </p:nvPr>
        </p:nvSpPr>
        <p:spPr>
          <a:xfrm>
            <a:off x="1219200" y="609600"/>
            <a:ext cx="7467600" cy="457200"/>
          </a:xfrm>
        </p:spPr>
        <p:txBody>
          <a:bodyPr>
            <a:normAutofit fontScale="90000"/>
          </a:bodyPr>
          <a:lstStyle/>
          <a:p>
            <a:pPr eaLnBrk="1" hangingPunct="1"/>
            <a:r>
              <a:rPr lang="en-US" smtClean="0"/>
              <a:t>Primitive Data Types:</a:t>
            </a:r>
          </a:p>
        </p:txBody>
      </p:sp>
      <p:sp>
        <p:nvSpPr>
          <p:cNvPr id="63492" name="Rectangle 3"/>
          <p:cNvSpPr>
            <a:spLocks noGrp="1" noChangeArrowheads="1"/>
          </p:cNvSpPr>
          <p:nvPr>
            <p:ph type="body" idx="1"/>
          </p:nvPr>
        </p:nvSpPr>
        <p:spPr>
          <a:xfrm>
            <a:off x="0" y="1066800"/>
            <a:ext cx="9144000" cy="5791200"/>
          </a:xfrm>
        </p:spPr>
        <p:txBody>
          <a:bodyPr/>
          <a:lstStyle/>
          <a:p>
            <a:r>
              <a:rPr lang="en-US" sz="2600" b="1" smtClean="0"/>
              <a:t>short:</a:t>
            </a:r>
          </a:p>
          <a:p>
            <a:r>
              <a:rPr lang="en-US" sz="2600" b="1" smtClean="0"/>
              <a:t>Short data type is a 16-bit signed two's complement integer.</a:t>
            </a:r>
          </a:p>
          <a:p>
            <a:r>
              <a:rPr lang="en-US" sz="2600" b="1" smtClean="0"/>
              <a:t>Min value -32,768 (-2</a:t>
            </a:r>
            <a:r>
              <a:rPr lang="en-US" sz="2600" b="1" baseline="30000" smtClean="0"/>
              <a:t>15</a:t>
            </a:r>
            <a:r>
              <a:rPr lang="en-US" sz="2600" b="1" smtClean="0"/>
              <a:t>) Max is 32,767 (inclusive) (2</a:t>
            </a:r>
            <a:r>
              <a:rPr lang="en-US" sz="2600" b="1" baseline="30000" smtClean="0"/>
              <a:t>15</a:t>
            </a:r>
            <a:r>
              <a:rPr lang="en-US" sz="2600" b="1" smtClean="0"/>
              <a:t> -1)</a:t>
            </a:r>
          </a:p>
          <a:p>
            <a:r>
              <a:rPr lang="en-US" sz="2600" b="1" smtClean="0"/>
              <a:t>Short data type can also be used to save memory as byte data type. A short is 2 times smaller than an int</a:t>
            </a:r>
          </a:p>
          <a:p>
            <a:r>
              <a:rPr lang="en-US" sz="2600" b="1" smtClean="0"/>
              <a:t>Default value is 0.</a:t>
            </a:r>
          </a:p>
          <a:p>
            <a:r>
              <a:rPr lang="en-US" sz="2600" b="1" smtClean="0"/>
              <a:t>Example: short s = 10000, short r = -20000</a:t>
            </a:r>
          </a:p>
          <a:p>
            <a:pPr eaLnBrk="1" hangingPunct="1"/>
            <a:endParaRPr lang="en-US" sz="26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p:spPr>
        <p:txBody>
          <a:bodyPr/>
          <a:lstStyle/>
          <a:p>
            <a:fld id="{85A5FEAA-2575-497D-B7DE-C46E19FFBB3E}" type="slidenum">
              <a:rPr lang="en-US" smtClean="0">
                <a:latin typeface="Arial" pitchFamily="34" charset="0"/>
              </a:rPr>
              <a:pPr/>
              <a:t>7</a:t>
            </a:fld>
            <a:endParaRPr lang="en-US" smtClean="0">
              <a:latin typeface="Arial" pitchFamily="34" charset="0"/>
            </a:endParaRPr>
          </a:p>
        </p:txBody>
      </p:sp>
      <p:sp>
        <p:nvSpPr>
          <p:cNvPr id="126979"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smtClean="0"/>
              <a:t>Primitive Data Types:</a:t>
            </a:r>
          </a:p>
        </p:txBody>
      </p:sp>
      <p:sp>
        <p:nvSpPr>
          <p:cNvPr id="63492" name="Rectangle 3"/>
          <p:cNvSpPr>
            <a:spLocks noGrp="1" noChangeArrowheads="1"/>
          </p:cNvSpPr>
          <p:nvPr>
            <p:ph type="body" idx="1"/>
          </p:nvPr>
        </p:nvSpPr>
        <p:spPr>
          <a:xfrm>
            <a:off x="0" y="457200"/>
            <a:ext cx="9144000" cy="5791200"/>
          </a:xfrm>
        </p:spPr>
        <p:txBody>
          <a:bodyPr>
            <a:normAutofit/>
          </a:bodyPr>
          <a:lstStyle/>
          <a:p>
            <a:r>
              <a:rPr lang="en-US" sz="2800" dirty="0" err="1" smtClean="0"/>
              <a:t>int</a:t>
            </a:r>
            <a:r>
              <a:rPr lang="en-US" sz="2800" dirty="0" smtClean="0"/>
              <a:t>:</a:t>
            </a:r>
          </a:p>
          <a:p>
            <a:r>
              <a:rPr lang="en-US" sz="2800" dirty="0" err="1" smtClean="0"/>
              <a:t>Int</a:t>
            </a:r>
            <a:r>
              <a:rPr lang="en-US" sz="2800" dirty="0" smtClean="0"/>
              <a:t> data type is a 32-bit signed two's complement integer.</a:t>
            </a:r>
          </a:p>
          <a:p>
            <a:r>
              <a:rPr lang="en-US" sz="2800" dirty="0" smtClean="0"/>
              <a:t>Minimum value is - 2,147,483,648.(-2^31)</a:t>
            </a:r>
          </a:p>
          <a:p>
            <a:r>
              <a:rPr lang="en-US" sz="2800" dirty="0" smtClean="0"/>
              <a:t>Maximum value is 2,147,483,647(inclusive).(2^31 -1)</a:t>
            </a:r>
          </a:p>
          <a:p>
            <a:r>
              <a:rPr lang="en-US" sz="2800" dirty="0" err="1" smtClean="0"/>
              <a:t>Int</a:t>
            </a:r>
            <a:r>
              <a:rPr lang="en-US" sz="2800" dirty="0" smtClean="0"/>
              <a:t> is generally used as the default data type for integral values unless there is a concern about memory.</a:t>
            </a:r>
          </a:p>
          <a:p>
            <a:r>
              <a:rPr lang="en-US" sz="2800" dirty="0" smtClean="0"/>
              <a:t>The default value is 0.</a:t>
            </a:r>
          </a:p>
          <a:p>
            <a:r>
              <a:rPr lang="en-US" sz="2800" dirty="0" smtClean="0"/>
              <a:t>Example: </a:t>
            </a:r>
            <a:r>
              <a:rPr lang="en-US" sz="2800" dirty="0" err="1" smtClean="0"/>
              <a:t>int</a:t>
            </a:r>
            <a:r>
              <a:rPr lang="en-US" sz="2800" dirty="0" smtClean="0"/>
              <a:t> a = 100000, </a:t>
            </a:r>
            <a:r>
              <a:rPr lang="en-US" sz="2800" dirty="0" err="1" smtClean="0"/>
              <a:t>int</a:t>
            </a:r>
            <a:r>
              <a:rPr lang="en-US" sz="2800" dirty="0" smtClean="0"/>
              <a:t> b = -200000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p:cNvSpPr>
            <a:spLocks noGrp="1"/>
          </p:cNvSpPr>
          <p:nvPr>
            <p:ph type="sldNum" sz="quarter" idx="10"/>
          </p:nvPr>
        </p:nvSpPr>
        <p:spPr>
          <a:noFill/>
        </p:spPr>
        <p:txBody>
          <a:bodyPr/>
          <a:lstStyle/>
          <a:p>
            <a:fld id="{F97B176B-A233-4E63-81D2-7D90E8F40CF6}" type="slidenum">
              <a:rPr lang="en-US" smtClean="0">
                <a:latin typeface="Arial" pitchFamily="34" charset="0"/>
              </a:rPr>
              <a:pPr/>
              <a:t>8</a:t>
            </a:fld>
            <a:endParaRPr lang="en-US" smtClean="0">
              <a:latin typeface="Arial" pitchFamily="34" charset="0"/>
            </a:endParaRPr>
          </a:p>
        </p:txBody>
      </p:sp>
      <p:sp>
        <p:nvSpPr>
          <p:cNvPr id="128003"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smtClean="0"/>
              <a:t>Primitive Data Types:</a:t>
            </a:r>
          </a:p>
        </p:txBody>
      </p:sp>
      <p:sp>
        <p:nvSpPr>
          <p:cNvPr id="63492" name="Rectangle 3"/>
          <p:cNvSpPr>
            <a:spLocks noGrp="1" noChangeArrowheads="1"/>
          </p:cNvSpPr>
          <p:nvPr>
            <p:ph type="body" idx="1"/>
          </p:nvPr>
        </p:nvSpPr>
        <p:spPr>
          <a:xfrm>
            <a:off x="0" y="457200"/>
            <a:ext cx="9144000" cy="5791200"/>
          </a:xfrm>
        </p:spPr>
        <p:txBody>
          <a:bodyPr>
            <a:normAutofit/>
          </a:bodyPr>
          <a:lstStyle/>
          <a:p>
            <a:r>
              <a:rPr lang="en-US" sz="2900" b="1" dirty="0" smtClean="0"/>
              <a:t>long:</a:t>
            </a:r>
          </a:p>
          <a:p>
            <a:r>
              <a:rPr lang="en-US" sz="2900" b="1" dirty="0" smtClean="0"/>
              <a:t>Long data type is a 64-bit signed two's complement integer.</a:t>
            </a:r>
          </a:p>
          <a:p>
            <a:r>
              <a:rPr lang="en-US" sz="2900" b="1" dirty="0" smtClean="0"/>
              <a:t>Minimum value is -9,223,372,036,854,775,808.(-2^63)</a:t>
            </a:r>
          </a:p>
          <a:p>
            <a:r>
              <a:rPr lang="en-US" sz="2900" b="1" dirty="0" smtClean="0"/>
              <a:t>Maximum value is 9,223,372,036,854,775,807 (inclusive). (2^63 -1)</a:t>
            </a:r>
          </a:p>
          <a:p>
            <a:r>
              <a:rPr lang="en-US" sz="2900" b="1" dirty="0" smtClean="0"/>
              <a:t>This type is used when a wider range than </a:t>
            </a:r>
            <a:r>
              <a:rPr lang="en-US" sz="2900" b="1" dirty="0" err="1" smtClean="0"/>
              <a:t>int</a:t>
            </a:r>
            <a:r>
              <a:rPr lang="en-US" sz="2900" b="1" dirty="0" smtClean="0"/>
              <a:t> is needed.</a:t>
            </a:r>
          </a:p>
          <a:p>
            <a:r>
              <a:rPr lang="en-US" sz="2900" b="1" dirty="0" smtClean="0"/>
              <a:t>Default value is 0L.</a:t>
            </a:r>
          </a:p>
          <a:p>
            <a:r>
              <a:rPr lang="en-US" sz="2900" b="1" dirty="0" smtClean="0"/>
              <a:t>Example: long a = 100000L, long b = -200000L</a:t>
            </a:r>
          </a:p>
          <a:p>
            <a:pPr eaLnBrk="1" hangingPunct="1">
              <a:buFont typeface="Wingdings" pitchFamily="2" charset="2"/>
              <a:buNone/>
            </a:pPr>
            <a:endParaRPr lang="en-US" sz="29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p:spPr>
        <p:txBody>
          <a:bodyPr/>
          <a:lstStyle/>
          <a:p>
            <a:fld id="{E10FAD67-C529-47FD-A013-1D6FFE4BDBA0}" type="slidenum">
              <a:rPr lang="en-US" smtClean="0">
                <a:latin typeface="Arial" pitchFamily="34" charset="0"/>
              </a:rPr>
              <a:pPr/>
              <a:t>9</a:t>
            </a:fld>
            <a:endParaRPr lang="en-US" smtClean="0">
              <a:latin typeface="Arial" pitchFamily="34" charset="0"/>
            </a:endParaRPr>
          </a:p>
        </p:txBody>
      </p:sp>
      <p:sp>
        <p:nvSpPr>
          <p:cNvPr id="129027" name="Rectangle 2"/>
          <p:cNvSpPr>
            <a:spLocks noGrp="1" noChangeArrowheads="1"/>
          </p:cNvSpPr>
          <p:nvPr>
            <p:ph type="title"/>
          </p:nvPr>
        </p:nvSpPr>
        <p:spPr>
          <a:xfrm>
            <a:off x="1219200" y="-76200"/>
            <a:ext cx="7467600" cy="457200"/>
          </a:xfrm>
        </p:spPr>
        <p:txBody>
          <a:bodyPr>
            <a:normAutofit fontScale="90000"/>
          </a:bodyPr>
          <a:lstStyle/>
          <a:p>
            <a:pPr eaLnBrk="1" hangingPunct="1"/>
            <a:r>
              <a:rPr lang="en-US" dirty="0" smtClean="0"/>
              <a:t>Primitive Data Types:</a:t>
            </a:r>
          </a:p>
        </p:txBody>
      </p:sp>
      <p:sp>
        <p:nvSpPr>
          <p:cNvPr id="63492" name="Rectangle 3"/>
          <p:cNvSpPr>
            <a:spLocks noGrp="1" noChangeArrowheads="1"/>
          </p:cNvSpPr>
          <p:nvPr>
            <p:ph type="body" idx="1"/>
          </p:nvPr>
        </p:nvSpPr>
        <p:spPr>
          <a:xfrm>
            <a:off x="0" y="381000"/>
            <a:ext cx="9144000" cy="5791200"/>
          </a:xfrm>
        </p:spPr>
        <p:txBody>
          <a:bodyPr/>
          <a:lstStyle/>
          <a:p>
            <a:r>
              <a:rPr lang="en-US" b="1" dirty="0" smtClean="0"/>
              <a:t>float:</a:t>
            </a:r>
          </a:p>
          <a:p>
            <a:r>
              <a:rPr lang="en-US" b="1" dirty="0" smtClean="0"/>
              <a:t>Float data type is a single-precision 32-bit IEEE 754 floating point.</a:t>
            </a:r>
          </a:p>
          <a:p>
            <a:r>
              <a:rPr lang="en-US" b="1" dirty="0" smtClean="0"/>
              <a:t>Float is mainly used to save memory in large arrays of floating point numbers.</a:t>
            </a:r>
          </a:p>
          <a:p>
            <a:r>
              <a:rPr lang="en-US" b="1" dirty="0" smtClean="0"/>
              <a:t>Default value is 0.0f.</a:t>
            </a:r>
          </a:p>
          <a:p>
            <a:r>
              <a:rPr lang="en-US" b="1" dirty="0" smtClean="0"/>
              <a:t>Float data type is never used for precise values such as currency.</a:t>
            </a:r>
          </a:p>
          <a:p>
            <a:r>
              <a:rPr lang="en-US" b="1" dirty="0" smtClean="0"/>
              <a:t>Example: float f1 = 234.5f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2074</Words>
  <Application>Microsoft Office PowerPoint</Application>
  <PresentationFormat>On-screen Show (4:3)</PresentationFormat>
  <Paragraphs>383</Paragraphs>
  <Slides>35</Slides>
  <Notes>0</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FS : ECE &amp; EIE</vt:lpstr>
      <vt:lpstr>Data Types </vt:lpstr>
      <vt:lpstr>Concept: Classes form a hierarchy</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Concept: Primitive Data Type boolean</vt:lpstr>
      <vt:lpstr>Packag, import, java.util</vt:lpstr>
      <vt:lpstr>Packag, import, java.util</vt:lpstr>
      <vt:lpstr>Java keyword  ‘new’ </vt:lpstr>
      <vt:lpstr>Built-in class Scanner</vt:lpstr>
      <vt:lpstr>Using Scanner class WAP to find perimeter and area of a rectangle.</vt:lpstr>
      <vt:lpstr>WAP to find Volume and Surface are of a sphere. Radius of sphere to be taken as input.</vt:lpstr>
      <vt:lpstr>WAP to find Volume and Surface are of a sphere. Radius of sphere to be taken as input. Create only one class</vt:lpstr>
      <vt:lpstr>Using Scanner class WAP to find perimeter and area of a rectangle. Perimeter should be displayed using perimeter() and Area by area(). Pass len and bre as parameters to both the static methods.</vt:lpstr>
      <vt:lpstr>Slide 22</vt:lpstr>
      <vt:lpstr>Local Variables</vt:lpstr>
      <vt:lpstr>Local variable</vt:lpstr>
      <vt:lpstr>Local variable, Instance Variable, Non-static variable</vt:lpstr>
      <vt:lpstr>Local variable</vt:lpstr>
      <vt:lpstr>What is instance variable in Java</vt:lpstr>
      <vt:lpstr>Rules for Instance variable in Java</vt:lpstr>
      <vt:lpstr>Rules for Instance variable in Java</vt:lpstr>
      <vt:lpstr>WAP to find Volume and Surface area of a sphere using function volume() and area() without parameters. Radius of sphere to be taken as input.</vt:lpstr>
      <vt:lpstr>WAP to find Volume and Surface are of a sphere. Radius of sphere to be taken as input. Volume and Area should be computed in volume and area method.</vt:lpstr>
      <vt:lpstr>Using Scanner class WAP to find perimeter and area of a rectangle. Create a second class Rectangle in which Perimeter should be displayed using perimeter() and Area by area() </vt:lpstr>
      <vt:lpstr>WAP to find Volume and Surface are of a sphere. Radius of sphere to be taken as input. Volume and Area should be computed in volume() and area() functions defined in a different class called Sphere</vt:lpstr>
      <vt:lpstr>WAP to find Volume and Surface are of a sphere. Radius of sphere to be taken as input. Volume and Area should be computed in volume() and area() functions defined in a different class called Sphere</vt:lpstr>
      <vt:lpstr>Class/Static Variables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umesh gogte</dc:creator>
  <cp:lastModifiedBy>umesh gogte</cp:lastModifiedBy>
  <cp:revision>51</cp:revision>
  <dcterms:created xsi:type="dcterms:W3CDTF">2018-01-10T07:08:20Z</dcterms:created>
  <dcterms:modified xsi:type="dcterms:W3CDTF">2020-01-17T06:53:10Z</dcterms:modified>
</cp:coreProperties>
</file>