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87" r:id="rId4"/>
    <p:sldId id="288" r:id="rId5"/>
    <p:sldId id="289" r:id="rId6"/>
    <p:sldId id="297" r:id="rId7"/>
    <p:sldId id="290" r:id="rId8"/>
    <p:sldId id="296" r:id="rId9"/>
    <p:sldId id="299" r:id="rId10"/>
    <p:sldId id="298" r:id="rId11"/>
    <p:sldId id="302" r:id="rId12"/>
    <p:sldId id="301" r:id="rId13"/>
    <p:sldId id="300" r:id="rId14"/>
    <p:sldId id="309" r:id="rId15"/>
    <p:sldId id="303" r:id="rId16"/>
    <p:sldId id="304" r:id="rId17"/>
    <p:sldId id="305" r:id="rId18"/>
    <p:sldId id="306" r:id="rId19"/>
    <p:sldId id="307" r:id="rId20"/>
    <p:sldId id="30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3A193C-FDD3-4572-869F-3AE39D9778B3}" type="datetimeFigureOut">
              <a:rPr lang="en-US" smtClean="0"/>
              <a:pPr/>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099C4-E671-429A-B9AB-5126C88B8E2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3A193C-FDD3-4572-869F-3AE39D9778B3}" type="datetimeFigureOut">
              <a:rPr lang="en-US" smtClean="0"/>
              <a:pPr/>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099C4-E671-429A-B9AB-5126C88B8E2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3A193C-FDD3-4572-869F-3AE39D9778B3}" type="datetimeFigureOut">
              <a:rPr lang="en-US" smtClean="0"/>
              <a:pPr/>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099C4-E671-429A-B9AB-5126C88B8E2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3A193C-FDD3-4572-869F-3AE39D9778B3}" type="datetimeFigureOut">
              <a:rPr lang="en-US" smtClean="0"/>
              <a:pPr/>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099C4-E671-429A-B9AB-5126C88B8E2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3A193C-FDD3-4572-869F-3AE39D9778B3}" type="datetimeFigureOut">
              <a:rPr lang="en-US" smtClean="0"/>
              <a:pPr/>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099C4-E671-429A-B9AB-5126C88B8E2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3A193C-FDD3-4572-869F-3AE39D9778B3}" type="datetimeFigureOut">
              <a:rPr lang="en-US" smtClean="0"/>
              <a:pPr/>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099C4-E671-429A-B9AB-5126C88B8E2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3A193C-FDD3-4572-869F-3AE39D9778B3}" type="datetimeFigureOut">
              <a:rPr lang="en-US" smtClean="0"/>
              <a:pPr/>
              <a:t>1/20/2020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099C4-E671-429A-B9AB-5126C88B8E2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3A193C-FDD3-4572-869F-3AE39D9778B3}" type="datetimeFigureOut">
              <a:rPr lang="en-US" smtClean="0"/>
              <a:pPr/>
              <a:t>1/20/2020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099C4-E671-429A-B9AB-5126C88B8E2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3A193C-FDD3-4572-869F-3AE39D9778B3}" type="datetimeFigureOut">
              <a:rPr lang="en-US" smtClean="0"/>
              <a:pPr/>
              <a:t>1/20/2020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099C4-E671-429A-B9AB-5126C88B8E2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3A193C-FDD3-4572-869F-3AE39D9778B3}" type="datetimeFigureOut">
              <a:rPr lang="en-US" smtClean="0"/>
              <a:pPr/>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099C4-E671-429A-B9AB-5126C88B8E2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3A193C-FDD3-4572-869F-3AE39D9778B3}" type="datetimeFigureOut">
              <a:rPr lang="en-US" smtClean="0"/>
              <a:pPr/>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099C4-E671-429A-B9AB-5126C88B8E2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3A193C-FDD3-4572-869F-3AE39D9778B3}" type="datetimeFigureOut">
              <a:rPr lang="en-US" smtClean="0"/>
              <a:pPr/>
              <a:t>1/20/2020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099C4-E671-429A-B9AB-5126C88B8E2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beginnersbook.com/2013/04/java-static-dynamic-binding/" TargetMode="External"/><Relationship Id="rId2" Type="http://schemas.openxmlformats.org/officeDocument/2006/relationships/hyperlink" Target="https://beginnersbook.com/2013/04/runtime-compile-time-polymorphis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new-operator-vs-newinstance-method-jav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FS : ECE &amp; EIE</a:t>
            </a:r>
            <a:endParaRPr lang="en-US" dirty="0"/>
          </a:p>
        </p:txBody>
      </p:sp>
      <p:sp>
        <p:nvSpPr>
          <p:cNvPr id="3" name="Subtitle 2"/>
          <p:cNvSpPr>
            <a:spLocks noGrp="1"/>
          </p:cNvSpPr>
          <p:nvPr>
            <p:ph type="subTitle" idx="1"/>
          </p:nvPr>
        </p:nvSpPr>
        <p:spPr/>
        <p:txBody>
          <a:bodyPr/>
          <a:lstStyle/>
          <a:p>
            <a:r>
              <a:rPr lang="en-US" b="1" smtClean="0">
                <a:solidFill>
                  <a:schemeClr val="tx1"/>
                </a:solidFill>
              </a:rPr>
              <a:t>DAY 3,4,5</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Autofit/>
          </a:bodyPr>
          <a:lstStyle/>
          <a:p>
            <a:r>
              <a:rPr lang="en-US" sz="3200" dirty="0" smtClean="0"/>
              <a:t>Constructor Overloading : Ex</a:t>
            </a:r>
            <a:endParaRPr lang="en-US" sz="3200" dirty="0"/>
          </a:p>
        </p:txBody>
      </p:sp>
      <p:sp>
        <p:nvSpPr>
          <p:cNvPr id="3" name="Content Placeholder 2"/>
          <p:cNvSpPr>
            <a:spLocks noGrp="1"/>
          </p:cNvSpPr>
          <p:nvPr>
            <p:ph sz="half" idx="1"/>
          </p:nvPr>
        </p:nvSpPr>
        <p:spPr>
          <a:xfrm>
            <a:off x="0" y="381000"/>
            <a:ext cx="4648200" cy="6477000"/>
          </a:xfrm>
        </p:spPr>
        <p:txBody>
          <a:bodyPr>
            <a:normAutofit fontScale="55000" lnSpcReduction="20000"/>
          </a:bodyPr>
          <a:lstStyle/>
          <a:p>
            <a:pPr>
              <a:buNone/>
            </a:pPr>
            <a:r>
              <a:rPr lang="en-US" b="1" dirty="0" smtClean="0"/>
              <a:t>class FsB2 //FsB1</a:t>
            </a:r>
          </a:p>
          <a:p>
            <a:pPr>
              <a:buNone/>
            </a:pPr>
            <a:r>
              <a:rPr lang="en-US" b="1" dirty="0" smtClean="0"/>
              <a:t>{</a:t>
            </a:r>
          </a:p>
          <a:p>
            <a:pPr>
              <a:buNone/>
            </a:pPr>
            <a:r>
              <a:rPr lang="en-US" b="1" dirty="0" smtClean="0"/>
              <a:t>   private double </a:t>
            </a:r>
            <a:r>
              <a:rPr lang="en-US" b="1" dirty="0" err="1" smtClean="0"/>
              <a:t>rad,len,bre,hei</a:t>
            </a:r>
            <a:r>
              <a:rPr lang="en-US" b="1" dirty="0" smtClean="0"/>
              <a:t>;</a:t>
            </a:r>
          </a:p>
          <a:p>
            <a:pPr>
              <a:buNone/>
            </a:pPr>
            <a:r>
              <a:rPr lang="en-US" b="1" dirty="0" smtClean="0"/>
              <a:t>   FsB2(double r)</a:t>
            </a:r>
          </a:p>
          <a:p>
            <a:pPr>
              <a:buNone/>
            </a:pPr>
            <a:r>
              <a:rPr lang="en-US" b="1" dirty="0" smtClean="0"/>
              <a:t>   {</a:t>
            </a:r>
          </a:p>
          <a:p>
            <a:pPr>
              <a:buNone/>
            </a:pPr>
            <a:r>
              <a:rPr lang="en-US" b="1" dirty="0" smtClean="0"/>
              <a:t>       // parameterized constructor  with one parameter</a:t>
            </a:r>
          </a:p>
          <a:p>
            <a:pPr>
              <a:buNone/>
            </a:pPr>
            <a:r>
              <a:rPr lang="en-US" b="1" dirty="0" smtClean="0"/>
              <a:t>       </a:t>
            </a:r>
            <a:r>
              <a:rPr lang="en-US" b="1" dirty="0" err="1" smtClean="0"/>
              <a:t>rad</a:t>
            </a:r>
            <a:r>
              <a:rPr lang="en-US" b="1" dirty="0" smtClean="0"/>
              <a:t> = r;</a:t>
            </a:r>
          </a:p>
          <a:p>
            <a:pPr>
              <a:buNone/>
            </a:pPr>
            <a:r>
              <a:rPr lang="en-US" b="1" dirty="0" smtClean="0"/>
              <a:t>       </a:t>
            </a:r>
            <a:r>
              <a:rPr lang="en-US" b="1" dirty="0" err="1" smtClean="0"/>
              <a:t>System.out.println</a:t>
            </a:r>
            <a:r>
              <a:rPr lang="en-US" b="1" dirty="0" smtClean="0"/>
              <a:t>("Area of Circle is: "+3.1415*</a:t>
            </a:r>
            <a:r>
              <a:rPr lang="en-US" b="1" dirty="0" err="1" smtClean="0"/>
              <a:t>rad</a:t>
            </a:r>
            <a:r>
              <a:rPr lang="en-US" b="1" dirty="0" smtClean="0"/>
              <a:t>*</a:t>
            </a:r>
            <a:r>
              <a:rPr lang="en-US" b="1" dirty="0" err="1" smtClean="0"/>
              <a:t>rad</a:t>
            </a:r>
            <a:r>
              <a:rPr lang="en-US" b="1" dirty="0" smtClean="0"/>
              <a:t>);</a:t>
            </a:r>
          </a:p>
          <a:p>
            <a:pPr>
              <a:buNone/>
            </a:pPr>
            <a:r>
              <a:rPr lang="en-US" b="1" dirty="0" smtClean="0"/>
              <a:t>   }</a:t>
            </a:r>
          </a:p>
          <a:p>
            <a:pPr>
              <a:buNone/>
            </a:pPr>
            <a:r>
              <a:rPr lang="en-US" b="1" dirty="0" smtClean="0"/>
              <a:t>   FsB2(double l, double b)</a:t>
            </a:r>
          </a:p>
          <a:p>
            <a:pPr>
              <a:buNone/>
            </a:pPr>
            <a:r>
              <a:rPr lang="en-US" b="1" dirty="0" smtClean="0"/>
              <a:t>   {</a:t>
            </a:r>
          </a:p>
          <a:p>
            <a:pPr>
              <a:buNone/>
            </a:pPr>
            <a:r>
              <a:rPr lang="en-US" b="1" dirty="0" smtClean="0"/>
              <a:t>       //Parameterized constructor</a:t>
            </a:r>
          </a:p>
          <a:p>
            <a:pPr>
              <a:buNone/>
            </a:pPr>
            <a:r>
              <a:rPr lang="en-US" b="1" dirty="0" smtClean="0"/>
              <a:t>       </a:t>
            </a:r>
            <a:r>
              <a:rPr lang="en-US" b="1" dirty="0" err="1" smtClean="0"/>
              <a:t>len</a:t>
            </a:r>
            <a:r>
              <a:rPr lang="en-US" b="1" dirty="0" smtClean="0"/>
              <a:t> = l;</a:t>
            </a:r>
          </a:p>
          <a:p>
            <a:pPr>
              <a:buNone/>
            </a:pPr>
            <a:r>
              <a:rPr lang="en-US" b="1" dirty="0" smtClean="0"/>
              <a:t>       </a:t>
            </a:r>
            <a:r>
              <a:rPr lang="en-US" b="1" dirty="0" err="1" smtClean="0"/>
              <a:t>bre</a:t>
            </a:r>
            <a:r>
              <a:rPr lang="en-US" b="1" dirty="0" smtClean="0"/>
              <a:t> = b;</a:t>
            </a:r>
          </a:p>
          <a:p>
            <a:pPr>
              <a:buNone/>
            </a:pPr>
            <a:r>
              <a:rPr lang="en-US" b="1" dirty="0" smtClean="0"/>
              <a:t>       </a:t>
            </a:r>
            <a:r>
              <a:rPr lang="en-US" b="1" dirty="0" err="1" smtClean="0"/>
              <a:t>System.out.println</a:t>
            </a:r>
            <a:r>
              <a:rPr lang="en-US" b="1" dirty="0" smtClean="0"/>
              <a:t>("Area of Rectangle is:: "+</a:t>
            </a:r>
            <a:r>
              <a:rPr lang="en-US" b="1" dirty="0" err="1" smtClean="0"/>
              <a:t>len</a:t>
            </a:r>
            <a:r>
              <a:rPr lang="en-US" b="1" dirty="0" smtClean="0"/>
              <a:t>*</a:t>
            </a:r>
            <a:r>
              <a:rPr lang="en-US" b="1" dirty="0" err="1" smtClean="0"/>
              <a:t>bre</a:t>
            </a:r>
            <a:r>
              <a:rPr lang="en-US" b="1" dirty="0" smtClean="0"/>
              <a:t>);</a:t>
            </a:r>
          </a:p>
          <a:p>
            <a:pPr>
              <a:buNone/>
            </a:pPr>
            <a:r>
              <a:rPr lang="en-US" b="1" dirty="0" smtClean="0"/>
              <a:t>   }</a:t>
            </a:r>
          </a:p>
          <a:p>
            <a:pPr>
              <a:buNone/>
            </a:pPr>
            <a:r>
              <a:rPr lang="en-US" b="1" dirty="0" smtClean="0"/>
              <a:t>   FsB2(double l, double b, double h)</a:t>
            </a:r>
          </a:p>
          <a:p>
            <a:pPr>
              <a:buNone/>
            </a:pPr>
            <a:r>
              <a:rPr lang="en-US" b="1" dirty="0" smtClean="0"/>
              <a:t>   {</a:t>
            </a:r>
          </a:p>
          <a:p>
            <a:pPr>
              <a:buNone/>
            </a:pPr>
            <a:r>
              <a:rPr lang="en-US" b="1" dirty="0" smtClean="0"/>
              <a:t>       //Parameterized constructor</a:t>
            </a:r>
          </a:p>
          <a:p>
            <a:pPr>
              <a:buNone/>
            </a:pPr>
            <a:r>
              <a:rPr lang="en-US" b="1" dirty="0" smtClean="0"/>
              <a:t>       </a:t>
            </a:r>
            <a:r>
              <a:rPr lang="en-US" b="1" dirty="0" err="1" smtClean="0"/>
              <a:t>len</a:t>
            </a:r>
            <a:r>
              <a:rPr lang="en-US" b="1" dirty="0" smtClean="0"/>
              <a:t> = l;</a:t>
            </a:r>
          </a:p>
          <a:p>
            <a:pPr>
              <a:buNone/>
            </a:pPr>
            <a:r>
              <a:rPr lang="en-US" b="1" dirty="0" smtClean="0"/>
              <a:t>       </a:t>
            </a:r>
            <a:r>
              <a:rPr lang="en-US" b="1" dirty="0" err="1" smtClean="0"/>
              <a:t>bre</a:t>
            </a:r>
            <a:r>
              <a:rPr lang="en-US" b="1" dirty="0" smtClean="0"/>
              <a:t> = b;</a:t>
            </a:r>
          </a:p>
          <a:p>
            <a:pPr>
              <a:buNone/>
            </a:pPr>
            <a:r>
              <a:rPr lang="en-US" b="1" dirty="0" smtClean="0"/>
              <a:t>	   </a:t>
            </a:r>
            <a:r>
              <a:rPr lang="en-US" b="1" dirty="0" err="1" smtClean="0"/>
              <a:t>hei</a:t>
            </a:r>
            <a:r>
              <a:rPr lang="en-US" b="1" dirty="0" smtClean="0"/>
              <a:t> = h;</a:t>
            </a:r>
          </a:p>
          <a:p>
            <a:pPr>
              <a:buNone/>
            </a:pPr>
            <a:r>
              <a:rPr lang="en-US" b="1" dirty="0" smtClean="0"/>
              <a:t>       </a:t>
            </a:r>
            <a:r>
              <a:rPr lang="en-US" b="1" dirty="0" err="1" smtClean="0"/>
              <a:t>System.out.println</a:t>
            </a:r>
            <a:r>
              <a:rPr lang="en-US" b="1" dirty="0" smtClean="0"/>
              <a:t>("Volume of </a:t>
            </a:r>
            <a:r>
              <a:rPr lang="en-US" b="1" dirty="0" err="1" smtClean="0"/>
              <a:t>Cuboid</a:t>
            </a:r>
            <a:r>
              <a:rPr lang="en-US" b="1" dirty="0" smtClean="0"/>
              <a:t> is:: "+</a:t>
            </a:r>
            <a:r>
              <a:rPr lang="en-US" b="1" dirty="0" err="1" smtClean="0"/>
              <a:t>len</a:t>
            </a:r>
            <a:r>
              <a:rPr lang="en-US" b="1" dirty="0" smtClean="0"/>
              <a:t>*</a:t>
            </a:r>
            <a:r>
              <a:rPr lang="en-US" b="1" dirty="0" err="1" smtClean="0"/>
              <a:t>bre</a:t>
            </a:r>
            <a:r>
              <a:rPr lang="en-US" b="1" dirty="0" smtClean="0"/>
              <a:t>*</a:t>
            </a:r>
            <a:r>
              <a:rPr lang="en-US" b="1" dirty="0" err="1" smtClean="0"/>
              <a:t>hei</a:t>
            </a:r>
            <a:r>
              <a:rPr lang="en-US" b="1" dirty="0" smtClean="0"/>
              <a:t>);</a:t>
            </a:r>
          </a:p>
          <a:p>
            <a:pPr>
              <a:buNone/>
            </a:pPr>
            <a:r>
              <a:rPr lang="en-US" b="1" dirty="0" smtClean="0"/>
              <a:t>   }</a:t>
            </a:r>
          </a:p>
          <a:p>
            <a:pPr>
              <a:buNone/>
            </a:pPr>
            <a:endParaRPr lang="en-US" b="1" dirty="0"/>
          </a:p>
        </p:txBody>
      </p:sp>
      <p:sp>
        <p:nvSpPr>
          <p:cNvPr id="4" name="Content Placeholder 3"/>
          <p:cNvSpPr>
            <a:spLocks noGrp="1"/>
          </p:cNvSpPr>
          <p:nvPr>
            <p:ph sz="half" idx="2"/>
          </p:nvPr>
        </p:nvSpPr>
        <p:spPr>
          <a:xfrm>
            <a:off x="5029200" y="381000"/>
            <a:ext cx="4114800" cy="6477000"/>
          </a:xfrm>
        </p:spPr>
        <p:txBody>
          <a:bodyPr>
            <a:normAutofit fontScale="55000" lnSpcReduction="20000"/>
          </a:bodyPr>
          <a:lstStyle/>
          <a:p>
            <a:pPr>
              <a:buNone/>
            </a:pPr>
            <a:r>
              <a:rPr lang="en-US" b="1" dirty="0" smtClean="0"/>
              <a:t> public static void main(String </a:t>
            </a:r>
            <a:r>
              <a:rPr lang="en-US" b="1" dirty="0" err="1" smtClean="0"/>
              <a:t>args</a:t>
            </a:r>
            <a:r>
              <a:rPr lang="en-US" b="1" dirty="0" smtClean="0"/>
              <a:t>[])</a:t>
            </a:r>
          </a:p>
          <a:p>
            <a:pPr>
              <a:buNone/>
            </a:pPr>
            <a:r>
              <a:rPr lang="en-US" b="1" dirty="0" smtClean="0"/>
              <a:t>   {</a:t>
            </a:r>
          </a:p>
          <a:p>
            <a:pPr>
              <a:buNone/>
            </a:pPr>
            <a:r>
              <a:rPr lang="en-US" b="1" dirty="0" smtClean="0"/>
              <a:t>        /* This object creation would call the parameterized constructor */</a:t>
            </a:r>
          </a:p>
          <a:p>
            <a:pPr>
              <a:buNone/>
            </a:pPr>
            <a:r>
              <a:rPr lang="en-US" b="1" dirty="0" smtClean="0"/>
              <a:t>       FsB2 cir = new FsB2(7.0d);</a:t>
            </a:r>
          </a:p>
          <a:p>
            <a:pPr>
              <a:buNone/>
            </a:pPr>
            <a:r>
              <a:rPr lang="en-US" b="1" dirty="0" smtClean="0"/>
              <a:t>       /*This object creation would call the parameterized constructor */</a:t>
            </a:r>
          </a:p>
          <a:p>
            <a:pPr>
              <a:buNone/>
            </a:pPr>
            <a:r>
              <a:rPr lang="en-US" b="1" dirty="0" smtClean="0"/>
              <a:t>       FsB2 </a:t>
            </a:r>
            <a:r>
              <a:rPr lang="en-US" b="1" dirty="0" err="1" smtClean="0"/>
              <a:t>rect</a:t>
            </a:r>
            <a:r>
              <a:rPr lang="en-US" b="1" dirty="0" smtClean="0"/>
              <a:t> = new FsB2(10.5d, 20.5d);</a:t>
            </a:r>
          </a:p>
          <a:p>
            <a:pPr>
              <a:buNone/>
            </a:pPr>
            <a:r>
              <a:rPr lang="en-US" b="1" dirty="0" smtClean="0"/>
              <a:t>       FsB2 </a:t>
            </a:r>
            <a:r>
              <a:rPr lang="en-US" b="1" dirty="0" err="1" smtClean="0"/>
              <a:t>cuboid</a:t>
            </a:r>
            <a:r>
              <a:rPr lang="en-US" b="1" dirty="0" smtClean="0"/>
              <a:t> = new FsB2(10.5d, 20.5d, 30.5d);</a:t>
            </a:r>
          </a:p>
          <a:p>
            <a:pPr>
              <a:buNone/>
            </a:pPr>
            <a:r>
              <a:rPr lang="en-US" b="1" dirty="0" smtClean="0"/>
              <a:t>        </a:t>
            </a:r>
          </a:p>
          <a:p>
            <a:pPr>
              <a:buNone/>
            </a:pPr>
            <a:r>
              <a:rPr lang="en-US" b="1" dirty="0" smtClean="0"/>
              <a:t>  }</a:t>
            </a:r>
          </a:p>
          <a:p>
            <a:pPr>
              <a:buNone/>
            </a:pPr>
            <a:r>
              <a:rPr lang="en-US" b="1" dirty="0" smtClean="0"/>
              <a:t>}</a:t>
            </a:r>
            <a:endParaRPr lang="en-US"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Slide Number Placeholder 3"/>
          <p:cNvSpPr>
            <a:spLocks noGrp="1"/>
          </p:cNvSpPr>
          <p:nvPr>
            <p:ph type="sldNum" sz="quarter" idx="10"/>
          </p:nvPr>
        </p:nvSpPr>
        <p:spPr>
          <a:noFill/>
        </p:spPr>
        <p:txBody>
          <a:bodyPr/>
          <a:lstStyle/>
          <a:p>
            <a:fld id="{1C3ACCC9-7B5D-4D67-9F17-05673E7504E9}" type="slidenum">
              <a:rPr lang="en-US" smtClean="0">
                <a:latin typeface="Arial" pitchFamily="34" charset="0"/>
              </a:rPr>
              <a:pPr/>
              <a:t>11</a:t>
            </a:fld>
            <a:endParaRPr lang="en-US" smtClean="0">
              <a:latin typeface="Arial" pitchFamily="34" charset="0"/>
            </a:endParaRPr>
          </a:p>
        </p:txBody>
      </p:sp>
      <p:sp>
        <p:nvSpPr>
          <p:cNvPr id="276483" name="Rectangle 2"/>
          <p:cNvSpPr>
            <a:spLocks noGrp="1" noChangeArrowheads="1"/>
          </p:cNvSpPr>
          <p:nvPr>
            <p:ph type="title"/>
          </p:nvPr>
        </p:nvSpPr>
        <p:spPr>
          <a:xfrm>
            <a:off x="1219200" y="304800"/>
            <a:ext cx="7467600" cy="457200"/>
          </a:xfrm>
        </p:spPr>
        <p:txBody>
          <a:bodyPr>
            <a:normAutofit fontScale="90000"/>
          </a:bodyPr>
          <a:lstStyle/>
          <a:p>
            <a:pPr eaLnBrk="1" hangingPunct="1"/>
            <a:r>
              <a:rPr lang="en-US" dirty="0" smtClean="0"/>
              <a:t>Java Programming -  Method Overloading</a:t>
            </a:r>
          </a:p>
        </p:txBody>
      </p:sp>
      <p:sp>
        <p:nvSpPr>
          <p:cNvPr id="63492" name="Rectangle 3"/>
          <p:cNvSpPr>
            <a:spLocks noGrp="1" noChangeArrowheads="1"/>
          </p:cNvSpPr>
          <p:nvPr>
            <p:ph type="body" idx="1"/>
          </p:nvPr>
        </p:nvSpPr>
        <p:spPr>
          <a:xfrm>
            <a:off x="0" y="1066800"/>
            <a:ext cx="9144000" cy="5791200"/>
          </a:xfrm>
        </p:spPr>
        <p:txBody>
          <a:bodyPr/>
          <a:lstStyle/>
          <a:p>
            <a:r>
              <a:rPr lang="en-US" sz="2000" dirty="0" smtClean="0"/>
              <a:t>Method describe behavior of an object. A method is a collection of statements that are group together to perform an operation.</a:t>
            </a:r>
          </a:p>
          <a:p>
            <a:r>
              <a:rPr lang="en-US" sz="2000" b="1" dirty="0" smtClean="0"/>
              <a:t>Syntax :</a:t>
            </a:r>
            <a:endParaRPr lang="en-US" sz="2000" dirty="0" smtClean="0"/>
          </a:p>
          <a:p>
            <a:r>
              <a:rPr lang="en-US" sz="2000" dirty="0" smtClean="0"/>
              <a:t>Access </a:t>
            </a:r>
            <a:r>
              <a:rPr lang="en-US" sz="2000" dirty="0" err="1" smtClean="0"/>
              <a:t>specifier</a:t>
            </a:r>
            <a:r>
              <a:rPr lang="en-US" sz="2000" dirty="0" smtClean="0"/>
              <a:t> return-type </a:t>
            </a:r>
            <a:r>
              <a:rPr lang="en-US" sz="2000" dirty="0" err="1" smtClean="0"/>
              <a:t>methodName</a:t>
            </a:r>
            <a:r>
              <a:rPr lang="en-US" sz="2000" dirty="0" smtClean="0"/>
              <a:t>(parameter-list) { //body of method }</a:t>
            </a:r>
          </a:p>
          <a:p>
            <a:r>
              <a:rPr lang="en-US" sz="2000" b="1" dirty="0" smtClean="0"/>
              <a:t>Example of a Method</a:t>
            </a:r>
          </a:p>
          <a:p>
            <a:r>
              <a:rPr lang="en-US" sz="2000" dirty="0" smtClean="0"/>
              <a:t>public String </a:t>
            </a:r>
            <a:r>
              <a:rPr lang="en-US" sz="2000" dirty="0" err="1" smtClean="0"/>
              <a:t>getName</a:t>
            </a:r>
            <a:r>
              <a:rPr lang="en-US" sz="2000" dirty="0" smtClean="0"/>
              <a:t>(String </a:t>
            </a:r>
            <a:r>
              <a:rPr lang="en-US" sz="2000" dirty="0" err="1" smtClean="0"/>
              <a:t>st</a:t>
            </a:r>
            <a:r>
              <a:rPr lang="en-US" sz="2000" dirty="0" smtClean="0"/>
              <a:t>) </a:t>
            </a:r>
          </a:p>
          <a:p>
            <a:r>
              <a:rPr lang="en-US" sz="2000" dirty="0" smtClean="0"/>
              <a:t>{</a:t>
            </a:r>
          </a:p>
          <a:p>
            <a:r>
              <a:rPr lang="en-US" sz="2000" dirty="0" smtClean="0"/>
              <a:t>     String name="</a:t>
            </a:r>
            <a:r>
              <a:rPr lang="en-US" sz="2000" dirty="0" err="1" smtClean="0"/>
              <a:t>StudyTonight</a:t>
            </a:r>
            <a:r>
              <a:rPr lang="en-US" sz="2000" dirty="0" smtClean="0"/>
              <a:t>"; </a:t>
            </a:r>
          </a:p>
          <a:p>
            <a:r>
              <a:rPr lang="en-US" sz="2000" dirty="0" smtClean="0"/>
              <a:t>     name=</a:t>
            </a:r>
            <a:r>
              <a:rPr lang="en-US" sz="2000" dirty="0" err="1" smtClean="0"/>
              <a:t>name+st</a:t>
            </a:r>
            <a:r>
              <a:rPr lang="en-US" sz="2000" dirty="0" smtClean="0"/>
              <a:t>; return name; </a:t>
            </a:r>
          </a:p>
          <a:p>
            <a:r>
              <a:rPr lang="en-US" sz="2000" dirty="0" smtClean="0"/>
              <a:t>}</a:t>
            </a:r>
          </a:p>
          <a:p>
            <a:endParaRPr lang="en-US" sz="2000" b="1" dirty="0" smtClean="0"/>
          </a:p>
        </p:txBody>
      </p:sp>
      <p:pic>
        <p:nvPicPr>
          <p:cNvPr id="307202" name="Picture 2"/>
          <p:cNvPicPr>
            <a:picLocks noChangeAspect="1" noChangeArrowheads="1"/>
          </p:cNvPicPr>
          <p:nvPr/>
        </p:nvPicPr>
        <p:blipFill>
          <a:blip r:embed="rId2"/>
          <a:srcRect l="37482" t="46875" r="24451" b="23958"/>
          <a:stretch>
            <a:fillRect/>
          </a:stretch>
        </p:blipFill>
        <p:spPr bwMode="auto">
          <a:xfrm>
            <a:off x="1905000" y="4419600"/>
            <a:ext cx="4953000" cy="2133600"/>
          </a:xfrm>
          <a:prstGeom prst="rect">
            <a:avLst/>
          </a:prstGeom>
          <a:noFill/>
          <a:ln w="15875">
            <a:noFill/>
            <a:miter lim="800000"/>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animEffect transition="in" filter="blinds(horizontal)">
                                      <p:cBhvr>
                                        <p:cTn id="7" dur="500"/>
                                        <p:tgtEl>
                                          <p:spTgt spid="634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2">
                                            <p:txEl>
                                              <p:pRg st="1" end="1"/>
                                            </p:txEl>
                                          </p:spTgt>
                                        </p:tgtEl>
                                        <p:attrNameLst>
                                          <p:attrName>style.visibility</p:attrName>
                                        </p:attrNameLst>
                                      </p:cBhvr>
                                      <p:to>
                                        <p:strVal val="visible"/>
                                      </p:to>
                                    </p:set>
                                    <p:animEffect transition="in" filter="blinds(horizontal)">
                                      <p:cBhvr>
                                        <p:cTn id="12" dur="500"/>
                                        <p:tgtEl>
                                          <p:spTgt spid="634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492">
                                            <p:txEl>
                                              <p:pRg st="2" end="2"/>
                                            </p:txEl>
                                          </p:spTgt>
                                        </p:tgtEl>
                                        <p:attrNameLst>
                                          <p:attrName>style.visibility</p:attrName>
                                        </p:attrNameLst>
                                      </p:cBhvr>
                                      <p:to>
                                        <p:strVal val="visible"/>
                                      </p:to>
                                    </p:set>
                                    <p:animEffect transition="in" filter="blinds(horizontal)">
                                      <p:cBhvr>
                                        <p:cTn id="17" dur="500"/>
                                        <p:tgtEl>
                                          <p:spTgt spid="634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492">
                                            <p:txEl>
                                              <p:pRg st="3" end="3"/>
                                            </p:txEl>
                                          </p:spTgt>
                                        </p:tgtEl>
                                        <p:attrNameLst>
                                          <p:attrName>style.visibility</p:attrName>
                                        </p:attrNameLst>
                                      </p:cBhvr>
                                      <p:to>
                                        <p:strVal val="visible"/>
                                      </p:to>
                                    </p:set>
                                    <p:animEffect transition="in" filter="blinds(horizontal)">
                                      <p:cBhvr>
                                        <p:cTn id="22" dur="500"/>
                                        <p:tgtEl>
                                          <p:spTgt spid="6349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492">
                                            <p:txEl>
                                              <p:pRg st="4" end="4"/>
                                            </p:txEl>
                                          </p:spTgt>
                                        </p:tgtEl>
                                        <p:attrNameLst>
                                          <p:attrName>style.visibility</p:attrName>
                                        </p:attrNameLst>
                                      </p:cBhvr>
                                      <p:to>
                                        <p:strVal val="visible"/>
                                      </p:to>
                                    </p:set>
                                    <p:animEffect transition="in" filter="blinds(horizontal)">
                                      <p:cBhvr>
                                        <p:cTn id="27" dur="500"/>
                                        <p:tgtEl>
                                          <p:spTgt spid="63492">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63492">
                                            <p:txEl>
                                              <p:pRg st="5" end="5"/>
                                            </p:txEl>
                                          </p:spTgt>
                                        </p:tgtEl>
                                        <p:attrNameLst>
                                          <p:attrName>style.visibility</p:attrName>
                                        </p:attrNameLst>
                                      </p:cBhvr>
                                      <p:to>
                                        <p:strVal val="visible"/>
                                      </p:to>
                                    </p:set>
                                    <p:animEffect transition="in" filter="blinds(horizontal)">
                                      <p:cBhvr>
                                        <p:cTn id="30" dur="500"/>
                                        <p:tgtEl>
                                          <p:spTgt spid="63492">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63492">
                                            <p:txEl>
                                              <p:pRg st="6" end="6"/>
                                            </p:txEl>
                                          </p:spTgt>
                                        </p:tgtEl>
                                        <p:attrNameLst>
                                          <p:attrName>style.visibility</p:attrName>
                                        </p:attrNameLst>
                                      </p:cBhvr>
                                      <p:to>
                                        <p:strVal val="visible"/>
                                      </p:to>
                                    </p:set>
                                    <p:animEffect transition="in" filter="blinds(horizontal)">
                                      <p:cBhvr>
                                        <p:cTn id="33" dur="500"/>
                                        <p:tgtEl>
                                          <p:spTgt spid="63492">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63492">
                                            <p:txEl>
                                              <p:pRg st="7" end="7"/>
                                            </p:txEl>
                                          </p:spTgt>
                                        </p:tgtEl>
                                        <p:attrNameLst>
                                          <p:attrName>style.visibility</p:attrName>
                                        </p:attrNameLst>
                                      </p:cBhvr>
                                      <p:to>
                                        <p:strVal val="visible"/>
                                      </p:to>
                                    </p:set>
                                    <p:animEffect transition="in" filter="blinds(horizontal)">
                                      <p:cBhvr>
                                        <p:cTn id="36" dur="500"/>
                                        <p:tgtEl>
                                          <p:spTgt spid="63492">
                                            <p:txEl>
                                              <p:pRg st="7" end="7"/>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63492">
                                            <p:txEl>
                                              <p:pRg st="8" end="8"/>
                                            </p:txEl>
                                          </p:spTgt>
                                        </p:tgtEl>
                                        <p:attrNameLst>
                                          <p:attrName>style.visibility</p:attrName>
                                        </p:attrNameLst>
                                      </p:cBhvr>
                                      <p:to>
                                        <p:strVal val="visible"/>
                                      </p:to>
                                    </p:set>
                                    <p:animEffect transition="in" filter="blinds(horizontal)">
                                      <p:cBhvr>
                                        <p:cTn id="39" dur="500"/>
                                        <p:tgtEl>
                                          <p:spTgt spid="63492">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307202"/>
                                        </p:tgtEl>
                                        <p:attrNameLst>
                                          <p:attrName>style.visibility</p:attrName>
                                        </p:attrNameLst>
                                      </p:cBhvr>
                                      <p:to>
                                        <p:strVal val="visible"/>
                                      </p:to>
                                    </p:set>
                                    <p:animEffect transition="in" filter="box(in)">
                                      <p:cBhvr>
                                        <p:cTn id="44" dur="500"/>
                                        <p:tgtEl>
                                          <p:spTgt spid="307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Slide Number Placeholder 3"/>
          <p:cNvSpPr>
            <a:spLocks noGrp="1"/>
          </p:cNvSpPr>
          <p:nvPr>
            <p:ph type="sldNum" sz="quarter" idx="10"/>
          </p:nvPr>
        </p:nvSpPr>
        <p:spPr>
          <a:noFill/>
        </p:spPr>
        <p:txBody>
          <a:bodyPr/>
          <a:lstStyle/>
          <a:p>
            <a:fld id="{6C9E6DB1-C8DB-418B-98E1-57461F1BE2D0}" type="slidenum">
              <a:rPr lang="en-US" smtClean="0">
                <a:latin typeface="Arial" pitchFamily="34" charset="0"/>
              </a:rPr>
              <a:pPr/>
              <a:t>12</a:t>
            </a:fld>
            <a:endParaRPr lang="en-US" smtClean="0">
              <a:latin typeface="Arial" pitchFamily="34" charset="0"/>
            </a:endParaRPr>
          </a:p>
        </p:txBody>
      </p:sp>
      <p:sp>
        <p:nvSpPr>
          <p:cNvPr id="281603" name="Rectangle 2"/>
          <p:cNvSpPr>
            <a:spLocks noGrp="1" noChangeArrowheads="1"/>
          </p:cNvSpPr>
          <p:nvPr>
            <p:ph type="title"/>
          </p:nvPr>
        </p:nvSpPr>
        <p:spPr>
          <a:xfrm>
            <a:off x="1219200" y="304800"/>
            <a:ext cx="7467600" cy="457200"/>
          </a:xfrm>
        </p:spPr>
        <p:txBody>
          <a:bodyPr>
            <a:normAutofit fontScale="90000"/>
          </a:bodyPr>
          <a:lstStyle/>
          <a:p>
            <a:pPr eaLnBrk="1" hangingPunct="1"/>
            <a:r>
              <a:rPr lang="en-US" dirty="0" smtClean="0"/>
              <a:t>Java Programming -  Method Overloading</a:t>
            </a:r>
          </a:p>
        </p:txBody>
      </p:sp>
      <p:sp>
        <p:nvSpPr>
          <p:cNvPr id="63492" name="Rectangle 3"/>
          <p:cNvSpPr>
            <a:spLocks noGrp="1" noChangeArrowheads="1"/>
          </p:cNvSpPr>
          <p:nvPr>
            <p:ph type="body" idx="1"/>
          </p:nvPr>
        </p:nvSpPr>
        <p:spPr>
          <a:xfrm>
            <a:off x="0" y="1066800"/>
            <a:ext cx="9144000" cy="5791200"/>
          </a:xfrm>
        </p:spPr>
        <p:txBody>
          <a:bodyPr/>
          <a:lstStyle/>
          <a:p>
            <a:pPr eaLnBrk="1" hangingPunct="1"/>
            <a:r>
              <a:rPr lang="en-US" sz="2000" b="1" smtClean="0"/>
              <a:t>Method Overloading in Java</a:t>
            </a:r>
          </a:p>
          <a:p>
            <a:pPr eaLnBrk="1" hangingPunct="1"/>
            <a:r>
              <a:rPr lang="en-US" sz="2000" smtClean="0"/>
              <a:t>Method Overloading is a feature that allows a class to have two or more methods having same name, if their argument lists are different.</a:t>
            </a:r>
          </a:p>
          <a:p>
            <a:pPr eaLnBrk="1" hangingPunct="1"/>
            <a:r>
              <a:rPr lang="en-US" sz="2000" b="1" smtClean="0"/>
              <a:t>What is the advantage of method overloading?</a:t>
            </a:r>
          </a:p>
          <a:p>
            <a:pPr eaLnBrk="1" hangingPunct="1"/>
            <a:r>
              <a:rPr lang="en-US" sz="2000" smtClean="0"/>
              <a:t>If we have to perform only one operation, having same name of the methods increases the readability of the program.</a:t>
            </a:r>
          </a:p>
          <a:p>
            <a:pPr eaLnBrk="1" hangingPunct="1"/>
            <a:r>
              <a:rPr lang="en-US" sz="2000" b="1" smtClean="0"/>
              <a:t>Example: If we want to find area of circle, square and triangle. It is easy for programmer to remember one method name area. Pass one argument to get area of circle, two parameters to get area of square &amp; three parameters to get area of triangle.</a:t>
            </a:r>
          </a:p>
          <a:p>
            <a:r>
              <a:rPr lang="en-US" sz="2000" b="1" smtClean="0"/>
              <a:t>Argument lists could differ in –</a:t>
            </a:r>
            <a:r>
              <a:rPr lang="en-US" sz="2000" smtClean="0"/>
              <a:t/>
            </a:r>
            <a:br>
              <a:rPr lang="en-US" sz="2000" smtClean="0"/>
            </a:br>
            <a:r>
              <a:rPr lang="en-US" sz="2000" smtClean="0"/>
              <a:t>1. Number of parameters.</a:t>
            </a:r>
            <a:br>
              <a:rPr lang="en-US" sz="2000" smtClean="0"/>
            </a:br>
            <a:r>
              <a:rPr lang="en-US" sz="2000" smtClean="0"/>
              <a:t>2. Data type of parameters.</a:t>
            </a:r>
            <a:br>
              <a:rPr lang="en-US" sz="2000" smtClean="0"/>
            </a:br>
            <a:r>
              <a:rPr lang="en-US" sz="2000" smtClean="0"/>
              <a:t>3. Sequence of Data type of parameters.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animEffect transition="in" filter="blinds(horizontal)">
                                      <p:cBhvr>
                                        <p:cTn id="7" dur="500"/>
                                        <p:tgtEl>
                                          <p:spTgt spid="634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2">
                                            <p:txEl>
                                              <p:pRg st="1" end="1"/>
                                            </p:txEl>
                                          </p:spTgt>
                                        </p:tgtEl>
                                        <p:attrNameLst>
                                          <p:attrName>style.visibility</p:attrName>
                                        </p:attrNameLst>
                                      </p:cBhvr>
                                      <p:to>
                                        <p:strVal val="visible"/>
                                      </p:to>
                                    </p:set>
                                    <p:animEffect transition="in" filter="blinds(horizontal)">
                                      <p:cBhvr>
                                        <p:cTn id="12" dur="500"/>
                                        <p:tgtEl>
                                          <p:spTgt spid="634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492">
                                            <p:txEl>
                                              <p:pRg st="2" end="2"/>
                                            </p:txEl>
                                          </p:spTgt>
                                        </p:tgtEl>
                                        <p:attrNameLst>
                                          <p:attrName>style.visibility</p:attrName>
                                        </p:attrNameLst>
                                      </p:cBhvr>
                                      <p:to>
                                        <p:strVal val="visible"/>
                                      </p:to>
                                    </p:set>
                                    <p:animEffect transition="in" filter="blinds(horizontal)">
                                      <p:cBhvr>
                                        <p:cTn id="17" dur="500"/>
                                        <p:tgtEl>
                                          <p:spTgt spid="634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492">
                                            <p:txEl>
                                              <p:pRg st="3" end="3"/>
                                            </p:txEl>
                                          </p:spTgt>
                                        </p:tgtEl>
                                        <p:attrNameLst>
                                          <p:attrName>style.visibility</p:attrName>
                                        </p:attrNameLst>
                                      </p:cBhvr>
                                      <p:to>
                                        <p:strVal val="visible"/>
                                      </p:to>
                                    </p:set>
                                    <p:animEffect transition="in" filter="blinds(horizontal)">
                                      <p:cBhvr>
                                        <p:cTn id="22" dur="500"/>
                                        <p:tgtEl>
                                          <p:spTgt spid="6349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492">
                                            <p:txEl>
                                              <p:pRg st="4" end="4"/>
                                            </p:txEl>
                                          </p:spTgt>
                                        </p:tgtEl>
                                        <p:attrNameLst>
                                          <p:attrName>style.visibility</p:attrName>
                                        </p:attrNameLst>
                                      </p:cBhvr>
                                      <p:to>
                                        <p:strVal val="visible"/>
                                      </p:to>
                                    </p:set>
                                    <p:animEffect transition="in" filter="blinds(horizontal)">
                                      <p:cBhvr>
                                        <p:cTn id="27" dur="500"/>
                                        <p:tgtEl>
                                          <p:spTgt spid="6349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3492">
                                            <p:txEl>
                                              <p:pRg st="5" end="5"/>
                                            </p:txEl>
                                          </p:spTgt>
                                        </p:tgtEl>
                                        <p:attrNameLst>
                                          <p:attrName>style.visibility</p:attrName>
                                        </p:attrNameLst>
                                      </p:cBhvr>
                                      <p:to>
                                        <p:strVal val="visible"/>
                                      </p:to>
                                    </p:set>
                                    <p:animEffect transition="in" filter="blinds(horizontal)">
                                      <p:cBhvr>
                                        <p:cTn id="32" dur="500"/>
                                        <p:tgtEl>
                                          <p:spTgt spid="6349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3492">
                                            <p:txEl>
                                              <p:pRg st="5" end="5"/>
                                            </p:txEl>
                                          </p:spTgt>
                                        </p:tgtEl>
                                        <p:attrNameLst>
                                          <p:attrName>style.visibility</p:attrName>
                                        </p:attrNameLst>
                                      </p:cBhvr>
                                      <p:to>
                                        <p:strVal val="visible"/>
                                      </p:to>
                                    </p:set>
                                    <p:animEffect transition="in" filter="blinds(horizontal)">
                                      <p:cBhvr>
                                        <p:cTn id="37" dur="500"/>
                                        <p:tgtEl>
                                          <p:spTgt spid="6349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457200" y="0"/>
            <a:ext cx="8229600" cy="1143000"/>
          </a:xfrm>
        </p:spPr>
        <p:txBody>
          <a:bodyPr>
            <a:normAutofit fontScale="90000"/>
          </a:bodyPr>
          <a:lstStyle/>
          <a:p>
            <a:pPr eaLnBrk="1" hangingPunct="1"/>
            <a:r>
              <a:rPr lang="en-US" dirty="0" smtClean="0"/>
              <a:t>Java Programming -  Method Overloading</a:t>
            </a:r>
          </a:p>
        </p:txBody>
      </p:sp>
      <p:sp>
        <p:nvSpPr>
          <p:cNvPr id="284675" name="Content Placeholder 4"/>
          <p:cNvSpPr>
            <a:spLocks noGrp="1"/>
          </p:cNvSpPr>
          <p:nvPr>
            <p:ph sz="half" idx="1"/>
          </p:nvPr>
        </p:nvSpPr>
        <p:spPr>
          <a:xfrm>
            <a:off x="0" y="1066800"/>
            <a:ext cx="4572000" cy="5791200"/>
          </a:xfrm>
          <a:ln>
            <a:solidFill>
              <a:schemeClr val="tx1"/>
            </a:solidFill>
          </a:ln>
        </p:spPr>
        <p:txBody>
          <a:bodyPr/>
          <a:lstStyle/>
          <a:p>
            <a:pPr>
              <a:buFont typeface="Wingdings" pitchFamily="2" charset="2"/>
              <a:buNone/>
            </a:pPr>
            <a:r>
              <a:rPr lang="en-US" sz="2400" smtClean="0"/>
              <a:t>Both classes saved in single file but class having main be declared public.</a:t>
            </a:r>
          </a:p>
          <a:p>
            <a:pPr>
              <a:buFont typeface="Wingdings" pitchFamily="2" charset="2"/>
              <a:buNone/>
            </a:pPr>
            <a:r>
              <a:rPr lang="en-US" sz="2100" smtClean="0"/>
              <a:t>class JU126aMethodOverloading</a:t>
            </a:r>
          </a:p>
          <a:p>
            <a:pPr>
              <a:buFont typeface="Wingdings" pitchFamily="2" charset="2"/>
              <a:buNone/>
            </a:pPr>
            <a:r>
              <a:rPr lang="en-US" sz="2100" smtClean="0"/>
              <a:t>{</a:t>
            </a:r>
          </a:p>
          <a:p>
            <a:pPr>
              <a:buFont typeface="Wingdings" pitchFamily="2" charset="2"/>
              <a:buNone/>
            </a:pPr>
            <a:r>
              <a:rPr lang="en-US" sz="2100" smtClean="0"/>
              <a:t>    public void disp(char c)</a:t>
            </a:r>
          </a:p>
          <a:p>
            <a:pPr>
              <a:buFont typeface="Wingdings" pitchFamily="2" charset="2"/>
              <a:buNone/>
            </a:pPr>
            <a:r>
              <a:rPr lang="en-US" sz="2100" smtClean="0"/>
              <a:t>    {</a:t>
            </a:r>
          </a:p>
          <a:p>
            <a:pPr>
              <a:buFont typeface="Wingdings" pitchFamily="2" charset="2"/>
              <a:buNone/>
            </a:pPr>
            <a:r>
              <a:rPr lang="en-US" sz="2100" smtClean="0"/>
              <a:t>         System.out.println(c);</a:t>
            </a:r>
          </a:p>
          <a:p>
            <a:pPr>
              <a:buFont typeface="Wingdings" pitchFamily="2" charset="2"/>
              <a:buNone/>
            </a:pPr>
            <a:r>
              <a:rPr lang="en-US" sz="2100" smtClean="0"/>
              <a:t>    }</a:t>
            </a:r>
          </a:p>
          <a:p>
            <a:pPr>
              <a:buFont typeface="Wingdings" pitchFamily="2" charset="2"/>
              <a:buNone/>
            </a:pPr>
            <a:r>
              <a:rPr lang="en-US" sz="2100" smtClean="0"/>
              <a:t>    public void disp(char c, int num)  </a:t>
            </a:r>
          </a:p>
          <a:p>
            <a:pPr>
              <a:buFont typeface="Wingdings" pitchFamily="2" charset="2"/>
              <a:buNone/>
            </a:pPr>
            <a:r>
              <a:rPr lang="en-US" sz="2100" smtClean="0"/>
              <a:t>    {</a:t>
            </a:r>
          </a:p>
          <a:p>
            <a:pPr>
              <a:buFont typeface="Wingdings" pitchFamily="2" charset="2"/>
              <a:buNone/>
            </a:pPr>
            <a:r>
              <a:rPr lang="en-US" sz="2100" smtClean="0"/>
              <a:t>         </a:t>
            </a:r>
            <a:r>
              <a:rPr lang="en-US" sz="2100" b="1" smtClean="0"/>
              <a:t>System.out.println(c + " "+num);</a:t>
            </a:r>
          </a:p>
          <a:p>
            <a:pPr>
              <a:buFont typeface="Wingdings" pitchFamily="2" charset="2"/>
              <a:buNone/>
            </a:pPr>
            <a:r>
              <a:rPr lang="en-US" sz="2100" smtClean="0"/>
              <a:t>    }</a:t>
            </a:r>
          </a:p>
          <a:p>
            <a:pPr>
              <a:buFont typeface="Wingdings" pitchFamily="2" charset="2"/>
              <a:buNone/>
            </a:pPr>
            <a:r>
              <a:rPr lang="en-US" sz="2100" smtClean="0"/>
              <a:t>}</a:t>
            </a:r>
          </a:p>
        </p:txBody>
      </p:sp>
      <p:sp>
        <p:nvSpPr>
          <p:cNvPr id="284676" name="Content Placeholder 5"/>
          <p:cNvSpPr>
            <a:spLocks noGrp="1"/>
          </p:cNvSpPr>
          <p:nvPr>
            <p:ph sz="half" idx="2"/>
          </p:nvPr>
        </p:nvSpPr>
        <p:spPr>
          <a:xfrm>
            <a:off x="4572000" y="1066800"/>
            <a:ext cx="4572000" cy="5791200"/>
          </a:xfrm>
          <a:ln>
            <a:solidFill>
              <a:schemeClr val="tx1"/>
            </a:solidFill>
          </a:ln>
        </p:spPr>
        <p:txBody>
          <a:bodyPr/>
          <a:lstStyle/>
          <a:p>
            <a:pPr>
              <a:buFont typeface="Wingdings" pitchFamily="2" charset="2"/>
              <a:buNone/>
            </a:pPr>
            <a:r>
              <a:rPr lang="en-US" sz="2000" smtClean="0"/>
              <a:t>public class JU126a2MethodOverloading </a:t>
            </a:r>
          </a:p>
          <a:p>
            <a:pPr>
              <a:buFont typeface="Wingdings" pitchFamily="2" charset="2"/>
              <a:buNone/>
            </a:pPr>
            <a:r>
              <a:rPr lang="en-US" sz="2000" smtClean="0"/>
              <a:t>{</a:t>
            </a:r>
          </a:p>
          <a:p>
            <a:pPr>
              <a:buFont typeface="Wingdings" pitchFamily="2" charset="2"/>
              <a:buNone/>
            </a:pPr>
            <a:r>
              <a:rPr lang="en-US" sz="2000" smtClean="0"/>
              <a:t>   public static void main(String args[])</a:t>
            </a:r>
          </a:p>
          <a:p>
            <a:pPr>
              <a:buFont typeface="Wingdings" pitchFamily="2" charset="2"/>
              <a:buNone/>
            </a:pPr>
            <a:r>
              <a:rPr lang="en-US" sz="2000" smtClean="0"/>
              <a:t>   {</a:t>
            </a:r>
          </a:p>
          <a:p>
            <a:pPr>
              <a:buFont typeface="Wingdings" pitchFamily="2" charset="2"/>
              <a:buNone/>
            </a:pPr>
            <a:r>
              <a:rPr lang="en-US" sz="2000" smtClean="0"/>
              <a:t>       JU126aMethodOverloading obj = new JU126aMethodOverloading ();</a:t>
            </a:r>
          </a:p>
          <a:p>
            <a:pPr>
              <a:buFont typeface="Wingdings" pitchFamily="2" charset="2"/>
              <a:buNone/>
            </a:pPr>
            <a:r>
              <a:rPr lang="en-US" sz="2000" smtClean="0"/>
              <a:t>       obj.disp('a');</a:t>
            </a:r>
          </a:p>
          <a:p>
            <a:pPr>
              <a:buFont typeface="Wingdings" pitchFamily="2" charset="2"/>
              <a:buNone/>
            </a:pPr>
            <a:r>
              <a:rPr lang="en-US" sz="2000" smtClean="0"/>
              <a:t>       obj.disp('a',10);</a:t>
            </a:r>
          </a:p>
          <a:p>
            <a:pPr>
              <a:buFont typeface="Wingdings" pitchFamily="2" charset="2"/>
              <a:buNone/>
            </a:pPr>
            <a:r>
              <a:rPr lang="en-US" sz="2000" smtClean="0"/>
              <a:t>   }</a:t>
            </a:r>
          </a:p>
          <a:p>
            <a:pPr>
              <a:buFont typeface="Wingdings" pitchFamily="2" charset="2"/>
              <a:buNone/>
            </a:pPr>
            <a:r>
              <a:rPr lang="en-US" sz="2000" smtClean="0"/>
              <a:t>}</a:t>
            </a:r>
          </a:p>
          <a:p>
            <a:pPr>
              <a:buFont typeface="Wingdings" pitchFamily="2" charset="2"/>
              <a:buNone/>
            </a:pPr>
            <a:endParaRPr lang="en-US" sz="1400" smtClean="0"/>
          </a:p>
        </p:txBody>
      </p:sp>
      <p:sp>
        <p:nvSpPr>
          <p:cNvPr id="284677" name="Slide Number Placeholder 3"/>
          <p:cNvSpPr>
            <a:spLocks noGrp="1"/>
          </p:cNvSpPr>
          <p:nvPr>
            <p:ph type="sldNum" sz="quarter" idx="10"/>
          </p:nvPr>
        </p:nvSpPr>
        <p:spPr>
          <a:noFill/>
        </p:spPr>
        <p:txBody>
          <a:bodyPr/>
          <a:lstStyle/>
          <a:p>
            <a:fld id="{839430CC-BF1B-4E06-A5FF-F8C155E46C75}" type="slidenum">
              <a:rPr lang="en-US" smtClean="0">
                <a:latin typeface="Arial" pitchFamily="34" charset="0"/>
              </a:rPr>
              <a:pPr/>
              <a:t>13</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b="1" dirty="0" smtClean="0"/>
              <a:t>Three ways to overload a </a:t>
            </a:r>
            <a:r>
              <a:rPr lang="en-IN" b="1" dirty="0" smtClean="0"/>
              <a:t>method</a:t>
            </a:r>
            <a:endParaRPr lang="en-IN" dirty="0"/>
          </a:p>
        </p:txBody>
      </p:sp>
      <p:sp>
        <p:nvSpPr>
          <p:cNvPr id="6" name="Content Placeholder 5"/>
          <p:cNvSpPr>
            <a:spLocks noGrp="1"/>
          </p:cNvSpPr>
          <p:nvPr>
            <p:ph idx="1"/>
          </p:nvPr>
        </p:nvSpPr>
        <p:spPr/>
        <p:txBody>
          <a:bodyPr/>
          <a:lstStyle/>
          <a:p>
            <a:r>
              <a:rPr lang="en-IN" dirty="0" smtClean="0"/>
              <a:t>In </a:t>
            </a:r>
            <a:r>
              <a:rPr lang="en-IN" dirty="0" smtClean="0"/>
              <a:t>order to overload a method, the argument lists of the methods must differ in either of these:</a:t>
            </a:r>
            <a:br>
              <a:rPr lang="en-IN" dirty="0" smtClean="0"/>
            </a:br>
            <a:r>
              <a:rPr lang="en-IN" dirty="0" smtClean="0"/>
              <a:t>1. Number of parameters</a:t>
            </a:r>
            <a:r>
              <a:rPr lang="en-IN" dirty="0" smtClean="0"/>
              <a:t>.</a:t>
            </a:r>
          </a:p>
          <a:p>
            <a:r>
              <a:rPr lang="en-IN" dirty="0" smtClean="0"/>
              <a:t>add(</a:t>
            </a:r>
            <a:r>
              <a:rPr lang="en-IN" dirty="0" err="1" smtClean="0"/>
              <a:t>int</a:t>
            </a:r>
            <a:r>
              <a:rPr lang="en-IN" dirty="0" smtClean="0"/>
              <a:t>, </a:t>
            </a:r>
            <a:r>
              <a:rPr lang="en-IN" dirty="0" err="1" smtClean="0"/>
              <a:t>int</a:t>
            </a:r>
            <a:r>
              <a:rPr lang="en-IN" dirty="0" smtClean="0"/>
              <a:t>) </a:t>
            </a:r>
            <a:endParaRPr lang="en-IN" dirty="0" smtClean="0"/>
          </a:p>
          <a:p>
            <a:r>
              <a:rPr lang="en-IN" dirty="0" smtClean="0"/>
              <a:t>add(</a:t>
            </a:r>
            <a:r>
              <a:rPr lang="en-IN" dirty="0" err="1" smtClean="0"/>
              <a:t>int</a:t>
            </a:r>
            <a:r>
              <a:rPr lang="en-IN" dirty="0" smtClean="0"/>
              <a:t>, </a:t>
            </a:r>
            <a:r>
              <a:rPr lang="en-IN" dirty="0" err="1" smtClean="0"/>
              <a:t>int</a:t>
            </a:r>
            <a:r>
              <a:rPr lang="en-IN" dirty="0" smtClean="0"/>
              <a:t>, </a:t>
            </a:r>
            <a:r>
              <a:rPr lang="en-IN" dirty="0" err="1" smtClean="0"/>
              <a:t>int</a:t>
            </a:r>
            <a:r>
              <a:rPr lang="en-IN" dirty="0" smtClean="0"/>
              <a:t>)</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dirty="0" smtClean="0"/>
              <a:t>Three ways to overload a method</a:t>
            </a:r>
            <a:endParaRPr lang="en-IN" dirty="0"/>
          </a:p>
        </p:txBody>
      </p:sp>
      <p:sp>
        <p:nvSpPr>
          <p:cNvPr id="6" name="Content Placeholder 5"/>
          <p:cNvSpPr>
            <a:spLocks noGrp="1"/>
          </p:cNvSpPr>
          <p:nvPr>
            <p:ph idx="1"/>
          </p:nvPr>
        </p:nvSpPr>
        <p:spPr/>
        <p:txBody>
          <a:bodyPr/>
          <a:lstStyle/>
          <a:p>
            <a:r>
              <a:rPr lang="en-IN" dirty="0" smtClean="0"/>
              <a:t>2. Data type of parameters.</a:t>
            </a:r>
            <a:br>
              <a:rPr lang="en-IN" dirty="0" smtClean="0"/>
            </a:br>
            <a:r>
              <a:rPr lang="en-IN" dirty="0" smtClean="0"/>
              <a:t>For example:</a:t>
            </a:r>
          </a:p>
          <a:p>
            <a:r>
              <a:rPr lang="en-IN" dirty="0" smtClean="0"/>
              <a:t>add(</a:t>
            </a:r>
            <a:r>
              <a:rPr lang="en-IN" dirty="0" err="1" smtClean="0"/>
              <a:t>int</a:t>
            </a:r>
            <a:r>
              <a:rPr lang="en-IN" dirty="0" smtClean="0"/>
              <a:t>, </a:t>
            </a:r>
            <a:r>
              <a:rPr lang="en-IN" dirty="0" err="1" smtClean="0"/>
              <a:t>int</a:t>
            </a:r>
            <a:r>
              <a:rPr lang="en-IN" dirty="0" smtClean="0"/>
              <a:t>) </a:t>
            </a:r>
            <a:endParaRPr lang="en-IN" dirty="0" smtClean="0"/>
          </a:p>
          <a:p>
            <a:r>
              <a:rPr lang="en-IN" dirty="0" smtClean="0"/>
              <a:t>add(</a:t>
            </a:r>
            <a:r>
              <a:rPr lang="en-IN" dirty="0" err="1" smtClean="0"/>
              <a:t>int</a:t>
            </a:r>
            <a:r>
              <a:rPr lang="en-IN" dirty="0" smtClean="0"/>
              <a:t>, float)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dirty="0" smtClean="0"/>
              <a:t>Three ways to overload a method</a:t>
            </a:r>
            <a:endParaRPr lang="en-IN" dirty="0"/>
          </a:p>
        </p:txBody>
      </p:sp>
      <p:sp>
        <p:nvSpPr>
          <p:cNvPr id="6" name="Content Placeholder 5"/>
          <p:cNvSpPr>
            <a:spLocks noGrp="1"/>
          </p:cNvSpPr>
          <p:nvPr>
            <p:ph idx="1"/>
          </p:nvPr>
        </p:nvSpPr>
        <p:spPr/>
        <p:txBody>
          <a:bodyPr/>
          <a:lstStyle/>
          <a:p>
            <a:r>
              <a:rPr lang="en-IN" dirty="0" smtClean="0"/>
              <a:t>3. Sequence of Data type of parameters.</a:t>
            </a:r>
            <a:br>
              <a:rPr lang="en-IN" dirty="0" smtClean="0"/>
            </a:br>
            <a:r>
              <a:rPr lang="en-IN" dirty="0" smtClean="0"/>
              <a:t>For example:</a:t>
            </a:r>
          </a:p>
          <a:p>
            <a:r>
              <a:rPr lang="en-IN" dirty="0" smtClean="0"/>
              <a:t>add(</a:t>
            </a:r>
            <a:r>
              <a:rPr lang="en-IN" dirty="0" err="1" smtClean="0"/>
              <a:t>int</a:t>
            </a:r>
            <a:r>
              <a:rPr lang="en-IN" dirty="0" smtClean="0"/>
              <a:t>, float) </a:t>
            </a:r>
            <a:endParaRPr lang="en-IN" dirty="0" smtClean="0"/>
          </a:p>
          <a:p>
            <a:r>
              <a:rPr lang="en-IN" dirty="0" smtClean="0"/>
              <a:t>add(float</a:t>
            </a:r>
            <a:r>
              <a:rPr lang="en-IN" dirty="0" smtClean="0"/>
              <a:t>, </a:t>
            </a:r>
            <a:r>
              <a:rPr lang="en-IN" dirty="0" err="1" smtClean="0"/>
              <a:t>int</a:t>
            </a:r>
            <a:r>
              <a:rPr lang="en-IN" dirty="0" smtClean="0"/>
              <a: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b="1" dirty="0" smtClean="0"/>
              <a:t>Invalid case of method overloading:</a:t>
            </a:r>
            <a:endParaRPr lang="en-IN" dirty="0"/>
          </a:p>
        </p:txBody>
      </p:sp>
      <p:sp>
        <p:nvSpPr>
          <p:cNvPr id="6" name="Content Placeholder 5"/>
          <p:cNvSpPr>
            <a:spLocks noGrp="1"/>
          </p:cNvSpPr>
          <p:nvPr>
            <p:ph idx="1"/>
          </p:nvPr>
        </p:nvSpPr>
        <p:spPr/>
        <p:txBody>
          <a:bodyPr/>
          <a:lstStyle/>
          <a:p>
            <a:r>
              <a:rPr lang="en-IN" dirty="0" err="1" smtClean="0"/>
              <a:t>int</a:t>
            </a:r>
            <a:r>
              <a:rPr lang="en-IN" dirty="0" smtClean="0"/>
              <a:t> add(</a:t>
            </a:r>
            <a:r>
              <a:rPr lang="en-IN" dirty="0" err="1" smtClean="0"/>
              <a:t>int</a:t>
            </a:r>
            <a:r>
              <a:rPr lang="en-IN" dirty="0" smtClean="0"/>
              <a:t>, </a:t>
            </a:r>
            <a:r>
              <a:rPr lang="en-IN" dirty="0" err="1" smtClean="0"/>
              <a:t>int</a:t>
            </a:r>
            <a:r>
              <a:rPr lang="en-IN" dirty="0" smtClean="0"/>
              <a:t>) </a:t>
            </a:r>
            <a:endParaRPr lang="en-IN" dirty="0" smtClean="0"/>
          </a:p>
          <a:p>
            <a:r>
              <a:rPr lang="en-IN" dirty="0" smtClean="0"/>
              <a:t>float </a:t>
            </a:r>
            <a:r>
              <a:rPr lang="en-IN" dirty="0" smtClean="0"/>
              <a:t>add(</a:t>
            </a:r>
            <a:r>
              <a:rPr lang="en-IN" dirty="0" err="1" smtClean="0"/>
              <a:t>int</a:t>
            </a:r>
            <a:r>
              <a:rPr lang="en-IN" dirty="0" smtClean="0"/>
              <a:t>, </a:t>
            </a:r>
            <a:r>
              <a:rPr lang="en-IN" dirty="0" err="1" smtClean="0"/>
              <a:t>int</a:t>
            </a:r>
            <a:r>
              <a:rPr lang="en-IN" dirty="0" smtClean="0"/>
              <a:t>)</a:t>
            </a:r>
          </a:p>
          <a:p>
            <a:r>
              <a:rPr lang="en-IN" dirty="0" smtClean="0"/>
              <a:t>Signature does not include </a:t>
            </a:r>
            <a:r>
              <a:rPr lang="en-IN" dirty="0" smtClean="0"/>
              <a:t>return type of the </a:t>
            </a:r>
            <a:r>
              <a:rPr lang="en-IN" dirty="0" smtClean="0"/>
              <a:t>method.</a:t>
            </a:r>
          </a:p>
          <a:p>
            <a:r>
              <a:rPr lang="en-IN" dirty="0" smtClean="0"/>
              <a:t>Above </a:t>
            </a:r>
            <a:r>
              <a:rPr lang="en-IN" dirty="0" smtClean="0"/>
              <a:t>is not a valid method overloading example. This will throw compilation error.</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dirty="0" smtClean="0"/>
              <a:t>Points to Note:</a:t>
            </a:r>
            <a:endParaRPr lang="en-IN" dirty="0"/>
          </a:p>
        </p:txBody>
      </p:sp>
      <p:sp>
        <p:nvSpPr>
          <p:cNvPr id="6" name="Content Placeholder 5"/>
          <p:cNvSpPr>
            <a:spLocks noGrp="1"/>
          </p:cNvSpPr>
          <p:nvPr>
            <p:ph idx="1"/>
          </p:nvPr>
        </p:nvSpPr>
        <p:spPr/>
        <p:txBody>
          <a:bodyPr>
            <a:normAutofit/>
          </a:bodyPr>
          <a:lstStyle/>
          <a:p>
            <a:r>
              <a:rPr lang="en-IN" b="1" dirty="0" smtClean="0"/>
              <a:t>Method overloading</a:t>
            </a:r>
            <a:r>
              <a:rPr lang="en-IN" dirty="0" smtClean="0"/>
              <a:t> is an example of </a:t>
            </a:r>
            <a:r>
              <a:rPr lang="en-IN" b="1" dirty="0" smtClean="0">
                <a:hlinkClick r:id="rId2"/>
              </a:rPr>
              <a:t>Static Polymorphism</a:t>
            </a:r>
            <a:r>
              <a:rPr lang="en-IN" smtClean="0"/>
              <a:t>. </a:t>
            </a:r>
            <a:endParaRPr lang="en-IN" dirty="0" smtClean="0"/>
          </a:p>
          <a:p>
            <a:r>
              <a:rPr lang="en-IN" dirty="0" smtClean="0"/>
              <a:t>1</a:t>
            </a:r>
            <a:r>
              <a:rPr lang="en-IN" dirty="0" smtClean="0"/>
              <a:t>. Static Polymorphism is also known as compile time binding or early binding</a:t>
            </a:r>
            <a:r>
              <a:rPr lang="en-IN" dirty="0" smtClean="0"/>
              <a:t>.</a:t>
            </a:r>
          </a:p>
          <a:p>
            <a:r>
              <a:rPr lang="en-IN" dirty="0" smtClean="0"/>
              <a:t>2</a:t>
            </a:r>
            <a:r>
              <a:rPr lang="en-IN" dirty="0" smtClean="0"/>
              <a:t>. </a:t>
            </a:r>
            <a:r>
              <a:rPr lang="en-IN" b="1" dirty="0" smtClean="0">
                <a:hlinkClick r:id="rId3"/>
              </a:rPr>
              <a:t>Static binding</a:t>
            </a:r>
            <a:r>
              <a:rPr lang="en-IN" dirty="0" smtClean="0"/>
              <a:t> happens at compile time. Method overloading is an example of static binding where binding of method call to its definition happens at Compile time.</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6" name="Content Placeholder 5"/>
          <p:cNvSpPr>
            <a:spLocks noGrp="1"/>
          </p:cNvSpPr>
          <p:nvPr>
            <p:ph idx="1"/>
          </p:nvPr>
        </p:nvSpPr>
        <p:spPr/>
        <p:txBody>
          <a:bodyPr/>
          <a:lstStyle/>
          <a:p>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Title 1"/>
          <p:cNvSpPr>
            <a:spLocks noGrp="1"/>
          </p:cNvSpPr>
          <p:nvPr>
            <p:ph type="title"/>
          </p:nvPr>
        </p:nvSpPr>
        <p:spPr>
          <a:xfrm>
            <a:off x="1143000" y="76200"/>
            <a:ext cx="7793038" cy="838200"/>
          </a:xfrm>
        </p:spPr>
        <p:txBody>
          <a:bodyPr/>
          <a:lstStyle/>
          <a:p>
            <a:r>
              <a:rPr lang="en-US" smtClean="0"/>
              <a:t>Java Programming : Constructor</a:t>
            </a:r>
          </a:p>
        </p:txBody>
      </p:sp>
      <p:sp>
        <p:nvSpPr>
          <p:cNvPr id="3" name="Content Placeholder 2"/>
          <p:cNvSpPr>
            <a:spLocks noGrp="1"/>
          </p:cNvSpPr>
          <p:nvPr>
            <p:ph idx="1"/>
          </p:nvPr>
        </p:nvSpPr>
        <p:spPr>
          <a:xfrm>
            <a:off x="0" y="1066800"/>
            <a:ext cx="9144000" cy="5791200"/>
          </a:xfrm>
        </p:spPr>
        <p:txBody>
          <a:bodyPr>
            <a:normAutofit fontScale="92500" lnSpcReduction="10000"/>
          </a:bodyPr>
          <a:lstStyle/>
          <a:p>
            <a:pPr>
              <a:defRPr/>
            </a:pPr>
            <a:r>
              <a:rPr lang="en-US" b="1" dirty="0" smtClean="0"/>
              <a:t>Constructors in Java</a:t>
            </a:r>
          </a:p>
          <a:p>
            <a:pPr>
              <a:defRPr/>
            </a:pPr>
            <a:r>
              <a:rPr lang="en-US" dirty="0" smtClean="0"/>
              <a:t>Constructor is a block of code and is also called a special method.</a:t>
            </a:r>
          </a:p>
          <a:p>
            <a:pPr>
              <a:defRPr/>
            </a:pPr>
            <a:r>
              <a:rPr lang="en-US" dirty="0" smtClean="0"/>
              <a:t>Constructor gets created when you use </a:t>
            </a:r>
            <a:r>
              <a:rPr lang="en-US" b="1" dirty="0" smtClean="0"/>
              <a:t>new</a:t>
            </a:r>
            <a:r>
              <a:rPr lang="en-US" dirty="0" smtClean="0"/>
              <a:t> keyword in order to</a:t>
            </a:r>
            <a:r>
              <a:rPr lang="en-US" b="1" dirty="0" smtClean="0"/>
              <a:t> instantiate an object. </a:t>
            </a:r>
          </a:p>
          <a:p>
            <a:pPr>
              <a:defRPr/>
            </a:pPr>
            <a:r>
              <a:rPr lang="en-US" b="1" dirty="0" smtClean="0"/>
              <a:t>It is a special method for following reasons:</a:t>
            </a:r>
          </a:p>
          <a:p>
            <a:pPr marL="514350" indent="-514350">
              <a:buFont typeface="+mj-lt"/>
              <a:buAutoNum type="arabicPeriod"/>
              <a:defRPr/>
            </a:pPr>
            <a:r>
              <a:rPr lang="en-US" b="1" dirty="0" smtClean="0"/>
              <a:t>Name of the constructor is same as class name. Including case.</a:t>
            </a:r>
          </a:p>
          <a:p>
            <a:pPr marL="514350" indent="-514350">
              <a:buFont typeface="+mj-lt"/>
              <a:buAutoNum type="arabicPeriod"/>
              <a:defRPr/>
            </a:pPr>
            <a:r>
              <a:rPr lang="en-US" dirty="0" smtClean="0"/>
              <a:t>Methods have return type but constructors don’t have any return type.</a:t>
            </a:r>
          </a:p>
          <a:p>
            <a:pPr marL="514350" indent="-514350">
              <a:buFont typeface="+mj-lt"/>
              <a:buAutoNum type="arabicPeriod"/>
              <a:defRPr/>
            </a:pPr>
            <a:r>
              <a:rPr lang="en-US" dirty="0" smtClean="0"/>
              <a:t>It is created with new operator.</a:t>
            </a:r>
          </a:p>
          <a:p>
            <a:pPr marL="514350" indent="-514350">
              <a:buFont typeface="+mj-lt"/>
              <a:buAutoNum type="arabicPeriod"/>
              <a:defRPr/>
            </a:pPr>
            <a:r>
              <a:rPr lang="en-US" dirty="0" smtClean="0"/>
              <a:t>It may or may not have parameters.</a:t>
            </a:r>
            <a:endParaRPr lang="en-US" dirty="0"/>
          </a:p>
        </p:txBody>
      </p:sp>
      <p:sp>
        <p:nvSpPr>
          <p:cNvPr id="256004" name="Slide Number Placeholder 3"/>
          <p:cNvSpPr>
            <a:spLocks noGrp="1"/>
          </p:cNvSpPr>
          <p:nvPr>
            <p:ph type="sldNum" sz="quarter" idx="10"/>
          </p:nvPr>
        </p:nvSpPr>
        <p:spPr>
          <a:noFill/>
        </p:spPr>
        <p:txBody>
          <a:bodyPr/>
          <a:lstStyle/>
          <a:p>
            <a:fld id="{D15441DB-C3A7-4849-8E6D-2910797AE7F9}" type="slidenum">
              <a:rPr lang="en-US" smtClean="0">
                <a:latin typeface="Arial" pitchFamily="34" charset="0"/>
              </a:rPr>
              <a:pPr/>
              <a:t>2</a:t>
            </a:fld>
            <a:endParaRPr lang="en-US" smtClean="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6" name="Content Placeholder 5"/>
          <p:cNvSpPr>
            <a:spLocks noGrp="1"/>
          </p:cNvSpPr>
          <p:nvPr>
            <p:ph idx="1"/>
          </p:nvPr>
        </p:nvSpPr>
        <p:spPr/>
        <p:txBody>
          <a:bodyPr/>
          <a:lstStyle/>
          <a:p>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itle 1"/>
          <p:cNvSpPr>
            <a:spLocks noGrp="1"/>
          </p:cNvSpPr>
          <p:nvPr>
            <p:ph type="title"/>
          </p:nvPr>
        </p:nvSpPr>
        <p:spPr>
          <a:xfrm>
            <a:off x="1143000" y="76200"/>
            <a:ext cx="7793038" cy="838200"/>
          </a:xfrm>
        </p:spPr>
        <p:txBody>
          <a:bodyPr/>
          <a:lstStyle/>
          <a:p>
            <a:r>
              <a:rPr lang="en-US" smtClean="0"/>
              <a:t>Java Programming : Constructor</a:t>
            </a:r>
          </a:p>
        </p:txBody>
      </p:sp>
      <p:sp>
        <p:nvSpPr>
          <p:cNvPr id="3" name="Content Placeholder 2"/>
          <p:cNvSpPr>
            <a:spLocks noGrp="1"/>
          </p:cNvSpPr>
          <p:nvPr>
            <p:ph idx="1"/>
          </p:nvPr>
        </p:nvSpPr>
        <p:spPr>
          <a:xfrm>
            <a:off x="0" y="1066800"/>
            <a:ext cx="9144000" cy="5791200"/>
          </a:xfrm>
        </p:spPr>
        <p:txBody>
          <a:bodyPr>
            <a:normAutofit lnSpcReduction="10000"/>
          </a:bodyPr>
          <a:lstStyle/>
          <a:p>
            <a:r>
              <a:rPr lang="en-US" sz="1900" b="1" smtClean="0"/>
              <a:t>How to call a constructor? </a:t>
            </a:r>
          </a:p>
          <a:p>
            <a:r>
              <a:rPr lang="en-US" sz="1900" b="1" smtClean="0"/>
              <a:t>The constructor gets called when we create an object of a class (i.e. new keyword followed by class name). </a:t>
            </a:r>
          </a:p>
          <a:p>
            <a:r>
              <a:rPr lang="en-US" sz="1900" b="1" smtClean="0"/>
              <a:t>For e.g. </a:t>
            </a:r>
          </a:p>
          <a:p>
            <a:r>
              <a:rPr lang="en-US" sz="1900" b="1" smtClean="0"/>
              <a:t>Demo obj =  new Demo(); </a:t>
            </a:r>
          </a:p>
          <a:p>
            <a:r>
              <a:rPr lang="en-US" sz="1900" b="1" smtClean="0"/>
              <a:t>Here Demo() is a default constructor of Demo class.</a:t>
            </a:r>
          </a:p>
          <a:p>
            <a:r>
              <a:rPr lang="en-US" sz="1900" b="1" smtClean="0"/>
              <a:t>Default constructor: </a:t>
            </a:r>
          </a:p>
          <a:p>
            <a:r>
              <a:rPr lang="en-US" sz="1900" b="1" smtClean="0"/>
              <a:t>It is also known as no-arg constructor. Constructor with no arguments is known as default constructor.</a:t>
            </a:r>
          </a:p>
          <a:p>
            <a:r>
              <a:rPr lang="en-US" sz="1900" b="1" smtClean="0"/>
              <a:t>Meant for  assigning default values to data members.</a:t>
            </a:r>
          </a:p>
          <a:p>
            <a:pPr>
              <a:buFont typeface="Wingdings" pitchFamily="2" charset="2"/>
              <a:buNone/>
            </a:pPr>
            <a:r>
              <a:rPr lang="en-US" sz="1900" b="1" smtClean="0"/>
              <a:t>class Demo </a:t>
            </a:r>
          </a:p>
          <a:p>
            <a:pPr>
              <a:buFont typeface="Wingdings" pitchFamily="2" charset="2"/>
              <a:buNone/>
            </a:pPr>
            <a:r>
              <a:rPr lang="en-US" sz="1900" b="1" smtClean="0"/>
              <a:t>{</a:t>
            </a:r>
          </a:p>
          <a:p>
            <a:pPr>
              <a:buFont typeface="Wingdings" pitchFamily="2" charset="2"/>
              <a:buNone/>
            </a:pPr>
            <a:r>
              <a:rPr lang="en-US" sz="1900" b="1" smtClean="0"/>
              <a:t>   public Demo() </a:t>
            </a:r>
          </a:p>
          <a:p>
            <a:pPr>
              <a:buFont typeface="Wingdings" pitchFamily="2" charset="2"/>
              <a:buNone/>
            </a:pPr>
            <a:r>
              <a:rPr lang="en-US" sz="1900" b="1" smtClean="0"/>
              <a:t>     { </a:t>
            </a:r>
          </a:p>
          <a:p>
            <a:pPr>
              <a:buFont typeface="Wingdings" pitchFamily="2" charset="2"/>
              <a:buNone/>
            </a:pPr>
            <a:r>
              <a:rPr lang="en-US" sz="1900" b="1" smtClean="0"/>
              <a:t>        System.out.println("This is a default constructor"); </a:t>
            </a:r>
          </a:p>
          <a:p>
            <a:pPr>
              <a:buFont typeface="Wingdings" pitchFamily="2" charset="2"/>
              <a:buNone/>
            </a:pPr>
            <a:r>
              <a:rPr lang="en-US" sz="1900" b="1" smtClean="0"/>
              <a:t>     } </a:t>
            </a:r>
          </a:p>
          <a:p>
            <a:pPr>
              <a:buFont typeface="Wingdings" pitchFamily="2" charset="2"/>
              <a:buNone/>
            </a:pPr>
            <a:r>
              <a:rPr lang="en-US" sz="1900" b="1" smtClean="0"/>
              <a:t>}</a:t>
            </a:r>
          </a:p>
        </p:txBody>
      </p:sp>
      <p:sp>
        <p:nvSpPr>
          <p:cNvPr id="257028" name="Slide Number Placeholder 3"/>
          <p:cNvSpPr>
            <a:spLocks noGrp="1"/>
          </p:cNvSpPr>
          <p:nvPr>
            <p:ph type="sldNum" sz="quarter" idx="10"/>
          </p:nvPr>
        </p:nvSpPr>
        <p:spPr>
          <a:noFill/>
        </p:spPr>
        <p:txBody>
          <a:bodyPr/>
          <a:lstStyle/>
          <a:p>
            <a:fld id="{E87A0486-3775-4A5D-9D66-679F3888D791}" type="slidenum">
              <a:rPr lang="en-US" smtClean="0">
                <a:latin typeface="Arial" pitchFamily="34" charset="0"/>
              </a:rPr>
              <a:pPr/>
              <a:t>3</a:t>
            </a:fld>
            <a:endParaRPr lang="en-US" smtClean="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blinds(horizontal)">
                                      <p:cBhvr>
                                        <p:cTn id="50" dur="500"/>
                                        <p:tgtEl>
                                          <p:spTgt spid="3">
                                            <p:txEl>
                                              <p:pRg st="9" end="9"/>
                                            </p:txEl>
                                          </p:spTgt>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blinds(horizontal)">
                                      <p:cBhvr>
                                        <p:cTn id="53" dur="500"/>
                                        <p:tgtEl>
                                          <p:spTgt spid="3">
                                            <p:txEl>
                                              <p:pRg st="10" end="10"/>
                                            </p:txEl>
                                          </p:spTgt>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blinds(horizontal)">
                                      <p:cBhvr>
                                        <p:cTn id="56" dur="500"/>
                                        <p:tgtEl>
                                          <p:spTgt spid="3">
                                            <p:txEl>
                                              <p:pRg st="11" end="11"/>
                                            </p:txEl>
                                          </p:spTgt>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Effect transition="in" filter="blinds(horizontal)">
                                      <p:cBhvr>
                                        <p:cTn id="59" dur="500"/>
                                        <p:tgtEl>
                                          <p:spTgt spid="3">
                                            <p:txEl>
                                              <p:pRg st="12" end="12"/>
                                            </p:txEl>
                                          </p:spTgt>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blinds(horizontal)">
                                      <p:cBhvr>
                                        <p:cTn id="62" dur="500"/>
                                        <p:tgtEl>
                                          <p:spTgt spid="3">
                                            <p:txEl>
                                              <p:pRg st="13" end="13"/>
                                            </p:txEl>
                                          </p:spTgt>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3">
                                            <p:txEl>
                                              <p:pRg st="14" end="14"/>
                                            </p:txEl>
                                          </p:spTgt>
                                        </p:tgtEl>
                                        <p:attrNameLst>
                                          <p:attrName>style.visibility</p:attrName>
                                        </p:attrNameLst>
                                      </p:cBhvr>
                                      <p:to>
                                        <p:strVal val="visible"/>
                                      </p:to>
                                    </p:set>
                                    <p:animEffect transition="in" filter="blinds(horizontal)">
                                      <p:cBhvr>
                                        <p:cTn id="65"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Title 1"/>
          <p:cNvSpPr>
            <a:spLocks noGrp="1"/>
          </p:cNvSpPr>
          <p:nvPr>
            <p:ph type="title"/>
          </p:nvPr>
        </p:nvSpPr>
        <p:spPr>
          <a:xfrm>
            <a:off x="1143000" y="76200"/>
            <a:ext cx="7793038" cy="838200"/>
          </a:xfrm>
        </p:spPr>
        <p:txBody>
          <a:bodyPr/>
          <a:lstStyle/>
          <a:p>
            <a:r>
              <a:rPr lang="en-US" smtClean="0"/>
              <a:t>Java Programming : Constructor</a:t>
            </a:r>
          </a:p>
        </p:txBody>
      </p:sp>
      <p:sp>
        <p:nvSpPr>
          <p:cNvPr id="3" name="Content Placeholder 2"/>
          <p:cNvSpPr>
            <a:spLocks noGrp="1"/>
          </p:cNvSpPr>
          <p:nvPr>
            <p:ph idx="1"/>
          </p:nvPr>
        </p:nvSpPr>
        <p:spPr>
          <a:xfrm>
            <a:off x="0" y="1066800"/>
            <a:ext cx="9144000" cy="5791200"/>
          </a:xfrm>
        </p:spPr>
        <p:txBody>
          <a:bodyPr/>
          <a:lstStyle/>
          <a:p>
            <a:r>
              <a:rPr lang="en-US" sz="2200" b="1" smtClean="0"/>
              <a:t>What if we don’t define a constructor?</a:t>
            </a:r>
          </a:p>
          <a:p>
            <a:pPr>
              <a:buFont typeface="Wingdings" pitchFamily="2" charset="2"/>
              <a:buNone/>
            </a:pPr>
            <a:r>
              <a:rPr lang="en-US" sz="2200" b="1" smtClean="0"/>
              <a:t>class Example </a:t>
            </a:r>
          </a:p>
          <a:p>
            <a:pPr>
              <a:buFont typeface="Wingdings" pitchFamily="2" charset="2"/>
              <a:buNone/>
            </a:pPr>
            <a:r>
              <a:rPr lang="en-US" sz="2200" b="1" smtClean="0"/>
              <a:t>{ </a:t>
            </a:r>
          </a:p>
          <a:p>
            <a:pPr>
              <a:buFont typeface="Wingdings" pitchFamily="2" charset="2"/>
              <a:buNone/>
            </a:pPr>
            <a:r>
              <a:rPr lang="en-US" sz="2200" b="1" smtClean="0"/>
              <a:t>   public void demoMethod() </a:t>
            </a:r>
          </a:p>
          <a:p>
            <a:pPr>
              <a:buFont typeface="Wingdings" pitchFamily="2" charset="2"/>
              <a:buNone/>
            </a:pPr>
            <a:r>
              <a:rPr lang="en-US" sz="2200" b="1" smtClean="0"/>
              <a:t>  { System.out.println("hello"); }  </a:t>
            </a:r>
          </a:p>
          <a:p>
            <a:pPr>
              <a:buFont typeface="Wingdings" pitchFamily="2" charset="2"/>
              <a:buNone/>
            </a:pPr>
            <a:r>
              <a:rPr lang="en-US" sz="2200" b="1" smtClean="0"/>
              <a:t>   public static void main(String args[]) </a:t>
            </a:r>
          </a:p>
          <a:p>
            <a:pPr>
              <a:buFont typeface="Wingdings" pitchFamily="2" charset="2"/>
              <a:buNone/>
            </a:pPr>
            <a:r>
              <a:rPr lang="en-US" sz="2200" b="1" smtClean="0"/>
              <a:t>   { </a:t>
            </a:r>
          </a:p>
          <a:p>
            <a:pPr>
              <a:buFont typeface="Wingdings" pitchFamily="2" charset="2"/>
              <a:buNone/>
            </a:pPr>
            <a:r>
              <a:rPr lang="en-US" sz="2200" b="1" smtClean="0"/>
              <a:t>      Example obj = new Example(); </a:t>
            </a:r>
          </a:p>
          <a:p>
            <a:pPr>
              <a:buFont typeface="Wingdings" pitchFamily="2" charset="2"/>
              <a:buNone/>
            </a:pPr>
            <a:r>
              <a:rPr lang="en-US" sz="2200" b="1" smtClean="0"/>
              <a:t>      obj.demoMethod(); </a:t>
            </a:r>
          </a:p>
          <a:p>
            <a:pPr>
              <a:buFont typeface="Wingdings" pitchFamily="2" charset="2"/>
              <a:buNone/>
            </a:pPr>
            <a:r>
              <a:rPr lang="en-US" sz="2200" b="1" smtClean="0"/>
              <a:t>    } </a:t>
            </a:r>
          </a:p>
          <a:p>
            <a:pPr>
              <a:buFont typeface="Wingdings" pitchFamily="2" charset="2"/>
              <a:buNone/>
            </a:pPr>
            <a:r>
              <a:rPr lang="en-US" sz="2200" b="1" smtClean="0"/>
              <a:t>}</a:t>
            </a:r>
          </a:p>
          <a:p>
            <a:r>
              <a:rPr lang="en-US" sz="2200" b="1" smtClean="0"/>
              <a:t>But where did I defined the constructor? </a:t>
            </a:r>
          </a:p>
          <a:p>
            <a:r>
              <a:rPr lang="en-US" sz="2200" smtClean="0"/>
              <a:t>If you don’t define the constructor, </a:t>
            </a:r>
            <a:r>
              <a:rPr lang="en-US" sz="2200" b="1" smtClean="0"/>
              <a:t>compiler creates one for you</a:t>
            </a:r>
            <a:r>
              <a:rPr lang="en-US" sz="2200" smtClean="0"/>
              <a:t>.</a:t>
            </a:r>
            <a:endParaRPr lang="en-US" sz="2200" b="1" smtClean="0"/>
          </a:p>
          <a:p>
            <a:pPr>
              <a:buFont typeface="Wingdings" pitchFamily="2" charset="2"/>
              <a:buNone/>
            </a:pPr>
            <a:endParaRPr lang="en-US" sz="2200" b="1" smtClean="0"/>
          </a:p>
          <a:p>
            <a:endParaRPr lang="en-US" sz="2200" smtClean="0"/>
          </a:p>
        </p:txBody>
      </p:sp>
      <p:sp>
        <p:nvSpPr>
          <p:cNvPr id="258052" name="Slide Number Placeholder 3"/>
          <p:cNvSpPr>
            <a:spLocks noGrp="1"/>
          </p:cNvSpPr>
          <p:nvPr>
            <p:ph type="sldNum" sz="quarter" idx="10"/>
          </p:nvPr>
        </p:nvSpPr>
        <p:spPr>
          <a:noFill/>
        </p:spPr>
        <p:txBody>
          <a:bodyPr/>
          <a:lstStyle/>
          <a:p>
            <a:fld id="{9B0C4F7C-4E48-43FF-B534-29FA365D19A5}" type="slidenum">
              <a:rPr lang="en-US" smtClean="0">
                <a:latin typeface="Arial" pitchFamily="34" charset="0"/>
              </a:rPr>
              <a:pPr/>
              <a:t>4</a:t>
            </a:fld>
            <a:endParaRPr lang="en-US" smtClean="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blinds(horizontal)">
                                      <p:cBhvr>
                                        <p:cTn id="36" dur="500"/>
                                        <p:tgtEl>
                                          <p:spTgt spid="3">
                                            <p:txEl>
                                              <p:pRg st="9" end="9"/>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blinds(horizontal)">
                                      <p:cBhvr>
                                        <p:cTn id="39" dur="500"/>
                                        <p:tgtEl>
                                          <p:spTgt spid="3">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blinds(horizontal)">
                                      <p:cBhvr>
                                        <p:cTn id="44" dur="500"/>
                                        <p:tgtEl>
                                          <p:spTgt spid="3">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blinds(horizontal)">
                                      <p:cBhvr>
                                        <p:cTn id="4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Title 1"/>
          <p:cNvSpPr>
            <a:spLocks noGrp="1"/>
          </p:cNvSpPr>
          <p:nvPr>
            <p:ph type="title"/>
          </p:nvPr>
        </p:nvSpPr>
        <p:spPr>
          <a:xfrm>
            <a:off x="1143000" y="76200"/>
            <a:ext cx="7793038" cy="838200"/>
          </a:xfrm>
        </p:spPr>
        <p:txBody>
          <a:bodyPr/>
          <a:lstStyle/>
          <a:p>
            <a:r>
              <a:rPr lang="en-US" smtClean="0"/>
              <a:t>Java Programming : Constructor</a:t>
            </a:r>
          </a:p>
        </p:txBody>
      </p:sp>
      <p:sp>
        <p:nvSpPr>
          <p:cNvPr id="259075" name="Content Placeholder 2"/>
          <p:cNvSpPr>
            <a:spLocks noGrp="1"/>
          </p:cNvSpPr>
          <p:nvPr>
            <p:ph idx="1"/>
          </p:nvPr>
        </p:nvSpPr>
        <p:spPr>
          <a:xfrm>
            <a:off x="0" y="1066800"/>
            <a:ext cx="9144000" cy="5791200"/>
          </a:xfrm>
        </p:spPr>
        <p:txBody>
          <a:bodyPr/>
          <a:lstStyle/>
          <a:p>
            <a:r>
              <a:rPr lang="en-US" dirty="0" smtClean="0"/>
              <a:t>Parameterized constructor.</a:t>
            </a:r>
          </a:p>
          <a:p>
            <a:r>
              <a:rPr lang="en-US" dirty="0" smtClean="0"/>
              <a:t>Parameterized constructor can have one or more than one parameters.</a:t>
            </a:r>
          </a:p>
          <a:p>
            <a:r>
              <a:rPr lang="en-US" dirty="0" smtClean="0"/>
              <a:t>We can invoke parameterized constructor by passing parameters of appropriate data type while creating object.</a:t>
            </a:r>
          </a:p>
        </p:txBody>
      </p:sp>
      <p:sp>
        <p:nvSpPr>
          <p:cNvPr id="259076" name="Slide Number Placeholder 3"/>
          <p:cNvSpPr>
            <a:spLocks noGrp="1"/>
          </p:cNvSpPr>
          <p:nvPr>
            <p:ph type="sldNum" sz="quarter" idx="10"/>
          </p:nvPr>
        </p:nvSpPr>
        <p:spPr>
          <a:noFill/>
        </p:spPr>
        <p:txBody>
          <a:bodyPr/>
          <a:lstStyle/>
          <a:p>
            <a:fld id="{01A29331-68E5-46EA-99CA-41C6F1F3E6D1}" type="slidenum">
              <a:rPr lang="en-US" smtClean="0">
                <a:latin typeface="Arial" pitchFamily="34" charset="0"/>
              </a:rPr>
              <a:pPr/>
              <a:t>5</a:t>
            </a:fld>
            <a:endParaRPr lang="en-US" smtClean="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9075">
                                            <p:txEl>
                                              <p:pRg st="0" end="0"/>
                                            </p:txEl>
                                          </p:spTgt>
                                        </p:tgtEl>
                                        <p:attrNameLst>
                                          <p:attrName>style.visibility</p:attrName>
                                        </p:attrNameLst>
                                      </p:cBhvr>
                                      <p:to>
                                        <p:strVal val="visible"/>
                                      </p:to>
                                    </p:set>
                                    <p:animEffect transition="in" filter="blinds(horizontal)">
                                      <p:cBhvr>
                                        <p:cTn id="7" dur="500"/>
                                        <p:tgtEl>
                                          <p:spTgt spid="259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9075">
                                            <p:txEl>
                                              <p:pRg st="1" end="1"/>
                                            </p:txEl>
                                          </p:spTgt>
                                        </p:tgtEl>
                                        <p:attrNameLst>
                                          <p:attrName>style.visibility</p:attrName>
                                        </p:attrNameLst>
                                      </p:cBhvr>
                                      <p:to>
                                        <p:strVal val="visible"/>
                                      </p:to>
                                    </p:set>
                                    <p:animEffect transition="in" filter="blinds(horizontal)">
                                      <p:cBhvr>
                                        <p:cTn id="12" dur="500"/>
                                        <p:tgtEl>
                                          <p:spTgt spid="259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9075">
                                            <p:txEl>
                                              <p:pRg st="2" end="2"/>
                                            </p:txEl>
                                          </p:spTgt>
                                        </p:tgtEl>
                                        <p:attrNameLst>
                                          <p:attrName>style.visibility</p:attrName>
                                        </p:attrNameLst>
                                      </p:cBhvr>
                                      <p:to>
                                        <p:strVal val="visible"/>
                                      </p:to>
                                    </p:set>
                                    <p:animEffect transition="in" filter="blinds(horizontal)">
                                      <p:cBhvr>
                                        <p:cTn id="17" dur="500"/>
                                        <p:tgtEl>
                                          <p:spTgt spid="2590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smtClean="0"/>
              <a:t>Java Programming : Constructor</a:t>
            </a:r>
            <a:endParaRPr lang="en-US" dirty="0"/>
          </a:p>
        </p:txBody>
      </p:sp>
      <p:sp>
        <p:nvSpPr>
          <p:cNvPr id="3" name="Content Placeholder 2"/>
          <p:cNvSpPr>
            <a:spLocks noGrp="1"/>
          </p:cNvSpPr>
          <p:nvPr>
            <p:ph idx="1"/>
          </p:nvPr>
        </p:nvSpPr>
        <p:spPr>
          <a:xfrm>
            <a:off x="0" y="533400"/>
            <a:ext cx="9144000" cy="6324600"/>
          </a:xfrm>
        </p:spPr>
        <p:txBody>
          <a:bodyPr>
            <a:normAutofit fontScale="92500" lnSpcReduction="20000"/>
          </a:bodyPr>
          <a:lstStyle/>
          <a:p>
            <a:r>
              <a:rPr lang="en-US" b="1" dirty="0" smtClean="0"/>
              <a:t>Overloaded constructor is called based upon the parameters specified when </a:t>
            </a:r>
            <a:r>
              <a:rPr lang="en-US" b="1" dirty="0" smtClean="0">
                <a:hlinkClick r:id="rId2"/>
              </a:rPr>
              <a:t>new</a:t>
            </a:r>
            <a:r>
              <a:rPr lang="en-US" b="1" dirty="0" smtClean="0"/>
              <a:t> is executed.</a:t>
            </a:r>
          </a:p>
          <a:p>
            <a:r>
              <a:rPr lang="en-US" b="1" dirty="0" smtClean="0"/>
              <a:t>When do we need Constructor Overloading?</a:t>
            </a:r>
          </a:p>
          <a:p>
            <a:r>
              <a:rPr lang="en-US" b="1" dirty="0" smtClean="0"/>
              <a:t>Sometimes there is a need of initializing an object in different ways. </a:t>
            </a:r>
          </a:p>
          <a:p>
            <a:r>
              <a:rPr lang="en-US" b="1" dirty="0" smtClean="0"/>
              <a:t>Constructor Overloading means a class having multiple constructors with the same name, but with</a:t>
            </a:r>
          </a:p>
          <a:p>
            <a:pPr marL="514350" indent="-514350">
              <a:buFont typeface="+mj-lt"/>
              <a:buAutoNum type="arabicPeriod"/>
            </a:pPr>
            <a:r>
              <a:rPr lang="en-US" b="1" dirty="0" smtClean="0"/>
              <a:t> different number of arguments or </a:t>
            </a:r>
          </a:p>
          <a:p>
            <a:pPr marL="514350" indent="-514350">
              <a:buFont typeface="+mj-lt"/>
              <a:buAutoNum type="arabicPeriod"/>
            </a:pPr>
            <a:r>
              <a:rPr lang="en-US" b="1" dirty="0" smtClean="0"/>
              <a:t>different type of arguments or</a:t>
            </a:r>
          </a:p>
          <a:p>
            <a:pPr marL="514350" indent="-514350">
              <a:buFont typeface="+mj-lt"/>
              <a:buAutoNum type="arabicPeriod"/>
            </a:pPr>
            <a:r>
              <a:rPr lang="en-US" b="1" dirty="0" smtClean="0"/>
              <a:t>Different data type sequence </a:t>
            </a:r>
            <a:r>
              <a:rPr lang="en-US" b="1" smtClean="0"/>
              <a:t>of arguments.</a:t>
            </a:r>
            <a:endParaRPr lang="en-US" b="1" dirty="0" smtClean="0"/>
          </a:p>
          <a:p>
            <a:r>
              <a:rPr lang="en-US" b="1" dirty="0" smtClean="0"/>
              <a:t>The compiler differentiates the constructors based on the number of parameters in the list and their types.</a:t>
            </a:r>
          </a:p>
          <a:p>
            <a:r>
              <a:rPr lang="en-US" b="1" dirty="0" smtClean="0"/>
              <a:t>That means, on the basis of the number and type of the arguments that we pass into the constructor, the compiler determines which constructor to call.</a:t>
            </a:r>
          </a:p>
          <a:p>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Title 1"/>
          <p:cNvSpPr>
            <a:spLocks noGrp="1"/>
          </p:cNvSpPr>
          <p:nvPr>
            <p:ph type="title"/>
          </p:nvPr>
        </p:nvSpPr>
        <p:spPr/>
        <p:txBody>
          <a:bodyPr/>
          <a:lstStyle/>
          <a:p>
            <a:r>
              <a:rPr lang="en-US" dirty="0" smtClean="0"/>
              <a:t>Java Programming : Constructor</a:t>
            </a:r>
          </a:p>
        </p:txBody>
      </p:sp>
      <p:sp>
        <p:nvSpPr>
          <p:cNvPr id="260099" name="Content Placeholder 4"/>
          <p:cNvSpPr>
            <a:spLocks noGrp="1"/>
          </p:cNvSpPr>
          <p:nvPr>
            <p:ph sz="half" idx="1"/>
          </p:nvPr>
        </p:nvSpPr>
        <p:spPr>
          <a:xfrm>
            <a:off x="0" y="1143000"/>
            <a:ext cx="3810000" cy="5486400"/>
          </a:xfrm>
        </p:spPr>
        <p:txBody>
          <a:bodyPr>
            <a:normAutofit/>
          </a:bodyPr>
          <a:lstStyle/>
          <a:p>
            <a:pPr>
              <a:buFont typeface="Wingdings" pitchFamily="2" charset="2"/>
              <a:buNone/>
            </a:pPr>
            <a:r>
              <a:rPr lang="en-US" sz="2000" b="1" dirty="0" smtClean="0"/>
              <a:t>class Example2 </a:t>
            </a:r>
          </a:p>
          <a:p>
            <a:pPr>
              <a:buFont typeface="Wingdings" pitchFamily="2" charset="2"/>
              <a:buNone/>
            </a:pPr>
            <a:r>
              <a:rPr lang="en-US" sz="2000" b="1" dirty="0" smtClean="0"/>
              <a:t>{ </a:t>
            </a:r>
          </a:p>
          <a:p>
            <a:pPr>
              <a:buFont typeface="Wingdings" pitchFamily="2" charset="2"/>
              <a:buNone/>
            </a:pPr>
            <a:r>
              <a:rPr lang="en-US" sz="2000" b="1" dirty="0" smtClean="0"/>
              <a:t>   private </a:t>
            </a:r>
            <a:r>
              <a:rPr lang="en-US" sz="2000" b="1" dirty="0" err="1" smtClean="0"/>
              <a:t>int</a:t>
            </a:r>
            <a:r>
              <a:rPr lang="en-US" sz="2000" b="1" dirty="0" smtClean="0"/>
              <a:t> </a:t>
            </a:r>
            <a:r>
              <a:rPr lang="en-US" sz="2000" b="1" dirty="0" err="1" smtClean="0"/>
              <a:t>var</a:t>
            </a:r>
            <a:r>
              <a:rPr lang="en-US" sz="2000" b="1" dirty="0" smtClean="0"/>
              <a:t>; </a:t>
            </a:r>
          </a:p>
          <a:p>
            <a:pPr>
              <a:buFont typeface="Wingdings" pitchFamily="2" charset="2"/>
              <a:buNone/>
            </a:pPr>
            <a:r>
              <a:rPr lang="en-US" sz="2000" b="1" dirty="0" smtClean="0"/>
              <a:t>   public Example2() </a:t>
            </a:r>
          </a:p>
          <a:p>
            <a:pPr>
              <a:buFont typeface="Wingdings" pitchFamily="2" charset="2"/>
              <a:buNone/>
            </a:pPr>
            <a:r>
              <a:rPr lang="en-US" sz="2000" b="1" dirty="0" smtClean="0"/>
              <a:t>  { //code for default one </a:t>
            </a:r>
          </a:p>
          <a:p>
            <a:pPr>
              <a:buFont typeface="Wingdings" pitchFamily="2" charset="2"/>
              <a:buNone/>
            </a:pPr>
            <a:r>
              <a:rPr lang="en-US" sz="2000" b="1" dirty="0" smtClean="0"/>
              <a:t>      </a:t>
            </a:r>
            <a:r>
              <a:rPr lang="en-US" sz="2000" b="1" dirty="0" err="1" smtClean="0"/>
              <a:t>var</a:t>
            </a:r>
            <a:r>
              <a:rPr lang="en-US" sz="2000" b="1" dirty="0" smtClean="0"/>
              <a:t> = 10; </a:t>
            </a:r>
          </a:p>
          <a:p>
            <a:pPr>
              <a:buFont typeface="Wingdings" pitchFamily="2" charset="2"/>
              <a:buNone/>
            </a:pPr>
            <a:r>
              <a:rPr lang="en-US" sz="2000" b="1" dirty="0" smtClean="0"/>
              <a:t>   } </a:t>
            </a:r>
          </a:p>
          <a:p>
            <a:pPr>
              <a:buFont typeface="Wingdings" pitchFamily="2" charset="2"/>
              <a:buNone/>
            </a:pPr>
            <a:r>
              <a:rPr lang="en-US" sz="2000" b="1" dirty="0" smtClean="0"/>
              <a:t>   public Example2(</a:t>
            </a:r>
            <a:r>
              <a:rPr lang="en-US" sz="2000" b="1" dirty="0" err="1" smtClean="0"/>
              <a:t>int</a:t>
            </a:r>
            <a:r>
              <a:rPr lang="en-US" sz="2000" b="1" dirty="0" smtClean="0"/>
              <a:t> num) </a:t>
            </a:r>
          </a:p>
          <a:p>
            <a:pPr>
              <a:buFont typeface="Wingdings" pitchFamily="2" charset="2"/>
              <a:buNone/>
            </a:pPr>
            <a:r>
              <a:rPr lang="en-US" sz="2000" b="1" dirty="0" smtClean="0"/>
              <a:t>   { //code for parameterized one </a:t>
            </a:r>
          </a:p>
          <a:p>
            <a:pPr>
              <a:buFont typeface="Wingdings" pitchFamily="2" charset="2"/>
              <a:buNone/>
            </a:pPr>
            <a:r>
              <a:rPr lang="en-US" sz="2000" b="1" dirty="0" smtClean="0"/>
              <a:t>      </a:t>
            </a:r>
            <a:r>
              <a:rPr lang="en-US" sz="2000" b="1" dirty="0" err="1" smtClean="0"/>
              <a:t>var</a:t>
            </a:r>
            <a:r>
              <a:rPr lang="en-US" sz="2000" b="1" dirty="0" smtClean="0"/>
              <a:t> = num; </a:t>
            </a:r>
          </a:p>
          <a:p>
            <a:pPr>
              <a:buFont typeface="Wingdings" pitchFamily="2" charset="2"/>
              <a:buNone/>
            </a:pPr>
            <a:r>
              <a:rPr lang="en-US" sz="2000" b="1" dirty="0" smtClean="0"/>
              <a:t>   }</a:t>
            </a:r>
          </a:p>
        </p:txBody>
      </p:sp>
      <p:sp>
        <p:nvSpPr>
          <p:cNvPr id="260100" name="Content Placeholder 5"/>
          <p:cNvSpPr>
            <a:spLocks noGrp="1"/>
          </p:cNvSpPr>
          <p:nvPr>
            <p:ph sz="half" idx="2"/>
          </p:nvPr>
        </p:nvSpPr>
        <p:spPr>
          <a:xfrm>
            <a:off x="3962400" y="1143000"/>
            <a:ext cx="5181600" cy="5486400"/>
          </a:xfrm>
        </p:spPr>
        <p:txBody>
          <a:bodyPr/>
          <a:lstStyle/>
          <a:p>
            <a:pPr>
              <a:buFont typeface="Wingdings" pitchFamily="2" charset="2"/>
              <a:buNone/>
            </a:pPr>
            <a:r>
              <a:rPr lang="en-US" sz="1800" b="1" dirty="0" smtClean="0"/>
              <a:t>public </a:t>
            </a:r>
            <a:r>
              <a:rPr lang="en-US" sz="1800" b="1" dirty="0" err="1" smtClean="0"/>
              <a:t>int</a:t>
            </a:r>
            <a:r>
              <a:rPr lang="en-US" sz="1800" b="1" dirty="0" smtClean="0"/>
              <a:t> </a:t>
            </a:r>
            <a:r>
              <a:rPr lang="en-US" sz="1800" b="1" dirty="0" err="1" smtClean="0"/>
              <a:t>getValue</a:t>
            </a:r>
            <a:r>
              <a:rPr lang="en-US" sz="1800" b="1" dirty="0" smtClean="0"/>
              <a:t>() </a:t>
            </a:r>
          </a:p>
          <a:p>
            <a:pPr>
              <a:buFont typeface="Wingdings" pitchFamily="2" charset="2"/>
              <a:buNone/>
            </a:pPr>
            <a:r>
              <a:rPr lang="en-US" sz="1800" b="1" dirty="0" smtClean="0"/>
              <a:t>{</a:t>
            </a:r>
          </a:p>
          <a:p>
            <a:pPr>
              <a:buFont typeface="Wingdings" pitchFamily="2" charset="2"/>
              <a:buNone/>
            </a:pPr>
            <a:r>
              <a:rPr lang="en-US" sz="1800" b="1" dirty="0" smtClean="0"/>
              <a:t>    return </a:t>
            </a:r>
            <a:r>
              <a:rPr lang="en-US" sz="1800" b="1" dirty="0" err="1" smtClean="0"/>
              <a:t>var</a:t>
            </a:r>
            <a:r>
              <a:rPr lang="en-US" sz="1800" b="1" dirty="0" smtClean="0"/>
              <a:t>; </a:t>
            </a:r>
          </a:p>
          <a:p>
            <a:pPr>
              <a:buFont typeface="Wingdings" pitchFamily="2" charset="2"/>
              <a:buNone/>
            </a:pPr>
            <a:r>
              <a:rPr lang="en-US" sz="1800" b="1" dirty="0" smtClean="0"/>
              <a:t> } </a:t>
            </a:r>
          </a:p>
          <a:p>
            <a:pPr>
              <a:buFont typeface="Wingdings" pitchFamily="2" charset="2"/>
              <a:buNone/>
            </a:pPr>
            <a:r>
              <a:rPr lang="en-US" sz="1800" b="1" dirty="0" smtClean="0"/>
              <a:t>  public static void main(String </a:t>
            </a:r>
            <a:r>
              <a:rPr lang="en-US" sz="1800" b="1" dirty="0" err="1" smtClean="0"/>
              <a:t>args</a:t>
            </a:r>
            <a:r>
              <a:rPr lang="en-US" sz="1800" b="1" dirty="0" smtClean="0"/>
              <a:t>[]) </a:t>
            </a:r>
          </a:p>
          <a:p>
            <a:pPr>
              <a:buFont typeface="Wingdings" pitchFamily="2" charset="2"/>
              <a:buNone/>
            </a:pPr>
            <a:r>
              <a:rPr lang="en-US" sz="1800" b="1" dirty="0" smtClean="0"/>
              <a:t> { </a:t>
            </a:r>
          </a:p>
          <a:p>
            <a:pPr>
              <a:buFont typeface="Wingdings" pitchFamily="2" charset="2"/>
              <a:buNone/>
            </a:pPr>
            <a:r>
              <a:rPr lang="en-US" sz="1800" b="1" dirty="0" smtClean="0"/>
              <a:t>   Example2 obj2 = new Example2();</a:t>
            </a:r>
          </a:p>
          <a:p>
            <a:pPr>
              <a:buFont typeface="Wingdings" pitchFamily="2" charset="2"/>
              <a:buNone/>
            </a:pPr>
            <a:r>
              <a:rPr lang="en-US" sz="1800" b="1" dirty="0" smtClean="0"/>
              <a:t>   </a:t>
            </a:r>
            <a:r>
              <a:rPr lang="en-US" sz="1800" b="1" dirty="0" err="1" smtClean="0"/>
              <a:t>System.out.println</a:t>
            </a:r>
            <a:r>
              <a:rPr lang="en-US" sz="1800" b="1" dirty="0" smtClean="0"/>
              <a:t>("</a:t>
            </a:r>
            <a:r>
              <a:rPr lang="en-US" sz="1800" b="1" dirty="0" err="1" smtClean="0"/>
              <a:t>var</a:t>
            </a:r>
            <a:r>
              <a:rPr lang="en-US" sz="1800" b="1" dirty="0" smtClean="0"/>
              <a:t> is: "+obj2.getValue()); </a:t>
            </a:r>
          </a:p>
          <a:p>
            <a:pPr>
              <a:buFont typeface="Wingdings" pitchFamily="2" charset="2"/>
              <a:buNone/>
            </a:pPr>
            <a:r>
              <a:rPr lang="en-US" sz="1800" b="1" dirty="0" smtClean="0"/>
              <a:t>   Example2 obj3 = new Example3(100);</a:t>
            </a:r>
          </a:p>
          <a:p>
            <a:pPr>
              <a:buFont typeface="Wingdings" pitchFamily="2" charset="2"/>
              <a:buNone/>
            </a:pPr>
            <a:r>
              <a:rPr lang="en-US" sz="1800" b="1" dirty="0" smtClean="0"/>
              <a:t>   </a:t>
            </a:r>
            <a:r>
              <a:rPr lang="en-US" sz="1800" b="1" dirty="0" err="1" smtClean="0"/>
              <a:t>System.out.println</a:t>
            </a:r>
            <a:r>
              <a:rPr lang="en-US" sz="1800" b="1" dirty="0" smtClean="0"/>
              <a:t>("</a:t>
            </a:r>
            <a:r>
              <a:rPr lang="en-US" sz="1800" b="1" dirty="0" err="1" smtClean="0"/>
              <a:t>var</a:t>
            </a:r>
            <a:r>
              <a:rPr lang="en-US" sz="1800" b="1" dirty="0" smtClean="0"/>
              <a:t> is: "+obj3.getValue());</a:t>
            </a:r>
          </a:p>
          <a:p>
            <a:pPr>
              <a:buFont typeface="Wingdings" pitchFamily="2" charset="2"/>
              <a:buNone/>
            </a:pPr>
            <a:r>
              <a:rPr lang="en-US" sz="1800" b="1" dirty="0" smtClean="0"/>
              <a:t>  }</a:t>
            </a:r>
          </a:p>
          <a:p>
            <a:pPr>
              <a:buFont typeface="Wingdings" pitchFamily="2" charset="2"/>
              <a:buNone/>
            </a:pPr>
            <a:r>
              <a:rPr lang="en-US" sz="1800" b="1" dirty="0" smtClean="0"/>
              <a:t> }</a:t>
            </a:r>
          </a:p>
        </p:txBody>
      </p:sp>
      <p:sp>
        <p:nvSpPr>
          <p:cNvPr id="260101" name="Slide Number Placeholder 3"/>
          <p:cNvSpPr>
            <a:spLocks noGrp="1"/>
          </p:cNvSpPr>
          <p:nvPr>
            <p:ph type="sldNum" sz="quarter" idx="10"/>
          </p:nvPr>
        </p:nvSpPr>
        <p:spPr>
          <a:noFill/>
        </p:spPr>
        <p:txBody>
          <a:bodyPr/>
          <a:lstStyle/>
          <a:p>
            <a:fld id="{EE5C1980-DB93-4A12-9602-2DE4375AE10F}" type="slidenum">
              <a:rPr lang="en-US" smtClean="0">
                <a:latin typeface="Arial" pitchFamily="34" charset="0"/>
              </a:rPr>
              <a:pPr/>
              <a:t>7</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Title 1"/>
          <p:cNvSpPr>
            <a:spLocks noGrp="1"/>
          </p:cNvSpPr>
          <p:nvPr>
            <p:ph type="title"/>
          </p:nvPr>
        </p:nvSpPr>
        <p:spPr>
          <a:xfrm>
            <a:off x="457200" y="0"/>
            <a:ext cx="8229600" cy="685800"/>
          </a:xfrm>
        </p:spPr>
        <p:txBody>
          <a:bodyPr>
            <a:normAutofit fontScale="90000"/>
          </a:bodyPr>
          <a:lstStyle/>
          <a:p>
            <a:r>
              <a:rPr lang="en-US" dirty="0" smtClean="0"/>
              <a:t>Java Programming : Constructor</a:t>
            </a:r>
          </a:p>
        </p:txBody>
      </p:sp>
      <p:sp>
        <p:nvSpPr>
          <p:cNvPr id="260099" name="Content Placeholder 4"/>
          <p:cNvSpPr>
            <a:spLocks noGrp="1"/>
          </p:cNvSpPr>
          <p:nvPr>
            <p:ph sz="half" idx="1"/>
          </p:nvPr>
        </p:nvSpPr>
        <p:spPr>
          <a:xfrm>
            <a:off x="0" y="609600"/>
            <a:ext cx="4495800" cy="6019800"/>
          </a:xfrm>
        </p:spPr>
        <p:txBody>
          <a:bodyPr>
            <a:normAutofit fontScale="85000" lnSpcReduction="20000"/>
          </a:bodyPr>
          <a:lstStyle/>
          <a:p>
            <a:pPr>
              <a:buFont typeface="Wingdings" pitchFamily="2" charset="2"/>
              <a:buNone/>
            </a:pPr>
            <a:r>
              <a:rPr lang="en-US" sz="1800" b="1" dirty="0" smtClean="0"/>
              <a:t>class FsB1 //FsB1</a:t>
            </a:r>
          </a:p>
          <a:p>
            <a:pPr>
              <a:buFont typeface="Wingdings" pitchFamily="2" charset="2"/>
              <a:buNone/>
            </a:pPr>
            <a:r>
              <a:rPr lang="en-US" sz="1800" b="1" dirty="0" smtClean="0"/>
              <a:t>{</a:t>
            </a:r>
          </a:p>
          <a:p>
            <a:pPr>
              <a:buFont typeface="Wingdings" pitchFamily="2" charset="2"/>
              <a:buNone/>
            </a:pPr>
            <a:r>
              <a:rPr lang="en-US" sz="1800" b="1" dirty="0" smtClean="0"/>
              <a:t>   private </a:t>
            </a:r>
            <a:r>
              <a:rPr lang="en-US" sz="1800" b="1" dirty="0" err="1" smtClean="0"/>
              <a:t>int</a:t>
            </a:r>
            <a:r>
              <a:rPr lang="en-US" sz="1800" b="1" dirty="0" smtClean="0"/>
              <a:t> </a:t>
            </a:r>
            <a:r>
              <a:rPr lang="en-US" sz="1800" b="1" dirty="0" err="1" smtClean="0"/>
              <a:t>stuID</a:t>
            </a:r>
            <a:r>
              <a:rPr lang="en-US" sz="1800" b="1" dirty="0" smtClean="0"/>
              <a:t>;</a:t>
            </a:r>
          </a:p>
          <a:p>
            <a:pPr>
              <a:buFont typeface="Wingdings" pitchFamily="2" charset="2"/>
              <a:buNone/>
            </a:pPr>
            <a:r>
              <a:rPr lang="en-US" sz="1800" b="1" dirty="0" smtClean="0"/>
              <a:t>   private String </a:t>
            </a:r>
            <a:r>
              <a:rPr lang="en-US" sz="1800" b="1" dirty="0" err="1" smtClean="0"/>
              <a:t>stuName</a:t>
            </a:r>
            <a:r>
              <a:rPr lang="en-US" sz="1800" b="1" dirty="0" smtClean="0"/>
              <a:t>;</a:t>
            </a:r>
          </a:p>
          <a:p>
            <a:pPr>
              <a:buFont typeface="Wingdings" pitchFamily="2" charset="2"/>
              <a:buNone/>
            </a:pPr>
            <a:r>
              <a:rPr lang="en-US" sz="1800" b="1" dirty="0" smtClean="0"/>
              <a:t>   private </a:t>
            </a:r>
            <a:r>
              <a:rPr lang="en-US" sz="1800" b="1" dirty="0" err="1" smtClean="0"/>
              <a:t>int</a:t>
            </a:r>
            <a:r>
              <a:rPr lang="en-US" sz="1800" b="1" dirty="0" smtClean="0"/>
              <a:t> </a:t>
            </a:r>
            <a:r>
              <a:rPr lang="en-US" sz="1800" b="1" dirty="0" err="1" smtClean="0"/>
              <a:t>stuAge</a:t>
            </a:r>
            <a:r>
              <a:rPr lang="en-US" sz="1800" b="1" dirty="0" smtClean="0"/>
              <a:t>;</a:t>
            </a:r>
          </a:p>
          <a:p>
            <a:pPr>
              <a:buFont typeface="Wingdings" pitchFamily="2" charset="2"/>
              <a:buNone/>
            </a:pPr>
            <a:r>
              <a:rPr lang="en-US" sz="1800" b="1" dirty="0" smtClean="0"/>
              <a:t>   FsB1()</a:t>
            </a:r>
          </a:p>
          <a:p>
            <a:pPr>
              <a:buFont typeface="Wingdings" pitchFamily="2" charset="2"/>
              <a:buNone/>
            </a:pPr>
            <a:r>
              <a:rPr lang="en-US" sz="1800" b="1" dirty="0" smtClean="0"/>
              <a:t>   {</a:t>
            </a:r>
          </a:p>
          <a:p>
            <a:pPr>
              <a:buFont typeface="Wingdings" pitchFamily="2" charset="2"/>
              <a:buNone/>
            </a:pPr>
            <a:r>
              <a:rPr lang="en-US" sz="1800" b="1" dirty="0" smtClean="0"/>
              <a:t>       //Default constructor</a:t>
            </a:r>
          </a:p>
          <a:p>
            <a:pPr>
              <a:buFont typeface="Wingdings" pitchFamily="2" charset="2"/>
              <a:buNone/>
            </a:pPr>
            <a:r>
              <a:rPr lang="en-US" sz="1800" b="1" dirty="0" smtClean="0"/>
              <a:t>       </a:t>
            </a:r>
            <a:r>
              <a:rPr lang="en-US" sz="1800" b="1" dirty="0" err="1" smtClean="0"/>
              <a:t>stuID</a:t>
            </a:r>
            <a:r>
              <a:rPr lang="en-US" sz="1800" b="1" dirty="0" smtClean="0"/>
              <a:t> = 100;</a:t>
            </a:r>
          </a:p>
          <a:p>
            <a:pPr>
              <a:buFont typeface="Wingdings" pitchFamily="2" charset="2"/>
              <a:buNone/>
            </a:pPr>
            <a:r>
              <a:rPr lang="en-US" sz="1800" b="1" dirty="0" smtClean="0"/>
              <a:t>       </a:t>
            </a:r>
            <a:r>
              <a:rPr lang="en-US" sz="1800" b="1" dirty="0" err="1" smtClean="0"/>
              <a:t>stuName</a:t>
            </a:r>
            <a:r>
              <a:rPr lang="en-US" sz="1800" b="1" dirty="0" smtClean="0"/>
              <a:t> = "New Student";</a:t>
            </a:r>
          </a:p>
          <a:p>
            <a:pPr>
              <a:buFont typeface="Wingdings" pitchFamily="2" charset="2"/>
              <a:buNone/>
            </a:pPr>
            <a:r>
              <a:rPr lang="en-US" sz="1800" b="1" dirty="0" smtClean="0"/>
              <a:t>       </a:t>
            </a:r>
            <a:r>
              <a:rPr lang="en-US" sz="1800" b="1" dirty="0" err="1" smtClean="0"/>
              <a:t>stuAge</a:t>
            </a:r>
            <a:r>
              <a:rPr lang="en-US" sz="1800" b="1" dirty="0" smtClean="0"/>
              <a:t> = 18;</a:t>
            </a:r>
          </a:p>
          <a:p>
            <a:pPr>
              <a:buFont typeface="Wingdings" pitchFamily="2" charset="2"/>
              <a:buNone/>
            </a:pPr>
            <a:r>
              <a:rPr lang="en-US" sz="1800" b="1" dirty="0" smtClean="0"/>
              <a:t>       </a:t>
            </a:r>
            <a:r>
              <a:rPr lang="en-US" sz="1800" b="1" dirty="0" err="1" smtClean="0"/>
              <a:t>System.out.println</a:t>
            </a:r>
            <a:r>
              <a:rPr lang="en-US" sz="1800" b="1" dirty="0" smtClean="0"/>
              <a:t>("Student Name is: "+</a:t>
            </a:r>
            <a:r>
              <a:rPr lang="en-US" sz="1800" b="1" dirty="0" err="1" smtClean="0"/>
              <a:t>stuName</a:t>
            </a:r>
            <a:r>
              <a:rPr lang="en-US" sz="1800" b="1" dirty="0" smtClean="0"/>
              <a:t>);</a:t>
            </a:r>
          </a:p>
          <a:p>
            <a:pPr>
              <a:buFont typeface="Wingdings" pitchFamily="2" charset="2"/>
              <a:buNone/>
            </a:pPr>
            <a:r>
              <a:rPr lang="en-US" sz="1800" b="1" dirty="0" smtClean="0"/>
              <a:t>       </a:t>
            </a:r>
            <a:r>
              <a:rPr lang="en-US" sz="1800" b="1" dirty="0" err="1" smtClean="0"/>
              <a:t>System.out.println</a:t>
            </a:r>
            <a:r>
              <a:rPr lang="en-US" sz="1800" b="1" dirty="0" smtClean="0"/>
              <a:t>("Student Age is: "+</a:t>
            </a:r>
            <a:r>
              <a:rPr lang="en-US" sz="1800" b="1" dirty="0" err="1" smtClean="0"/>
              <a:t>stuAge</a:t>
            </a:r>
            <a:r>
              <a:rPr lang="en-US" sz="1800" b="1" dirty="0" smtClean="0"/>
              <a:t>);</a:t>
            </a:r>
          </a:p>
          <a:p>
            <a:pPr>
              <a:buFont typeface="Wingdings" pitchFamily="2" charset="2"/>
              <a:buNone/>
            </a:pPr>
            <a:r>
              <a:rPr lang="en-US" sz="1800" b="1" dirty="0" smtClean="0"/>
              <a:t>       </a:t>
            </a:r>
            <a:r>
              <a:rPr lang="en-US" sz="1800" b="1" dirty="0" err="1" smtClean="0"/>
              <a:t>System.out.println</a:t>
            </a:r>
            <a:r>
              <a:rPr lang="en-US" sz="1800" b="1" dirty="0" smtClean="0"/>
              <a:t>("Student ID is: "+</a:t>
            </a:r>
            <a:r>
              <a:rPr lang="en-US" sz="1800" b="1" dirty="0" err="1" smtClean="0"/>
              <a:t>stuID</a:t>
            </a:r>
            <a:r>
              <a:rPr lang="en-US" sz="1800" b="1" dirty="0" smtClean="0"/>
              <a:t>);</a:t>
            </a:r>
          </a:p>
          <a:p>
            <a:pPr>
              <a:buFont typeface="Wingdings" pitchFamily="2" charset="2"/>
              <a:buNone/>
            </a:pPr>
            <a:r>
              <a:rPr lang="en-US" sz="1800" b="1" dirty="0" smtClean="0"/>
              <a:t>   }</a:t>
            </a:r>
          </a:p>
          <a:p>
            <a:pPr>
              <a:buFont typeface="Wingdings" pitchFamily="2" charset="2"/>
              <a:buNone/>
            </a:pPr>
            <a:r>
              <a:rPr lang="en-US" sz="1800" b="1" dirty="0" smtClean="0"/>
              <a:t>   FsB1(</a:t>
            </a:r>
            <a:r>
              <a:rPr lang="en-US" sz="1800" b="1" dirty="0" err="1" smtClean="0"/>
              <a:t>int</a:t>
            </a:r>
            <a:r>
              <a:rPr lang="en-US" sz="1800" b="1" dirty="0" smtClean="0"/>
              <a:t> num1, String </a:t>
            </a:r>
            <a:r>
              <a:rPr lang="en-US" sz="1800" b="1" dirty="0" err="1" smtClean="0"/>
              <a:t>str</a:t>
            </a:r>
            <a:r>
              <a:rPr lang="en-US" sz="1800" b="1" dirty="0" smtClean="0"/>
              <a:t>, </a:t>
            </a:r>
            <a:r>
              <a:rPr lang="en-US" sz="1800" b="1" dirty="0" err="1" smtClean="0"/>
              <a:t>int</a:t>
            </a:r>
            <a:r>
              <a:rPr lang="en-US" sz="1800" b="1" dirty="0" smtClean="0"/>
              <a:t> num2)</a:t>
            </a:r>
          </a:p>
          <a:p>
            <a:pPr>
              <a:buFont typeface="Wingdings" pitchFamily="2" charset="2"/>
              <a:buNone/>
            </a:pPr>
            <a:r>
              <a:rPr lang="en-US" sz="1800" b="1" dirty="0" smtClean="0"/>
              <a:t>   {</a:t>
            </a:r>
          </a:p>
          <a:p>
            <a:pPr>
              <a:buFont typeface="Wingdings" pitchFamily="2" charset="2"/>
              <a:buNone/>
            </a:pPr>
            <a:r>
              <a:rPr lang="en-US" sz="1800" b="1" dirty="0" smtClean="0"/>
              <a:t>       //Parameterized constructor</a:t>
            </a:r>
          </a:p>
          <a:p>
            <a:pPr>
              <a:buFont typeface="Wingdings" pitchFamily="2" charset="2"/>
              <a:buNone/>
            </a:pPr>
            <a:r>
              <a:rPr lang="en-US" sz="1800" b="1" dirty="0" smtClean="0"/>
              <a:t>       </a:t>
            </a:r>
            <a:r>
              <a:rPr lang="en-US" sz="1800" b="1" dirty="0" err="1" smtClean="0"/>
              <a:t>stuID</a:t>
            </a:r>
            <a:r>
              <a:rPr lang="en-US" sz="1800" b="1" dirty="0" smtClean="0"/>
              <a:t> = num1;</a:t>
            </a:r>
          </a:p>
          <a:p>
            <a:pPr>
              <a:buFont typeface="Wingdings" pitchFamily="2" charset="2"/>
              <a:buNone/>
            </a:pPr>
            <a:r>
              <a:rPr lang="en-US" sz="1800" b="1" dirty="0" smtClean="0"/>
              <a:t>       </a:t>
            </a:r>
            <a:r>
              <a:rPr lang="en-US" sz="1800" b="1" dirty="0" err="1" smtClean="0"/>
              <a:t>stuName</a:t>
            </a:r>
            <a:r>
              <a:rPr lang="en-US" sz="1800" b="1" dirty="0" smtClean="0"/>
              <a:t> = </a:t>
            </a:r>
            <a:r>
              <a:rPr lang="en-US" sz="1800" b="1" dirty="0" err="1" smtClean="0"/>
              <a:t>str</a:t>
            </a:r>
            <a:r>
              <a:rPr lang="en-US" sz="1800" b="1" dirty="0" smtClean="0"/>
              <a:t>;</a:t>
            </a:r>
          </a:p>
          <a:p>
            <a:pPr>
              <a:buFont typeface="Wingdings" pitchFamily="2" charset="2"/>
              <a:buNone/>
            </a:pPr>
            <a:r>
              <a:rPr lang="en-US" sz="1800" b="1" dirty="0" smtClean="0"/>
              <a:t>       </a:t>
            </a:r>
            <a:r>
              <a:rPr lang="en-US" sz="1800" b="1" dirty="0" err="1" smtClean="0"/>
              <a:t>stuAge</a:t>
            </a:r>
            <a:r>
              <a:rPr lang="en-US" sz="1800" b="1" dirty="0" smtClean="0"/>
              <a:t> = num2;</a:t>
            </a:r>
          </a:p>
          <a:p>
            <a:pPr>
              <a:buFont typeface="Wingdings" pitchFamily="2" charset="2"/>
              <a:buNone/>
            </a:pPr>
            <a:r>
              <a:rPr lang="en-US" sz="1800" b="1" dirty="0" smtClean="0"/>
              <a:t>       </a:t>
            </a:r>
            <a:r>
              <a:rPr lang="en-US" sz="1800" b="1" dirty="0" err="1" smtClean="0"/>
              <a:t>System.out.println</a:t>
            </a:r>
            <a:r>
              <a:rPr lang="en-US" sz="1800" b="1" dirty="0" smtClean="0"/>
              <a:t>("Student Name is: "+</a:t>
            </a:r>
            <a:r>
              <a:rPr lang="en-US" sz="1800" b="1" dirty="0" err="1" smtClean="0"/>
              <a:t>stuName</a:t>
            </a:r>
            <a:r>
              <a:rPr lang="en-US" sz="1800" b="1" dirty="0" smtClean="0"/>
              <a:t>);</a:t>
            </a:r>
          </a:p>
          <a:p>
            <a:pPr>
              <a:buFont typeface="Wingdings" pitchFamily="2" charset="2"/>
              <a:buNone/>
            </a:pPr>
            <a:r>
              <a:rPr lang="en-US" sz="1800" b="1" dirty="0" smtClean="0"/>
              <a:t>       </a:t>
            </a:r>
            <a:r>
              <a:rPr lang="en-US" sz="1800" b="1" dirty="0" err="1" smtClean="0"/>
              <a:t>System.out.println</a:t>
            </a:r>
            <a:r>
              <a:rPr lang="en-US" sz="1800" b="1" dirty="0" smtClean="0"/>
              <a:t>("Student Age is: "+</a:t>
            </a:r>
            <a:r>
              <a:rPr lang="en-US" sz="1800" b="1" dirty="0" err="1" smtClean="0"/>
              <a:t>stuAge</a:t>
            </a:r>
            <a:r>
              <a:rPr lang="en-US" sz="1800" b="1" dirty="0" smtClean="0"/>
              <a:t>);</a:t>
            </a:r>
          </a:p>
          <a:p>
            <a:pPr>
              <a:buFont typeface="Wingdings" pitchFamily="2" charset="2"/>
              <a:buNone/>
            </a:pPr>
            <a:r>
              <a:rPr lang="en-US" sz="1800" b="1" dirty="0" smtClean="0"/>
              <a:t>       </a:t>
            </a:r>
            <a:r>
              <a:rPr lang="en-US" sz="1800" b="1" dirty="0" err="1" smtClean="0"/>
              <a:t>System.out.println</a:t>
            </a:r>
            <a:r>
              <a:rPr lang="en-US" sz="1800" b="1" dirty="0" smtClean="0"/>
              <a:t>("Student ID is: "+</a:t>
            </a:r>
            <a:r>
              <a:rPr lang="en-US" sz="1800" b="1" dirty="0" err="1" smtClean="0"/>
              <a:t>stuID</a:t>
            </a:r>
            <a:r>
              <a:rPr lang="en-US" sz="1800" b="1" dirty="0" smtClean="0"/>
              <a:t>);</a:t>
            </a:r>
          </a:p>
          <a:p>
            <a:pPr>
              <a:buFont typeface="Wingdings" pitchFamily="2" charset="2"/>
              <a:buNone/>
            </a:pPr>
            <a:r>
              <a:rPr lang="en-US" sz="1800" b="1" dirty="0" smtClean="0"/>
              <a:t>   }</a:t>
            </a:r>
          </a:p>
        </p:txBody>
      </p:sp>
      <p:sp>
        <p:nvSpPr>
          <p:cNvPr id="260100" name="Content Placeholder 5"/>
          <p:cNvSpPr>
            <a:spLocks noGrp="1"/>
          </p:cNvSpPr>
          <p:nvPr>
            <p:ph sz="half" idx="2"/>
          </p:nvPr>
        </p:nvSpPr>
        <p:spPr>
          <a:xfrm>
            <a:off x="3733800" y="609600"/>
            <a:ext cx="5410200" cy="6019800"/>
          </a:xfrm>
        </p:spPr>
        <p:txBody>
          <a:bodyPr>
            <a:normAutofit fontScale="85000" lnSpcReduction="20000"/>
          </a:bodyPr>
          <a:lstStyle/>
          <a:p>
            <a:pPr>
              <a:buFont typeface="Wingdings" pitchFamily="2" charset="2"/>
              <a:buNone/>
            </a:pPr>
            <a:r>
              <a:rPr lang="en-US" sz="1800" b="1" dirty="0" smtClean="0"/>
              <a:t>public static void main(String </a:t>
            </a:r>
            <a:r>
              <a:rPr lang="en-US" sz="1800" b="1" dirty="0" err="1" smtClean="0"/>
              <a:t>args</a:t>
            </a:r>
            <a:r>
              <a:rPr lang="en-US" sz="1800" b="1" dirty="0" smtClean="0"/>
              <a:t>[])</a:t>
            </a:r>
          </a:p>
          <a:p>
            <a:pPr>
              <a:buFont typeface="Wingdings" pitchFamily="2" charset="2"/>
              <a:buNone/>
            </a:pPr>
            <a:r>
              <a:rPr lang="en-US" sz="1800" b="1" dirty="0" smtClean="0"/>
              <a:t>   {</a:t>
            </a:r>
          </a:p>
          <a:p>
            <a:pPr>
              <a:buFont typeface="Wingdings" pitchFamily="2" charset="2"/>
              <a:buNone/>
            </a:pPr>
            <a:r>
              <a:rPr lang="en-US" sz="1800" b="1" dirty="0" smtClean="0"/>
              <a:t>       //This object creation would call the default constructor</a:t>
            </a:r>
          </a:p>
          <a:p>
            <a:pPr>
              <a:buFont typeface="Wingdings" pitchFamily="2" charset="2"/>
              <a:buNone/>
            </a:pPr>
            <a:r>
              <a:rPr lang="en-US" sz="1800" b="1" dirty="0" smtClean="0"/>
              <a:t>       FsB1 myobj1 = new FsB1();</a:t>
            </a:r>
          </a:p>
          <a:p>
            <a:pPr>
              <a:buFont typeface="Wingdings" pitchFamily="2" charset="2"/>
              <a:buNone/>
            </a:pPr>
            <a:r>
              <a:rPr lang="en-US" sz="1800" b="1" dirty="0" smtClean="0"/>
              <a:t>       /*This object creation would call the parameterized</a:t>
            </a:r>
          </a:p>
          <a:p>
            <a:pPr>
              <a:buFont typeface="Wingdings" pitchFamily="2" charset="2"/>
              <a:buNone/>
            </a:pPr>
            <a:r>
              <a:rPr lang="en-US" sz="1800" b="1" dirty="0" smtClean="0"/>
              <a:t>        * constructor FsB1(</a:t>
            </a:r>
            <a:r>
              <a:rPr lang="en-US" sz="1800" b="1" dirty="0" err="1" smtClean="0"/>
              <a:t>int</a:t>
            </a:r>
            <a:r>
              <a:rPr lang="en-US" sz="1800" b="1" dirty="0" smtClean="0"/>
              <a:t>, String, </a:t>
            </a:r>
            <a:r>
              <a:rPr lang="en-US" sz="1800" b="1" dirty="0" err="1" smtClean="0"/>
              <a:t>int</a:t>
            </a:r>
            <a:r>
              <a:rPr lang="en-US" sz="1800" b="1" dirty="0" smtClean="0"/>
              <a:t>)*/</a:t>
            </a:r>
          </a:p>
          <a:p>
            <a:pPr>
              <a:buFont typeface="Wingdings" pitchFamily="2" charset="2"/>
              <a:buNone/>
            </a:pPr>
            <a:r>
              <a:rPr lang="en-US" sz="1800" b="1" dirty="0" smtClean="0"/>
              <a:t>       FsB1 myobj2 = new FsB1(555, "</a:t>
            </a:r>
            <a:r>
              <a:rPr lang="en-US" sz="1800" b="1" dirty="0" err="1" smtClean="0"/>
              <a:t>Chaitanya</a:t>
            </a:r>
            <a:r>
              <a:rPr lang="en-US" sz="1800" b="1" dirty="0" smtClean="0"/>
              <a:t>", 25);</a:t>
            </a:r>
          </a:p>
          <a:p>
            <a:pPr>
              <a:buFont typeface="Wingdings" pitchFamily="2" charset="2"/>
              <a:buNone/>
            </a:pPr>
            <a:r>
              <a:rPr lang="en-US" sz="1800" b="1" dirty="0" smtClean="0"/>
              <a:t>        </a:t>
            </a:r>
          </a:p>
          <a:p>
            <a:pPr>
              <a:buFont typeface="Wingdings" pitchFamily="2" charset="2"/>
              <a:buNone/>
            </a:pPr>
            <a:r>
              <a:rPr lang="en-US" sz="1800" b="1" dirty="0" smtClean="0"/>
              <a:t>  }</a:t>
            </a:r>
          </a:p>
          <a:p>
            <a:pPr>
              <a:buFont typeface="Wingdings" pitchFamily="2" charset="2"/>
              <a:buNone/>
            </a:pPr>
            <a:r>
              <a:rPr lang="en-US" sz="1800" b="1" dirty="0" smtClean="0"/>
              <a:t>}</a:t>
            </a:r>
          </a:p>
        </p:txBody>
      </p:sp>
      <p:sp>
        <p:nvSpPr>
          <p:cNvPr id="260101" name="Slide Number Placeholder 3"/>
          <p:cNvSpPr>
            <a:spLocks noGrp="1"/>
          </p:cNvSpPr>
          <p:nvPr>
            <p:ph type="sldNum" sz="quarter" idx="10"/>
          </p:nvPr>
        </p:nvSpPr>
        <p:spPr>
          <a:noFill/>
        </p:spPr>
        <p:txBody>
          <a:bodyPr/>
          <a:lstStyle/>
          <a:p>
            <a:fld id="{EE5C1980-DB93-4A12-9602-2DE4375AE10F}" type="slidenum">
              <a:rPr lang="en-US" smtClean="0">
                <a:latin typeface="Arial" pitchFamily="34" charset="0"/>
              </a:rPr>
              <a:pPr/>
              <a:t>8</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Overloading : Ex</a:t>
            </a:r>
            <a:endParaRPr lang="en-US" dirty="0"/>
          </a:p>
        </p:txBody>
      </p:sp>
      <p:sp>
        <p:nvSpPr>
          <p:cNvPr id="3" name="Content Placeholder 2"/>
          <p:cNvSpPr>
            <a:spLocks noGrp="1"/>
          </p:cNvSpPr>
          <p:nvPr>
            <p:ph idx="1"/>
          </p:nvPr>
        </p:nvSpPr>
        <p:spPr/>
        <p:txBody>
          <a:bodyPr/>
          <a:lstStyle/>
          <a:p>
            <a:r>
              <a:rPr lang="en-US" dirty="0" err="1" smtClean="0"/>
              <a:t>Wap</a:t>
            </a:r>
            <a:r>
              <a:rPr lang="en-US" dirty="0" smtClean="0"/>
              <a:t> in java using constructor overloading. </a:t>
            </a:r>
          </a:p>
          <a:p>
            <a:r>
              <a:rPr lang="en-US" dirty="0" smtClean="0"/>
              <a:t>On passing one value constructor displaying area of a circle should be called.</a:t>
            </a:r>
          </a:p>
          <a:p>
            <a:r>
              <a:rPr lang="en-US" dirty="0" smtClean="0"/>
              <a:t>On passing two values constructor displaying area of a rectangle should be called.</a:t>
            </a:r>
          </a:p>
          <a:p>
            <a:r>
              <a:rPr lang="en-US" dirty="0" smtClean="0"/>
              <a:t>On passing three values constructor displaying volume of a </a:t>
            </a:r>
            <a:r>
              <a:rPr lang="en-US" dirty="0" err="1" smtClean="0"/>
              <a:t>cuboid</a:t>
            </a:r>
            <a:r>
              <a:rPr lang="en-US" dirty="0" smtClean="0"/>
              <a:t> should be called.</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885</TotalTime>
  <Words>1068</Words>
  <Application>Microsoft Office PowerPoint</Application>
  <PresentationFormat>On-screen Show (4:3)</PresentationFormat>
  <Paragraphs>224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FS : ECE &amp; EIE</vt:lpstr>
      <vt:lpstr>Java Programming : Constructor</vt:lpstr>
      <vt:lpstr>Java Programming : Constructor</vt:lpstr>
      <vt:lpstr>Java Programming : Constructor</vt:lpstr>
      <vt:lpstr>Java Programming : Constructor</vt:lpstr>
      <vt:lpstr>Java Programming : Constructor</vt:lpstr>
      <vt:lpstr>Java Programming : Constructor</vt:lpstr>
      <vt:lpstr>Java Programming : Constructor</vt:lpstr>
      <vt:lpstr>Constructor Overloading : Ex</vt:lpstr>
      <vt:lpstr>Constructor Overloading : Ex</vt:lpstr>
      <vt:lpstr>Java Programming -  Method Overloading</vt:lpstr>
      <vt:lpstr>Java Programming -  Method Overloading</vt:lpstr>
      <vt:lpstr>Java Programming -  Method Overloading</vt:lpstr>
      <vt:lpstr>Three ways to overload a method</vt:lpstr>
      <vt:lpstr>Three ways to overload a method</vt:lpstr>
      <vt:lpstr>Three ways to overload a method</vt:lpstr>
      <vt:lpstr>Invalid case of method overloading:</vt:lpstr>
      <vt:lpstr>Points to Note:</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umesh gogte</dc:creator>
  <cp:lastModifiedBy>Adminstrator</cp:lastModifiedBy>
  <cp:revision>58</cp:revision>
  <dcterms:created xsi:type="dcterms:W3CDTF">2018-01-10T07:08:20Z</dcterms:created>
  <dcterms:modified xsi:type="dcterms:W3CDTF">2020-01-20T06:53:19Z</dcterms:modified>
</cp:coreProperties>
</file>