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1" r:id="rId4"/>
    <p:sldId id="303" r:id="rId5"/>
    <p:sldId id="300" r:id="rId6"/>
    <p:sldId id="305" r:id="rId7"/>
    <p:sldId id="304" r:id="rId8"/>
    <p:sldId id="311" r:id="rId9"/>
    <p:sldId id="306" r:id="rId10"/>
    <p:sldId id="312" r:id="rId11"/>
    <p:sldId id="316" r:id="rId12"/>
    <p:sldId id="317" r:id="rId13"/>
    <p:sldId id="313" r:id="rId14"/>
    <p:sldId id="318" r:id="rId15"/>
    <p:sldId id="319" r:id="rId16"/>
    <p:sldId id="322" r:id="rId17"/>
    <p:sldId id="320" r:id="rId18"/>
    <p:sldId id="321" r:id="rId19"/>
    <p:sldId id="308" r:id="rId20"/>
    <p:sldId id="323" r:id="rId21"/>
    <p:sldId id="324" r:id="rId22"/>
    <p:sldId id="314" r:id="rId23"/>
    <p:sldId id="315" r:id="rId24"/>
    <p:sldId id="309" r:id="rId25"/>
    <p:sldId id="31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3A193C-FDD3-4572-869F-3AE39D9778B3}"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A193C-FDD3-4572-869F-3AE39D9778B3}"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A193C-FDD3-4572-869F-3AE39D9778B3}"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A193C-FDD3-4572-869F-3AE39D9778B3}"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3A193C-FDD3-4572-869F-3AE39D9778B3}"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3A193C-FDD3-4572-869F-3AE39D9778B3}"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3A193C-FDD3-4572-869F-3AE39D9778B3}" type="datetimeFigureOut">
              <a:rPr lang="en-US" smtClean="0"/>
              <a:pPr/>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3A193C-FDD3-4572-869F-3AE39D9778B3}" type="datetimeFigureOut">
              <a:rPr lang="en-US" smtClean="0"/>
              <a:pPr/>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A193C-FDD3-4572-869F-3AE39D9778B3}" type="datetimeFigureOut">
              <a:rPr lang="en-US" smtClean="0"/>
              <a:pPr/>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A193C-FDD3-4572-869F-3AE39D9778B3}"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A193C-FDD3-4572-869F-3AE39D9778B3}"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099C4-E671-429A-B9AB-5126C88B8E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A193C-FDD3-4572-869F-3AE39D9778B3}" type="datetimeFigureOut">
              <a:rPr lang="en-US" smtClean="0"/>
              <a:pPr/>
              <a:t>1/16/2019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099C4-E671-429A-B9AB-5126C88B8E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jdesigner.com/phptriangle/equilateral_triangle_perimeter_p.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beginnersbook.com/2013/04/java-static-dynamic-binding/" TargetMode="External"/><Relationship Id="rId2" Type="http://schemas.openxmlformats.org/officeDocument/2006/relationships/hyperlink" Target="https://beginnersbook.com/2013/04/runtime-compile-time-polymorphis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FS : ECE &amp; EIE</a:t>
            </a:r>
            <a:endParaRPr lang="en-US" dirty="0"/>
          </a:p>
        </p:txBody>
      </p:sp>
      <p:sp>
        <p:nvSpPr>
          <p:cNvPr id="3" name="Subtitle 2"/>
          <p:cNvSpPr>
            <a:spLocks noGrp="1"/>
          </p:cNvSpPr>
          <p:nvPr>
            <p:ph type="subTitle" idx="1"/>
          </p:nvPr>
        </p:nvSpPr>
        <p:spPr/>
        <p:txBody>
          <a:bodyPr/>
          <a:lstStyle/>
          <a:p>
            <a:r>
              <a:rPr lang="en-US" b="1" dirty="0" smtClean="0">
                <a:solidFill>
                  <a:schemeClr val="tx1"/>
                </a:solidFill>
              </a:rPr>
              <a:t>DAY 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371600"/>
            <a:ext cx="9144000" cy="2819400"/>
          </a:xfrm>
        </p:spPr>
        <p:txBody>
          <a:bodyPr>
            <a:noAutofit/>
          </a:bodyPr>
          <a:lstStyle/>
          <a:p>
            <a:pPr>
              <a:buNone/>
            </a:pPr>
            <a:r>
              <a:rPr lang="en-US" sz="1600" b="1" dirty="0" smtClean="0">
                <a:latin typeface="Arial" pitchFamily="34" charset="0"/>
                <a:cs typeface="Arial" pitchFamily="34" charset="0"/>
              </a:rPr>
              <a:t>class FsC1Disp //Method Overloading Ex 1</a:t>
            </a:r>
          </a:p>
          <a:p>
            <a:pPr>
              <a:buNone/>
            </a:pPr>
            <a:r>
              <a:rPr lang="en-US" sz="1600" b="1" dirty="0" smtClean="0">
                <a:latin typeface="Arial" pitchFamily="34" charset="0"/>
                <a:cs typeface="Arial" pitchFamily="34" charset="0"/>
              </a:rPr>
              <a:t>{</a:t>
            </a:r>
          </a:p>
          <a:p>
            <a:pPr>
              <a:buNone/>
            </a:pPr>
            <a:r>
              <a:rPr lang="en-US" sz="1600" b="1" dirty="0" smtClean="0">
                <a:latin typeface="Arial" pitchFamily="34" charset="0"/>
                <a:cs typeface="Arial" pitchFamily="34" charset="0"/>
              </a:rPr>
              <a:t>   void </a:t>
            </a:r>
            <a:r>
              <a:rPr lang="en-US" sz="1600" b="1" dirty="0" err="1" smtClean="0">
                <a:latin typeface="Arial" pitchFamily="34" charset="0"/>
                <a:cs typeface="Arial" pitchFamily="34" charset="0"/>
              </a:rPr>
              <a:t>disp</a:t>
            </a:r>
            <a:r>
              <a:rPr lang="en-US" sz="1600" b="1" dirty="0" smtClean="0">
                <a:latin typeface="Arial" pitchFamily="34" charset="0"/>
                <a:cs typeface="Arial" pitchFamily="34" charset="0"/>
              </a:rPr>
              <a:t>(</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 a, double b)</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System.out.println</a:t>
            </a:r>
            <a:r>
              <a:rPr lang="en-US" sz="1600" b="1" dirty="0" smtClean="0">
                <a:latin typeface="Arial" pitchFamily="34" charset="0"/>
                <a:cs typeface="Arial" pitchFamily="34" charset="0"/>
              </a:rPr>
              <a:t>("Method A"); </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void </a:t>
            </a:r>
            <a:r>
              <a:rPr lang="en-US" sz="1600" b="1" dirty="0" err="1" smtClean="0">
                <a:latin typeface="Arial" pitchFamily="34" charset="0"/>
                <a:cs typeface="Arial" pitchFamily="34" charset="0"/>
              </a:rPr>
              <a:t>disp</a:t>
            </a:r>
            <a:r>
              <a:rPr lang="en-US" sz="1600" b="1" dirty="0" smtClean="0">
                <a:latin typeface="Arial" pitchFamily="34" charset="0"/>
                <a:cs typeface="Arial" pitchFamily="34" charset="0"/>
              </a:rPr>
              <a:t>(</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 a, float b, double c)</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System.out.println</a:t>
            </a:r>
            <a:r>
              <a:rPr lang="en-US" sz="1600" b="1" dirty="0" smtClean="0">
                <a:latin typeface="Arial" pitchFamily="34" charset="0"/>
                <a:cs typeface="Arial" pitchFamily="34" charset="0"/>
              </a:rPr>
              <a:t>("Method B");</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a:t>
            </a:r>
            <a:endParaRPr lang="en-US" sz="1600" b="1" dirty="0">
              <a:latin typeface="Arial" pitchFamily="34" charset="0"/>
              <a:cs typeface="Arial" pitchFamily="34" charset="0"/>
            </a:endParaRPr>
          </a:p>
        </p:txBody>
      </p:sp>
      <p:sp>
        <p:nvSpPr>
          <p:cNvPr id="4" name="Content Placeholder 3"/>
          <p:cNvSpPr>
            <a:spLocks noGrp="1"/>
          </p:cNvSpPr>
          <p:nvPr>
            <p:ph sz="half" idx="2"/>
          </p:nvPr>
        </p:nvSpPr>
        <p:spPr>
          <a:xfrm>
            <a:off x="3733800" y="1676400"/>
            <a:ext cx="5410200" cy="4953000"/>
          </a:xfrm>
          <a:solidFill>
            <a:srgbClr val="FFFF00"/>
          </a:solidFill>
        </p:spPr>
        <p:txBody>
          <a:bodyPr>
            <a:noAutofit/>
          </a:bodyPr>
          <a:lstStyle/>
          <a:p>
            <a:pPr>
              <a:buNone/>
            </a:pPr>
            <a:r>
              <a:rPr lang="en-US" sz="1800" b="1" dirty="0" smtClean="0">
                <a:latin typeface="Arial" pitchFamily="34" charset="0"/>
                <a:cs typeface="Arial" pitchFamily="34" charset="0"/>
              </a:rPr>
              <a:t>class Test </a:t>
            </a:r>
          </a:p>
          <a:p>
            <a:pPr>
              <a:buNone/>
            </a:pP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public static void main(String </a:t>
            </a:r>
            <a:r>
              <a:rPr lang="en-US" sz="1800" b="1" dirty="0" err="1" smtClean="0">
                <a:latin typeface="Arial" pitchFamily="34" charset="0"/>
                <a:cs typeface="Arial" pitchFamily="34" charset="0"/>
              </a:rPr>
              <a:t>args</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   byte by =1 ; </a:t>
            </a:r>
            <a:r>
              <a:rPr lang="en-US" sz="1800" b="1" dirty="0" err="1" smtClean="0">
                <a:latin typeface="Arial" pitchFamily="34" charset="0"/>
                <a:cs typeface="Arial" pitchFamily="34" charset="0"/>
              </a:rPr>
              <a:t>int</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inte</a:t>
            </a:r>
            <a:r>
              <a:rPr lang="en-US" sz="1800" b="1" dirty="0" smtClean="0">
                <a:latin typeface="Arial" pitchFamily="34" charset="0"/>
                <a:cs typeface="Arial" pitchFamily="34" charset="0"/>
              </a:rPr>
              <a:t> =100; float </a:t>
            </a:r>
            <a:r>
              <a:rPr lang="en-US" sz="1800" b="1" dirty="0" err="1" smtClean="0">
                <a:latin typeface="Arial" pitchFamily="34" charset="0"/>
                <a:cs typeface="Arial" pitchFamily="34" charset="0"/>
              </a:rPr>
              <a:t>flt</a:t>
            </a:r>
            <a:r>
              <a:rPr lang="en-US" sz="1800" b="1" dirty="0" smtClean="0">
                <a:latin typeface="Arial" pitchFamily="34" charset="0"/>
                <a:cs typeface="Arial" pitchFamily="34" charset="0"/>
              </a:rPr>
              <a:t> = 20.5f;</a:t>
            </a:r>
          </a:p>
          <a:p>
            <a:pPr>
              <a:buNone/>
            </a:pPr>
            <a:r>
              <a:rPr lang="en-US" sz="1800" b="1" dirty="0" smtClean="0">
                <a:latin typeface="Arial" pitchFamily="34" charset="0"/>
                <a:cs typeface="Arial" pitchFamily="34" charset="0"/>
              </a:rPr>
              <a:t>       FsC1Disp </a:t>
            </a:r>
            <a:r>
              <a:rPr lang="en-US" sz="1800" b="1" dirty="0" err="1" smtClean="0">
                <a:latin typeface="Arial" pitchFamily="34" charset="0"/>
                <a:cs typeface="Arial" pitchFamily="34" charset="0"/>
              </a:rPr>
              <a:t>obj</a:t>
            </a:r>
            <a:r>
              <a:rPr lang="en-US" sz="1800" b="1" dirty="0" smtClean="0">
                <a:latin typeface="Arial" pitchFamily="34" charset="0"/>
                <a:cs typeface="Arial" pitchFamily="34" charset="0"/>
              </a:rPr>
              <a:t> = new FsC1Disp();</a:t>
            </a:r>
          </a:p>
          <a:p>
            <a:pPr>
              <a:buNone/>
            </a:pPr>
            <a:r>
              <a:rPr lang="en-US" sz="1800" b="1" dirty="0" smtClean="0">
                <a:latin typeface="Arial" pitchFamily="34" charset="0"/>
                <a:cs typeface="Arial" pitchFamily="34" charset="0"/>
              </a:rPr>
              <a:t>	 /* byte and float value have been passed as</a:t>
            </a:r>
          </a:p>
          <a:p>
            <a:pPr>
              <a:buNone/>
            </a:pPr>
            <a:r>
              <a:rPr lang="en-US" sz="1800" b="1" dirty="0" smtClean="0">
                <a:latin typeface="Arial" pitchFamily="34" charset="0"/>
                <a:cs typeface="Arial" pitchFamily="34" charset="0"/>
              </a:rPr>
              <a:t>	 first and second </a:t>
            </a:r>
            <a:r>
              <a:rPr lang="en-US" sz="1800" b="1" dirty="0" err="1" smtClean="0">
                <a:latin typeface="Arial" pitchFamily="34" charset="0"/>
                <a:cs typeface="Arial" pitchFamily="34" charset="0"/>
              </a:rPr>
              <a:t>arg</a:t>
            </a:r>
            <a:r>
              <a:rPr lang="en-US" sz="1800" b="1" dirty="0" smtClean="0">
                <a:latin typeface="Arial" pitchFamily="34" charset="0"/>
                <a:cs typeface="Arial" pitchFamily="34" charset="0"/>
              </a:rPr>
              <a:t>, because there</a:t>
            </a:r>
          </a:p>
          <a:p>
            <a:pPr>
              <a:buNone/>
            </a:pPr>
            <a:r>
              <a:rPr lang="en-US" sz="1800" b="1" dirty="0" smtClean="0">
                <a:latin typeface="Arial" pitchFamily="34" charset="0"/>
                <a:cs typeface="Arial" pitchFamily="34" charset="0"/>
              </a:rPr>
              <a:t>	  wasn't any method having </a:t>
            </a:r>
            <a:r>
              <a:rPr lang="en-US" sz="1800" b="1" dirty="0" err="1" smtClean="0">
                <a:latin typeface="Arial" pitchFamily="34" charset="0"/>
                <a:cs typeface="Arial" pitchFamily="34" charset="0"/>
              </a:rPr>
              <a:t>arg</a:t>
            </a:r>
            <a:r>
              <a:rPr lang="en-US" sz="1800" b="1" dirty="0" smtClean="0">
                <a:latin typeface="Arial" pitchFamily="34" charset="0"/>
                <a:cs typeface="Arial" pitchFamily="34" charset="0"/>
              </a:rPr>
              <a:t> list as (byte, float)   it got </a:t>
            </a:r>
            <a:r>
              <a:rPr lang="en-US" sz="1800" b="1" dirty="0" err="1" smtClean="0">
                <a:latin typeface="Arial" pitchFamily="34" charset="0"/>
                <a:cs typeface="Arial" pitchFamily="34" charset="0"/>
              </a:rPr>
              <a:t>pormoted</a:t>
            </a:r>
            <a:r>
              <a:rPr lang="en-US" sz="1800" b="1" dirty="0" smtClean="0">
                <a:latin typeface="Arial" pitchFamily="34" charset="0"/>
                <a:cs typeface="Arial" pitchFamily="34" charset="0"/>
              </a:rPr>
              <a:t> to (</a:t>
            </a:r>
            <a:r>
              <a:rPr lang="en-US" sz="1800" b="1" dirty="0" err="1" smtClean="0">
                <a:latin typeface="Arial" pitchFamily="34" charset="0"/>
                <a:cs typeface="Arial" pitchFamily="34" charset="0"/>
              </a:rPr>
              <a:t>int</a:t>
            </a:r>
            <a:r>
              <a:rPr lang="en-US" sz="1800" b="1" dirty="0" smtClean="0">
                <a:latin typeface="Arial" pitchFamily="34" charset="0"/>
                <a:cs typeface="Arial" pitchFamily="34" charset="0"/>
              </a:rPr>
              <a:t> , double)*/</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obj.disp</a:t>
            </a:r>
            <a:r>
              <a:rPr lang="en-US" sz="1800" b="1" dirty="0" smtClean="0">
                <a:latin typeface="Arial" pitchFamily="34" charset="0"/>
                <a:cs typeface="Arial" pitchFamily="34" charset="0"/>
              </a:rPr>
              <a:t>(by, </a:t>
            </a:r>
            <a:r>
              <a:rPr lang="en-US" sz="1800" b="1" dirty="0" err="1" smtClean="0">
                <a:latin typeface="Arial" pitchFamily="34" charset="0"/>
                <a:cs typeface="Arial" pitchFamily="34" charset="0"/>
              </a:rPr>
              <a:t>flt</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obj.disp</a:t>
            </a:r>
            <a:r>
              <a:rPr lang="en-US" sz="1800" b="1" dirty="0" smtClean="0">
                <a:latin typeface="Arial" pitchFamily="34" charset="0"/>
                <a:cs typeface="Arial" pitchFamily="34" charset="0"/>
              </a:rPr>
              <a:t>(</a:t>
            </a:r>
            <a:r>
              <a:rPr lang="en-US" sz="1800" b="1" dirty="0" err="1" smtClean="0">
                <a:latin typeface="Arial" pitchFamily="34" charset="0"/>
                <a:cs typeface="Arial" pitchFamily="34" charset="0"/>
              </a:rPr>
              <a:t>by,inte,flt</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a:t>
            </a:r>
            <a:endParaRPr lang="en-US" sz="1800" b="1" dirty="0">
              <a:latin typeface="Arial" pitchFamily="34" charset="0"/>
              <a:cs typeface="Arial" pitchFamily="34" charset="0"/>
            </a:endParaRPr>
          </a:p>
        </p:txBody>
      </p:sp>
      <p:sp>
        <p:nvSpPr>
          <p:cNvPr id="5" name="Rectangle 2"/>
          <p:cNvSpPr>
            <a:spLocks noGrp="1" noChangeArrowheads="1"/>
          </p:cNvSpPr>
          <p:nvPr>
            <p:ph type="title"/>
          </p:nvPr>
        </p:nvSpPr>
        <p:spPr>
          <a:xfrm>
            <a:off x="457200" y="0"/>
            <a:ext cx="8229600" cy="457200"/>
          </a:xfrm>
        </p:spPr>
        <p:txBody>
          <a:bodyPr>
            <a:noAutofit/>
          </a:bodyPr>
          <a:lstStyle/>
          <a:p>
            <a:r>
              <a:rPr lang="en-US" sz="3600" b="1" dirty="0" smtClean="0"/>
              <a:t>Method Overloading and Type Promotion</a:t>
            </a:r>
            <a:endParaRPr lang="en-US" sz="3600" b="1" dirty="0"/>
          </a:p>
        </p:txBody>
      </p:sp>
      <p:sp>
        <p:nvSpPr>
          <p:cNvPr id="6" name="Rectangle 5"/>
          <p:cNvSpPr/>
          <p:nvPr/>
        </p:nvSpPr>
        <p:spPr>
          <a:xfrm>
            <a:off x="0" y="493693"/>
            <a:ext cx="9144000" cy="830997"/>
          </a:xfrm>
          <a:prstGeom prst="rect">
            <a:avLst/>
          </a:prstGeom>
          <a:solidFill>
            <a:srgbClr val="FFFF00"/>
          </a:solidFill>
        </p:spPr>
        <p:txBody>
          <a:bodyPr wrap="square">
            <a:spAutoFit/>
          </a:bodyPr>
          <a:lstStyle/>
          <a:p>
            <a:r>
              <a:rPr lang="en-US" sz="2400" b="1" dirty="0" smtClean="0"/>
              <a:t>Example 4: Overloading – Same No of Data Types, same data types but different sequence</a:t>
            </a:r>
            <a:endParaRPr lang="en-US" sz="3200"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371600"/>
            <a:ext cx="9144000" cy="2819400"/>
          </a:xfrm>
        </p:spPr>
        <p:txBody>
          <a:bodyPr>
            <a:noAutofit/>
          </a:bodyPr>
          <a:lstStyle/>
          <a:p>
            <a:pPr>
              <a:buNone/>
            </a:pPr>
            <a:r>
              <a:rPr lang="en-US" sz="1600" b="1" dirty="0" smtClean="0">
                <a:latin typeface="Arial" pitchFamily="34" charset="0"/>
                <a:cs typeface="Arial" pitchFamily="34" charset="0"/>
              </a:rPr>
              <a:t>class FsC1Disp //Method Overloading Ex 5</a:t>
            </a:r>
          </a:p>
          <a:p>
            <a:pPr>
              <a:buNone/>
            </a:pPr>
            <a:r>
              <a:rPr lang="en-US" sz="1600" b="1" dirty="0" smtClean="0">
                <a:latin typeface="Arial" pitchFamily="34" charset="0"/>
                <a:cs typeface="Arial" pitchFamily="34" charset="0"/>
              </a:rPr>
              <a:t>{</a:t>
            </a:r>
          </a:p>
          <a:p>
            <a:pPr>
              <a:buNone/>
            </a:pPr>
            <a:r>
              <a:rPr lang="en-US" sz="1600" b="1" dirty="0" smtClean="0">
                <a:latin typeface="Arial" pitchFamily="34" charset="0"/>
                <a:cs typeface="Arial" pitchFamily="34" charset="0"/>
              </a:rPr>
              <a:t>   void </a:t>
            </a:r>
            <a:r>
              <a:rPr lang="en-US" sz="1600" b="1" dirty="0" err="1" smtClean="0">
                <a:latin typeface="Arial" pitchFamily="34" charset="0"/>
                <a:cs typeface="Arial" pitchFamily="34" charset="0"/>
              </a:rPr>
              <a:t>disp</a:t>
            </a:r>
            <a:r>
              <a:rPr lang="en-US" sz="1600" b="1" dirty="0" smtClean="0">
                <a:latin typeface="Arial" pitchFamily="34" charset="0"/>
                <a:cs typeface="Arial" pitchFamily="34" charset="0"/>
              </a:rPr>
              <a:t>(</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 a, double b)</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System.out.println</a:t>
            </a:r>
            <a:r>
              <a:rPr lang="en-US" sz="1600" b="1" dirty="0" smtClean="0">
                <a:latin typeface="Arial" pitchFamily="34" charset="0"/>
                <a:cs typeface="Arial" pitchFamily="34" charset="0"/>
              </a:rPr>
              <a:t>("Method A");</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void </a:t>
            </a:r>
            <a:r>
              <a:rPr lang="en-US" sz="1600" b="1" dirty="0" err="1" smtClean="0">
                <a:latin typeface="Arial" pitchFamily="34" charset="0"/>
                <a:cs typeface="Arial" pitchFamily="34" charset="0"/>
              </a:rPr>
              <a:t>disp</a:t>
            </a:r>
            <a:r>
              <a:rPr lang="en-US" sz="1600" b="1" dirty="0" smtClean="0">
                <a:latin typeface="Arial" pitchFamily="34" charset="0"/>
                <a:cs typeface="Arial" pitchFamily="34" charset="0"/>
              </a:rPr>
              <a:t>(</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 a, double b, double c)</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System.out.println</a:t>
            </a:r>
            <a:r>
              <a:rPr lang="en-US" sz="1600" b="1" dirty="0" smtClean="0">
                <a:latin typeface="Arial" pitchFamily="34" charset="0"/>
                <a:cs typeface="Arial" pitchFamily="34" charset="0"/>
              </a:rPr>
              <a:t>("Method B");</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a:t>
            </a:r>
            <a:endParaRPr lang="en-US" sz="1600" b="1" dirty="0">
              <a:latin typeface="Arial" pitchFamily="34" charset="0"/>
              <a:cs typeface="Arial" pitchFamily="34" charset="0"/>
            </a:endParaRPr>
          </a:p>
        </p:txBody>
      </p:sp>
      <p:sp>
        <p:nvSpPr>
          <p:cNvPr id="4" name="Content Placeholder 3"/>
          <p:cNvSpPr>
            <a:spLocks noGrp="1"/>
          </p:cNvSpPr>
          <p:nvPr>
            <p:ph sz="half" idx="2"/>
          </p:nvPr>
        </p:nvSpPr>
        <p:spPr>
          <a:xfrm>
            <a:off x="3733800" y="1981200"/>
            <a:ext cx="5410200" cy="2316163"/>
          </a:xfrm>
        </p:spPr>
        <p:txBody>
          <a:bodyPr>
            <a:noAutofit/>
          </a:bodyPr>
          <a:lstStyle/>
          <a:p>
            <a:pPr>
              <a:buNone/>
            </a:pPr>
            <a:r>
              <a:rPr lang="en-US" sz="1800" b="1" dirty="0" smtClean="0">
                <a:latin typeface="Arial" pitchFamily="34" charset="0"/>
                <a:cs typeface="Arial" pitchFamily="34" charset="0"/>
              </a:rPr>
              <a:t>public class FsC1 </a:t>
            </a:r>
          </a:p>
          <a:p>
            <a:pPr>
              <a:buNone/>
            </a:pP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public static void main(String </a:t>
            </a:r>
            <a:r>
              <a:rPr lang="en-US" sz="1800" b="1" dirty="0" err="1" smtClean="0">
                <a:latin typeface="Arial" pitchFamily="34" charset="0"/>
                <a:cs typeface="Arial" pitchFamily="34" charset="0"/>
              </a:rPr>
              <a:t>args</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       FsC1Disp </a:t>
            </a:r>
            <a:r>
              <a:rPr lang="en-US" sz="1800" b="1" dirty="0" err="1" smtClean="0">
                <a:latin typeface="Arial" pitchFamily="34" charset="0"/>
                <a:cs typeface="Arial" pitchFamily="34" charset="0"/>
              </a:rPr>
              <a:t>obj</a:t>
            </a:r>
            <a:r>
              <a:rPr lang="en-US" sz="1800" b="1" dirty="0" smtClean="0">
                <a:latin typeface="Arial" pitchFamily="34" charset="0"/>
                <a:cs typeface="Arial" pitchFamily="34" charset="0"/>
              </a:rPr>
              <a:t> = new FsC1Disp();</a:t>
            </a:r>
          </a:p>
          <a:p>
            <a:pPr>
              <a:buNone/>
            </a:pPr>
            <a:r>
              <a:rPr lang="en-US" sz="1800" b="1" dirty="0" smtClean="0">
                <a:latin typeface="Arial" pitchFamily="34" charset="0"/>
                <a:cs typeface="Arial" pitchFamily="34" charset="0"/>
              </a:rPr>
              <a:t>	 /* I am passing float value as a 2</a:t>
            </a:r>
            <a:r>
              <a:rPr lang="en-US" sz="1800" b="1" baseline="30000" dirty="0" smtClean="0">
                <a:latin typeface="Arial" pitchFamily="34" charset="0"/>
                <a:cs typeface="Arial" pitchFamily="34" charset="0"/>
              </a:rPr>
              <a:t>nd</a:t>
            </a:r>
            <a:r>
              <a:rPr lang="en-US" sz="1800" b="1" dirty="0" smtClean="0">
                <a:latin typeface="Arial" pitchFamily="34" charset="0"/>
                <a:cs typeface="Arial" pitchFamily="34" charset="0"/>
              </a:rPr>
              <a:t> argument but  it got promoted to the type double, because there wasn't any method having </a:t>
            </a:r>
            <a:r>
              <a:rPr lang="en-US" sz="1800" b="1" dirty="0" err="1" smtClean="0">
                <a:latin typeface="Arial" pitchFamily="34" charset="0"/>
                <a:cs typeface="Arial" pitchFamily="34" charset="0"/>
              </a:rPr>
              <a:t>arg</a:t>
            </a:r>
            <a:r>
              <a:rPr lang="en-US" sz="1800" b="1" dirty="0" smtClean="0">
                <a:latin typeface="Arial" pitchFamily="34" charset="0"/>
                <a:cs typeface="Arial" pitchFamily="34" charset="0"/>
              </a:rPr>
              <a:t> list as (</a:t>
            </a:r>
            <a:r>
              <a:rPr lang="en-US" sz="1800" b="1" dirty="0" err="1" smtClean="0">
                <a:latin typeface="Arial" pitchFamily="34" charset="0"/>
                <a:cs typeface="Arial" pitchFamily="34" charset="0"/>
              </a:rPr>
              <a:t>int</a:t>
            </a:r>
            <a:r>
              <a:rPr lang="en-US" sz="1800" b="1" dirty="0" smtClean="0">
                <a:latin typeface="Arial" pitchFamily="34" charset="0"/>
                <a:cs typeface="Arial" pitchFamily="34" charset="0"/>
              </a:rPr>
              <a:t>, float)</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obj.disp</a:t>
            </a:r>
            <a:r>
              <a:rPr lang="en-US" sz="1800" b="1" dirty="0" smtClean="0">
                <a:latin typeface="Arial" pitchFamily="34" charset="0"/>
                <a:cs typeface="Arial" pitchFamily="34" charset="0"/>
              </a:rPr>
              <a:t>(100, 20.67f);</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a:t>
            </a:r>
            <a:endParaRPr lang="en-US" sz="1800" b="1" dirty="0">
              <a:latin typeface="Arial" pitchFamily="34" charset="0"/>
              <a:cs typeface="Arial" pitchFamily="34" charset="0"/>
            </a:endParaRPr>
          </a:p>
        </p:txBody>
      </p:sp>
      <p:sp>
        <p:nvSpPr>
          <p:cNvPr id="5" name="Rectangle 2"/>
          <p:cNvSpPr>
            <a:spLocks noGrp="1" noChangeArrowheads="1"/>
          </p:cNvSpPr>
          <p:nvPr>
            <p:ph type="title"/>
          </p:nvPr>
        </p:nvSpPr>
        <p:spPr>
          <a:xfrm>
            <a:off x="457200" y="0"/>
            <a:ext cx="8229600" cy="457200"/>
          </a:xfrm>
        </p:spPr>
        <p:txBody>
          <a:bodyPr>
            <a:noAutofit/>
          </a:bodyPr>
          <a:lstStyle/>
          <a:p>
            <a:r>
              <a:rPr lang="en-US" sz="3600" b="1" dirty="0" smtClean="0"/>
              <a:t>Method Overloading and Type Promotion</a:t>
            </a:r>
            <a:endParaRPr lang="en-US" sz="3600" b="1" dirty="0"/>
          </a:p>
        </p:txBody>
      </p:sp>
      <p:sp>
        <p:nvSpPr>
          <p:cNvPr id="6" name="Rectangle 5"/>
          <p:cNvSpPr/>
          <p:nvPr/>
        </p:nvSpPr>
        <p:spPr>
          <a:xfrm>
            <a:off x="0" y="493693"/>
            <a:ext cx="9144000" cy="830997"/>
          </a:xfrm>
          <a:prstGeom prst="rect">
            <a:avLst/>
          </a:prstGeom>
          <a:solidFill>
            <a:srgbClr val="FFFF00"/>
          </a:solidFill>
        </p:spPr>
        <p:txBody>
          <a:bodyPr wrap="square">
            <a:spAutoFit/>
          </a:bodyPr>
          <a:lstStyle/>
          <a:p>
            <a:r>
              <a:rPr lang="en-US" sz="2400" b="1" dirty="0" smtClean="0"/>
              <a:t>Example 5: Overloading –Due to </a:t>
            </a:r>
            <a:r>
              <a:rPr lang="en-US" sz="2400" dirty="0" smtClean="0"/>
              <a:t>type promotion program will run fine because of type promotion. And there is no error.</a:t>
            </a:r>
            <a:endParaRPr lang="en-US" sz="3200"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371600"/>
            <a:ext cx="9144000" cy="2819400"/>
          </a:xfrm>
        </p:spPr>
        <p:txBody>
          <a:bodyPr>
            <a:noAutofit/>
          </a:bodyPr>
          <a:lstStyle/>
          <a:p>
            <a:pPr>
              <a:buNone/>
            </a:pPr>
            <a:r>
              <a:rPr lang="en-US" sz="1600" b="1" dirty="0" smtClean="0">
                <a:latin typeface="Arial" pitchFamily="34" charset="0"/>
                <a:cs typeface="Arial" pitchFamily="34" charset="0"/>
              </a:rPr>
              <a:t>class FsC1Disp //Method Overloading Ex 6</a:t>
            </a:r>
          </a:p>
          <a:p>
            <a:pPr>
              <a:buNone/>
            </a:pPr>
            <a:r>
              <a:rPr lang="en-US" sz="1600" b="1" dirty="0" smtClean="0">
                <a:latin typeface="Arial" pitchFamily="34" charset="0"/>
                <a:cs typeface="Arial" pitchFamily="34" charset="0"/>
              </a:rPr>
              <a:t>{</a:t>
            </a:r>
          </a:p>
          <a:p>
            <a:pPr>
              <a:buNone/>
            </a:pPr>
            <a:r>
              <a:rPr lang="en-US" sz="1600" b="1" dirty="0" smtClean="0">
                <a:latin typeface="Arial" pitchFamily="34" charset="0"/>
                <a:cs typeface="Arial" pitchFamily="34" charset="0"/>
              </a:rPr>
              <a:t>   void </a:t>
            </a:r>
            <a:r>
              <a:rPr lang="en-US" sz="1600" b="1" dirty="0" err="1" smtClean="0">
                <a:latin typeface="Arial" pitchFamily="34" charset="0"/>
                <a:cs typeface="Arial" pitchFamily="34" charset="0"/>
              </a:rPr>
              <a:t>disp</a:t>
            </a:r>
            <a:r>
              <a:rPr lang="en-US" sz="1600" b="1" dirty="0" smtClean="0">
                <a:latin typeface="Arial" pitchFamily="34" charset="0"/>
                <a:cs typeface="Arial" pitchFamily="34" charset="0"/>
              </a:rPr>
              <a:t>(</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 a, double b)</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System.out.println</a:t>
            </a:r>
            <a:r>
              <a:rPr lang="en-US" sz="1600" b="1" dirty="0" smtClean="0">
                <a:latin typeface="Arial" pitchFamily="34" charset="0"/>
                <a:cs typeface="Arial" pitchFamily="34" charset="0"/>
              </a:rPr>
              <a:t>("Method A");</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void </a:t>
            </a:r>
            <a:r>
              <a:rPr lang="en-US" sz="1600" b="1" dirty="0" err="1" smtClean="0">
                <a:latin typeface="Arial" pitchFamily="34" charset="0"/>
                <a:cs typeface="Arial" pitchFamily="34" charset="0"/>
              </a:rPr>
              <a:t>disp</a:t>
            </a:r>
            <a:r>
              <a:rPr lang="en-US" sz="1600" b="1" dirty="0" smtClean="0">
                <a:latin typeface="Arial" pitchFamily="34" charset="0"/>
                <a:cs typeface="Arial" pitchFamily="34" charset="0"/>
              </a:rPr>
              <a:t>(</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 a, double b, double c)</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System.out.println</a:t>
            </a:r>
            <a:r>
              <a:rPr lang="en-US" sz="1600" b="1" dirty="0" smtClean="0">
                <a:latin typeface="Arial" pitchFamily="34" charset="0"/>
                <a:cs typeface="Arial" pitchFamily="34" charset="0"/>
              </a:rPr>
              <a:t>("Method B");</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void </a:t>
            </a:r>
            <a:r>
              <a:rPr lang="en-US" sz="1600" b="1" dirty="0" err="1" smtClean="0">
                <a:latin typeface="Arial" pitchFamily="34" charset="0"/>
                <a:cs typeface="Arial" pitchFamily="34" charset="0"/>
              </a:rPr>
              <a:t>disp</a:t>
            </a:r>
            <a:r>
              <a:rPr lang="en-US" sz="1600" b="1" dirty="0" smtClean="0">
                <a:latin typeface="Arial" pitchFamily="34" charset="0"/>
                <a:cs typeface="Arial" pitchFamily="34" charset="0"/>
              </a:rPr>
              <a:t>(</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 a, float b){</a:t>
            </a:r>
          </a:p>
          <a:p>
            <a:pPr>
              <a:buNone/>
            </a:pP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System.out.println</a:t>
            </a:r>
            <a:r>
              <a:rPr lang="en-US" sz="1600" b="1" dirty="0" smtClean="0">
                <a:latin typeface="Arial" pitchFamily="34" charset="0"/>
                <a:cs typeface="Arial" pitchFamily="34" charset="0"/>
              </a:rPr>
              <a:t>("Method C");</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a:t>
            </a:r>
            <a:endParaRPr lang="en-US" sz="1600" b="1" dirty="0">
              <a:latin typeface="Arial" pitchFamily="34" charset="0"/>
              <a:cs typeface="Arial" pitchFamily="34" charset="0"/>
            </a:endParaRPr>
          </a:p>
        </p:txBody>
      </p:sp>
      <p:sp>
        <p:nvSpPr>
          <p:cNvPr id="4" name="Content Placeholder 3"/>
          <p:cNvSpPr>
            <a:spLocks noGrp="1"/>
          </p:cNvSpPr>
          <p:nvPr>
            <p:ph sz="half" idx="2"/>
          </p:nvPr>
        </p:nvSpPr>
        <p:spPr>
          <a:xfrm>
            <a:off x="3733800" y="1981200"/>
            <a:ext cx="5410200" cy="2316163"/>
          </a:xfrm>
        </p:spPr>
        <p:txBody>
          <a:bodyPr>
            <a:noAutofit/>
          </a:bodyPr>
          <a:lstStyle/>
          <a:p>
            <a:pPr>
              <a:buNone/>
            </a:pPr>
            <a:r>
              <a:rPr lang="en-US" sz="1800" b="1" dirty="0" smtClean="0">
                <a:latin typeface="Arial" pitchFamily="34" charset="0"/>
                <a:cs typeface="Arial" pitchFamily="34" charset="0"/>
              </a:rPr>
              <a:t>public class FsC1 </a:t>
            </a:r>
          </a:p>
          <a:p>
            <a:pPr>
              <a:buNone/>
            </a:pP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public static void main(String </a:t>
            </a:r>
            <a:r>
              <a:rPr lang="en-US" sz="1800" b="1" dirty="0" err="1" smtClean="0">
                <a:latin typeface="Arial" pitchFamily="34" charset="0"/>
                <a:cs typeface="Arial" pitchFamily="34" charset="0"/>
              </a:rPr>
              <a:t>args</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       FsC1Disp </a:t>
            </a:r>
            <a:r>
              <a:rPr lang="en-US" sz="1800" b="1" dirty="0" err="1" smtClean="0">
                <a:latin typeface="Arial" pitchFamily="34" charset="0"/>
                <a:cs typeface="Arial" pitchFamily="34" charset="0"/>
              </a:rPr>
              <a:t>obj</a:t>
            </a:r>
            <a:r>
              <a:rPr lang="en-US" sz="1800" b="1" dirty="0" smtClean="0">
                <a:latin typeface="Arial" pitchFamily="34" charset="0"/>
                <a:cs typeface="Arial" pitchFamily="34" charset="0"/>
              </a:rPr>
              <a:t> = new FsC1Disp();</a:t>
            </a:r>
          </a:p>
          <a:p>
            <a:pPr>
              <a:buNone/>
            </a:pPr>
            <a:r>
              <a:rPr lang="en-US" sz="1800" b="1" dirty="0" smtClean="0">
                <a:latin typeface="Arial" pitchFamily="34" charset="0"/>
                <a:cs typeface="Arial" pitchFamily="34" charset="0"/>
              </a:rPr>
              <a:t>	 /* I am passing </a:t>
            </a:r>
            <a:r>
              <a:rPr lang="en-US" sz="1800" b="1" dirty="0" err="1" smtClean="0">
                <a:latin typeface="Arial" pitchFamily="34" charset="0"/>
                <a:cs typeface="Arial" pitchFamily="34" charset="0"/>
              </a:rPr>
              <a:t>int</a:t>
            </a:r>
            <a:r>
              <a:rPr lang="en-US" sz="1800" b="1" dirty="0" smtClean="0">
                <a:latin typeface="Arial" pitchFamily="34" charset="0"/>
                <a:cs typeface="Arial" pitchFamily="34" charset="0"/>
              </a:rPr>
              <a:t> &amp; float value as a two arguments and because there exists a method having </a:t>
            </a:r>
            <a:r>
              <a:rPr lang="en-US" sz="1800" b="1" dirty="0" err="1" smtClean="0">
                <a:latin typeface="Arial" pitchFamily="34" charset="0"/>
                <a:cs typeface="Arial" pitchFamily="34" charset="0"/>
              </a:rPr>
              <a:t>arg</a:t>
            </a:r>
            <a:r>
              <a:rPr lang="en-US" sz="1800" b="1" dirty="0" smtClean="0">
                <a:latin typeface="Arial" pitchFamily="34" charset="0"/>
                <a:cs typeface="Arial" pitchFamily="34" charset="0"/>
              </a:rPr>
              <a:t> list as (</a:t>
            </a:r>
            <a:r>
              <a:rPr lang="en-US" sz="1800" b="1" dirty="0" err="1" smtClean="0">
                <a:latin typeface="Arial" pitchFamily="34" charset="0"/>
                <a:cs typeface="Arial" pitchFamily="34" charset="0"/>
              </a:rPr>
              <a:t>int</a:t>
            </a:r>
            <a:r>
              <a:rPr lang="en-US" sz="1800" b="1" dirty="0" smtClean="0">
                <a:latin typeface="Arial" pitchFamily="34" charset="0"/>
                <a:cs typeface="Arial" pitchFamily="34" charset="0"/>
              </a:rPr>
              <a:t>, float) it got called</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obj.disp</a:t>
            </a:r>
            <a:r>
              <a:rPr lang="en-US" sz="1800" b="1" dirty="0" smtClean="0">
                <a:latin typeface="Arial" pitchFamily="34" charset="0"/>
                <a:cs typeface="Arial" pitchFamily="34" charset="0"/>
              </a:rPr>
              <a:t>(100, 20.67f);</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a:t>
            </a:r>
            <a:endParaRPr lang="en-US" sz="1800" b="1" dirty="0">
              <a:latin typeface="Arial" pitchFamily="34" charset="0"/>
              <a:cs typeface="Arial" pitchFamily="34" charset="0"/>
            </a:endParaRPr>
          </a:p>
        </p:txBody>
      </p:sp>
      <p:sp>
        <p:nvSpPr>
          <p:cNvPr id="5" name="Rectangle 2"/>
          <p:cNvSpPr>
            <a:spLocks noGrp="1" noChangeArrowheads="1"/>
          </p:cNvSpPr>
          <p:nvPr>
            <p:ph type="title"/>
          </p:nvPr>
        </p:nvSpPr>
        <p:spPr>
          <a:xfrm>
            <a:off x="457200" y="0"/>
            <a:ext cx="8229600" cy="457200"/>
          </a:xfrm>
        </p:spPr>
        <p:txBody>
          <a:bodyPr>
            <a:noAutofit/>
          </a:bodyPr>
          <a:lstStyle/>
          <a:p>
            <a:r>
              <a:rPr lang="en-US" sz="3600" b="1" dirty="0" smtClean="0"/>
              <a:t>Method Overloading and Type Promotion</a:t>
            </a:r>
            <a:endParaRPr lang="en-US" sz="3600" b="1" dirty="0"/>
          </a:p>
        </p:txBody>
      </p:sp>
      <p:sp>
        <p:nvSpPr>
          <p:cNvPr id="6" name="Rectangle 5"/>
          <p:cNvSpPr/>
          <p:nvPr/>
        </p:nvSpPr>
        <p:spPr>
          <a:xfrm>
            <a:off x="0" y="493693"/>
            <a:ext cx="9144000" cy="769441"/>
          </a:xfrm>
          <a:prstGeom prst="rect">
            <a:avLst/>
          </a:prstGeom>
          <a:solidFill>
            <a:srgbClr val="FFFF00"/>
          </a:solidFill>
        </p:spPr>
        <p:txBody>
          <a:bodyPr wrap="square">
            <a:spAutoFit/>
          </a:bodyPr>
          <a:lstStyle/>
          <a:p>
            <a:r>
              <a:rPr lang="en-US" sz="2200" b="1" dirty="0" smtClean="0"/>
              <a:t>Example 6: Overloading –Due to </a:t>
            </a:r>
            <a:r>
              <a:rPr lang="en-US" sz="2200" dirty="0" smtClean="0"/>
              <a:t>type promotion program will run fine because of type promotion. If arguments match then that method is called.</a:t>
            </a:r>
            <a:endParaRPr lang="en-US" sz="2200" b="1"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371600"/>
            <a:ext cx="9144000" cy="2819400"/>
          </a:xfrm>
        </p:spPr>
        <p:txBody>
          <a:bodyPr>
            <a:noAutofit/>
          </a:bodyPr>
          <a:lstStyle/>
          <a:p>
            <a:r>
              <a:rPr lang="en-US" sz="2400" b="1" dirty="0" smtClean="0"/>
              <a:t>Case 1:</a:t>
            </a:r>
          </a:p>
          <a:p>
            <a:r>
              <a:rPr lang="en-US" sz="2400" b="1" dirty="0" err="1" smtClean="0"/>
              <a:t>int</a:t>
            </a:r>
            <a:r>
              <a:rPr lang="en-US" sz="2400" b="1" dirty="0" smtClean="0"/>
              <a:t> </a:t>
            </a:r>
            <a:r>
              <a:rPr lang="en-US" sz="2400" b="1" dirty="0" err="1" smtClean="0"/>
              <a:t>mymethod</a:t>
            </a:r>
            <a:r>
              <a:rPr lang="en-US" sz="2400" b="1" dirty="0" smtClean="0"/>
              <a:t>(</a:t>
            </a:r>
            <a:r>
              <a:rPr lang="en-US" sz="2400" b="1" dirty="0" err="1" smtClean="0"/>
              <a:t>int</a:t>
            </a:r>
            <a:r>
              <a:rPr lang="en-US" sz="2400" b="1" dirty="0" smtClean="0"/>
              <a:t> a, </a:t>
            </a:r>
            <a:r>
              <a:rPr lang="en-US" sz="2400" b="1" dirty="0" err="1" smtClean="0"/>
              <a:t>int</a:t>
            </a:r>
            <a:r>
              <a:rPr lang="en-US" sz="2400" b="1" dirty="0" smtClean="0"/>
              <a:t> b, float c) </a:t>
            </a:r>
          </a:p>
          <a:p>
            <a:r>
              <a:rPr lang="en-US" sz="2400" b="1" dirty="0" err="1" smtClean="0"/>
              <a:t>int</a:t>
            </a:r>
            <a:r>
              <a:rPr lang="en-US" sz="2400" b="1" dirty="0" smtClean="0"/>
              <a:t> </a:t>
            </a:r>
            <a:r>
              <a:rPr lang="en-US" sz="2400" b="1" dirty="0" err="1" smtClean="0"/>
              <a:t>mymethod</a:t>
            </a:r>
            <a:r>
              <a:rPr lang="en-US" sz="2400" b="1" dirty="0" smtClean="0"/>
              <a:t>(</a:t>
            </a:r>
            <a:r>
              <a:rPr lang="en-US" sz="2400" b="1" dirty="0" err="1" smtClean="0"/>
              <a:t>int</a:t>
            </a:r>
            <a:r>
              <a:rPr lang="en-US" sz="2400" b="1" dirty="0" smtClean="0"/>
              <a:t> var1, </a:t>
            </a:r>
            <a:r>
              <a:rPr lang="en-US" sz="2400" b="1" dirty="0" err="1" smtClean="0"/>
              <a:t>int</a:t>
            </a:r>
            <a:r>
              <a:rPr lang="en-US" sz="2400" b="1" dirty="0" smtClean="0"/>
              <a:t> var2, float var3)</a:t>
            </a:r>
          </a:p>
          <a:p>
            <a:r>
              <a:rPr lang="en-US" sz="2400" b="1" dirty="0" smtClean="0"/>
              <a:t>Result: Compile time error. Argument lists are exactly same. Both methods are having same number, data types and same sequence of data types.</a:t>
            </a:r>
          </a:p>
          <a:p>
            <a:pPr>
              <a:buNone/>
            </a:pPr>
            <a:endParaRPr lang="en-US" sz="2400" b="1" dirty="0">
              <a:latin typeface="Arial" pitchFamily="34" charset="0"/>
              <a:cs typeface="Arial" pitchFamily="34" charset="0"/>
            </a:endParaRPr>
          </a:p>
        </p:txBody>
      </p:sp>
      <p:sp>
        <p:nvSpPr>
          <p:cNvPr id="5" name="Rectangle 2"/>
          <p:cNvSpPr>
            <a:spLocks noGrp="1" noChangeArrowheads="1"/>
          </p:cNvSpPr>
          <p:nvPr>
            <p:ph type="title"/>
          </p:nvPr>
        </p:nvSpPr>
        <p:spPr>
          <a:xfrm>
            <a:off x="457200" y="0"/>
            <a:ext cx="8229600" cy="457200"/>
          </a:xfrm>
        </p:spPr>
        <p:txBody>
          <a:bodyPr>
            <a:noAutofit/>
          </a:bodyPr>
          <a:lstStyle/>
          <a:p>
            <a:r>
              <a:rPr lang="en-US" sz="3600" b="1" dirty="0" smtClean="0"/>
              <a:t>Method Overloading and Type Promotion</a:t>
            </a:r>
            <a:endParaRPr lang="en-US" sz="3600" b="1" dirty="0"/>
          </a:p>
        </p:txBody>
      </p:sp>
      <p:sp>
        <p:nvSpPr>
          <p:cNvPr id="6" name="Rectangle 5"/>
          <p:cNvSpPr/>
          <p:nvPr/>
        </p:nvSpPr>
        <p:spPr>
          <a:xfrm>
            <a:off x="0" y="493693"/>
            <a:ext cx="9144000" cy="461665"/>
          </a:xfrm>
          <a:prstGeom prst="rect">
            <a:avLst/>
          </a:prstGeom>
          <a:solidFill>
            <a:srgbClr val="FFFF00"/>
          </a:solidFill>
        </p:spPr>
        <p:txBody>
          <a:bodyPr wrap="square">
            <a:spAutoFit/>
          </a:bodyPr>
          <a:lstStyle/>
          <a:p>
            <a:r>
              <a:rPr lang="en-US" sz="2400" b="1" dirty="0" smtClean="0"/>
              <a:t>Lets see few Valid/invalid cases of method overloading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371600"/>
            <a:ext cx="9144000" cy="2819400"/>
          </a:xfrm>
        </p:spPr>
        <p:txBody>
          <a:bodyPr>
            <a:noAutofit/>
          </a:bodyPr>
          <a:lstStyle/>
          <a:p>
            <a:r>
              <a:rPr lang="en-US" sz="2400" b="1" dirty="0" smtClean="0"/>
              <a:t>Case 2:</a:t>
            </a:r>
          </a:p>
          <a:p>
            <a:r>
              <a:rPr lang="en-US" sz="2400" b="1" dirty="0" err="1" smtClean="0"/>
              <a:t>int</a:t>
            </a:r>
            <a:r>
              <a:rPr lang="en-US" sz="2400" b="1" dirty="0" smtClean="0"/>
              <a:t> </a:t>
            </a:r>
            <a:r>
              <a:rPr lang="en-US" sz="2400" b="1" dirty="0" err="1" smtClean="0"/>
              <a:t>mymethod</a:t>
            </a:r>
            <a:r>
              <a:rPr lang="en-US" sz="2400" b="1" dirty="0" smtClean="0"/>
              <a:t>(</a:t>
            </a:r>
            <a:r>
              <a:rPr lang="en-US" sz="2400" b="1" dirty="0" err="1" smtClean="0"/>
              <a:t>int</a:t>
            </a:r>
            <a:r>
              <a:rPr lang="en-US" sz="2400" b="1" dirty="0" smtClean="0"/>
              <a:t> a, </a:t>
            </a:r>
            <a:r>
              <a:rPr lang="en-US" sz="2400" b="1" dirty="0" err="1" smtClean="0"/>
              <a:t>int</a:t>
            </a:r>
            <a:r>
              <a:rPr lang="en-US" sz="2400" b="1" dirty="0" smtClean="0"/>
              <a:t> b) </a:t>
            </a:r>
          </a:p>
          <a:p>
            <a:r>
              <a:rPr lang="en-US" sz="2400" b="1" dirty="0" err="1" smtClean="0"/>
              <a:t>int</a:t>
            </a:r>
            <a:r>
              <a:rPr lang="en-US" sz="2400" b="1" dirty="0" smtClean="0"/>
              <a:t> </a:t>
            </a:r>
            <a:r>
              <a:rPr lang="en-US" sz="2400" b="1" dirty="0" err="1" smtClean="0"/>
              <a:t>mymethod</a:t>
            </a:r>
            <a:r>
              <a:rPr lang="en-US" sz="2400" b="1" dirty="0" smtClean="0"/>
              <a:t>(float var1, float var2)</a:t>
            </a:r>
          </a:p>
          <a:p>
            <a:r>
              <a:rPr lang="en-US" sz="2400" b="1" dirty="0" smtClean="0"/>
              <a:t>Result: </a:t>
            </a:r>
          </a:p>
          <a:p>
            <a:r>
              <a:rPr lang="en-US" sz="2400" b="1" dirty="0" smtClean="0"/>
              <a:t>Perfectly fine. Valid case of overloading. Here data types of arguments are different.</a:t>
            </a:r>
          </a:p>
          <a:p>
            <a:r>
              <a:rPr lang="en-US" sz="2400" b="1" dirty="0" smtClean="0"/>
              <a:t>Case 3:</a:t>
            </a:r>
          </a:p>
          <a:p>
            <a:r>
              <a:rPr lang="en-US" sz="2400" b="1" dirty="0" err="1" smtClean="0"/>
              <a:t>int</a:t>
            </a:r>
            <a:r>
              <a:rPr lang="en-US" sz="2400" b="1" dirty="0" smtClean="0"/>
              <a:t> </a:t>
            </a:r>
            <a:r>
              <a:rPr lang="en-US" sz="2400" b="1" dirty="0" err="1" smtClean="0"/>
              <a:t>mymethod</a:t>
            </a:r>
            <a:r>
              <a:rPr lang="en-US" sz="2400" b="1" dirty="0" smtClean="0"/>
              <a:t>(</a:t>
            </a:r>
            <a:r>
              <a:rPr lang="en-US" sz="2400" b="1" dirty="0" err="1" smtClean="0"/>
              <a:t>int</a:t>
            </a:r>
            <a:r>
              <a:rPr lang="en-US" sz="2400" b="1" dirty="0" smtClean="0"/>
              <a:t> a, </a:t>
            </a:r>
            <a:r>
              <a:rPr lang="en-US" sz="2400" b="1" dirty="0" err="1" smtClean="0"/>
              <a:t>int</a:t>
            </a:r>
            <a:r>
              <a:rPr lang="en-US" sz="2400" b="1" dirty="0" smtClean="0"/>
              <a:t> b)</a:t>
            </a:r>
          </a:p>
          <a:p>
            <a:r>
              <a:rPr lang="en-US" sz="2400" b="1" dirty="0" err="1" smtClean="0"/>
              <a:t>int</a:t>
            </a:r>
            <a:r>
              <a:rPr lang="en-US" sz="2400" b="1" dirty="0" smtClean="0"/>
              <a:t> </a:t>
            </a:r>
            <a:r>
              <a:rPr lang="en-US" sz="2400" b="1" dirty="0" err="1" smtClean="0"/>
              <a:t>mymethod</a:t>
            </a:r>
            <a:r>
              <a:rPr lang="en-US" sz="2400" b="1" dirty="0" smtClean="0"/>
              <a:t>(</a:t>
            </a:r>
            <a:r>
              <a:rPr lang="en-US" sz="2400" b="1" dirty="0" err="1" smtClean="0"/>
              <a:t>int</a:t>
            </a:r>
            <a:r>
              <a:rPr lang="en-US" sz="2400" b="1" dirty="0" smtClean="0"/>
              <a:t> num)</a:t>
            </a:r>
          </a:p>
          <a:p>
            <a:r>
              <a:rPr lang="en-US" sz="2400" b="1" dirty="0" smtClean="0"/>
              <a:t>Result: Perfectly fine. Valid case of overloading. Here number of arguments are different.</a:t>
            </a:r>
          </a:p>
          <a:p>
            <a:pPr>
              <a:buNone/>
            </a:pPr>
            <a:endParaRPr lang="en-US" sz="2400" b="1" dirty="0">
              <a:latin typeface="Arial" pitchFamily="34" charset="0"/>
              <a:cs typeface="Arial" pitchFamily="34" charset="0"/>
            </a:endParaRPr>
          </a:p>
        </p:txBody>
      </p:sp>
      <p:sp>
        <p:nvSpPr>
          <p:cNvPr id="5" name="Rectangle 2"/>
          <p:cNvSpPr>
            <a:spLocks noGrp="1" noChangeArrowheads="1"/>
          </p:cNvSpPr>
          <p:nvPr>
            <p:ph type="title"/>
          </p:nvPr>
        </p:nvSpPr>
        <p:spPr>
          <a:xfrm>
            <a:off x="457200" y="0"/>
            <a:ext cx="8229600" cy="457200"/>
          </a:xfrm>
        </p:spPr>
        <p:txBody>
          <a:bodyPr>
            <a:noAutofit/>
          </a:bodyPr>
          <a:lstStyle/>
          <a:p>
            <a:r>
              <a:rPr lang="en-US" sz="3600" b="1" dirty="0" smtClean="0"/>
              <a:t>Method Overloading and Type Promotion</a:t>
            </a:r>
            <a:endParaRPr lang="en-US" sz="3600" b="1" dirty="0"/>
          </a:p>
        </p:txBody>
      </p:sp>
      <p:sp>
        <p:nvSpPr>
          <p:cNvPr id="6" name="Rectangle 5"/>
          <p:cNvSpPr/>
          <p:nvPr/>
        </p:nvSpPr>
        <p:spPr>
          <a:xfrm>
            <a:off x="0" y="493693"/>
            <a:ext cx="9144000" cy="461665"/>
          </a:xfrm>
          <a:prstGeom prst="rect">
            <a:avLst/>
          </a:prstGeom>
          <a:solidFill>
            <a:srgbClr val="FFFF00"/>
          </a:solidFill>
        </p:spPr>
        <p:txBody>
          <a:bodyPr wrap="square">
            <a:spAutoFit/>
          </a:bodyPr>
          <a:lstStyle/>
          <a:p>
            <a:r>
              <a:rPr lang="en-US" sz="2400" b="1" dirty="0" smtClean="0"/>
              <a:t>Lets see few Valid/invalid cases of method overloading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371600"/>
            <a:ext cx="9144000" cy="2819400"/>
          </a:xfrm>
        </p:spPr>
        <p:txBody>
          <a:bodyPr>
            <a:noAutofit/>
          </a:bodyPr>
          <a:lstStyle/>
          <a:p>
            <a:r>
              <a:rPr lang="en-US" sz="2400" dirty="0" smtClean="0"/>
              <a:t>Case 4:</a:t>
            </a:r>
          </a:p>
          <a:p>
            <a:r>
              <a:rPr lang="en-US" sz="2400" dirty="0" smtClean="0"/>
              <a:t>float </a:t>
            </a:r>
            <a:r>
              <a:rPr lang="en-US" sz="2400" dirty="0" err="1" smtClean="0"/>
              <a:t>mymethod</a:t>
            </a:r>
            <a:r>
              <a:rPr lang="en-US" sz="2400" dirty="0" smtClean="0"/>
              <a:t>(</a:t>
            </a:r>
            <a:r>
              <a:rPr lang="en-US" sz="2400" dirty="0" err="1" smtClean="0"/>
              <a:t>int</a:t>
            </a:r>
            <a:r>
              <a:rPr lang="en-US" sz="2400" dirty="0" smtClean="0"/>
              <a:t> a, float b) </a:t>
            </a:r>
          </a:p>
          <a:p>
            <a:r>
              <a:rPr lang="en-US" sz="2400" dirty="0" smtClean="0"/>
              <a:t>float </a:t>
            </a:r>
            <a:r>
              <a:rPr lang="en-US" sz="2400" dirty="0" err="1" smtClean="0"/>
              <a:t>mymethod</a:t>
            </a:r>
            <a:r>
              <a:rPr lang="en-US" sz="2400" dirty="0" smtClean="0"/>
              <a:t>(float var1, </a:t>
            </a:r>
            <a:r>
              <a:rPr lang="en-US" sz="2400" dirty="0" err="1" smtClean="0"/>
              <a:t>int</a:t>
            </a:r>
            <a:r>
              <a:rPr lang="en-US" sz="2400" dirty="0" smtClean="0"/>
              <a:t> var2)</a:t>
            </a:r>
          </a:p>
          <a:p>
            <a:r>
              <a:rPr lang="en-US" sz="2400" dirty="0" smtClean="0"/>
              <a:t>Result: Perfectly fine. Valid case of overloading. Sequence of the data types of parameters are different, </a:t>
            </a:r>
          </a:p>
          <a:p>
            <a:r>
              <a:rPr lang="en-US" sz="2400" dirty="0" smtClean="0"/>
              <a:t>first method is having (</a:t>
            </a:r>
            <a:r>
              <a:rPr lang="en-US" sz="2400" dirty="0" err="1" smtClean="0"/>
              <a:t>int</a:t>
            </a:r>
            <a:r>
              <a:rPr lang="en-US" sz="2400" dirty="0" smtClean="0"/>
              <a:t>, float) and second is having (float, </a:t>
            </a:r>
            <a:r>
              <a:rPr lang="en-US" sz="2400" dirty="0" err="1" smtClean="0"/>
              <a:t>int</a:t>
            </a:r>
            <a:r>
              <a:rPr lang="en-US" sz="2400" dirty="0" smtClean="0"/>
              <a:t>).</a:t>
            </a:r>
          </a:p>
          <a:p>
            <a:r>
              <a:rPr lang="en-US" sz="2400" dirty="0" smtClean="0"/>
              <a:t>Case 5:</a:t>
            </a:r>
          </a:p>
          <a:p>
            <a:r>
              <a:rPr lang="en-US" sz="2400" dirty="0" err="1" smtClean="0"/>
              <a:t>int</a:t>
            </a:r>
            <a:r>
              <a:rPr lang="en-US" sz="2400" dirty="0" smtClean="0"/>
              <a:t> </a:t>
            </a:r>
            <a:r>
              <a:rPr lang="en-US" sz="2400" dirty="0" err="1" smtClean="0"/>
              <a:t>mymethod</a:t>
            </a:r>
            <a:r>
              <a:rPr lang="en-US" sz="2400" dirty="0" smtClean="0"/>
              <a:t>(</a:t>
            </a:r>
            <a:r>
              <a:rPr lang="en-US" sz="2400" dirty="0" err="1" smtClean="0"/>
              <a:t>int</a:t>
            </a:r>
            <a:r>
              <a:rPr lang="en-US" sz="2400" dirty="0" smtClean="0"/>
              <a:t> a, </a:t>
            </a:r>
            <a:r>
              <a:rPr lang="en-US" sz="2400" dirty="0" err="1" smtClean="0"/>
              <a:t>int</a:t>
            </a:r>
            <a:r>
              <a:rPr lang="en-US" sz="2400" dirty="0" smtClean="0"/>
              <a:t> b) </a:t>
            </a:r>
          </a:p>
          <a:p>
            <a:r>
              <a:rPr lang="en-US" sz="2400" dirty="0" smtClean="0"/>
              <a:t>float </a:t>
            </a:r>
            <a:r>
              <a:rPr lang="en-US" sz="2400" dirty="0" err="1" smtClean="0"/>
              <a:t>mymethod</a:t>
            </a:r>
            <a:r>
              <a:rPr lang="en-US" sz="2400" dirty="0" smtClean="0"/>
              <a:t>(</a:t>
            </a:r>
            <a:r>
              <a:rPr lang="en-US" sz="2400" dirty="0" err="1" smtClean="0"/>
              <a:t>int</a:t>
            </a:r>
            <a:r>
              <a:rPr lang="en-US" sz="2400" dirty="0" smtClean="0"/>
              <a:t> var1, </a:t>
            </a:r>
            <a:r>
              <a:rPr lang="en-US" sz="2400" dirty="0" err="1" smtClean="0"/>
              <a:t>int</a:t>
            </a:r>
            <a:r>
              <a:rPr lang="en-US" sz="2400" dirty="0" smtClean="0"/>
              <a:t> var2)</a:t>
            </a:r>
          </a:p>
          <a:p>
            <a:r>
              <a:rPr lang="en-US" sz="2400" dirty="0" smtClean="0"/>
              <a:t>Result: Compile time error. Argument lists are exactly same. Even though return type of methods are different, it is not a valid case. Since return type of method doesn’t matter while overloading a method.</a:t>
            </a:r>
          </a:p>
          <a:p>
            <a:pPr>
              <a:buNone/>
            </a:pPr>
            <a:endParaRPr lang="en-US" sz="2400" b="1" dirty="0">
              <a:latin typeface="Arial" pitchFamily="34" charset="0"/>
              <a:cs typeface="Arial" pitchFamily="34" charset="0"/>
            </a:endParaRPr>
          </a:p>
        </p:txBody>
      </p:sp>
      <p:sp>
        <p:nvSpPr>
          <p:cNvPr id="5" name="Rectangle 2"/>
          <p:cNvSpPr>
            <a:spLocks noGrp="1" noChangeArrowheads="1"/>
          </p:cNvSpPr>
          <p:nvPr>
            <p:ph type="title"/>
          </p:nvPr>
        </p:nvSpPr>
        <p:spPr>
          <a:xfrm>
            <a:off x="457200" y="0"/>
            <a:ext cx="8229600" cy="457200"/>
          </a:xfrm>
        </p:spPr>
        <p:txBody>
          <a:bodyPr>
            <a:noAutofit/>
          </a:bodyPr>
          <a:lstStyle/>
          <a:p>
            <a:r>
              <a:rPr lang="en-US" sz="3600" b="1" dirty="0" smtClean="0"/>
              <a:t>Method Overloading and Type Promotion</a:t>
            </a:r>
            <a:endParaRPr lang="en-US" sz="3600" b="1" dirty="0"/>
          </a:p>
        </p:txBody>
      </p:sp>
      <p:sp>
        <p:nvSpPr>
          <p:cNvPr id="6" name="Rectangle 5"/>
          <p:cNvSpPr/>
          <p:nvPr/>
        </p:nvSpPr>
        <p:spPr>
          <a:xfrm>
            <a:off x="0" y="493693"/>
            <a:ext cx="9144000" cy="461665"/>
          </a:xfrm>
          <a:prstGeom prst="rect">
            <a:avLst/>
          </a:prstGeom>
          <a:solidFill>
            <a:srgbClr val="FFFF00"/>
          </a:solidFill>
        </p:spPr>
        <p:txBody>
          <a:bodyPr wrap="square">
            <a:spAutoFit/>
          </a:bodyPr>
          <a:lstStyle/>
          <a:p>
            <a:r>
              <a:rPr lang="en-US" sz="2400" b="1" dirty="0" smtClean="0"/>
              <a:t>Lets see few Valid/invalid cases of method overloading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Slide Number Placeholder 3"/>
          <p:cNvSpPr>
            <a:spLocks noGrp="1"/>
          </p:cNvSpPr>
          <p:nvPr>
            <p:ph type="sldNum" sz="quarter" idx="10"/>
          </p:nvPr>
        </p:nvSpPr>
        <p:spPr>
          <a:noFill/>
        </p:spPr>
        <p:txBody>
          <a:bodyPr/>
          <a:lstStyle/>
          <a:p>
            <a:fld id="{6C9E6DB1-C8DB-418B-98E1-57461F1BE2D0}" type="slidenum">
              <a:rPr lang="en-US" smtClean="0">
                <a:latin typeface="Arial" pitchFamily="34" charset="0"/>
              </a:rPr>
              <a:pPr/>
              <a:t>16</a:t>
            </a:fld>
            <a:endParaRPr lang="en-US" smtClean="0">
              <a:latin typeface="Arial" pitchFamily="34" charset="0"/>
            </a:endParaRPr>
          </a:p>
        </p:txBody>
      </p:sp>
      <p:sp>
        <p:nvSpPr>
          <p:cNvPr id="281603" name="Rectangle 2"/>
          <p:cNvSpPr>
            <a:spLocks noGrp="1" noChangeArrowheads="1"/>
          </p:cNvSpPr>
          <p:nvPr>
            <p:ph type="title"/>
          </p:nvPr>
        </p:nvSpPr>
        <p:spPr>
          <a:xfrm>
            <a:off x="0" y="0"/>
            <a:ext cx="9144000" cy="457200"/>
          </a:xfrm>
        </p:spPr>
        <p:txBody>
          <a:bodyPr>
            <a:normAutofit fontScale="90000"/>
          </a:bodyPr>
          <a:lstStyle/>
          <a:p>
            <a:pPr eaLnBrk="1" hangingPunct="1"/>
            <a:r>
              <a:rPr lang="en-US" dirty="0" smtClean="0"/>
              <a:t>Java Programming -  Method Overloading</a:t>
            </a:r>
          </a:p>
        </p:txBody>
      </p:sp>
      <p:sp>
        <p:nvSpPr>
          <p:cNvPr id="63492" name="Rectangle 3"/>
          <p:cNvSpPr>
            <a:spLocks noGrp="1" noChangeArrowheads="1"/>
          </p:cNvSpPr>
          <p:nvPr>
            <p:ph type="body" idx="1"/>
          </p:nvPr>
        </p:nvSpPr>
        <p:spPr>
          <a:xfrm>
            <a:off x="0" y="533400"/>
            <a:ext cx="9144000" cy="6324600"/>
          </a:xfrm>
        </p:spPr>
        <p:txBody>
          <a:bodyPr>
            <a:normAutofit/>
          </a:bodyPr>
          <a:lstStyle/>
          <a:p>
            <a:r>
              <a:rPr lang="en-US" b="1" dirty="0" smtClean="0"/>
              <a:t>Using method overloading of interest function find simple interest and compound interest.</a:t>
            </a:r>
          </a:p>
          <a:p>
            <a:r>
              <a:rPr lang="en-US" b="1" dirty="0" smtClean="0"/>
              <a:t>If user gives only number of years (</a:t>
            </a:r>
            <a:r>
              <a:rPr lang="en-US" b="1" dirty="0" err="1" smtClean="0"/>
              <a:t>int</a:t>
            </a:r>
            <a:r>
              <a:rPr lang="en-US" b="1" dirty="0" smtClean="0"/>
              <a:t>) and rate (float) then the </a:t>
            </a:r>
            <a:r>
              <a:rPr lang="en-US" b="1" dirty="0" smtClean="0">
                <a:solidFill>
                  <a:srgbClr val="FF0000"/>
                </a:solidFill>
              </a:rPr>
              <a:t>interest</a:t>
            </a:r>
            <a:r>
              <a:rPr lang="en-US" b="1" dirty="0" smtClean="0"/>
              <a:t> method should be called and this method should ask for principle amount and display simple interest in the main function.</a:t>
            </a:r>
          </a:p>
          <a:p>
            <a:r>
              <a:rPr lang="en-US" b="1" dirty="0" smtClean="0"/>
              <a:t>If user gives </a:t>
            </a:r>
            <a:r>
              <a:rPr lang="en-US" b="1" dirty="0" smtClean="0"/>
              <a:t>principle amount (long), number </a:t>
            </a:r>
            <a:r>
              <a:rPr lang="en-US" b="1" dirty="0" smtClean="0"/>
              <a:t>of years (</a:t>
            </a:r>
            <a:r>
              <a:rPr lang="en-US" b="1" dirty="0" err="1" smtClean="0"/>
              <a:t>int</a:t>
            </a:r>
            <a:r>
              <a:rPr lang="en-US" b="1" dirty="0" smtClean="0"/>
              <a:t>) and rate (float) then </a:t>
            </a:r>
            <a:r>
              <a:rPr lang="en-US" b="1" dirty="0" smtClean="0"/>
              <a:t>the </a:t>
            </a:r>
            <a:r>
              <a:rPr lang="en-US" b="1" dirty="0" smtClean="0">
                <a:solidFill>
                  <a:srgbClr val="FF0000"/>
                </a:solidFill>
              </a:rPr>
              <a:t>interest</a:t>
            </a:r>
            <a:r>
              <a:rPr lang="en-US" b="1" dirty="0" smtClean="0"/>
              <a:t> </a:t>
            </a:r>
            <a:r>
              <a:rPr lang="en-US" b="1" dirty="0" smtClean="0"/>
              <a:t>method </a:t>
            </a:r>
            <a:r>
              <a:rPr lang="en-US" b="1" dirty="0" smtClean="0"/>
              <a:t>should </a:t>
            </a:r>
            <a:r>
              <a:rPr lang="en-US" b="1" dirty="0" smtClean="0"/>
              <a:t>be called and </a:t>
            </a:r>
            <a:r>
              <a:rPr lang="en-US" b="1" dirty="0" smtClean="0"/>
              <a:t>display compound interest </a:t>
            </a:r>
            <a:r>
              <a:rPr lang="en-US" b="1" dirty="0" smtClean="0"/>
              <a:t>in the main function.</a:t>
            </a:r>
          </a:p>
          <a:p>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457200"/>
            <a:ext cx="9144000" cy="2819400"/>
          </a:xfrm>
        </p:spPr>
        <p:txBody>
          <a:bodyPr>
            <a:noAutofit/>
          </a:bodyPr>
          <a:lstStyle/>
          <a:p>
            <a:pPr>
              <a:buNone/>
            </a:pPr>
            <a:r>
              <a:rPr lang="en-US" sz="1600" b="1" dirty="0" smtClean="0">
                <a:latin typeface="Arial" pitchFamily="34" charset="0"/>
                <a:cs typeface="Arial" pitchFamily="34" charset="0"/>
              </a:rPr>
              <a:t>import </a:t>
            </a:r>
            <a:r>
              <a:rPr lang="en-US" sz="1600" b="1" dirty="0" err="1" smtClean="0">
                <a:latin typeface="Arial" pitchFamily="34" charset="0"/>
                <a:cs typeface="Arial" pitchFamily="34" charset="0"/>
              </a:rPr>
              <a:t>java.util.Scanner</a:t>
            </a:r>
            <a:r>
              <a:rPr lang="en-US" sz="1600" b="1" dirty="0" smtClean="0">
                <a:latin typeface="Arial" pitchFamily="34" charset="0"/>
                <a:cs typeface="Arial" pitchFamily="34" charset="0"/>
              </a:rPr>
              <a:t>;</a:t>
            </a:r>
          </a:p>
          <a:p>
            <a:pPr>
              <a:buNone/>
            </a:pPr>
            <a:r>
              <a:rPr lang="en-US" sz="1600" b="1" dirty="0" smtClean="0">
                <a:latin typeface="Arial" pitchFamily="34" charset="0"/>
                <a:cs typeface="Arial" pitchFamily="34" charset="0"/>
              </a:rPr>
              <a:t>import </a:t>
            </a:r>
            <a:r>
              <a:rPr lang="en-US" sz="1600" b="1" dirty="0" err="1" smtClean="0">
                <a:latin typeface="Arial" pitchFamily="34" charset="0"/>
                <a:cs typeface="Arial" pitchFamily="34" charset="0"/>
              </a:rPr>
              <a:t>java.lang.Math</a:t>
            </a:r>
            <a:r>
              <a:rPr lang="en-US" sz="1600" b="1" dirty="0" smtClean="0">
                <a:latin typeface="Arial" pitchFamily="34" charset="0"/>
                <a:cs typeface="Arial" pitchFamily="34" charset="0"/>
              </a:rPr>
              <a:t>;</a:t>
            </a:r>
          </a:p>
          <a:p>
            <a:pPr>
              <a:buNone/>
            </a:pPr>
            <a:r>
              <a:rPr lang="en-US" sz="1600" b="1" dirty="0" smtClean="0">
                <a:latin typeface="Arial" pitchFamily="34" charset="0"/>
                <a:cs typeface="Arial" pitchFamily="34" charset="0"/>
              </a:rPr>
              <a:t>class FsC1Disp //Method Overloading Ex 1</a:t>
            </a:r>
          </a:p>
          <a:p>
            <a:pPr>
              <a:buNone/>
            </a:pPr>
            <a:r>
              <a:rPr lang="en-US" sz="1600" b="1" dirty="0" smtClean="0">
                <a:latin typeface="Arial" pitchFamily="34" charset="0"/>
                <a:cs typeface="Arial" pitchFamily="34" charset="0"/>
              </a:rPr>
              <a:t>{</a:t>
            </a:r>
          </a:p>
          <a:p>
            <a:pPr>
              <a:buNone/>
            </a:pPr>
            <a:r>
              <a:rPr lang="en-US" sz="1600" b="1" dirty="0" smtClean="0">
                <a:latin typeface="Arial" pitchFamily="34" charset="0"/>
                <a:cs typeface="Arial" pitchFamily="34" charset="0"/>
              </a:rPr>
              <a:t>   double interest(</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 n, float r)</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Scanner s = new Scanner(</a:t>
            </a:r>
            <a:r>
              <a:rPr lang="en-US" sz="1600" b="1" dirty="0" err="1" smtClean="0">
                <a:latin typeface="Arial" pitchFamily="34" charset="0"/>
                <a:cs typeface="Arial" pitchFamily="34" charset="0"/>
              </a:rPr>
              <a:t>System.in</a:t>
            </a:r>
            <a:r>
              <a:rPr lang="en-US" sz="1600" b="1" dirty="0" smtClean="0">
                <a:latin typeface="Arial" pitchFamily="34" charset="0"/>
                <a:cs typeface="Arial" pitchFamily="34" charset="0"/>
              </a:rPr>
              <a:t>);</a:t>
            </a:r>
          </a:p>
          <a:p>
            <a:pPr>
              <a:buNone/>
            </a:pP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System.out.println</a:t>
            </a:r>
            <a:r>
              <a:rPr lang="en-US" sz="1600" b="1" dirty="0" smtClean="0">
                <a:latin typeface="Arial" pitchFamily="34" charset="0"/>
                <a:cs typeface="Arial" pitchFamily="34" charset="0"/>
              </a:rPr>
              <a:t>("Enter Principle amount");</a:t>
            </a:r>
          </a:p>
          <a:p>
            <a:pPr>
              <a:buNone/>
            </a:pP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 p  = </a:t>
            </a:r>
            <a:r>
              <a:rPr lang="en-US" sz="1600" b="1" dirty="0" err="1" smtClean="0">
                <a:latin typeface="Arial" pitchFamily="34" charset="0"/>
                <a:cs typeface="Arial" pitchFamily="34" charset="0"/>
              </a:rPr>
              <a:t>s.nextInt</a:t>
            </a:r>
            <a:r>
              <a:rPr lang="en-US" sz="1600" b="1" dirty="0" smtClean="0">
                <a:latin typeface="Arial" pitchFamily="34" charset="0"/>
                <a:cs typeface="Arial" pitchFamily="34" charset="0"/>
              </a:rPr>
              <a:t>();</a:t>
            </a:r>
          </a:p>
          <a:p>
            <a:pPr>
              <a:buNone/>
            </a:pPr>
            <a:r>
              <a:rPr lang="en-US" sz="1600" b="1" dirty="0" smtClean="0">
                <a:latin typeface="Arial" pitchFamily="34" charset="0"/>
                <a:cs typeface="Arial" pitchFamily="34" charset="0"/>
              </a:rPr>
              <a:t>	return p*n*r/100; </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double interest(long p, </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 n, float r)</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return (p*(Math.pow((1+r),n)-1));</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a:t>
            </a:r>
            <a:endParaRPr lang="en-US" sz="1600" b="1" dirty="0">
              <a:latin typeface="Arial" pitchFamily="34" charset="0"/>
              <a:cs typeface="Arial" pitchFamily="34" charset="0"/>
            </a:endParaRPr>
          </a:p>
        </p:txBody>
      </p:sp>
      <p:sp>
        <p:nvSpPr>
          <p:cNvPr id="5" name="Rectangle 2"/>
          <p:cNvSpPr>
            <a:spLocks noGrp="1" noChangeArrowheads="1"/>
          </p:cNvSpPr>
          <p:nvPr>
            <p:ph type="title"/>
          </p:nvPr>
        </p:nvSpPr>
        <p:spPr>
          <a:xfrm>
            <a:off x="457200" y="0"/>
            <a:ext cx="8229600" cy="457200"/>
          </a:xfrm>
        </p:spPr>
        <p:txBody>
          <a:bodyPr>
            <a:noAutofit/>
          </a:bodyPr>
          <a:lstStyle/>
          <a:p>
            <a:r>
              <a:rPr lang="en-US" sz="3600" b="1" dirty="0" smtClean="0"/>
              <a:t>Method Overloading and Type Promotion</a:t>
            </a:r>
            <a:endParaRPr lang="en-US" sz="36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28600" y="609600"/>
            <a:ext cx="5943600" cy="6248400"/>
          </a:xfrm>
          <a:solidFill>
            <a:srgbClr val="FFFF00"/>
          </a:solidFill>
        </p:spPr>
        <p:txBody>
          <a:bodyPr>
            <a:noAutofit/>
          </a:bodyPr>
          <a:lstStyle/>
          <a:p>
            <a:pPr>
              <a:buNone/>
            </a:pPr>
            <a:r>
              <a:rPr lang="en-US" sz="1800" b="1" dirty="0" smtClean="0">
                <a:latin typeface="Arial" pitchFamily="34" charset="0"/>
                <a:cs typeface="Arial" pitchFamily="34" charset="0"/>
              </a:rPr>
              <a:t>class Test </a:t>
            </a:r>
          </a:p>
          <a:p>
            <a:pPr>
              <a:buNone/>
            </a:pP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public static void main(String </a:t>
            </a:r>
            <a:r>
              <a:rPr lang="en-US" sz="1800" b="1" dirty="0" err="1" smtClean="0">
                <a:latin typeface="Arial" pitchFamily="34" charset="0"/>
                <a:cs typeface="Arial" pitchFamily="34" charset="0"/>
              </a:rPr>
              <a:t>args</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     FsC1Disp </a:t>
            </a:r>
            <a:r>
              <a:rPr lang="en-US" sz="1800" b="1" dirty="0" err="1" smtClean="0">
                <a:latin typeface="Arial" pitchFamily="34" charset="0"/>
                <a:cs typeface="Arial" pitchFamily="34" charset="0"/>
              </a:rPr>
              <a:t>obj</a:t>
            </a:r>
            <a:r>
              <a:rPr lang="en-US" sz="1800" b="1" dirty="0" smtClean="0">
                <a:latin typeface="Arial" pitchFamily="34" charset="0"/>
                <a:cs typeface="Arial" pitchFamily="34" charset="0"/>
              </a:rPr>
              <a:t> = new FsC1Disp();</a:t>
            </a:r>
          </a:p>
          <a:p>
            <a:pPr>
              <a:buNone/>
            </a:pPr>
            <a:r>
              <a:rPr lang="en-US" sz="1800" b="1" dirty="0" smtClean="0">
                <a:latin typeface="Arial" pitchFamily="34" charset="0"/>
                <a:cs typeface="Arial" pitchFamily="34" charset="0"/>
              </a:rPr>
              <a:t>	 Scanner s = new Scanner(</a:t>
            </a:r>
            <a:r>
              <a:rPr lang="en-US" sz="1800" b="1" dirty="0" err="1" smtClean="0">
                <a:latin typeface="Arial" pitchFamily="34" charset="0"/>
                <a:cs typeface="Arial" pitchFamily="34" charset="0"/>
              </a:rPr>
              <a:t>System.in</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System.out.println</a:t>
            </a:r>
            <a:r>
              <a:rPr lang="en-US" sz="1800" b="1" dirty="0" smtClean="0">
                <a:latin typeface="Arial" pitchFamily="34" charset="0"/>
                <a:cs typeface="Arial" pitchFamily="34" charset="0"/>
              </a:rPr>
              <a:t>("Enter rate of interest: ");</a:t>
            </a:r>
          </a:p>
          <a:p>
            <a:pPr>
              <a:buNone/>
            </a:pPr>
            <a:r>
              <a:rPr lang="en-US" sz="1800" b="1" dirty="0" smtClean="0">
                <a:latin typeface="Arial" pitchFamily="34" charset="0"/>
                <a:cs typeface="Arial" pitchFamily="34" charset="0"/>
              </a:rPr>
              <a:t>	 float rate = </a:t>
            </a:r>
            <a:r>
              <a:rPr lang="en-US" sz="1800" b="1" dirty="0" err="1" smtClean="0">
                <a:latin typeface="Arial" pitchFamily="34" charset="0"/>
                <a:cs typeface="Arial" pitchFamily="34" charset="0"/>
              </a:rPr>
              <a:t>s.nextFloat</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System.out.println</a:t>
            </a:r>
            <a:r>
              <a:rPr lang="en-US" sz="1800" b="1" dirty="0" smtClean="0">
                <a:latin typeface="Arial" pitchFamily="34" charset="0"/>
                <a:cs typeface="Arial" pitchFamily="34" charset="0"/>
              </a:rPr>
              <a:t>("Enter Number of years: ");</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int</a:t>
            </a:r>
            <a:r>
              <a:rPr lang="en-US" sz="1800" b="1" dirty="0" smtClean="0">
                <a:latin typeface="Arial" pitchFamily="34" charset="0"/>
                <a:cs typeface="Arial" pitchFamily="34" charset="0"/>
              </a:rPr>
              <a:t> years = </a:t>
            </a:r>
            <a:r>
              <a:rPr lang="en-US" sz="1800" b="1" dirty="0" err="1" smtClean="0">
                <a:latin typeface="Arial" pitchFamily="34" charset="0"/>
                <a:cs typeface="Arial" pitchFamily="34" charset="0"/>
              </a:rPr>
              <a:t>s.nextInt</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System.out.println</a:t>
            </a:r>
            <a:r>
              <a:rPr lang="en-US" sz="1800" b="1" dirty="0" smtClean="0">
                <a:latin typeface="Arial" pitchFamily="34" charset="0"/>
                <a:cs typeface="Arial" pitchFamily="34" charset="0"/>
              </a:rPr>
              <a:t>("Simple Interest = " +</a:t>
            </a:r>
            <a:r>
              <a:rPr lang="en-US" sz="1800" b="1" dirty="0" err="1" smtClean="0">
                <a:latin typeface="Arial" pitchFamily="34" charset="0"/>
                <a:cs typeface="Arial" pitchFamily="34" charset="0"/>
              </a:rPr>
              <a:t>obj.interest</a:t>
            </a:r>
            <a:r>
              <a:rPr lang="en-US" sz="1800" b="1" dirty="0" smtClean="0">
                <a:latin typeface="Arial" pitchFamily="34" charset="0"/>
                <a:cs typeface="Arial" pitchFamily="34" charset="0"/>
              </a:rPr>
              <a:t>(years, rate));</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System.out.println</a:t>
            </a:r>
            <a:r>
              <a:rPr lang="en-US" sz="1800" b="1" dirty="0" smtClean="0">
                <a:latin typeface="Arial" pitchFamily="34" charset="0"/>
                <a:cs typeface="Arial" pitchFamily="34" charset="0"/>
              </a:rPr>
              <a:t>("Enter Principle amount");</a:t>
            </a:r>
          </a:p>
          <a:p>
            <a:pPr>
              <a:buNone/>
            </a:pPr>
            <a:r>
              <a:rPr lang="en-US" sz="1800" b="1" dirty="0" smtClean="0">
                <a:latin typeface="Arial" pitchFamily="34" charset="0"/>
                <a:cs typeface="Arial" pitchFamily="34" charset="0"/>
              </a:rPr>
              <a:t>     long principle = </a:t>
            </a:r>
            <a:r>
              <a:rPr lang="en-US" sz="1800" b="1" dirty="0" err="1" smtClean="0">
                <a:latin typeface="Arial" pitchFamily="34" charset="0"/>
                <a:cs typeface="Arial" pitchFamily="34" charset="0"/>
              </a:rPr>
              <a:t>s.nextLong</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System.out.println</a:t>
            </a:r>
            <a:r>
              <a:rPr lang="en-US" sz="1800" b="1" dirty="0" smtClean="0">
                <a:latin typeface="Arial" pitchFamily="34" charset="0"/>
                <a:cs typeface="Arial" pitchFamily="34" charset="0"/>
              </a:rPr>
              <a:t>("Simple Interest = " +</a:t>
            </a:r>
            <a:r>
              <a:rPr lang="en-US" sz="1800" b="1" dirty="0" err="1" smtClean="0">
                <a:latin typeface="Arial" pitchFamily="34" charset="0"/>
                <a:cs typeface="Arial" pitchFamily="34" charset="0"/>
              </a:rPr>
              <a:t>obj.interest</a:t>
            </a:r>
            <a:r>
              <a:rPr lang="en-US" sz="1800" b="1" dirty="0" smtClean="0">
                <a:latin typeface="Arial" pitchFamily="34" charset="0"/>
                <a:cs typeface="Arial" pitchFamily="34" charset="0"/>
              </a:rPr>
              <a:t>(</a:t>
            </a:r>
            <a:r>
              <a:rPr lang="en-US" sz="1800" b="1" dirty="0" err="1" smtClean="0">
                <a:latin typeface="Arial" pitchFamily="34" charset="0"/>
                <a:cs typeface="Arial" pitchFamily="34" charset="0"/>
              </a:rPr>
              <a:t>principle,years</a:t>
            </a:r>
            <a:r>
              <a:rPr lang="en-US" sz="1800" b="1" dirty="0" smtClean="0">
                <a:latin typeface="Arial" pitchFamily="34" charset="0"/>
                <a:cs typeface="Arial" pitchFamily="34" charset="0"/>
              </a:rPr>
              <a:t>, rate));</a:t>
            </a:r>
          </a:p>
          <a:p>
            <a:pPr>
              <a:buNone/>
            </a:pPr>
            <a:r>
              <a:rPr lang="en-US" sz="1800" b="1" dirty="0" smtClean="0">
                <a:latin typeface="Arial" pitchFamily="34" charset="0"/>
                <a:cs typeface="Arial" pitchFamily="34" charset="0"/>
              </a:rPr>
              <a:t>   </a:t>
            </a:r>
            <a:r>
              <a:rPr lang="en-US" sz="1800" b="1" dirty="0" smtClean="0">
                <a:latin typeface="Arial" pitchFamily="34" charset="0"/>
                <a:cs typeface="Arial" pitchFamily="34" charset="0"/>
              </a:rPr>
              <a:t>}</a:t>
            </a:r>
            <a:endParaRPr lang="en-US" sz="1800" b="1" dirty="0" smtClean="0">
              <a:latin typeface="Arial" pitchFamily="34" charset="0"/>
              <a:cs typeface="Arial" pitchFamily="34" charset="0"/>
            </a:endParaRPr>
          </a:p>
          <a:p>
            <a:pPr>
              <a:buNone/>
            </a:pPr>
            <a:r>
              <a:rPr lang="en-US" sz="1800" b="1" dirty="0" smtClean="0">
                <a:latin typeface="Arial" pitchFamily="34" charset="0"/>
                <a:cs typeface="Arial" pitchFamily="34" charset="0"/>
              </a:rPr>
              <a:t>}</a:t>
            </a:r>
            <a:endParaRPr lang="en-US" sz="1800" b="1" dirty="0">
              <a:latin typeface="Arial" pitchFamily="34" charset="0"/>
              <a:cs typeface="Arial" pitchFamily="34" charset="0"/>
            </a:endParaRPr>
          </a:p>
        </p:txBody>
      </p:sp>
      <p:sp>
        <p:nvSpPr>
          <p:cNvPr id="5" name="Rectangle 2"/>
          <p:cNvSpPr>
            <a:spLocks noGrp="1" noChangeArrowheads="1"/>
          </p:cNvSpPr>
          <p:nvPr>
            <p:ph type="title"/>
          </p:nvPr>
        </p:nvSpPr>
        <p:spPr>
          <a:xfrm>
            <a:off x="457200" y="0"/>
            <a:ext cx="8229600" cy="457200"/>
          </a:xfrm>
        </p:spPr>
        <p:txBody>
          <a:bodyPr>
            <a:noAutofit/>
          </a:bodyPr>
          <a:lstStyle/>
          <a:p>
            <a:r>
              <a:rPr lang="en-US" sz="3600" b="1" dirty="0" smtClean="0"/>
              <a:t>Method Overloading and Type Promotion</a:t>
            </a:r>
            <a:endParaRPr lang="en-US" sz="36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Slide Number Placeholder 3"/>
          <p:cNvSpPr>
            <a:spLocks noGrp="1"/>
          </p:cNvSpPr>
          <p:nvPr>
            <p:ph type="sldNum" sz="quarter" idx="10"/>
          </p:nvPr>
        </p:nvSpPr>
        <p:spPr>
          <a:noFill/>
        </p:spPr>
        <p:txBody>
          <a:bodyPr/>
          <a:lstStyle/>
          <a:p>
            <a:fld id="{6C9E6DB1-C8DB-418B-98E1-57461F1BE2D0}" type="slidenum">
              <a:rPr lang="en-US" smtClean="0">
                <a:latin typeface="Arial" pitchFamily="34" charset="0"/>
              </a:rPr>
              <a:pPr/>
              <a:t>19</a:t>
            </a:fld>
            <a:endParaRPr lang="en-US" smtClean="0">
              <a:latin typeface="Arial" pitchFamily="34" charset="0"/>
            </a:endParaRPr>
          </a:p>
        </p:txBody>
      </p:sp>
      <p:sp>
        <p:nvSpPr>
          <p:cNvPr id="281603" name="Rectangle 2"/>
          <p:cNvSpPr>
            <a:spLocks noGrp="1" noChangeArrowheads="1"/>
          </p:cNvSpPr>
          <p:nvPr>
            <p:ph type="title"/>
          </p:nvPr>
        </p:nvSpPr>
        <p:spPr>
          <a:xfrm>
            <a:off x="1219200" y="304800"/>
            <a:ext cx="7467600" cy="457200"/>
          </a:xfrm>
        </p:spPr>
        <p:txBody>
          <a:bodyPr>
            <a:normAutofit fontScale="90000"/>
          </a:bodyPr>
          <a:lstStyle/>
          <a:p>
            <a:pPr eaLnBrk="1" hangingPunct="1"/>
            <a:r>
              <a:rPr lang="en-US" dirty="0" smtClean="0"/>
              <a:t>Java Programming -  Method Overloading</a:t>
            </a:r>
          </a:p>
        </p:txBody>
      </p:sp>
      <p:sp>
        <p:nvSpPr>
          <p:cNvPr id="63492" name="Rectangle 3"/>
          <p:cNvSpPr>
            <a:spLocks noGrp="1" noChangeArrowheads="1"/>
          </p:cNvSpPr>
          <p:nvPr>
            <p:ph type="body" idx="1"/>
          </p:nvPr>
        </p:nvSpPr>
        <p:spPr>
          <a:xfrm>
            <a:off x="0" y="1066800"/>
            <a:ext cx="8915400" cy="5791200"/>
          </a:xfrm>
        </p:spPr>
        <p:txBody>
          <a:bodyPr>
            <a:normAutofit/>
          </a:bodyPr>
          <a:lstStyle/>
          <a:p>
            <a:r>
              <a:rPr lang="en-US" b="1" u="sng" dirty="0" smtClean="0">
                <a:hlinkClick r:id="rId2"/>
              </a:rPr>
              <a:t>Equilateral Triangle</a:t>
            </a:r>
          </a:p>
          <a:p>
            <a:pPr eaLnBrk="1" hangingPunct="1"/>
            <a:r>
              <a:rPr lang="en-US" b="1" dirty="0" smtClean="0"/>
              <a:t>Math.pow(a,2)*(</a:t>
            </a:r>
            <a:r>
              <a:rPr lang="en-US" b="1" dirty="0" err="1" smtClean="0"/>
              <a:t>Math.sqrt</a:t>
            </a:r>
            <a:r>
              <a:rPr lang="en-US" b="1" dirty="0" smtClean="0"/>
              <a:t>(3)/4)</a:t>
            </a:r>
          </a:p>
          <a:p>
            <a:pPr eaLnBrk="1" hangingPunct="1"/>
            <a:r>
              <a:rPr lang="en-US" b="1" dirty="0" smtClean="0"/>
              <a:t>Right angle Triangle (1/2.0f)(b*h)</a:t>
            </a:r>
          </a:p>
          <a:p>
            <a:r>
              <a:rPr lang="en-US" b="1" dirty="0" smtClean="0"/>
              <a:t>area of a triangle with 3 sides given</a:t>
            </a:r>
            <a:r>
              <a:rPr lang="en-US" b="1" dirty="0" smtClean="0"/>
              <a:t>?</a:t>
            </a:r>
          </a:p>
          <a:p>
            <a:endParaRPr lang="en-US" b="1" dirty="0" smtClean="0"/>
          </a:p>
        </p:txBody>
      </p:sp>
      <p:pic>
        <p:nvPicPr>
          <p:cNvPr id="1026" name="Picture 2"/>
          <p:cNvPicPr>
            <a:picLocks noChangeAspect="1" noChangeArrowheads="1"/>
          </p:cNvPicPr>
          <p:nvPr/>
        </p:nvPicPr>
        <p:blipFill>
          <a:blip r:embed="rId3"/>
          <a:srcRect l="11713" t="59375" r="69546" b="16667"/>
          <a:stretch>
            <a:fillRect/>
          </a:stretch>
        </p:blipFill>
        <p:spPr bwMode="auto">
          <a:xfrm>
            <a:off x="838200" y="3505200"/>
            <a:ext cx="4028661" cy="2895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Number Placeholder 3"/>
          <p:cNvSpPr>
            <a:spLocks noGrp="1"/>
          </p:cNvSpPr>
          <p:nvPr>
            <p:ph type="sldNum" sz="quarter" idx="10"/>
          </p:nvPr>
        </p:nvSpPr>
        <p:spPr>
          <a:noFill/>
        </p:spPr>
        <p:txBody>
          <a:bodyPr/>
          <a:lstStyle/>
          <a:p>
            <a:fld id="{1C3ACCC9-7B5D-4D67-9F17-05673E7504E9}" type="slidenum">
              <a:rPr lang="en-US" smtClean="0">
                <a:latin typeface="Arial" pitchFamily="34" charset="0"/>
              </a:rPr>
              <a:pPr/>
              <a:t>2</a:t>
            </a:fld>
            <a:endParaRPr lang="en-US" smtClean="0">
              <a:latin typeface="Arial" pitchFamily="34" charset="0"/>
            </a:endParaRPr>
          </a:p>
        </p:txBody>
      </p:sp>
      <p:sp>
        <p:nvSpPr>
          <p:cNvPr id="276483" name="Rectangle 2"/>
          <p:cNvSpPr>
            <a:spLocks noGrp="1" noChangeArrowheads="1"/>
          </p:cNvSpPr>
          <p:nvPr>
            <p:ph type="title"/>
          </p:nvPr>
        </p:nvSpPr>
        <p:spPr>
          <a:xfrm>
            <a:off x="1219200" y="304800"/>
            <a:ext cx="7467600" cy="457200"/>
          </a:xfrm>
        </p:spPr>
        <p:txBody>
          <a:bodyPr>
            <a:normAutofit fontScale="90000"/>
          </a:bodyPr>
          <a:lstStyle/>
          <a:p>
            <a:pPr eaLnBrk="1" hangingPunct="1"/>
            <a:r>
              <a:rPr lang="en-US" dirty="0" smtClean="0"/>
              <a:t>Java Programming -  Method Overloading</a:t>
            </a:r>
          </a:p>
        </p:txBody>
      </p:sp>
      <p:sp>
        <p:nvSpPr>
          <p:cNvPr id="63492" name="Rectangle 3"/>
          <p:cNvSpPr>
            <a:spLocks noGrp="1" noChangeArrowheads="1"/>
          </p:cNvSpPr>
          <p:nvPr>
            <p:ph type="body" idx="1"/>
          </p:nvPr>
        </p:nvSpPr>
        <p:spPr>
          <a:xfrm>
            <a:off x="0" y="1066800"/>
            <a:ext cx="9144000" cy="5791200"/>
          </a:xfrm>
        </p:spPr>
        <p:txBody>
          <a:bodyPr/>
          <a:lstStyle/>
          <a:p>
            <a:r>
              <a:rPr lang="en-US" sz="2000" dirty="0" smtClean="0"/>
              <a:t>Method describe behavior of an object. A method is a collection of statements that are group together to perform an operation.</a:t>
            </a:r>
          </a:p>
          <a:p>
            <a:r>
              <a:rPr lang="en-US" sz="2000" b="1" dirty="0" smtClean="0"/>
              <a:t>Syntax :</a:t>
            </a:r>
            <a:endParaRPr lang="en-US" sz="2000" dirty="0" smtClean="0"/>
          </a:p>
          <a:p>
            <a:r>
              <a:rPr lang="en-US" sz="2000" dirty="0" smtClean="0"/>
              <a:t>Access </a:t>
            </a:r>
            <a:r>
              <a:rPr lang="en-US" sz="2000" dirty="0" err="1" smtClean="0"/>
              <a:t>specifier</a:t>
            </a:r>
            <a:r>
              <a:rPr lang="en-US" sz="2000" dirty="0" smtClean="0"/>
              <a:t> return-type </a:t>
            </a:r>
            <a:r>
              <a:rPr lang="en-US" sz="2000" dirty="0" err="1" smtClean="0"/>
              <a:t>methodName</a:t>
            </a:r>
            <a:r>
              <a:rPr lang="en-US" sz="2000" dirty="0" smtClean="0"/>
              <a:t>(parameter-list) { //body of method }</a:t>
            </a:r>
          </a:p>
          <a:p>
            <a:r>
              <a:rPr lang="en-US" sz="2000" b="1" dirty="0" smtClean="0"/>
              <a:t>Example of a Method</a:t>
            </a:r>
          </a:p>
          <a:p>
            <a:r>
              <a:rPr lang="en-US" sz="2000" dirty="0" smtClean="0"/>
              <a:t>public String </a:t>
            </a:r>
            <a:r>
              <a:rPr lang="en-US" sz="2000" dirty="0" err="1" smtClean="0"/>
              <a:t>getName</a:t>
            </a:r>
            <a:r>
              <a:rPr lang="en-US" sz="2000" dirty="0" smtClean="0"/>
              <a:t>(String </a:t>
            </a:r>
            <a:r>
              <a:rPr lang="en-US" sz="2000" dirty="0" err="1" smtClean="0"/>
              <a:t>st</a:t>
            </a:r>
            <a:r>
              <a:rPr lang="en-US" sz="2000" dirty="0" smtClean="0"/>
              <a:t>) </a:t>
            </a:r>
          </a:p>
          <a:p>
            <a:r>
              <a:rPr lang="en-US" sz="2000" dirty="0" smtClean="0"/>
              <a:t>{</a:t>
            </a:r>
          </a:p>
          <a:p>
            <a:r>
              <a:rPr lang="en-US" sz="2000" dirty="0" smtClean="0"/>
              <a:t>     String name="</a:t>
            </a:r>
            <a:r>
              <a:rPr lang="en-US" sz="2000" dirty="0" err="1" smtClean="0"/>
              <a:t>StudyTonight</a:t>
            </a:r>
            <a:r>
              <a:rPr lang="en-US" sz="2000" dirty="0" smtClean="0"/>
              <a:t>"; </a:t>
            </a:r>
          </a:p>
          <a:p>
            <a:r>
              <a:rPr lang="en-US" sz="2000" dirty="0" smtClean="0"/>
              <a:t>     name=</a:t>
            </a:r>
            <a:r>
              <a:rPr lang="en-US" sz="2000" dirty="0" err="1" smtClean="0"/>
              <a:t>name+st</a:t>
            </a:r>
            <a:r>
              <a:rPr lang="en-US" sz="2000" dirty="0" smtClean="0"/>
              <a:t>; return name; </a:t>
            </a:r>
          </a:p>
          <a:p>
            <a:r>
              <a:rPr lang="en-US" sz="2000" dirty="0" smtClean="0"/>
              <a:t>}</a:t>
            </a:r>
          </a:p>
          <a:p>
            <a:endParaRPr lang="en-US" sz="2000" b="1" dirty="0" smtClean="0"/>
          </a:p>
        </p:txBody>
      </p:sp>
      <p:pic>
        <p:nvPicPr>
          <p:cNvPr id="307202" name="Picture 2"/>
          <p:cNvPicPr>
            <a:picLocks noChangeAspect="1" noChangeArrowheads="1"/>
          </p:cNvPicPr>
          <p:nvPr/>
        </p:nvPicPr>
        <p:blipFill>
          <a:blip r:embed="rId2"/>
          <a:srcRect l="37482" t="46875" r="24451" b="23958"/>
          <a:stretch>
            <a:fillRect/>
          </a:stretch>
        </p:blipFill>
        <p:spPr bwMode="auto">
          <a:xfrm>
            <a:off x="1905000" y="4419600"/>
            <a:ext cx="4953000" cy="2133600"/>
          </a:xfrm>
          <a:prstGeom prst="rect">
            <a:avLst/>
          </a:prstGeom>
          <a:noFill/>
          <a:ln w="15875">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7" dur="500"/>
                                        <p:tgtEl>
                                          <p:spTgt spid="63492">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0" dur="500"/>
                                        <p:tgtEl>
                                          <p:spTgt spid="63492">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3492">
                                            <p:txEl>
                                              <p:pRg st="6" end="6"/>
                                            </p:txEl>
                                          </p:spTgt>
                                        </p:tgtEl>
                                        <p:attrNameLst>
                                          <p:attrName>style.visibility</p:attrName>
                                        </p:attrNameLst>
                                      </p:cBhvr>
                                      <p:to>
                                        <p:strVal val="visible"/>
                                      </p:to>
                                    </p:set>
                                    <p:animEffect transition="in" filter="blinds(horizontal)">
                                      <p:cBhvr>
                                        <p:cTn id="33" dur="500"/>
                                        <p:tgtEl>
                                          <p:spTgt spid="63492">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3492">
                                            <p:txEl>
                                              <p:pRg st="7" end="7"/>
                                            </p:txEl>
                                          </p:spTgt>
                                        </p:tgtEl>
                                        <p:attrNameLst>
                                          <p:attrName>style.visibility</p:attrName>
                                        </p:attrNameLst>
                                      </p:cBhvr>
                                      <p:to>
                                        <p:strVal val="visible"/>
                                      </p:to>
                                    </p:set>
                                    <p:animEffect transition="in" filter="blinds(horizontal)">
                                      <p:cBhvr>
                                        <p:cTn id="36" dur="500"/>
                                        <p:tgtEl>
                                          <p:spTgt spid="63492">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3492">
                                            <p:txEl>
                                              <p:pRg st="8" end="8"/>
                                            </p:txEl>
                                          </p:spTgt>
                                        </p:tgtEl>
                                        <p:attrNameLst>
                                          <p:attrName>style.visibility</p:attrName>
                                        </p:attrNameLst>
                                      </p:cBhvr>
                                      <p:to>
                                        <p:strVal val="visible"/>
                                      </p:to>
                                    </p:set>
                                    <p:animEffect transition="in" filter="blinds(horizontal)">
                                      <p:cBhvr>
                                        <p:cTn id="39" dur="500"/>
                                        <p:tgtEl>
                                          <p:spTgt spid="63492">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307202"/>
                                        </p:tgtEl>
                                        <p:attrNameLst>
                                          <p:attrName>style.visibility</p:attrName>
                                        </p:attrNameLst>
                                      </p:cBhvr>
                                      <p:to>
                                        <p:strVal val="visible"/>
                                      </p:to>
                                    </p:set>
                                    <p:animEffect transition="in" filter="box(in)">
                                      <p:cBhvr>
                                        <p:cTn id="44" dur="500"/>
                                        <p:tgtEl>
                                          <p:spTgt spid="307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371600"/>
            <a:ext cx="9144000" cy="2819400"/>
          </a:xfrm>
        </p:spPr>
        <p:txBody>
          <a:bodyPr>
            <a:noAutofit/>
          </a:bodyPr>
          <a:lstStyle/>
          <a:p>
            <a:pPr>
              <a:buNone/>
            </a:pPr>
            <a:r>
              <a:rPr lang="en-US" sz="1600" b="1" dirty="0" smtClean="0">
                <a:latin typeface="Arial" pitchFamily="34" charset="0"/>
                <a:cs typeface="Arial" pitchFamily="34" charset="0"/>
              </a:rPr>
              <a:t>class FsC1Disp</a:t>
            </a:r>
          </a:p>
          <a:p>
            <a:pPr>
              <a:buNone/>
            </a:pPr>
            <a:r>
              <a:rPr lang="en-US" sz="1600" b="1" dirty="0" smtClean="0">
                <a:latin typeface="Arial" pitchFamily="34" charset="0"/>
                <a:cs typeface="Arial" pitchFamily="34" charset="0"/>
              </a:rPr>
              <a:t>{</a:t>
            </a:r>
          </a:p>
          <a:p>
            <a:pPr>
              <a:buNone/>
            </a:pPr>
            <a:r>
              <a:rPr lang="en-US" sz="1600" b="1" dirty="0" smtClean="0">
                <a:latin typeface="Arial" pitchFamily="34" charset="0"/>
                <a:cs typeface="Arial" pitchFamily="34" charset="0"/>
              </a:rPr>
              <a:t>   public void </a:t>
            </a:r>
            <a:r>
              <a:rPr lang="en-US" sz="1600" b="1" dirty="0" err="1" smtClean="0">
                <a:latin typeface="Arial" pitchFamily="34" charset="0"/>
                <a:cs typeface="Arial" pitchFamily="34" charset="0"/>
              </a:rPr>
              <a:t>disp</a:t>
            </a:r>
            <a:r>
              <a:rPr lang="en-US" sz="1600" b="1" dirty="0" smtClean="0">
                <a:latin typeface="Arial" pitchFamily="34" charset="0"/>
                <a:cs typeface="Arial" pitchFamily="34" charset="0"/>
              </a:rPr>
              <a:t>(char c, </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 num)</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System.out.println</a:t>
            </a:r>
            <a:r>
              <a:rPr lang="en-US" sz="1600" b="1" dirty="0" smtClean="0">
                <a:latin typeface="Arial" pitchFamily="34" charset="0"/>
                <a:cs typeface="Arial" pitchFamily="34" charset="0"/>
              </a:rPr>
              <a:t>("I’m in </a:t>
            </a:r>
            <a:r>
              <a:rPr lang="en-US" sz="1600" b="1" dirty="0" err="1" smtClean="0">
                <a:latin typeface="Arial" pitchFamily="34" charset="0"/>
                <a:cs typeface="Arial" pitchFamily="34" charset="0"/>
              </a:rPr>
              <a:t>disp</a:t>
            </a:r>
            <a:r>
              <a:rPr lang="en-US" sz="1600" b="1" dirty="0" smtClean="0">
                <a:latin typeface="Arial" pitchFamily="34" charset="0"/>
                <a:cs typeface="Arial" pitchFamily="34" charset="0"/>
              </a:rPr>
              <a:t> with char </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public void </a:t>
            </a:r>
            <a:r>
              <a:rPr lang="en-US" sz="1600" b="1" dirty="0" err="1" smtClean="0">
                <a:latin typeface="Arial" pitchFamily="34" charset="0"/>
                <a:cs typeface="Arial" pitchFamily="34" charset="0"/>
              </a:rPr>
              <a:t>disp</a:t>
            </a:r>
            <a:r>
              <a:rPr lang="en-US" sz="1600" b="1" dirty="0" smtClean="0">
                <a:latin typeface="Arial" pitchFamily="34" charset="0"/>
                <a:cs typeface="Arial" pitchFamily="34" charset="0"/>
              </a:rPr>
              <a:t>(</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 num, char c)</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System.out.println</a:t>
            </a:r>
            <a:r>
              <a:rPr lang="en-US" sz="1600" b="1" dirty="0" smtClean="0">
                <a:latin typeface="Arial" pitchFamily="34" charset="0"/>
                <a:cs typeface="Arial" pitchFamily="34" charset="0"/>
              </a:rPr>
              <a:t>("I’m in </a:t>
            </a:r>
            <a:r>
              <a:rPr lang="en-US" sz="1600" b="1" dirty="0" err="1" smtClean="0">
                <a:latin typeface="Arial" pitchFamily="34" charset="0"/>
                <a:cs typeface="Arial" pitchFamily="34" charset="0"/>
              </a:rPr>
              <a:t>disp</a:t>
            </a:r>
            <a:r>
              <a:rPr lang="en-US" sz="1600" b="1" dirty="0" smtClean="0">
                <a:latin typeface="Arial" pitchFamily="34" charset="0"/>
                <a:cs typeface="Arial" pitchFamily="34" charset="0"/>
              </a:rPr>
              <a:t> with </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 char" );</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a:t>
            </a:r>
            <a:endParaRPr lang="en-US" sz="1600" b="1" dirty="0">
              <a:latin typeface="Arial" pitchFamily="34" charset="0"/>
              <a:cs typeface="Arial" pitchFamily="34" charset="0"/>
            </a:endParaRPr>
          </a:p>
        </p:txBody>
      </p:sp>
      <p:sp>
        <p:nvSpPr>
          <p:cNvPr id="4" name="Content Placeholder 3"/>
          <p:cNvSpPr>
            <a:spLocks noGrp="1"/>
          </p:cNvSpPr>
          <p:nvPr>
            <p:ph sz="half" idx="2"/>
          </p:nvPr>
        </p:nvSpPr>
        <p:spPr>
          <a:xfrm>
            <a:off x="4876800" y="3918169"/>
            <a:ext cx="5410200" cy="2316163"/>
          </a:xfrm>
        </p:spPr>
        <p:txBody>
          <a:bodyPr>
            <a:noAutofit/>
          </a:bodyPr>
          <a:lstStyle/>
          <a:p>
            <a:pPr>
              <a:buNone/>
            </a:pPr>
            <a:r>
              <a:rPr lang="en-US" sz="1800" b="1" dirty="0" smtClean="0">
                <a:latin typeface="Arial" pitchFamily="34" charset="0"/>
                <a:cs typeface="Arial" pitchFamily="34" charset="0"/>
              </a:rPr>
              <a:t>public class FsC1 </a:t>
            </a:r>
          </a:p>
          <a:p>
            <a:pPr>
              <a:buNone/>
            </a:pP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public static void main(String </a:t>
            </a:r>
            <a:r>
              <a:rPr lang="en-US" sz="1800" b="1" dirty="0" err="1" smtClean="0">
                <a:latin typeface="Arial" pitchFamily="34" charset="0"/>
                <a:cs typeface="Arial" pitchFamily="34" charset="0"/>
              </a:rPr>
              <a:t>args</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       FsC1Disp </a:t>
            </a:r>
            <a:r>
              <a:rPr lang="en-US" sz="1800" b="1" dirty="0" err="1" smtClean="0">
                <a:latin typeface="Arial" pitchFamily="34" charset="0"/>
                <a:cs typeface="Arial" pitchFamily="34" charset="0"/>
              </a:rPr>
              <a:t>obj</a:t>
            </a:r>
            <a:r>
              <a:rPr lang="en-US" sz="1800" b="1" dirty="0" smtClean="0">
                <a:latin typeface="Arial" pitchFamily="34" charset="0"/>
                <a:cs typeface="Arial" pitchFamily="34" charset="0"/>
              </a:rPr>
              <a:t> = new FsC1Disp();</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obj.disp</a:t>
            </a:r>
            <a:r>
              <a:rPr lang="en-US" sz="1800" b="1" dirty="0" smtClean="0">
                <a:latin typeface="Arial" pitchFamily="34" charset="0"/>
                <a:cs typeface="Arial" pitchFamily="34" charset="0"/>
              </a:rPr>
              <a:t>('x', 51 );</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obj.disp</a:t>
            </a:r>
            <a:r>
              <a:rPr lang="en-US" sz="1800" b="1" dirty="0" smtClean="0">
                <a:latin typeface="Arial" pitchFamily="34" charset="0"/>
                <a:cs typeface="Arial" pitchFamily="34" charset="0"/>
              </a:rPr>
              <a:t>(52, 'y');  </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a:t>
            </a:r>
          </a:p>
          <a:p>
            <a:pPr>
              <a:buNone/>
            </a:pPr>
            <a:endParaRPr lang="en-US" sz="1800" b="1" dirty="0">
              <a:latin typeface="Arial" pitchFamily="34" charset="0"/>
              <a:cs typeface="Arial" pitchFamily="34" charset="0"/>
            </a:endParaRPr>
          </a:p>
        </p:txBody>
      </p:sp>
      <p:sp>
        <p:nvSpPr>
          <p:cNvPr id="5" name="Rectangle 2"/>
          <p:cNvSpPr>
            <a:spLocks noGrp="1" noChangeArrowheads="1"/>
          </p:cNvSpPr>
          <p:nvPr>
            <p:ph type="title"/>
          </p:nvPr>
        </p:nvSpPr>
        <p:spPr>
          <a:xfrm>
            <a:off x="457200" y="0"/>
            <a:ext cx="8229600" cy="457200"/>
          </a:xfrm>
        </p:spPr>
        <p:txBody>
          <a:bodyPr>
            <a:noAutofit/>
          </a:bodyPr>
          <a:lstStyle/>
          <a:p>
            <a:r>
              <a:rPr lang="en-US" sz="3600" b="1" dirty="0" smtClean="0"/>
              <a:t>Method Overloading and Type Promotion</a:t>
            </a:r>
            <a:endParaRPr lang="en-US" sz="3600" b="1" dirty="0"/>
          </a:p>
        </p:txBody>
      </p:sp>
      <p:sp>
        <p:nvSpPr>
          <p:cNvPr id="6" name="Rectangle 5"/>
          <p:cNvSpPr/>
          <p:nvPr/>
        </p:nvSpPr>
        <p:spPr>
          <a:xfrm>
            <a:off x="0" y="493693"/>
            <a:ext cx="9144000" cy="830997"/>
          </a:xfrm>
          <a:prstGeom prst="rect">
            <a:avLst/>
          </a:prstGeom>
          <a:solidFill>
            <a:srgbClr val="FFFF00"/>
          </a:solidFill>
        </p:spPr>
        <p:txBody>
          <a:bodyPr wrap="square">
            <a:spAutoFit/>
          </a:bodyPr>
          <a:lstStyle/>
          <a:p>
            <a:r>
              <a:rPr lang="en-US" sz="2400" b="1" dirty="0" smtClean="0"/>
              <a:t>Example 4: Overloading – Same No of Data Types, same data types but different sequence</a:t>
            </a:r>
            <a:endParaRPr lang="en-US" sz="3200" b="1"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371600"/>
            <a:ext cx="9144000" cy="2819400"/>
          </a:xfrm>
        </p:spPr>
        <p:txBody>
          <a:bodyPr>
            <a:noAutofit/>
          </a:bodyPr>
          <a:lstStyle/>
          <a:p>
            <a:pPr>
              <a:buNone/>
            </a:pPr>
            <a:r>
              <a:rPr lang="en-US" sz="1600" b="1" dirty="0" smtClean="0">
                <a:latin typeface="Arial" pitchFamily="34" charset="0"/>
                <a:cs typeface="Arial" pitchFamily="34" charset="0"/>
              </a:rPr>
              <a:t>class FsC1Disp</a:t>
            </a:r>
          </a:p>
          <a:p>
            <a:pPr>
              <a:buNone/>
            </a:pPr>
            <a:r>
              <a:rPr lang="en-US" sz="1600" b="1" dirty="0" smtClean="0">
                <a:latin typeface="Arial" pitchFamily="34" charset="0"/>
                <a:cs typeface="Arial" pitchFamily="34" charset="0"/>
              </a:rPr>
              <a:t>{</a:t>
            </a:r>
          </a:p>
          <a:p>
            <a:pPr>
              <a:buNone/>
            </a:pPr>
            <a:r>
              <a:rPr lang="en-US" sz="1600" b="1" dirty="0" smtClean="0">
                <a:latin typeface="Arial" pitchFamily="34" charset="0"/>
                <a:cs typeface="Arial" pitchFamily="34" charset="0"/>
              </a:rPr>
              <a:t>   public void </a:t>
            </a:r>
            <a:r>
              <a:rPr lang="en-US" sz="1600" b="1" dirty="0" err="1" smtClean="0">
                <a:latin typeface="Arial" pitchFamily="34" charset="0"/>
                <a:cs typeface="Arial" pitchFamily="34" charset="0"/>
              </a:rPr>
              <a:t>disp</a:t>
            </a:r>
            <a:r>
              <a:rPr lang="en-US" sz="1600" b="1" dirty="0" smtClean="0">
                <a:latin typeface="Arial" pitchFamily="34" charset="0"/>
                <a:cs typeface="Arial" pitchFamily="34" charset="0"/>
              </a:rPr>
              <a:t>(char c, </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 num)</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System.out.println</a:t>
            </a:r>
            <a:r>
              <a:rPr lang="en-US" sz="1600" b="1" dirty="0" smtClean="0">
                <a:latin typeface="Arial" pitchFamily="34" charset="0"/>
                <a:cs typeface="Arial" pitchFamily="34" charset="0"/>
              </a:rPr>
              <a:t>("I’m in </a:t>
            </a:r>
            <a:r>
              <a:rPr lang="en-US" sz="1600" b="1" dirty="0" err="1" smtClean="0">
                <a:latin typeface="Arial" pitchFamily="34" charset="0"/>
                <a:cs typeface="Arial" pitchFamily="34" charset="0"/>
              </a:rPr>
              <a:t>disp</a:t>
            </a:r>
            <a:r>
              <a:rPr lang="en-US" sz="1600" b="1" dirty="0" smtClean="0">
                <a:latin typeface="Arial" pitchFamily="34" charset="0"/>
                <a:cs typeface="Arial" pitchFamily="34" charset="0"/>
              </a:rPr>
              <a:t> with char </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public void </a:t>
            </a:r>
            <a:r>
              <a:rPr lang="en-US" sz="1600" b="1" dirty="0" err="1" smtClean="0">
                <a:latin typeface="Arial" pitchFamily="34" charset="0"/>
                <a:cs typeface="Arial" pitchFamily="34" charset="0"/>
              </a:rPr>
              <a:t>disp</a:t>
            </a:r>
            <a:r>
              <a:rPr lang="en-US" sz="1600" b="1" dirty="0" smtClean="0">
                <a:latin typeface="Arial" pitchFamily="34" charset="0"/>
                <a:cs typeface="Arial" pitchFamily="34" charset="0"/>
              </a:rPr>
              <a:t>(</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 num, char c)</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System.out.println</a:t>
            </a:r>
            <a:r>
              <a:rPr lang="en-US" sz="1600" b="1" dirty="0" smtClean="0">
                <a:latin typeface="Arial" pitchFamily="34" charset="0"/>
                <a:cs typeface="Arial" pitchFamily="34" charset="0"/>
              </a:rPr>
              <a:t>("I’m in </a:t>
            </a:r>
            <a:r>
              <a:rPr lang="en-US" sz="1600" b="1" dirty="0" err="1" smtClean="0">
                <a:latin typeface="Arial" pitchFamily="34" charset="0"/>
                <a:cs typeface="Arial" pitchFamily="34" charset="0"/>
              </a:rPr>
              <a:t>disp</a:t>
            </a:r>
            <a:r>
              <a:rPr lang="en-US" sz="1600" b="1" dirty="0" smtClean="0">
                <a:latin typeface="Arial" pitchFamily="34" charset="0"/>
                <a:cs typeface="Arial" pitchFamily="34" charset="0"/>
              </a:rPr>
              <a:t> with </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 char" );</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a:t>
            </a:r>
            <a:endParaRPr lang="en-US" sz="1600" b="1" dirty="0">
              <a:latin typeface="Arial" pitchFamily="34" charset="0"/>
              <a:cs typeface="Arial" pitchFamily="34" charset="0"/>
            </a:endParaRPr>
          </a:p>
        </p:txBody>
      </p:sp>
      <p:sp>
        <p:nvSpPr>
          <p:cNvPr id="4" name="Content Placeholder 3"/>
          <p:cNvSpPr>
            <a:spLocks noGrp="1"/>
          </p:cNvSpPr>
          <p:nvPr>
            <p:ph sz="half" idx="2"/>
          </p:nvPr>
        </p:nvSpPr>
        <p:spPr>
          <a:xfrm>
            <a:off x="4876800" y="3918169"/>
            <a:ext cx="5410200" cy="2316163"/>
          </a:xfrm>
        </p:spPr>
        <p:txBody>
          <a:bodyPr>
            <a:noAutofit/>
          </a:bodyPr>
          <a:lstStyle/>
          <a:p>
            <a:pPr>
              <a:buNone/>
            </a:pPr>
            <a:r>
              <a:rPr lang="en-US" sz="1800" b="1" dirty="0" smtClean="0">
                <a:latin typeface="Arial" pitchFamily="34" charset="0"/>
                <a:cs typeface="Arial" pitchFamily="34" charset="0"/>
              </a:rPr>
              <a:t>public class FsC1 </a:t>
            </a:r>
          </a:p>
          <a:p>
            <a:pPr>
              <a:buNone/>
            </a:pP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public static void main(String </a:t>
            </a:r>
            <a:r>
              <a:rPr lang="en-US" sz="1800" b="1" dirty="0" err="1" smtClean="0">
                <a:latin typeface="Arial" pitchFamily="34" charset="0"/>
                <a:cs typeface="Arial" pitchFamily="34" charset="0"/>
              </a:rPr>
              <a:t>args</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       FsC1Disp </a:t>
            </a:r>
            <a:r>
              <a:rPr lang="en-US" sz="1800" b="1" dirty="0" err="1" smtClean="0">
                <a:latin typeface="Arial" pitchFamily="34" charset="0"/>
                <a:cs typeface="Arial" pitchFamily="34" charset="0"/>
              </a:rPr>
              <a:t>obj</a:t>
            </a:r>
            <a:r>
              <a:rPr lang="en-US" sz="1800" b="1" dirty="0" smtClean="0">
                <a:latin typeface="Arial" pitchFamily="34" charset="0"/>
                <a:cs typeface="Arial" pitchFamily="34" charset="0"/>
              </a:rPr>
              <a:t> = new FsC1Disp();</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obj.disp</a:t>
            </a:r>
            <a:r>
              <a:rPr lang="en-US" sz="1800" b="1" dirty="0" smtClean="0">
                <a:latin typeface="Arial" pitchFamily="34" charset="0"/>
                <a:cs typeface="Arial" pitchFamily="34" charset="0"/>
              </a:rPr>
              <a:t>('x', 51 );</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obj.disp</a:t>
            </a:r>
            <a:r>
              <a:rPr lang="en-US" sz="1800" b="1" dirty="0" smtClean="0">
                <a:latin typeface="Arial" pitchFamily="34" charset="0"/>
                <a:cs typeface="Arial" pitchFamily="34" charset="0"/>
              </a:rPr>
              <a:t>(52, 'y');  </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a:t>
            </a:r>
          </a:p>
          <a:p>
            <a:pPr>
              <a:buNone/>
            </a:pPr>
            <a:endParaRPr lang="en-US" sz="1800" b="1" dirty="0">
              <a:latin typeface="Arial" pitchFamily="34" charset="0"/>
              <a:cs typeface="Arial" pitchFamily="34" charset="0"/>
            </a:endParaRPr>
          </a:p>
        </p:txBody>
      </p:sp>
      <p:sp>
        <p:nvSpPr>
          <p:cNvPr id="5" name="Rectangle 2"/>
          <p:cNvSpPr>
            <a:spLocks noGrp="1" noChangeArrowheads="1"/>
          </p:cNvSpPr>
          <p:nvPr>
            <p:ph type="title"/>
          </p:nvPr>
        </p:nvSpPr>
        <p:spPr>
          <a:xfrm>
            <a:off x="457200" y="0"/>
            <a:ext cx="8229600" cy="457200"/>
          </a:xfrm>
        </p:spPr>
        <p:txBody>
          <a:bodyPr>
            <a:noAutofit/>
          </a:bodyPr>
          <a:lstStyle/>
          <a:p>
            <a:r>
              <a:rPr lang="en-US" sz="3600" b="1" dirty="0" smtClean="0"/>
              <a:t>Method Overloading and Type Promotion</a:t>
            </a:r>
            <a:endParaRPr lang="en-US" sz="3600" b="1" dirty="0"/>
          </a:p>
        </p:txBody>
      </p:sp>
      <p:sp>
        <p:nvSpPr>
          <p:cNvPr id="6" name="Rectangle 5"/>
          <p:cNvSpPr/>
          <p:nvPr/>
        </p:nvSpPr>
        <p:spPr>
          <a:xfrm>
            <a:off x="0" y="493693"/>
            <a:ext cx="9144000" cy="830997"/>
          </a:xfrm>
          <a:prstGeom prst="rect">
            <a:avLst/>
          </a:prstGeom>
          <a:solidFill>
            <a:srgbClr val="FFFF00"/>
          </a:solidFill>
        </p:spPr>
        <p:txBody>
          <a:bodyPr wrap="square">
            <a:spAutoFit/>
          </a:bodyPr>
          <a:lstStyle/>
          <a:p>
            <a:r>
              <a:rPr lang="en-US" sz="2400" b="1" dirty="0" smtClean="0"/>
              <a:t>Example 4: Overloading – Same No of Data Types, same data types but different sequence</a:t>
            </a:r>
            <a:endParaRPr lang="en-US" sz="3200" b="1"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Slide Number Placeholder 3"/>
          <p:cNvSpPr>
            <a:spLocks noGrp="1"/>
          </p:cNvSpPr>
          <p:nvPr>
            <p:ph type="sldNum" sz="quarter" idx="10"/>
          </p:nvPr>
        </p:nvSpPr>
        <p:spPr>
          <a:noFill/>
        </p:spPr>
        <p:txBody>
          <a:bodyPr/>
          <a:lstStyle/>
          <a:p>
            <a:fld id="{6C9E6DB1-C8DB-418B-98E1-57461F1BE2D0}" type="slidenum">
              <a:rPr lang="en-US" smtClean="0">
                <a:latin typeface="Arial" pitchFamily="34" charset="0"/>
              </a:rPr>
              <a:pPr/>
              <a:t>24</a:t>
            </a:fld>
            <a:endParaRPr lang="en-US" smtClean="0">
              <a:latin typeface="Arial" pitchFamily="34" charset="0"/>
            </a:endParaRPr>
          </a:p>
        </p:txBody>
      </p:sp>
      <p:sp>
        <p:nvSpPr>
          <p:cNvPr id="281603" name="Rectangle 2"/>
          <p:cNvSpPr>
            <a:spLocks noGrp="1" noChangeArrowheads="1"/>
          </p:cNvSpPr>
          <p:nvPr>
            <p:ph type="title"/>
          </p:nvPr>
        </p:nvSpPr>
        <p:spPr>
          <a:xfrm>
            <a:off x="1219200" y="304800"/>
            <a:ext cx="7467600" cy="457200"/>
          </a:xfrm>
        </p:spPr>
        <p:txBody>
          <a:bodyPr>
            <a:normAutofit fontScale="90000"/>
          </a:bodyPr>
          <a:lstStyle/>
          <a:p>
            <a:pPr eaLnBrk="1" hangingPunct="1"/>
            <a:r>
              <a:rPr lang="en-US" dirty="0" smtClean="0"/>
              <a:t>Java Programming -  Method Overloading</a:t>
            </a:r>
          </a:p>
        </p:txBody>
      </p:sp>
      <p:sp>
        <p:nvSpPr>
          <p:cNvPr id="63492" name="Rectangle 3"/>
          <p:cNvSpPr>
            <a:spLocks noGrp="1" noChangeArrowheads="1"/>
          </p:cNvSpPr>
          <p:nvPr>
            <p:ph type="body" idx="1"/>
          </p:nvPr>
        </p:nvSpPr>
        <p:spPr>
          <a:xfrm>
            <a:off x="0" y="1066800"/>
            <a:ext cx="9144000" cy="5791200"/>
          </a:xfrm>
        </p:spPr>
        <p:txBody>
          <a:bodyPr/>
          <a:lstStyle/>
          <a:p>
            <a:pPr eaLnBrk="1" hangingPunct="1"/>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Slide Number Placeholder 3"/>
          <p:cNvSpPr>
            <a:spLocks noGrp="1"/>
          </p:cNvSpPr>
          <p:nvPr>
            <p:ph type="sldNum" sz="quarter" idx="10"/>
          </p:nvPr>
        </p:nvSpPr>
        <p:spPr>
          <a:noFill/>
        </p:spPr>
        <p:txBody>
          <a:bodyPr/>
          <a:lstStyle/>
          <a:p>
            <a:fld id="{6C9E6DB1-C8DB-418B-98E1-57461F1BE2D0}" type="slidenum">
              <a:rPr lang="en-US" smtClean="0">
                <a:latin typeface="Arial" pitchFamily="34" charset="0"/>
              </a:rPr>
              <a:pPr/>
              <a:t>25</a:t>
            </a:fld>
            <a:endParaRPr lang="en-US" smtClean="0">
              <a:latin typeface="Arial" pitchFamily="34" charset="0"/>
            </a:endParaRPr>
          </a:p>
        </p:txBody>
      </p:sp>
      <p:sp>
        <p:nvSpPr>
          <p:cNvPr id="281603" name="Rectangle 2"/>
          <p:cNvSpPr>
            <a:spLocks noGrp="1" noChangeArrowheads="1"/>
          </p:cNvSpPr>
          <p:nvPr>
            <p:ph type="title"/>
          </p:nvPr>
        </p:nvSpPr>
        <p:spPr>
          <a:xfrm>
            <a:off x="1219200" y="304800"/>
            <a:ext cx="7467600" cy="457200"/>
          </a:xfrm>
        </p:spPr>
        <p:txBody>
          <a:bodyPr>
            <a:normAutofit fontScale="90000"/>
          </a:bodyPr>
          <a:lstStyle/>
          <a:p>
            <a:pPr eaLnBrk="1" hangingPunct="1"/>
            <a:r>
              <a:rPr lang="en-US" dirty="0" smtClean="0"/>
              <a:t>Java Programming -  Method Overloading</a:t>
            </a:r>
          </a:p>
        </p:txBody>
      </p:sp>
      <p:sp>
        <p:nvSpPr>
          <p:cNvPr id="63492" name="Rectangle 3"/>
          <p:cNvSpPr>
            <a:spLocks noGrp="1" noChangeArrowheads="1"/>
          </p:cNvSpPr>
          <p:nvPr>
            <p:ph type="body" idx="1"/>
          </p:nvPr>
        </p:nvSpPr>
        <p:spPr>
          <a:xfrm>
            <a:off x="0" y="1066800"/>
            <a:ext cx="9144000" cy="5791200"/>
          </a:xfrm>
        </p:spPr>
        <p:txBody>
          <a:bodyPr/>
          <a:lstStyle/>
          <a:p>
            <a:pPr eaLnBrk="1" hangingPunct="1"/>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Slide Number Placeholder 3"/>
          <p:cNvSpPr>
            <a:spLocks noGrp="1"/>
          </p:cNvSpPr>
          <p:nvPr>
            <p:ph type="sldNum" sz="quarter" idx="10"/>
          </p:nvPr>
        </p:nvSpPr>
        <p:spPr>
          <a:noFill/>
        </p:spPr>
        <p:txBody>
          <a:bodyPr/>
          <a:lstStyle/>
          <a:p>
            <a:fld id="{6C9E6DB1-C8DB-418B-98E1-57461F1BE2D0}" type="slidenum">
              <a:rPr lang="en-US" smtClean="0">
                <a:latin typeface="Arial" pitchFamily="34" charset="0"/>
              </a:rPr>
              <a:pPr/>
              <a:t>3</a:t>
            </a:fld>
            <a:endParaRPr lang="en-US" smtClean="0">
              <a:latin typeface="Arial" pitchFamily="34" charset="0"/>
            </a:endParaRPr>
          </a:p>
        </p:txBody>
      </p:sp>
      <p:sp>
        <p:nvSpPr>
          <p:cNvPr id="281603" name="Rectangle 2"/>
          <p:cNvSpPr>
            <a:spLocks noGrp="1" noChangeArrowheads="1"/>
          </p:cNvSpPr>
          <p:nvPr>
            <p:ph type="title"/>
          </p:nvPr>
        </p:nvSpPr>
        <p:spPr>
          <a:xfrm>
            <a:off x="1219200" y="304800"/>
            <a:ext cx="7467600" cy="457200"/>
          </a:xfrm>
        </p:spPr>
        <p:txBody>
          <a:bodyPr>
            <a:normAutofit fontScale="90000"/>
          </a:bodyPr>
          <a:lstStyle/>
          <a:p>
            <a:pPr eaLnBrk="1" hangingPunct="1"/>
            <a:r>
              <a:rPr lang="en-US" dirty="0" smtClean="0"/>
              <a:t>Java Programming -  Method Overloading</a:t>
            </a:r>
          </a:p>
        </p:txBody>
      </p:sp>
      <p:sp>
        <p:nvSpPr>
          <p:cNvPr id="63492" name="Rectangle 3"/>
          <p:cNvSpPr>
            <a:spLocks noGrp="1" noChangeArrowheads="1"/>
          </p:cNvSpPr>
          <p:nvPr>
            <p:ph type="body" idx="1"/>
          </p:nvPr>
        </p:nvSpPr>
        <p:spPr>
          <a:xfrm>
            <a:off x="0" y="1066800"/>
            <a:ext cx="9144000" cy="5791200"/>
          </a:xfrm>
        </p:spPr>
        <p:txBody>
          <a:bodyPr/>
          <a:lstStyle/>
          <a:p>
            <a:pPr eaLnBrk="1" hangingPunct="1"/>
            <a:r>
              <a:rPr lang="en-US" sz="2000" b="1" smtClean="0"/>
              <a:t>Method Overloading in Java</a:t>
            </a:r>
          </a:p>
          <a:p>
            <a:pPr eaLnBrk="1" hangingPunct="1"/>
            <a:r>
              <a:rPr lang="en-US" sz="2000" smtClean="0"/>
              <a:t>Method Overloading is a feature that allows a class to have two or more methods having same name, if their argument lists are different.</a:t>
            </a:r>
          </a:p>
          <a:p>
            <a:pPr eaLnBrk="1" hangingPunct="1"/>
            <a:r>
              <a:rPr lang="en-US" sz="2000" b="1" smtClean="0"/>
              <a:t>What is the advantage of method overloading?</a:t>
            </a:r>
          </a:p>
          <a:p>
            <a:pPr eaLnBrk="1" hangingPunct="1"/>
            <a:r>
              <a:rPr lang="en-US" sz="2000" smtClean="0"/>
              <a:t>If we have to perform only one operation, having same name of the methods increases the readability of the program.</a:t>
            </a:r>
          </a:p>
          <a:p>
            <a:pPr eaLnBrk="1" hangingPunct="1"/>
            <a:r>
              <a:rPr lang="en-US" sz="2000" b="1" smtClean="0"/>
              <a:t>Example: If we want to find area of circle, square and triangle. It is easy for programmer to remember one method name area. Pass one argument to get area of circle, two parameters to get area of square &amp; three parameters to get area of triangle.</a:t>
            </a:r>
          </a:p>
          <a:p>
            <a:r>
              <a:rPr lang="en-US" sz="2000" b="1" smtClean="0"/>
              <a:t>Argument lists could differ in –</a:t>
            </a:r>
            <a:r>
              <a:rPr lang="en-US" sz="2000" smtClean="0"/>
              <a:t/>
            </a:r>
            <a:br>
              <a:rPr lang="en-US" sz="2000" smtClean="0"/>
            </a:br>
            <a:r>
              <a:rPr lang="en-US" sz="2000" smtClean="0"/>
              <a:t>1. Number of parameters.</a:t>
            </a:r>
            <a:br>
              <a:rPr lang="en-US" sz="2000" smtClean="0"/>
            </a:br>
            <a:r>
              <a:rPr lang="en-US" sz="2000" smtClean="0"/>
              <a:t>2. Data type of parameters.</a:t>
            </a:r>
            <a:br>
              <a:rPr lang="en-US" sz="2000" smtClean="0"/>
            </a:br>
            <a:r>
              <a:rPr lang="en-US" sz="2000" smtClean="0"/>
              <a:t>3. Sequence of Data type of parameters.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7" dur="500"/>
                                        <p:tgtEl>
                                          <p:spTgt spid="634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2" dur="500"/>
                                        <p:tgtEl>
                                          <p:spTgt spid="634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7" dur="500"/>
                                        <p:tgtEl>
                                          <p:spTgt spid="634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Method Overloading</a:t>
            </a:r>
            <a:endParaRPr lang="en-US" dirty="0"/>
          </a:p>
        </p:txBody>
      </p:sp>
      <p:sp>
        <p:nvSpPr>
          <p:cNvPr id="3" name="Content Placeholder 2"/>
          <p:cNvSpPr>
            <a:spLocks noGrp="1"/>
          </p:cNvSpPr>
          <p:nvPr>
            <p:ph idx="1"/>
          </p:nvPr>
        </p:nvSpPr>
        <p:spPr>
          <a:xfrm>
            <a:off x="0" y="609600"/>
            <a:ext cx="9144000" cy="6248400"/>
          </a:xfrm>
        </p:spPr>
        <p:txBody>
          <a:bodyPr/>
          <a:lstStyle/>
          <a:p>
            <a:r>
              <a:rPr lang="en-US" b="1" dirty="0" smtClean="0"/>
              <a:t>Invalid case of method overloading:</a:t>
            </a:r>
          </a:p>
          <a:p>
            <a:r>
              <a:rPr lang="en-US" dirty="0" smtClean="0"/>
              <a:t>Method overloading is restricted to argument list only. </a:t>
            </a:r>
          </a:p>
          <a:p>
            <a:r>
              <a:rPr lang="en-US" dirty="0" smtClean="0"/>
              <a:t>Method overloading does not include return type of the method.</a:t>
            </a:r>
          </a:p>
          <a:p>
            <a:r>
              <a:rPr lang="en-US" dirty="0" smtClean="0"/>
              <a:t>For example if two methods have same name, same parameters and have different return type, </a:t>
            </a:r>
            <a:r>
              <a:rPr lang="en-US" u="sng" dirty="0" smtClean="0">
                <a:solidFill>
                  <a:srgbClr val="FF0000"/>
                </a:solidFill>
              </a:rPr>
              <a:t>then this is not a valid method overloading example</a:t>
            </a:r>
            <a:r>
              <a:rPr lang="en-US" dirty="0" smtClean="0"/>
              <a:t>. </a:t>
            </a:r>
          </a:p>
          <a:p>
            <a:r>
              <a:rPr lang="en-US" dirty="0" err="1" smtClean="0"/>
              <a:t>int</a:t>
            </a:r>
            <a:r>
              <a:rPr lang="en-US" dirty="0" smtClean="0"/>
              <a:t> add(</a:t>
            </a:r>
            <a:r>
              <a:rPr lang="en-US" dirty="0" err="1" smtClean="0"/>
              <a:t>int</a:t>
            </a:r>
            <a:r>
              <a:rPr lang="en-US" dirty="0" smtClean="0"/>
              <a:t>, </a:t>
            </a:r>
            <a:r>
              <a:rPr lang="en-US" dirty="0" err="1" smtClean="0"/>
              <a:t>int</a:t>
            </a:r>
            <a:r>
              <a:rPr lang="en-US" dirty="0" smtClean="0"/>
              <a:t>) </a:t>
            </a:r>
          </a:p>
          <a:p>
            <a:r>
              <a:rPr lang="en-US" dirty="0" smtClean="0"/>
              <a:t>float add(</a:t>
            </a:r>
            <a:r>
              <a:rPr lang="en-US" dirty="0" err="1" smtClean="0"/>
              <a:t>int</a:t>
            </a:r>
            <a:r>
              <a:rPr lang="en-US" dirty="0" smtClean="0"/>
              <a:t>, </a:t>
            </a:r>
            <a:r>
              <a:rPr lang="en-US" dirty="0" err="1" smtClean="0"/>
              <a:t>int</a:t>
            </a:r>
            <a:r>
              <a:rPr lang="en-US" dirty="0" smtClean="0"/>
              <a:t>)</a:t>
            </a:r>
            <a:endParaRPr lang="en-US" dirty="0"/>
          </a:p>
        </p:txBody>
      </p:sp>
      <p:sp>
        <p:nvSpPr>
          <p:cNvPr id="4" name="Rectangle 3"/>
          <p:cNvSpPr/>
          <p:nvPr/>
        </p:nvSpPr>
        <p:spPr>
          <a:xfrm>
            <a:off x="3276600" y="4800600"/>
            <a:ext cx="5105400" cy="1200329"/>
          </a:xfrm>
          <a:prstGeom prst="rect">
            <a:avLst/>
          </a:prstGeom>
        </p:spPr>
        <p:txBody>
          <a:bodyPr wrap="square">
            <a:spAutoFit/>
          </a:bodyPr>
          <a:lstStyle/>
          <a:p>
            <a:r>
              <a:rPr lang="en-US" sz="3600" b="1" dirty="0" smtClean="0">
                <a:solidFill>
                  <a:srgbClr val="FF0000"/>
                </a:solidFill>
              </a:rPr>
              <a:t>This will throw compilation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457200" y="0"/>
            <a:ext cx="8229600" cy="457200"/>
          </a:xfrm>
        </p:spPr>
        <p:txBody>
          <a:bodyPr>
            <a:normAutofit fontScale="90000"/>
          </a:bodyPr>
          <a:lstStyle/>
          <a:p>
            <a:pPr eaLnBrk="1" hangingPunct="1"/>
            <a:r>
              <a:rPr lang="en-US" dirty="0" smtClean="0"/>
              <a:t>Method Overloading</a:t>
            </a:r>
          </a:p>
        </p:txBody>
      </p:sp>
      <p:sp>
        <p:nvSpPr>
          <p:cNvPr id="284675" name="Content Placeholder 4"/>
          <p:cNvSpPr>
            <a:spLocks noGrp="1"/>
          </p:cNvSpPr>
          <p:nvPr>
            <p:ph sz="half" idx="1"/>
          </p:nvPr>
        </p:nvSpPr>
        <p:spPr>
          <a:xfrm>
            <a:off x="0" y="1066800"/>
            <a:ext cx="4724400" cy="5791200"/>
          </a:xfrm>
          <a:ln>
            <a:solidFill>
              <a:schemeClr val="tx1"/>
            </a:solidFill>
          </a:ln>
        </p:spPr>
        <p:txBody>
          <a:bodyPr/>
          <a:lstStyle/>
          <a:p>
            <a:pPr>
              <a:buFont typeface="Wingdings" pitchFamily="2" charset="2"/>
              <a:buNone/>
            </a:pPr>
            <a:r>
              <a:rPr lang="en-US" sz="2400" b="1" dirty="0" smtClean="0"/>
              <a:t>Both classes saved in single file but class having main be declared public.</a:t>
            </a:r>
          </a:p>
          <a:p>
            <a:pPr>
              <a:buFont typeface="Wingdings" pitchFamily="2" charset="2"/>
              <a:buNone/>
            </a:pPr>
            <a:r>
              <a:rPr lang="en-US" sz="2100" b="1" dirty="0" smtClean="0"/>
              <a:t>class FsC1Disp //</a:t>
            </a:r>
            <a:r>
              <a:rPr lang="en-US" sz="1600" b="1" dirty="0" smtClean="0"/>
              <a:t>Method </a:t>
            </a:r>
            <a:r>
              <a:rPr lang="en-US" sz="2000" b="1" dirty="0" smtClean="0"/>
              <a:t>Overloading </a:t>
            </a:r>
            <a:r>
              <a:rPr lang="en-US" sz="2100" b="1" dirty="0" smtClean="0"/>
              <a:t>Ex 1</a:t>
            </a:r>
          </a:p>
          <a:p>
            <a:pPr>
              <a:buFont typeface="Wingdings" pitchFamily="2" charset="2"/>
              <a:buNone/>
            </a:pPr>
            <a:r>
              <a:rPr lang="en-US" sz="2100" b="1" dirty="0" smtClean="0"/>
              <a:t>{</a:t>
            </a:r>
          </a:p>
          <a:p>
            <a:pPr>
              <a:buFont typeface="Wingdings" pitchFamily="2" charset="2"/>
              <a:buNone/>
            </a:pPr>
            <a:r>
              <a:rPr lang="en-US" sz="2100" b="1" dirty="0" smtClean="0"/>
              <a:t>    public void </a:t>
            </a:r>
            <a:r>
              <a:rPr lang="en-US" sz="2100" b="1" dirty="0" err="1" smtClean="0"/>
              <a:t>disp</a:t>
            </a:r>
            <a:r>
              <a:rPr lang="en-US" sz="2100" b="1" dirty="0" smtClean="0"/>
              <a:t>(char c)</a:t>
            </a:r>
          </a:p>
          <a:p>
            <a:pPr>
              <a:buFont typeface="Wingdings" pitchFamily="2" charset="2"/>
              <a:buNone/>
            </a:pPr>
            <a:r>
              <a:rPr lang="en-US" sz="2100" b="1" dirty="0" smtClean="0"/>
              <a:t>    {</a:t>
            </a:r>
          </a:p>
          <a:p>
            <a:pPr>
              <a:buFont typeface="Wingdings" pitchFamily="2" charset="2"/>
              <a:buNone/>
            </a:pPr>
            <a:r>
              <a:rPr lang="en-US" sz="2100" b="1" dirty="0" smtClean="0"/>
              <a:t>         </a:t>
            </a:r>
            <a:r>
              <a:rPr lang="en-US" sz="2100" b="1" dirty="0" err="1" smtClean="0"/>
              <a:t>System.out.println</a:t>
            </a:r>
            <a:r>
              <a:rPr lang="en-US" sz="2100" b="1" dirty="0" smtClean="0"/>
              <a:t>(c);</a:t>
            </a:r>
          </a:p>
          <a:p>
            <a:pPr>
              <a:buFont typeface="Wingdings" pitchFamily="2" charset="2"/>
              <a:buNone/>
            </a:pPr>
            <a:r>
              <a:rPr lang="en-US" sz="2100" b="1" dirty="0" smtClean="0"/>
              <a:t>    }</a:t>
            </a:r>
          </a:p>
          <a:p>
            <a:pPr>
              <a:buFont typeface="Wingdings" pitchFamily="2" charset="2"/>
              <a:buNone/>
            </a:pPr>
            <a:r>
              <a:rPr lang="en-US" sz="2100" b="1" dirty="0" smtClean="0"/>
              <a:t>    public void </a:t>
            </a:r>
            <a:r>
              <a:rPr lang="en-US" sz="2100" b="1" dirty="0" err="1" smtClean="0"/>
              <a:t>disp</a:t>
            </a:r>
            <a:r>
              <a:rPr lang="en-US" sz="2100" b="1" dirty="0" smtClean="0"/>
              <a:t>(char c, </a:t>
            </a:r>
            <a:r>
              <a:rPr lang="en-US" sz="2100" b="1" dirty="0" err="1" smtClean="0"/>
              <a:t>int</a:t>
            </a:r>
            <a:r>
              <a:rPr lang="en-US" sz="2100" b="1" dirty="0" smtClean="0"/>
              <a:t> num)  </a:t>
            </a:r>
          </a:p>
          <a:p>
            <a:pPr>
              <a:buFont typeface="Wingdings" pitchFamily="2" charset="2"/>
              <a:buNone/>
            </a:pPr>
            <a:r>
              <a:rPr lang="en-US" sz="2100" b="1" dirty="0" smtClean="0"/>
              <a:t>    {</a:t>
            </a:r>
          </a:p>
          <a:p>
            <a:pPr>
              <a:buFont typeface="Wingdings" pitchFamily="2" charset="2"/>
              <a:buNone/>
            </a:pPr>
            <a:r>
              <a:rPr lang="en-US" sz="2100" b="1" dirty="0" smtClean="0"/>
              <a:t>         </a:t>
            </a:r>
            <a:r>
              <a:rPr lang="en-US" sz="2100" b="1" dirty="0" err="1" smtClean="0"/>
              <a:t>System.out.println</a:t>
            </a:r>
            <a:r>
              <a:rPr lang="en-US" sz="2100" b="1" dirty="0" smtClean="0"/>
              <a:t>(c + " "+num);</a:t>
            </a:r>
          </a:p>
          <a:p>
            <a:pPr>
              <a:buFont typeface="Wingdings" pitchFamily="2" charset="2"/>
              <a:buNone/>
            </a:pPr>
            <a:r>
              <a:rPr lang="en-US" sz="2100" b="1" dirty="0" smtClean="0"/>
              <a:t>    }</a:t>
            </a:r>
          </a:p>
          <a:p>
            <a:pPr>
              <a:buFont typeface="Wingdings" pitchFamily="2" charset="2"/>
              <a:buNone/>
            </a:pPr>
            <a:r>
              <a:rPr lang="en-US" sz="2100" b="1" dirty="0" smtClean="0"/>
              <a:t>}</a:t>
            </a:r>
          </a:p>
        </p:txBody>
      </p:sp>
      <p:sp>
        <p:nvSpPr>
          <p:cNvPr id="284676" name="Content Placeholder 5"/>
          <p:cNvSpPr>
            <a:spLocks noGrp="1"/>
          </p:cNvSpPr>
          <p:nvPr>
            <p:ph sz="half" idx="2"/>
          </p:nvPr>
        </p:nvSpPr>
        <p:spPr>
          <a:xfrm>
            <a:off x="4800600" y="1066800"/>
            <a:ext cx="4343400" cy="5791200"/>
          </a:xfrm>
          <a:ln>
            <a:solidFill>
              <a:schemeClr val="tx1"/>
            </a:solidFill>
          </a:ln>
        </p:spPr>
        <p:txBody>
          <a:bodyPr/>
          <a:lstStyle/>
          <a:p>
            <a:pPr>
              <a:buFont typeface="Wingdings" pitchFamily="2" charset="2"/>
              <a:buNone/>
            </a:pPr>
            <a:r>
              <a:rPr lang="en-US" sz="2000" b="1" dirty="0" smtClean="0"/>
              <a:t>public class FsC1 </a:t>
            </a:r>
          </a:p>
          <a:p>
            <a:pPr>
              <a:buFont typeface="Wingdings" pitchFamily="2" charset="2"/>
              <a:buNone/>
            </a:pPr>
            <a:r>
              <a:rPr lang="en-US" sz="2000" b="1" dirty="0" smtClean="0"/>
              <a:t>{</a:t>
            </a:r>
          </a:p>
          <a:p>
            <a:pPr>
              <a:buFont typeface="Wingdings" pitchFamily="2" charset="2"/>
              <a:buNone/>
            </a:pPr>
            <a:r>
              <a:rPr lang="en-US" sz="2000" b="1" dirty="0" smtClean="0"/>
              <a:t>   public static void main(String </a:t>
            </a:r>
            <a:r>
              <a:rPr lang="en-US" sz="2000" b="1" dirty="0" err="1" smtClean="0"/>
              <a:t>args</a:t>
            </a:r>
            <a:r>
              <a:rPr lang="en-US" sz="2000" b="1" dirty="0" smtClean="0"/>
              <a:t>[])</a:t>
            </a:r>
          </a:p>
          <a:p>
            <a:pPr>
              <a:buFont typeface="Wingdings" pitchFamily="2" charset="2"/>
              <a:buNone/>
            </a:pPr>
            <a:r>
              <a:rPr lang="en-US" sz="2000" b="1" dirty="0" smtClean="0"/>
              <a:t>   {</a:t>
            </a:r>
          </a:p>
          <a:p>
            <a:pPr>
              <a:buFont typeface="Wingdings" pitchFamily="2" charset="2"/>
              <a:buNone/>
            </a:pPr>
            <a:r>
              <a:rPr lang="en-US" sz="2000" b="1" dirty="0" smtClean="0"/>
              <a:t>       FsC1Disp </a:t>
            </a:r>
            <a:r>
              <a:rPr lang="en-US" sz="2000" b="1" dirty="0" err="1" smtClean="0"/>
              <a:t>obj</a:t>
            </a:r>
            <a:r>
              <a:rPr lang="en-US" sz="2000" b="1" dirty="0" smtClean="0"/>
              <a:t> = new FsC1Disp();</a:t>
            </a:r>
          </a:p>
          <a:p>
            <a:pPr>
              <a:buFont typeface="Wingdings" pitchFamily="2" charset="2"/>
              <a:buNone/>
            </a:pPr>
            <a:r>
              <a:rPr lang="en-US" sz="2000" b="1" dirty="0" smtClean="0"/>
              <a:t>       </a:t>
            </a:r>
            <a:r>
              <a:rPr lang="en-US" sz="2000" b="1" dirty="0" err="1" smtClean="0"/>
              <a:t>obj.disp</a:t>
            </a:r>
            <a:r>
              <a:rPr lang="en-US" sz="2000" b="1" dirty="0" smtClean="0"/>
              <a:t>('a');</a:t>
            </a:r>
          </a:p>
          <a:p>
            <a:pPr>
              <a:buFont typeface="Wingdings" pitchFamily="2" charset="2"/>
              <a:buNone/>
            </a:pPr>
            <a:r>
              <a:rPr lang="en-US" sz="2000" b="1" dirty="0" smtClean="0"/>
              <a:t>       </a:t>
            </a:r>
            <a:r>
              <a:rPr lang="en-US" sz="2000" b="1" dirty="0" err="1" smtClean="0"/>
              <a:t>obj.disp</a:t>
            </a:r>
            <a:r>
              <a:rPr lang="en-US" sz="2000" b="1" dirty="0" smtClean="0"/>
              <a:t>('a',10);</a:t>
            </a:r>
          </a:p>
          <a:p>
            <a:pPr>
              <a:buFont typeface="Wingdings" pitchFamily="2" charset="2"/>
              <a:buNone/>
            </a:pPr>
            <a:r>
              <a:rPr lang="en-US" sz="2000" b="1" dirty="0" smtClean="0"/>
              <a:t>   }</a:t>
            </a:r>
          </a:p>
          <a:p>
            <a:pPr>
              <a:buFont typeface="Wingdings" pitchFamily="2" charset="2"/>
              <a:buNone/>
            </a:pPr>
            <a:r>
              <a:rPr lang="en-US" sz="2000" b="1" dirty="0" smtClean="0"/>
              <a:t>}</a:t>
            </a:r>
            <a:endParaRPr lang="en-US" sz="1400" b="1" dirty="0" smtClean="0"/>
          </a:p>
        </p:txBody>
      </p:sp>
      <p:sp>
        <p:nvSpPr>
          <p:cNvPr id="284677" name="Slide Number Placeholder 3"/>
          <p:cNvSpPr>
            <a:spLocks noGrp="1"/>
          </p:cNvSpPr>
          <p:nvPr>
            <p:ph type="sldNum" sz="quarter" idx="10"/>
          </p:nvPr>
        </p:nvSpPr>
        <p:spPr>
          <a:noFill/>
        </p:spPr>
        <p:txBody>
          <a:bodyPr/>
          <a:lstStyle/>
          <a:p>
            <a:fld id="{839430CC-BF1B-4E06-A5FF-F8C155E46C75}" type="slidenum">
              <a:rPr lang="en-US" smtClean="0">
                <a:latin typeface="Arial" pitchFamily="34" charset="0"/>
              </a:rPr>
              <a:pPr/>
              <a:t>5</a:t>
            </a:fld>
            <a:endParaRPr lang="en-US" smtClean="0">
              <a:latin typeface="Arial" pitchFamily="34" charset="0"/>
            </a:endParaRPr>
          </a:p>
        </p:txBody>
      </p:sp>
      <p:sp>
        <p:nvSpPr>
          <p:cNvPr id="6" name="Rectangle 5"/>
          <p:cNvSpPr/>
          <p:nvPr/>
        </p:nvSpPr>
        <p:spPr>
          <a:xfrm>
            <a:off x="0" y="457200"/>
            <a:ext cx="9144000" cy="430887"/>
          </a:xfrm>
          <a:prstGeom prst="rect">
            <a:avLst/>
          </a:prstGeom>
          <a:solidFill>
            <a:srgbClr val="FFFF00"/>
          </a:solidFill>
        </p:spPr>
        <p:txBody>
          <a:bodyPr wrap="square">
            <a:spAutoFit/>
          </a:bodyPr>
          <a:lstStyle/>
          <a:p>
            <a:pPr algn="ctr"/>
            <a:r>
              <a:rPr lang="en-US" sz="2200" b="1" dirty="0" smtClean="0"/>
              <a:t>Example 1: Overloading – Different Number of parameters in argument list</a:t>
            </a:r>
            <a:endParaRPr lang="en-US" sz="2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Slide Number Placeholder 3"/>
          <p:cNvSpPr>
            <a:spLocks noGrp="1"/>
          </p:cNvSpPr>
          <p:nvPr>
            <p:ph type="sldNum" sz="quarter" idx="10"/>
          </p:nvPr>
        </p:nvSpPr>
        <p:spPr>
          <a:noFill/>
        </p:spPr>
        <p:txBody>
          <a:bodyPr/>
          <a:lstStyle/>
          <a:p>
            <a:fld id="{6C9E6DB1-C8DB-418B-98E1-57461F1BE2D0}" type="slidenum">
              <a:rPr lang="en-US" smtClean="0">
                <a:latin typeface="Arial" pitchFamily="34" charset="0"/>
              </a:rPr>
              <a:pPr/>
              <a:t>6</a:t>
            </a:fld>
            <a:endParaRPr lang="en-US" smtClean="0">
              <a:latin typeface="Arial" pitchFamily="34" charset="0"/>
            </a:endParaRPr>
          </a:p>
        </p:txBody>
      </p:sp>
      <p:sp>
        <p:nvSpPr>
          <p:cNvPr id="281603" name="Rectangle 2"/>
          <p:cNvSpPr>
            <a:spLocks noGrp="1" noChangeArrowheads="1"/>
          </p:cNvSpPr>
          <p:nvPr>
            <p:ph type="title"/>
          </p:nvPr>
        </p:nvSpPr>
        <p:spPr>
          <a:xfrm>
            <a:off x="1219200" y="0"/>
            <a:ext cx="7467600" cy="457200"/>
          </a:xfrm>
        </p:spPr>
        <p:txBody>
          <a:bodyPr>
            <a:normAutofit fontScale="90000"/>
          </a:bodyPr>
          <a:lstStyle/>
          <a:p>
            <a:pPr eaLnBrk="1" hangingPunct="1"/>
            <a:r>
              <a:rPr lang="en-US" dirty="0" smtClean="0"/>
              <a:t>Method Overloading</a:t>
            </a:r>
          </a:p>
        </p:txBody>
      </p:sp>
      <p:sp>
        <p:nvSpPr>
          <p:cNvPr id="63492" name="Rectangle 3"/>
          <p:cNvSpPr>
            <a:spLocks noGrp="1" noChangeArrowheads="1"/>
          </p:cNvSpPr>
          <p:nvPr>
            <p:ph type="body" idx="1"/>
          </p:nvPr>
        </p:nvSpPr>
        <p:spPr>
          <a:xfrm>
            <a:off x="0" y="533400"/>
            <a:ext cx="9144000" cy="5791200"/>
          </a:xfrm>
        </p:spPr>
        <p:txBody>
          <a:bodyPr>
            <a:normAutofit/>
          </a:bodyPr>
          <a:lstStyle/>
          <a:p>
            <a:r>
              <a:rPr lang="en-US" sz="2400" b="1" dirty="0" smtClean="0"/>
              <a:t>Method overloading is an example of </a:t>
            </a:r>
            <a:r>
              <a:rPr lang="en-US" sz="2400" b="1" dirty="0" smtClean="0">
                <a:hlinkClick r:id="rId2"/>
              </a:rPr>
              <a:t>Static Polymorphism</a:t>
            </a:r>
            <a:r>
              <a:rPr lang="en-US" sz="2400" b="1" dirty="0" smtClean="0"/>
              <a:t>. </a:t>
            </a:r>
          </a:p>
          <a:p>
            <a:r>
              <a:rPr lang="en-US" sz="2400" b="1" dirty="0" smtClean="0"/>
              <a:t>Points to Note:</a:t>
            </a:r>
            <a:br>
              <a:rPr lang="en-US" sz="2400" b="1" dirty="0" smtClean="0"/>
            </a:br>
            <a:r>
              <a:rPr lang="en-US" sz="2400" b="1" dirty="0" smtClean="0"/>
              <a:t>1. Static Polymorphism is also known as compile time binding or early binding.</a:t>
            </a:r>
            <a:br>
              <a:rPr lang="en-US" sz="2400" b="1" dirty="0" smtClean="0"/>
            </a:br>
            <a:r>
              <a:rPr lang="en-US" sz="2400" b="1" dirty="0" smtClean="0"/>
              <a:t>2. </a:t>
            </a:r>
            <a:r>
              <a:rPr lang="en-US" sz="2400" b="1" dirty="0" smtClean="0">
                <a:hlinkClick r:id="rId3"/>
              </a:rPr>
              <a:t>Static binding</a:t>
            </a:r>
            <a:r>
              <a:rPr lang="en-US" sz="2400" b="1" dirty="0" smtClean="0"/>
              <a:t> happens at compile time. </a:t>
            </a:r>
          </a:p>
          <a:p>
            <a:r>
              <a:rPr lang="en-US" sz="2400" b="1" dirty="0" smtClean="0"/>
              <a:t>Method overloading is an example of static binding where binding of method call to its definition happens at Compile time.</a:t>
            </a:r>
          </a:p>
          <a:p>
            <a:endParaRPr lang="en-US" sz="2400" b="1" dirty="0" smtClean="0"/>
          </a:p>
          <a:p>
            <a:pPr eaLnBrk="1" hangingPunct="1"/>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7500" lnSpcReduction="20000"/>
          </a:bodyPr>
          <a:lstStyle/>
          <a:p>
            <a:pPr>
              <a:buNone/>
            </a:pPr>
            <a:r>
              <a:rPr lang="en-US" b="1" dirty="0" smtClean="0"/>
              <a:t>class FsC1Disp //Method Overloading Ex 1</a:t>
            </a:r>
          </a:p>
          <a:p>
            <a:pPr>
              <a:buNone/>
            </a:pPr>
            <a:r>
              <a:rPr lang="en-US" b="1" dirty="0" smtClean="0"/>
              <a:t>{</a:t>
            </a:r>
          </a:p>
          <a:p>
            <a:pPr>
              <a:buNone/>
            </a:pPr>
            <a:r>
              <a:rPr lang="en-US" b="1" dirty="0" smtClean="0"/>
              <a:t>    public void </a:t>
            </a:r>
            <a:r>
              <a:rPr lang="en-US" b="1" dirty="0" err="1" smtClean="0"/>
              <a:t>disp</a:t>
            </a:r>
            <a:r>
              <a:rPr lang="en-US" b="1" dirty="0" smtClean="0"/>
              <a:t>(char c)</a:t>
            </a:r>
          </a:p>
          <a:p>
            <a:pPr>
              <a:buNone/>
            </a:pPr>
            <a:r>
              <a:rPr lang="en-US" b="1" dirty="0" smtClean="0"/>
              <a:t>    {</a:t>
            </a:r>
          </a:p>
          <a:p>
            <a:pPr>
              <a:buNone/>
            </a:pPr>
            <a:r>
              <a:rPr lang="en-US" b="1" dirty="0" smtClean="0"/>
              <a:t>         </a:t>
            </a:r>
            <a:r>
              <a:rPr lang="en-US" b="1" dirty="0" err="1" smtClean="0"/>
              <a:t>System.out.println</a:t>
            </a:r>
            <a:r>
              <a:rPr lang="en-US" b="1" dirty="0" smtClean="0"/>
              <a:t>(c);</a:t>
            </a:r>
          </a:p>
          <a:p>
            <a:pPr>
              <a:buNone/>
            </a:pPr>
            <a:r>
              <a:rPr lang="en-US" b="1" dirty="0" smtClean="0"/>
              <a:t>    }</a:t>
            </a:r>
          </a:p>
          <a:p>
            <a:pPr>
              <a:buNone/>
            </a:pPr>
            <a:r>
              <a:rPr lang="en-US" b="1" dirty="0" smtClean="0"/>
              <a:t>    public </a:t>
            </a:r>
            <a:r>
              <a:rPr lang="en-US" b="1" dirty="0" err="1" smtClean="0"/>
              <a:t>int</a:t>
            </a:r>
            <a:r>
              <a:rPr lang="en-US" b="1" dirty="0" smtClean="0"/>
              <a:t> </a:t>
            </a:r>
            <a:r>
              <a:rPr lang="en-US" b="1" dirty="0" err="1" smtClean="0"/>
              <a:t>disp</a:t>
            </a:r>
            <a:r>
              <a:rPr lang="en-US" b="1" dirty="0" smtClean="0"/>
              <a:t>(char c)  </a:t>
            </a:r>
          </a:p>
          <a:p>
            <a:pPr>
              <a:buNone/>
            </a:pPr>
            <a:r>
              <a:rPr lang="en-US" b="1" dirty="0" smtClean="0"/>
              <a:t>    {</a:t>
            </a:r>
          </a:p>
          <a:p>
            <a:pPr>
              <a:buNone/>
            </a:pPr>
            <a:r>
              <a:rPr lang="en-US" b="1" dirty="0" smtClean="0"/>
              <a:t>         </a:t>
            </a:r>
            <a:r>
              <a:rPr lang="en-US" b="1" dirty="0" err="1" smtClean="0"/>
              <a:t>System.out.println</a:t>
            </a:r>
            <a:r>
              <a:rPr lang="en-US" b="1" dirty="0" smtClean="0"/>
              <a:t>(c);</a:t>
            </a:r>
          </a:p>
          <a:p>
            <a:pPr>
              <a:buNone/>
            </a:pPr>
            <a:r>
              <a:rPr lang="en-US" b="1" dirty="0" smtClean="0"/>
              <a:t>		 return 10;</a:t>
            </a:r>
          </a:p>
          <a:p>
            <a:pPr>
              <a:buNone/>
            </a:pPr>
            <a:r>
              <a:rPr lang="en-US" b="1" dirty="0" smtClean="0"/>
              <a:t>    }</a:t>
            </a:r>
          </a:p>
          <a:p>
            <a:pPr>
              <a:buNone/>
            </a:pPr>
            <a:r>
              <a:rPr lang="en-US" b="1" dirty="0" smtClean="0"/>
              <a:t>}</a:t>
            </a:r>
            <a:endParaRPr lang="en-US" b="1" dirty="0"/>
          </a:p>
        </p:txBody>
      </p:sp>
      <p:sp>
        <p:nvSpPr>
          <p:cNvPr id="4" name="Content Placeholder 3"/>
          <p:cNvSpPr>
            <a:spLocks noGrp="1"/>
          </p:cNvSpPr>
          <p:nvPr>
            <p:ph sz="half" idx="2"/>
          </p:nvPr>
        </p:nvSpPr>
        <p:spPr>
          <a:xfrm>
            <a:off x="4572000" y="1600200"/>
            <a:ext cx="4572000" cy="4525963"/>
          </a:xfrm>
        </p:spPr>
        <p:txBody>
          <a:bodyPr>
            <a:normAutofit fontScale="77500" lnSpcReduction="20000"/>
          </a:bodyPr>
          <a:lstStyle/>
          <a:p>
            <a:pPr>
              <a:buNone/>
            </a:pPr>
            <a:r>
              <a:rPr lang="en-US" b="1" dirty="0" smtClean="0"/>
              <a:t>public class FsC1 </a:t>
            </a:r>
          </a:p>
          <a:p>
            <a:pPr>
              <a:buNone/>
            </a:pPr>
            <a:r>
              <a:rPr lang="en-US" b="1" dirty="0" smtClean="0"/>
              <a:t>{</a:t>
            </a:r>
          </a:p>
          <a:p>
            <a:pPr>
              <a:buNone/>
            </a:pPr>
            <a:r>
              <a:rPr lang="en-US" b="1" dirty="0" smtClean="0"/>
              <a:t>   public static void main(String </a:t>
            </a:r>
            <a:r>
              <a:rPr lang="en-US" b="1" dirty="0" err="1" smtClean="0"/>
              <a:t>args</a:t>
            </a:r>
            <a:r>
              <a:rPr lang="en-US" b="1" dirty="0" smtClean="0"/>
              <a:t>[])</a:t>
            </a:r>
          </a:p>
          <a:p>
            <a:pPr>
              <a:buNone/>
            </a:pPr>
            <a:r>
              <a:rPr lang="en-US" b="1" dirty="0" smtClean="0"/>
              <a:t>   {</a:t>
            </a:r>
          </a:p>
          <a:p>
            <a:pPr>
              <a:buNone/>
            </a:pPr>
            <a:r>
              <a:rPr lang="en-US" b="1" dirty="0" smtClean="0"/>
              <a:t>	 </a:t>
            </a:r>
            <a:r>
              <a:rPr lang="en-US" b="1" dirty="0" err="1" smtClean="0"/>
              <a:t>int</a:t>
            </a:r>
            <a:r>
              <a:rPr lang="en-US" b="1" dirty="0" smtClean="0"/>
              <a:t> k;</a:t>
            </a:r>
          </a:p>
          <a:p>
            <a:pPr>
              <a:buNone/>
            </a:pPr>
            <a:r>
              <a:rPr lang="en-US" b="1" dirty="0" smtClean="0"/>
              <a:t>      FsC1Disp </a:t>
            </a:r>
            <a:r>
              <a:rPr lang="en-US" b="1" dirty="0" err="1" smtClean="0"/>
              <a:t>obj</a:t>
            </a:r>
            <a:r>
              <a:rPr lang="en-US" b="1" dirty="0" smtClean="0"/>
              <a:t> = new FsC1Disp();</a:t>
            </a:r>
          </a:p>
          <a:p>
            <a:pPr>
              <a:buNone/>
            </a:pPr>
            <a:r>
              <a:rPr lang="en-US" b="1" dirty="0" smtClean="0"/>
              <a:t>      </a:t>
            </a:r>
            <a:r>
              <a:rPr lang="en-US" b="1" dirty="0" err="1" smtClean="0"/>
              <a:t>obj.disp</a:t>
            </a:r>
            <a:r>
              <a:rPr lang="en-US" b="1" dirty="0" smtClean="0"/>
              <a:t>('a');</a:t>
            </a:r>
          </a:p>
          <a:p>
            <a:pPr>
              <a:buNone/>
            </a:pPr>
            <a:r>
              <a:rPr lang="en-US" b="1" dirty="0" smtClean="0"/>
              <a:t>	 k = </a:t>
            </a:r>
            <a:r>
              <a:rPr lang="en-US" b="1" dirty="0" err="1" smtClean="0"/>
              <a:t>obj.disp</a:t>
            </a:r>
            <a:r>
              <a:rPr lang="en-US" b="1" dirty="0" smtClean="0"/>
              <a:t>('a');</a:t>
            </a:r>
          </a:p>
          <a:p>
            <a:pPr>
              <a:buNone/>
            </a:pPr>
            <a:r>
              <a:rPr lang="en-US" b="1" dirty="0" smtClean="0"/>
              <a:t>   }</a:t>
            </a:r>
          </a:p>
          <a:p>
            <a:pPr>
              <a:buNone/>
            </a:pPr>
            <a:r>
              <a:rPr lang="en-US" b="1" dirty="0" smtClean="0"/>
              <a:t>}</a:t>
            </a:r>
          </a:p>
          <a:p>
            <a:pPr>
              <a:buNone/>
            </a:pPr>
            <a:endParaRPr lang="en-US" b="1" dirty="0"/>
          </a:p>
        </p:txBody>
      </p:sp>
      <p:sp>
        <p:nvSpPr>
          <p:cNvPr id="5" name="Rectangle 2"/>
          <p:cNvSpPr>
            <a:spLocks noGrp="1" noChangeArrowheads="1"/>
          </p:cNvSpPr>
          <p:nvPr>
            <p:ph type="title"/>
          </p:nvPr>
        </p:nvSpPr>
        <p:spPr>
          <a:xfrm>
            <a:off x="457200" y="0"/>
            <a:ext cx="8229600" cy="457200"/>
          </a:xfrm>
        </p:spPr>
        <p:txBody>
          <a:bodyPr>
            <a:normAutofit fontScale="90000"/>
          </a:bodyPr>
          <a:lstStyle/>
          <a:p>
            <a:pPr eaLnBrk="1" hangingPunct="1"/>
            <a:r>
              <a:rPr lang="en-US" dirty="0" smtClean="0"/>
              <a:t>Method Overloading</a:t>
            </a:r>
          </a:p>
        </p:txBody>
      </p:sp>
      <p:sp>
        <p:nvSpPr>
          <p:cNvPr id="6" name="Rectangle 5"/>
          <p:cNvSpPr/>
          <p:nvPr/>
        </p:nvSpPr>
        <p:spPr>
          <a:xfrm>
            <a:off x="0" y="493693"/>
            <a:ext cx="9144000" cy="954107"/>
          </a:xfrm>
          <a:prstGeom prst="rect">
            <a:avLst/>
          </a:prstGeom>
          <a:solidFill>
            <a:srgbClr val="FFFF00"/>
          </a:solidFill>
        </p:spPr>
        <p:txBody>
          <a:bodyPr wrap="square">
            <a:spAutoFit/>
          </a:bodyPr>
          <a:lstStyle/>
          <a:p>
            <a:r>
              <a:rPr lang="en-US" sz="2400" b="1" dirty="0" smtClean="0"/>
              <a:t>Example 2: Overloading – Different return type  but same parameters in argument list  </a:t>
            </a:r>
            <a:r>
              <a:rPr lang="en-US" sz="3200" b="1" dirty="0" smtClean="0">
                <a:solidFill>
                  <a:srgbClr val="FF0000"/>
                </a:solidFill>
              </a:rPr>
              <a:t>Error…</a:t>
            </a:r>
            <a:endParaRPr lang="en-US" sz="3200" b="1"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371600"/>
            <a:ext cx="9144000" cy="2819400"/>
          </a:xfrm>
        </p:spPr>
        <p:txBody>
          <a:bodyPr>
            <a:noAutofit/>
          </a:bodyPr>
          <a:lstStyle/>
          <a:p>
            <a:pPr>
              <a:buNone/>
            </a:pPr>
            <a:r>
              <a:rPr lang="en-US" sz="1600" b="1" dirty="0" smtClean="0">
                <a:latin typeface="Arial" pitchFamily="34" charset="0"/>
                <a:cs typeface="Arial" pitchFamily="34" charset="0"/>
              </a:rPr>
              <a:t>class FsC1Disp</a:t>
            </a:r>
          </a:p>
          <a:p>
            <a:pPr>
              <a:buNone/>
            </a:pPr>
            <a:r>
              <a:rPr lang="en-US" sz="1600" b="1" dirty="0" smtClean="0">
                <a:latin typeface="Arial" pitchFamily="34" charset="0"/>
                <a:cs typeface="Arial" pitchFamily="34" charset="0"/>
              </a:rPr>
              <a:t>{</a:t>
            </a:r>
          </a:p>
          <a:p>
            <a:pPr>
              <a:buNone/>
            </a:pPr>
            <a:r>
              <a:rPr lang="en-US" sz="1600" b="1" dirty="0" smtClean="0">
                <a:latin typeface="Arial" pitchFamily="34" charset="0"/>
                <a:cs typeface="Arial" pitchFamily="34" charset="0"/>
              </a:rPr>
              <a:t>   public void </a:t>
            </a:r>
            <a:r>
              <a:rPr lang="en-US" sz="1600" b="1" dirty="0" err="1" smtClean="0">
                <a:latin typeface="Arial" pitchFamily="34" charset="0"/>
                <a:cs typeface="Arial" pitchFamily="34" charset="0"/>
              </a:rPr>
              <a:t>disp</a:t>
            </a:r>
            <a:r>
              <a:rPr lang="en-US" sz="1600" b="1" dirty="0" smtClean="0">
                <a:latin typeface="Arial" pitchFamily="34" charset="0"/>
                <a:cs typeface="Arial" pitchFamily="34" charset="0"/>
              </a:rPr>
              <a:t>(char c, </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 num)</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System.out.println</a:t>
            </a:r>
            <a:r>
              <a:rPr lang="en-US" sz="1600" b="1" dirty="0" smtClean="0">
                <a:latin typeface="Arial" pitchFamily="34" charset="0"/>
                <a:cs typeface="Arial" pitchFamily="34" charset="0"/>
              </a:rPr>
              <a:t>("I’m in </a:t>
            </a:r>
            <a:r>
              <a:rPr lang="en-US" sz="1600" b="1" dirty="0" err="1" smtClean="0">
                <a:latin typeface="Arial" pitchFamily="34" charset="0"/>
                <a:cs typeface="Arial" pitchFamily="34" charset="0"/>
              </a:rPr>
              <a:t>disp</a:t>
            </a:r>
            <a:r>
              <a:rPr lang="en-US" sz="1600" b="1" dirty="0" smtClean="0">
                <a:latin typeface="Arial" pitchFamily="34" charset="0"/>
                <a:cs typeface="Arial" pitchFamily="34" charset="0"/>
              </a:rPr>
              <a:t> with char  &amp; </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public void </a:t>
            </a:r>
            <a:r>
              <a:rPr lang="en-US" sz="1600" b="1" dirty="0" err="1" smtClean="0">
                <a:latin typeface="Arial" pitchFamily="34" charset="0"/>
                <a:cs typeface="Arial" pitchFamily="34" charset="0"/>
              </a:rPr>
              <a:t>disp</a:t>
            </a:r>
            <a:r>
              <a:rPr lang="en-US" sz="1600" b="1" dirty="0" smtClean="0">
                <a:latin typeface="Arial" pitchFamily="34" charset="0"/>
                <a:cs typeface="Arial" pitchFamily="34" charset="0"/>
              </a:rPr>
              <a:t>(</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 num, char c)</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System.out.println</a:t>
            </a:r>
            <a:r>
              <a:rPr lang="en-US" sz="1600" b="1" dirty="0" smtClean="0">
                <a:latin typeface="Arial" pitchFamily="34" charset="0"/>
                <a:cs typeface="Arial" pitchFamily="34" charset="0"/>
              </a:rPr>
              <a:t>("I’m in </a:t>
            </a:r>
            <a:r>
              <a:rPr lang="en-US" sz="1600" b="1" dirty="0" err="1" smtClean="0">
                <a:latin typeface="Arial" pitchFamily="34" charset="0"/>
                <a:cs typeface="Arial" pitchFamily="34" charset="0"/>
              </a:rPr>
              <a:t>disp</a:t>
            </a:r>
            <a:r>
              <a:rPr lang="en-US" sz="1600" b="1" dirty="0" smtClean="0">
                <a:latin typeface="Arial" pitchFamily="34" charset="0"/>
                <a:cs typeface="Arial" pitchFamily="34" charset="0"/>
              </a:rPr>
              <a:t> with </a:t>
            </a:r>
            <a:r>
              <a:rPr lang="en-US" sz="1600" b="1" dirty="0" err="1" smtClean="0">
                <a:latin typeface="Arial" pitchFamily="34" charset="0"/>
                <a:cs typeface="Arial" pitchFamily="34" charset="0"/>
              </a:rPr>
              <a:t>int</a:t>
            </a:r>
            <a:r>
              <a:rPr lang="en-US" sz="1600" b="1" dirty="0" smtClean="0">
                <a:latin typeface="Arial" pitchFamily="34" charset="0"/>
                <a:cs typeface="Arial" pitchFamily="34" charset="0"/>
              </a:rPr>
              <a:t>  &amp; char" );</a:t>
            </a:r>
          </a:p>
          <a:p>
            <a:pPr>
              <a:buNone/>
            </a:pPr>
            <a:r>
              <a:rPr lang="en-US" sz="1600" b="1" dirty="0" smtClean="0">
                <a:latin typeface="Arial" pitchFamily="34" charset="0"/>
                <a:cs typeface="Arial" pitchFamily="34" charset="0"/>
              </a:rPr>
              <a:t>   }</a:t>
            </a:r>
          </a:p>
          <a:p>
            <a:pPr>
              <a:buNone/>
            </a:pPr>
            <a:r>
              <a:rPr lang="en-US" sz="1600" b="1" dirty="0" smtClean="0">
                <a:latin typeface="Arial" pitchFamily="34" charset="0"/>
                <a:cs typeface="Arial" pitchFamily="34" charset="0"/>
              </a:rPr>
              <a:t>}</a:t>
            </a:r>
            <a:endParaRPr lang="en-US" sz="1600" b="1" dirty="0">
              <a:latin typeface="Arial" pitchFamily="34" charset="0"/>
              <a:cs typeface="Arial" pitchFamily="34" charset="0"/>
            </a:endParaRPr>
          </a:p>
        </p:txBody>
      </p:sp>
      <p:sp>
        <p:nvSpPr>
          <p:cNvPr id="4" name="Content Placeholder 3"/>
          <p:cNvSpPr>
            <a:spLocks noGrp="1"/>
          </p:cNvSpPr>
          <p:nvPr>
            <p:ph sz="half" idx="2"/>
          </p:nvPr>
        </p:nvSpPr>
        <p:spPr>
          <a:xfrm>
            <a:off x="4876800" y="3918169"/>
            <a:ext cx="5410200" cy="2316163"/>
          </a:xfrm>
        </p:spPr>
        <p:txBody>
          <a:bodyPr>
            <a:noAutofit/>
          </a:bodyPr>
          <a:lstStyle/>
          <a:p>
            <a:pPr>
              <a:buNone/>
            </a:pPr>
            <a:r>
              <a:rPr lang="en-US" sz="1800" b="1" dirty="0" smtClean="0">
                <a:latin typeface="Arial" pitchFamily="34" charset="0"/>
                <a:cs typeface="Arial" pitchFamily="34" charset="0"/>
              </a:rPr>
              <a:t>public class FsC1 </a:t>
            </a:r>
          </a:p>
          <a:p>
            <a:pPr>
              <a:buNone/>
            </a:pP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public static void main(String </a:t>
            </a:r>
            <a:r>
              <a:rPr lang="en-US" sz="1800" b="1" dirty="0" err="1" smtClean="0">
                <a:latin typeface="Arial" pitchFamily="34" charset="0"/>
                <a:cs typeface="Arial" pitchFamily="34" charset="0"/>
              </a:rPr>
              <a:t>args</a:t>
            </a:r>
            <a:r>
              <a:rPr lang="en-US" sz="1800" b="1" dirty="0" smtClean="0">
                <a:latin typeface="Arial" pitchFamily="34" charset="0"/>
                <a:cs typeface="Arial" pitchFamily="34" charset="0"/>
              </a:rPr>
              <a:t>[])</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       FsC1Disp </a:t>
            </a:r>
            <a:r>
              <a:rPr lang="en-US" sz="1800" b="1" dirty="0" err="1" smtClean="0">
                <a:latin typeface="Arial" pitchFamily="34" charset="0"/>
                <a:cs typeface="Arial" pitchFamily="34" charset="0"/>
              </a:rPr>
              <a:t>obj</a:t>
            </a:r>
            <a:r>
              <a:rPr lang="en-US" sz="1800" b="1" dirty="0" smtClean="0">
                <a:latin typeface="Arial" pitchFamily="34" charset="0"/>
                <a:cs typeface="Arial" pitchFamily="34" charset="0"/>
              </a:rPr>
              <a:t> = new FsC1Disp();</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obj.disp</a:t>
            </a:r>
            <a:r>
              <a:rPr lang="en-US" sz="1800" b="1" dirty="0" smtClean="0">
                <a:latin typeface="Arial" pitchFamily="34" charset="0"/>
                <a:cs typeface="Arial" pitchFamily="34" charset="0"/>
              </a:rPr>
              <a:t>('x', 51 );</a:t>
            </a:r>
          </a:p>
          <a:p>
            <a:pPr>
              <a:buNone/>
            </a:pP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obj.disp</a:t>
            </a:r>
            <a:r>
              <a:rPr lang="en-US" sz="1800" b="1" dirty="0" smtClean="0">
                <a:latin typeface="Arial" pitchFamily="34" charset="0"/>
                <a:cs typeface="Arial" pitchFamily="34" charset="0"/>
              </a:rPr>
              <a:t>(52, 'y');  </a:t>
            </a:r>
          </a:p>
          <a:p>
            <a:pPr>
              <a:buNone/>
            </a:pPr>
            <a:r>
              <a:rPr lang="en-US" sz="1800" b="1" dirty="0" smtClean="0">
                <a:latin typeface="Arial" pitchFamily="34" charset="0"/>
                <a:cs typeface="Arial" pitchFamily="34" charset="0"/>
              </a:rPr>
              <a:t>   }</a:t>
            </a:r>
          </a:p>
          <a:p>
            <a:pPr>
              <a:buNone/>
            </a:pPr>
            <a:r>
              <a:rPr lang="en-US" sz="1800" b="1" dirty="0" smtClean="0">
                <a:latin typeface="Arial" pitchFamily="34" charset="0"/>
                <a:cs typeface="Arial" pitchFamily="34" charset="0"/>
              </a:rPr>
              <a:t>}</a:t>
            </a:r>
          </a:p>
          <a:p>
            <a:pPr>
              <a:buNone/>
            </a:pPr>
            <a:endParaRPr lang="en-US" sz="1800" b="1" dirty="0">
              <a:latin typeface="Arial" pitchFamily="34" charset="0"/>
              <a:cs typeface="Arial" pitchFamily="34" charset="0"/>
            </a:endParaRPr>
          </a:p>
        </p:txBody>
      </p:sp>
      <p:sp>
        <p:nvSpPr>
          <p:cNvPr id="5" name="Rectangle 2"/>
          <p:cNvSpPr>
            <a:spLocks noGrp="1" noChangeArrowheads="1"/>
          </p:cNvSpPr>
          <p:nvPr>
            <p:ph type="title"/>
          </p:nvPr>
        </p:nvSpPr>
        <p:spPr>
          <a:xfrm>
            <a:off x="457200" y="0"/>
            <a:ext cx="8229600" cy="457200"/>
          </a:xfrm>
        </p:spPr>
        <p:txBody>
          <a:bodyPr>
            <a:normAutofit fontScale="90000"/>
          </a:bodyPr>
          <a:lstStyle/>
          <a:p>
            <a:pPr eaLnBrk="1" hangingPunct="1"/>
            <a:r>
              <a:rPr lang="en-US" dirty="0" smtClean="0"/>
              <a:t>Method Overloading</a:t>
            </a:r>
          </a:p>
        </p:txBody>
      </p:sp>
      <p:sp>
        <p:nvSpPr>
          <p:cNvPr id="6" name="Rectangle 5"/>
          <p:cNvSpPr/>
          <p:nvPr/>
        </p:nvSpPr>
        <p:spPr>
          <a:xfrm>
            <a:off x="0" y="493693"/>
            <a:ext cx="9144000" cy="830997"/>
          </a:xfrm>
          <a:prstGeom prst="rect">
            <a:avLst/>
          </a:prstGeom>
          <a:solidFill>
            <a:srgbClr val="FFFF00"/>
          </a:solidFill>
        </p:spPr>
        <p:txBody>
          <a:bodyPr wrap="square">
            <a:spAutoFit/>
          </a:bodyPr>
          <a:lstStyle/>
          <a:p>
            <a:r>
              <a:rPr lang="en-US" sz="2400" b="1" dirty="0" smtClean="0"/>
              <a:t>Example 3: Overloading – Same No of Data Types, same data types but different sequence</a:t>
            </a:r>
            <a:endParaRPr lang="en-US" sz="3200" b="1"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Slide Number Placeholder 3"/>
          <p:cNvSpPr>
            <a:spLocks noGrp="1"/>
          </p:cNvSpPr>
          <p:nvPr>
            <p:ph type="sldNum" sz="quarter" idx="10"/>
          </p:nvPr>
        </p:nvSpPr>
        <p:spPr>
          <a:noFill/>
        </p:spPr>
        <p:txBody>
          <a:bodyPr/>
          <a:lstStyle/>
          <a:p>
            <a:fld id="{6C9E6DB1-C8DB-418B-98E1-57461F1BE2D0}" type="slidenum">
              <a:rPr lang="en-US" smtClean="0">
                <a:latin typeface="Arial" pitchFamily="34" charset="0"/>
              </a:rPr>
              <a:pPr/>
              <a:t>9</a:t>
            </a:fld>
            <a:endParaRPr lang="en-US" smtClean="0">
              <a:latin typeface="Arial" pitchFamily="34" charset="0"/>
            </a:endParaRPr>
          </a:p>
        </p:txBody>
      </p:sp>
      <p:sp>
        <p:nvSpPr>
          <p:cNvPr id="281603" name="Rectangle 2"/>
          <p:cNvSpPr>
            <a:spLocks noGrp="1" noChangeArrowheads="1"/>
          </p:cNvSpPr>
          <p:nvPr>
            <p:ph type="title"/>
          </p:nvPr>
        </p:nvSpPr>
        <p:spPr>
          <a:xfrm>
            <a:off x="0" y="0"/>
            <a:ext cx="9144000" cy="457200"/>
          </a:xfrm>
        </p:spPr>
        <p:txBody>
          <a:bodyPr>
            <a:normAutofit fontScale="90000"/>
          </a:bodyPr>
          <a:lstStyle/>
          <a:p>
            <a:r>
              <a:rPr lang="en-US" b="1" dirty="0" smtClean="0"/>
              <a:t>Method Overloading and Type Promotion</a:t>
            </a:r>
            <a:endParaRPr lang="en-US" dirty="0" smtClean="0"/>
          </a:p>
        </p:txBody>
      </p:sp>
      <p:sp>
        <p:nvSpPr>
          <p:cNvPr id="63492" name="Rectangle 3"/>
          <p:cNvSpPr>
            <a:spLocks noGrp="1" noChangeArrowheads="1"/>
          </p:cNvSpPr>
          <p:nvPr>
            <p:ph type="body" idx="1"/>
          </p:nvPr>
        </p:nvSpPr>
        <p:spPr>
          <a:xfrm>
            <a:off x="0" y="609600"/>
            <a:ext cx="9144000" cy="5791200"/>
          </a:xfrm>
        </p:spPr>
        <p:txBody>
          <a:bodyPr>
            <a:noAutofit/>
          </a:bodyPr>
          <a:lstStyle/>
          <a:p>
            <a:r>
              <a:rPr lang="en-US" sz="2700" b="1" dirty="0" smtClean="0"/>
              <a:t>Type Promotion table: </a:t>
            </a:r>
            <a:br>
              <a:rPr lang="en-US" sz="2700" b="1" dirty="0" smtClean="0"/>
            </a:br>
            <a:r>
              <a:rPr lang="en-US" sz="2700" b="1" dirty="0" smtClean="0"/>
              <a:t>The data type on the left side can be promoted to the any of the data type present in the right side of it.</a:t>
            </a:r>
          </a:p>
          <a:p>
            <a:r>
              <a:rPr lang="en-US" sz="2700" b="1" dirty="0" smtClean="0"/>
              <a:t>byte → short → </a:t>
            </a:r>
            <a:r>
              <a:rPr lang="en-US" sz="2700" b="1" dirty="0" err="1" smtClean="0"/>
              <a:t>int</a:t>
            </a:r>
            <a:r>
              <a:rPr lang="en-US" sz="2700" b="1" dirty="0" smtClean="0"/>
              <a:t> → long </a:t>
            </a:r>
          </a:p>
          <a:p>
            <a:r>
              <a:rPr lang="en-US" sz="2700" b="1" dirty="0" smtClean="0"/>
              <a:t>short → </a:t>
            </a:r>
            <a:r>
              <a:rPr lang="en-US" sz="2700" b="1" dirty="0" err="1" smtClean="0"/>
              <a:t>int</a:t>
            </a:r>
            <a:r>
              <a:rPr lang="en-US" sz="2700" b="1" dirty="0" smtClean="0"/>
              <a:t> → long </a:t>
            </a:r>
          </a:p>
          <a:p>
            <a:r>
              <a:rPr lang="en-US" sz="2700" b="1" dirty="0" err="1" smtClean="0"/>
              <a:t>int</a:t>
            </a:r>
            <a:r>
              <a:rPr lang="en-US" sz="2700" b="1" dirty="0" smtClean="0"/>
              <a:t> → long → float → double </a:t>
            </a:r>
          </a:p>
          <a:p>
            <a:r>
              <a:rPr lang="en-US" sz="2700" b="1" dirty="0" smtClean="0"/>
              <a:t>float → double </a:t>
            </a:r>
          </a:p>
          <a:p>
            <a:r>
              <a:rPr lang="en-US" sz="2700" b="1" dirty="0" smtClean="0"/>
              <a:t>long → float → double</a:t>
            </a:r>
          </a:p>
          <a:p>
            <a:r>
              <a:rPr lang="en-US" sz="2700" b="1" dirty="0" smtClean="0"/>
              <a:t>What it has to do with method overloading?</a:t>
            </a:r>
          </a:p>
          <a:p>
            <a:r>
              <a:rPr lang="en-US" sz="2700" b="1" dirty="0" smtClean="0"/>
              <a:t>Well, it is very important to understand type promotion else you will think that the program will throw compilation error but in fact that program will run fine because of type promotion.</a:t>
            </a:r>
            <a:br>
              <a:rPr lang="en-US" sz="2700" b="1" dirty="0" smtClean="0"/>
            </a:br>
            <a:endParaRPr lang="en-US" sz="27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blinds(horizontal)">
                                      <p:cBhvr>
                                        <p:cTn id="7" dur="500"/>
                                        <p:tgtEl>
                                          <p:spTgt spid="63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blinds(horizontal)">
                                      <p:cBhvr>
                                        <p:cTn id="12" dur="5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2">
                                            <p:txEl>
                                              <p:pRg st="2" end="2"/>
                                            </p:txEl>
                                          </p:spTgt>
                                        </p:tgtEl>
                                        <p:attrNameLst>
                                          <p:attrName>style.visibility</p:attrName>
                                        </p:attrNameLst>
                                      </p:cBhvr>
                                      <p:to>
                                        <p:strVal val="visible"/>
                                      </p:to>
                                    </p:set>
                                    <p:animEffect transition="in" filter="blinds(horizontal)">
                                      <p:cBhvr>
                                        <p:cTn id="17" dur="500"/>
                                        <p:tgtEl>
                                          <p:spTgt spid="63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2">
                                            <p:txEl>
                                              <p:pRg st="3" end="3"/>
                                            </p:txEl>
                                          </p:spTgt>
                                        </p:tgtEl>
                                        <p:attrNameLst>
                                          <p:attrName>style.visibility</p:attrName>
                                        </p:attrNameLst>
                                      </p:cBhvr>
                                      <p:to>
                                        <p:strVal val="visible"/>
                                      </p:to>
                                    </p:set>
                                    <p:animEffect transition="in" filter="blinds(horizontal)">
                                      <p:cBhvr>
                                        <p:cTn id="22" dur="500"/>
                                        <p:tgtEl>
                                          <p:spTgt spid="634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2">
                                            <p:txEl>
                                              <p:pRg st="4" end="4"/>
                                            </p:txEl>
                                          </p:spTgt>
                                        </p:tgtEl>
                                        <p:attrNameLst>
                                          <p:attrName>style.visibility</p:attrName>
                                        </p:attrNameLst>
                                      </p:cBhvr>
                                      <p:to>
                                        <p:strVal val="visible"/>
                                      </p:to>
                                    </p:set>
                                    <p:animEffect transition="in" filter="blinds(horizontal)">
                                      <p:cBhvr>
                                        <p:cTn id="27" dur="500"/>
                                        <p:tgtEl>
                                          <p:spTgt spid="634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2">
                                            <p:txEl>
                                              <p:pRg st="5" end="5"/>
                                            </p:txEl>
                                          </p:spTgt>
                                        </p:tgtEl>
                                        <p:attrNameLst>
                                          <p:attrName>style.visibility</p:attrName>
                                        </p:attrNameLst>
                                      </p:cBhvr>
                                      <p:to>
                                        <p:strVal val="visible"/>
                                      </p:to>
                                    </p:set>
                                    <p:animEffect transition="in" filter="blinds(horizontal)">
                                      <p:cBhvr>
                                        <p:cTn id="32" dur="500"/>
                                        <p:tgtEl>
                                          <p:spTgt spid="634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492">
                                            <p:txEl>
                                              <p:pRg st="6" end="6"/>
                                            </p:txEl>
                                          </p:spTgt>
                                        </p:tgtEl>
                                        <p:attrNameLst>
                                          <p:attrName>style.visibility</p:attrName>
                                        </p:attrNameLst>
                                      </p:cBhvr>
                                      <p:to>
                                        <p:strVal val="visible"/>
                                      </p:to>
                                    </p:set>
                                    <p:animEffect transition="in" filter="blinds(horizontal)">
                                      <p:cBhvr>
                                        <p:cTn id="37" dur="500"/>
                                        <p:tgtEl>
                                          <p:spTgt spid="6349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3492">
                                            <p:txEl>
                                              <p:pRg st="7" end="7"/>
                                            </p:txEl>
                                          </p:spTgt>
                                        </p:tgtEl>
                                        <p:attrNameLst>
                                          <p:attrName>style.visibility</p:attrName>
                                        </p:attrNameLst>
                                      </p:cBhvr>
                                      <p:to>
                                        <p:strVal val="visible"/>
                                      </p:to>
                                    </p:set>
                                    <p:animEffect transition="in" filter="blinds(horizontal)">
                                      <p:cBhvr>
                                        <p:cTn id="42" dur="500"/>
                                        <p:tgtEl>
                                          <p:spTgt spid="6349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2309</TotalTime>
  <Words>1442</Words>
  <Application>Microsoft Office PowerPoint</Application>
  <PresentationFormat>On-screen Show (4:3)</PresentationFormat>
  <Paragraphs>309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FS : ECE &amp; EIE</vt:lpstr>
      <vt:lpstr>Java Programming -  Method Overloading</vt:lpstr>
      <vt:lpstr>Java Programming -  Method Overloading</vt:lpstr>
      <vt:lpstr>Method Overloading</vt:lpstr>
      <vt:lpstr>Method Overloading</vt:lpstr>
      <vt:lpstr>Method Overloading</vt:lpstr>
      <vt:lpstr>Method Overloading</vt:lpstr>
      <vt:lpstr>Method Overloading</vt:lpstr>
      <vt:lpstr>Method Overloading and Type Promotion</vt:lpstr>
      <vt:lpstr>Method Overloading and Type Promotion</vt:lpstr>
      <vt:lpstr>Method Overloading and Type Promotion</vt:lpstr>
      <vt:lpstr>Method Overloading and Type Promotion</vt:lpstr>
      <vt:lpstr>Method Overloading and Type Promotion</vt:lpstr>
      <vt:lpstr>Method Overloading and Type Promotion</vt:lpstr>
      <vt:lpstr>Method Overloading and Type Promotion</vt:lpstr>
      <vt:lpstr>Java Programming -  Method Overloading</vt:lpstr>
      <vt:lpstr>Method Overloading and Type Promotion</vt:lpstr>
      <vt:lpstr>Method Overloading and Type Promotion</vt:lpstr>
      <vt:lpstr>Java Programming -  Method Overloading</vt:lpstr>
      <vt:lpstr>Slide 20</vt:lpstr>
      <vt:lpstr>Slide 21</vt:lpstr>
      <vt:lpstr>Method Overloading and Type Promotion</vt:lpstr>
      <vt:lpstr>Method Overloading and Type Promotion</vt:lpstr>
      <vt:lpstr>Java Programming -  Method Overloading</vt:lpstr>
      <vt:lpstr>Java Programming -  Method Overloading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umesh gogte</dc:creator>
  <cp:lastModifiedBy>umesh gogte</cp:lastModifiedBy>
  <cp:revision>115</cp:revision>
  <dcterms:created xsi:type="dcterms:W3CDTF">2018-01-10T07:08:20Z</dcterms:created>
  <dcterms:modified xsi:type="dcterms:W3CDTF">2019-01-16T06:44:36Z</dcterms:modified>
</cp:coreProperties>
</file>