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68" r:id="rId5"/>
    <p:sldId id="269" r:id="rId6"/>
    <p:sldId id="270" r:id="rId7"/>
    <p:sldId id="275" r:id="rId8"/>
    <p:sldId id="276" r:id="rId9"/>
    <p:sldId id="271" r:id="rId10"/>
    <p:sldId id="272" r:id="rId11"/>
    <p:sldId id="277" r:id="rId12"/>
    <p:sldId id="278" r:id="rId13"/>
    <p:sldId id="257" r:id="rId14"/>
    <p:sldId id="281" r:id="rId15"/>
    <p:sldId id="279" r:id="rId16"/>
    <p:sldId id="283" r:id="rId17"/>
    <p:sldId id="282" r:id="rId18"/>
    <p:sldId id="280" r:id="rId19"/>
    <p:sldId id="259" r:id="rId20"/>
    <p:sldId id="260" r:id="rId21"/>
    <p:sldId id="261" r:id="rId22"/>
    <p:sldId id="26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F62F-A859-41EF-966A-E6F737F8614D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0F62F-A859-41EF-966A-E6F737F8614D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8EA-1779-4808-AEEC-6B9ED45E7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canner-class-in-java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JAVA FS : ECE &amp; EIE </a:t>
            </a:r>
            <a:br>
              <a:rPr lang="en-US" dirty="0" smtClean="0"/>
            </a:br>
            <a:r>
              <a:rPr lang="en-US" dirty="0" smtClean="0"/>
              <a:t> 3</a:t>
            </a:r>
            <a:r>
              <a:rPr lang="en-US" baseline="30000" dirty="0" smtClean="0"/>
              <a:t>rd</a:t>
            </a:r>
            <a:r>
              <a:rPr lang="en-US" dirty="0" smtClean="0"/>
              <a:t> Year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DAY  8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switch </a:t>
            </a:r>
            <a:r>
              <a:rPr lang="en-US" sz="4000" dirty="0" smtClean="0">
                <a:solidFill>
                  <a:schemeClr val="tx1"/>
                </a:solidFill>
              </a:rPr>
              <a:t>case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sz="4200" smtClean="0">
                <a:latin typeface="Courier New" pitchFamily="49" charset="0"/>
              </a:rPr>
              <a:t>switch</a:t>
            </a:r>
            <a:r>
              <a:rPr lang="en-US" smtClean="0"/>
              <a:t> Statement Flow Chart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>
            <p:ph type="body" idx="1"/>
          </p:nvPr>
        </p:nvGraphicFramePr>
        <p:xfrm>
          <a:off x="228600" y="1371600"/>
          <a:ext cx="8685213" cy="3424238"/>
        </p:xfrm>
        <a:graphic>
          <a:graphicData uri="http://schemas.openxmlformats.org/presentationml/2006/ole">
            <p:oleObj spid="_x0000_s1026" name="Picture" r:id="rId3" imgW="5212080" imgH="20574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4525963"/>
          </a:xfrm>
        </p:spPr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</a:pPr>
            <a:r>
              <a:rPr lang="en-US" sz="2400" b="1" u="sng" dirty="0" smtClean="0"/>
              <a:t>Example-1</a:t>
            </a:r>
            <a:endParaRPr lang="en-US" sz="2400" b="1" u="sng" dirty="0" smtClean="0"/>
          </a:p>
          <a:p>
            <a:pPr eaLnBrk="1" hangingPunct="1">
              <a:buFont typeface="Arial" charset="0"/>
              <a:buNone/>
            </a:pPr>
            <a:r>
              <a:rPr lang="en-US" sz="2400" b="1" dirty="0" smtClean="0"/>
              <a:t>Write a program for checking given character is </a:t>
            </a:r>
            <a:r>
              <a:rPr lang="en-US" sz="2400" b="1" u="sng" dirty="0" smtClean="0"/>
              <a:t>vowel </a:t>
            </a:r>
            <a:r>
              <a:rPr lang="en-US" sz="2400" b="1" dirty="0" smtClean="0"/>
              <a:t>    or  </a:t>
            </a:r>
            <a:r>
              <a:rPr lang="en-US" sz="2400" b="1" u="sng" dirty="0" smtClean="0"/>
              <a:t>constant </a:t>
            </a:r>
            <a:r>
              <a:rPr lang="en-US" sz="2400" b="1" dirty="0" smtClean="0"/>
              <a:t>    by using    </a:t>
            </a:r>
            <a:r>
              <a:rPr lang="en-US" sz="2400" b="1" u="sng" dirty="0" smtClean="0"/>
              <a:t>switch </a:t>
            </a:r>
            <a:r>
              <a:rPr lang="en-US" sz="2400" b="1" dirty="0" smtClean="0"/>
              <a:t>statement.</a:t>
            </a:r>
          </a:p>
          <a:p>
            <a:pPr fontAlgn="base"/>
            <a:r>
              <a:rPr lang="en-US" sz="2400" dirty="0" smtClean="0">
                <a:hlinkClick r:id="rId2"/>
              </a:rPr>
              <a:t>Scanner class in Java</a:t>
            </a:r>
            <a:r>
              <a:rPr lang="en-US" sz="2400" dirty="0" smtClean="0"/>
              <a:t> supports </a:t>
            </a:r>
            <a:r>
              <a:rPr lang="en-US" sz="2400" dirty="0" err="1" smtClean="0"/>
              <a:t>nextInt</a:t>
            </a:r>
            <a:r>
              <a:rPr lang="en-US" sz="2400" dirty="0" smtClean="0"/>
              <a:t>(), </a:t>
            </a:r>
            <a:r>
              <a:rPr lang="en-US" sz="2400" dirty="0" err="1" smtClean="0"/>
              <a:t>nextLong</a:t>
            </a:r>
            <a:r>
              <a:rPr lang="en-US" sz="2400" dirty="0" smtClean="0"/>
              <a:t>(), </a:t>
            </a:r>
            <a:r>
              <a:rPr lang="en-US" sz="2400" dirty="0" err="1" smtClean="0"/>
              <a:t>nextDouble</a:t>
            </a:r>
            <a:r>
              <a:rPr lang="en-US" sz="2400" dirty="0" smtClean="0"/>
              <a:t>() etc.</a:t>
            </a:r>
          </a:p>
          <a:p>
            <a:pPr fontAlgn="base"/>
            <a:r>
              <a:rPr lang="en-US" sz="2400" dirty="0" smtClean="0"/>
              <a:t>But there is no </a:t>
            </a:r>
            <a:r>
              <a:rPr lang="en-US" sz="2400" dirty="0" err="1" smtClean="0"/>
              <a:t>nextChar</a:t>
            </a:r>
            <a:r>
              <a:rPr lang="en-US" sz="2400" dirty="0" smtClean="0"/>
              <a:t>()</a:t>
            </a:r>
          </a:p>
          <a:p>
            <a:pPr fontAlgn="base"/>
            <a:r>
              <a:rPr lang="en-US" sz="2400" dirty="0" smtClean="0"/>
              <a:t>To read a char, we use </a:t>
            </a:r>
            <a:r>
              <a:rPr lang="en-US" sz="2400" b="1" dirty="0" smtClean="0"/>
              <a:t>next().</a:t>
            </a:r>
            <a:r>
              <a:rPr lang="en-US" sz="2400" b="1" dirty="0" err="1" smtClean="0"/>
              <a:t>charAt</a:t>
            </a:r>
            <a:r>
              <a:rPr lang="en-US" sz="2400" b="1" dirty="0" smtClean="0"/>
              <a:t>(0)</a:t>
            </a:r>
            <a:r>
              <a:rPr lang="en-US" sz="2400" dirty="0" smtClean="0"/>
              <a:t>. </a:t>
            </a:r>
          </a:p>
          <a:p>
            <a:pPr fontAlgn="base"/>
            <a:r>
              <a:rPr lang="en-US" sz="2400" dirty="0" smtClean="0"/>
              <a:t>next() function returns the next token/word in the input as a string</a:t>
            </a:r>
          </a:p>
          <a:p>
            <a:pPr fontAlgn="base"/>
            <a:r>
              <a:rPr lang="en-US" sz="2400" dirty="0" err="1" smtClean="0"/>
              <a:t>charAt</a:t>
            </a:r>
            <a:r>
              <a:rPr lang="en-US" sz="2400" dirty="0" smtClean="0"/>
              <a:t>(0) function returns the first character in that string.</a:t>
            </a:r>
            <a:endParaRPr lang="en-US" sz="2400" b="1" u="sng" dirty="0" smtClean="0"/>
          </a:p>
          <a:p>
            <a:pPr eaLnBrk="1" hangingPunct="1">
              <a:buFont typeface="Arial" charset="0"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2238"/>
            <a:ext cx="5105400" cy="6735762"/>
          </a:xfrm>
        </p:spPr>
        <p:txBody>
          <a:bodyPr>
            <a:normAutofit fontScale="47500" lnSpcReduction="20000"/>
          </a:bodyPr>
          <a:lstStyle/>
          <a:p>
            <a:pPr>
              <a:buNone/>
              <a:defRPr/>
            </a:pPr>
            <a:r>
              <a:rPr lang="en-US" b="1" dirty="0" smtClean="0"/>
              <a:t>import </a:t>
            </a:r>
            <a:r>
              <a:rPr lang="en-US" b="1" dirty="0" err="1" smtClean="0"/>
              <a:t>java.util.Scanner</a:t>
            </a:r>
            <a:r>
              <a:rPr lang="en-US" b="1" dirty="0" smtClean="0"/>
              <a:t>;</a:t>
            </a:r>
          </a:p>
          <a:p>
            <a:pPr>
              <a:buNone/>
              <a:defRPr/>
            </a:pPr>
            <a:r>
              <a:rPr lang="en-US" b="1" dirty="0" smtClean="0"/>
              <a:t>class FsE1Switch</a:t>
            </a:r>
          </a:p>
          <a:p>
            <a:pPr>
              <a:buNone/>
              <a:defRPr/>
            </a:pPr>
            <a:r>
              <a:rPr lang="en-US" b="1" dirty="0" smtClean="0"/>
              <a:t>{</a:t>
            </a:r>
          </a:p>
          <a:p>
            <a:pPr>
              <a:buNone/>
              <a:defRPr/>
            </a:pPr>
            <a:r>
              <a:rPr lang="en-US" b="1" dirty="0" smtClean="0"/>
              <a:t>	public FsE1Switch(char </a:t>
            </a:r>
            <a:r>
              <a:rPr lang="en-US" b="1" dirty="0" err="1" smtClean="0"/>
              <a:t>ch</a:t>
            </a:r>
            <a:r>
              <a:rPr lang="en-US" b="1" dirty="0" smtClean="0"/>
              <a:t>)</a:t>
            </a:r>
          </a:p>
          <a:p>
            <a:pPr>
              <a:buNone/>
              <a:defRPr/>
            </a:pPr>
            <a:r>
              <a:rPr lang="en-US" b="1" dirty="0" smtClean="0"/>
              <a:t>	{</a:t>
            </a:r>
          </a:p>
          <a:p>
            <a:pPr>
              <a:buNone/>
              <a:defRPr/>
            </a:pPr>
            <a:r>
              <a:rPr lang="en-US" b="1" dirty="0" smtClean="0"/>
              <a:t>		switch(</a:t>
            </a:r>
            <a:r>
              <a:rPr lang="en-US" b="1" dirty="0" err="1" smtClean="0"/>
              <a:t>ch</a:t>
            </a:r>
            <a:r>
              <a:rPr lang="en-US" b="1" dirty="0" smtClean="0"/>
              <a:t>)</a:t>
            </a:r>
          </a:p>
          <a:p>
            <a:pPr>
              <a:buNone/>
              <a:defRPr/>
            </a:pPr>
            <a:r>
              <a:rPr lang="en-US" b="1" dirty="0" smtClean="0"/>
              <a:t>		{</a:t>
            </a:r>
          </a:p>
          <a:p>
            <a:pPr>
              <a:buNone/>
              <a:defRPr/>
            </a:pPr>
            <a:r>
              <a:rPr lang="en-US" b="1" dirty="0" smtClean="0"/>
              <a:t>		  case 'a':</a:t>
            </a:r>
          </a:p>
          <a:p>
            <a:pPr>
              <a:buNone/>
              <a:defRPr/>
            </a:pPr>
            <a:r>
              <a:rPr lang="en-US" b="1" dirty="0" smtClean="0"/>
              <a:t>		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("it is vowel");</a:t>
            </a:r>
          </a:p>
          <a:p>
            <a:pPr>
              <a:buNone/>
              <a:defRPr/>
            </a:pPr>
            <a:r>
              <a:rPr lang="en-US" b="1" dirty="0" smtClean="0"/>
              <a:t>			break;</a:t>
            </a:r>
          </a:p>
          <a:p>
            <a:pPr>
              <a:buNone/>
              <a:defRPr/>
            </a:pPr>
            <a:r>
              <a:rPr lang="en-US" b="1" dirty="0" smtClean="0"/>
              <a:t>		  case 'e':</a:t>
            </a:r>
          </a:p>
          <a:p>
            <a:pPr>
              <a:buNone/>
              <a:defRPr/>
            </a:pPr>
            <a:r>
              <a:rPr lang="en-US" b="1" dirty="0" smtClean="0"/>
              <a:t>		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("it is vowel");</a:t>
            </a:r>
          </a:p>
          <a:p>
            <a:pPr>
              <a:buNone/>
              <a:defRPr/>
            </a:pPr>
            <a:r>
              <a:rPr lang="en-US" b="1" dirty="0" smtClean="0"/>
              <a:t>			break; </a:t>
            </a:r>
          </a:p>
          <a:p>
            <a:pPr>
              <a:buNone/>
              <a:defRPr/>
            </a:pPr>
            <a:r>
              <a:rPr lang="en-US" b="1" dirty="0" smtClean="0"/>
              <a:t>		  case '</a:t>
            </a:r>
            <a:r>
              <a:rPr lang="en-US" b="1" dirty="0" err="1" smtClean="0"/>
              <a:t>i</a:t>
            </a:r>
            <a:r>
              <a:rPr lang="en-US" b="1" dirty="0" smtClean="0"/>
              <a:t>':</a:t>
            </a:r>
          </a:p>
          <a:p>
            <a:pPr>
              <a:buNone/>
              <a:defRPr/>
            </a:pPr>
            <a:r>
              <a:rPr lang="en-US" b="1" dirty="0" smtClean="0"/>
              <a:t>		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("it is vowel");</a:t>
            </a:r>
          </a:p>
          <a:p>
            <a:pPr>
              <a:buNone/>
              <a:defRPr/>
            </a:pPr>
            <a:r>
              <a:rPr lang="en-US" b="1" dirty="0" smtClean="0"/>
              <a:t>			break; </a:t>
            </a:r>
          </a:p>
          <a:p>
            <a:pPr>
              <a:buNone/>
              <a:defRPr/>
            </a:pPr>
            <a:r>
              <a:rPr lang="en-US" b="1" dirty="0" smtClean="0"/>
              <a:t>		  case 'o':</a:t>
            </a:r>
          </a:p>
          <a:p>
            <a:pPr>
              <a:buNone/>
              <a:defRPr/>
            </a:pPr>
            <a:r>
              <a:rPr lang="en-US" b="1" dirty="0" smtClean="0"/>
              <a:t>		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("it is vowel");</a:t>
            </a:r>
          </a:p>
          <a:p>
            <a:pPr>
              <a:buNone/>
              <a:defRPr/>
            </a:pPr>
            <a:r>
              <a:rPr lang="en-US" b="1" dirty="0" smtClean="0"/>
              <a:t>			break;</a:t>
            </a:r>
          </a:p>
          <a:p>
            <a:pPr>
              <a:buNone/>
              <a:defRPr/>
            </a:pPr>
            <a:r>
              <a:rPr lang="en-US" b="1" dirty="0" smtClean="0"/>
              <a:t>		  case 'u':</a:t>
            </a:r>
          </a:p>
          <a:p>
            <a:pPr>
              <a:buNone/>
              <a:defRPr/>
            </a:pPr>
            <a:r>
              <a:rPr lang="en-US" b="1" dirty="0" smtClean="0"/>
              <a:t>		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("it is vowel");</a:t>
            </a:r>
          </a:p>
          <a:p>
            <a:pPr>
              <a:buNone/>
              <a:defRPr/>
            </a:pPr>
            <a:r>
              <a:rPr lang="en-US" b="1" dirty="0" smtClean="0"/>
              <a:t>			break;</a:t>
            </a:r>
          </a:p>
          <a:p>
            <a:pPr>
              <a:buNone/>
              <a:defRPr/>
            </a:pPr>
            <a:r>
              <a:rPr lang="en-US" b="1" dirty="0" smtClean="0"/>
              <a:t>		  default:</a:t>
            </a:r>
          </a:p>
          <a:p>
            <a:pPr>
              <a:buNone/>
              <a:defRPr/>
            </a:pPr>
            <a:r>
              <a:rPr lang="en-US" b="1" dirty="0" smtClean="0"/>
              <a:t>		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("it is consonant");</a:t>
            </a:r>
          </a:p>
          <a:p>
            <a:pPr>
              <a:buNone/>
              <a:defRPr/>
            </a:pPr>
            <a:r>
              <a:rPr lang="en-US" b="1" dirty="0" smtClean="0"/>
              <a:t>		}</a:t>
            </a:r>
          </a:p>
          <a:p>
            <a:pPr>
              <a:buNone/>
              <a:defRPr/>
            </a:pPr>
            <a:r>
              <a:rPr lang="en-US" b="1" dirty="0" smtClean="0"/>
              <a:t>	}</a:t>
            </a:r>
          </a:p>
          <a:p>
            <a:pPr>
              <a:buNone/>
              <a:defRPr/>
            </a:pPr>
            <a:r>
              <a:rPr lang="en-US" b="1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0"/>
            <a:ext cx="4572000" cy="3416320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buNone/>
              <a:defRPr/>
            </a:pPr>
            <a:r>
              <a:rPr lang="en-US" b="1" dirty="0" smtClean="0"/>
              <a:t>class  FsE1 // switch case vowel or consonant</a:t>
            </a:r>
          </a:p>
          <a:p>
            <a:pPr>
              <a:buNone/>
              <a:defRPr/>
            </a:pPr>
            <a:r>
              <a:rPr lang="en-US" b="1" dirty="0" smtClean="0"/>
              <a:t>{</a:t>
            </a:r>
          </a:p>
          <a:p>
            <a:pPr>
              <a:buNone/>
              <a:defRPr/>
            </a:pPr>
            <a:r>
              <a:rPr lang="en-US" b="1" dirty="0" smtClean="0"/>
              <a:t>   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</a:t>
            </a:r>
          </a:p>
          <a:p>
            <a:pPr>
              <a:buNone/>
              <a:defRPr/>
            </a:pPr>
            <a:r>
              <a:rPr lang="en-US" b="1" dirty="0" smtClean="0"/>
              <a:t>   {</a:t>
            </a:r>
          </a:p>
          <a:p>
            <a:pPr>
              <a:buNone/>
              <a:defRPr/>
            </a:pPr>
            <a:r>
              <a:rPr lang="en-US" b="1" dirty="0" smtClean="0"/>
              <a:t>     char </a:t>
            </a:r>
            <a:r>
              <a:rPr lang="en-US" b="1" dirty="0" err="1" smtClean="0"/>
              <a:t>ch</a:t>
            </a:r>
            <a:r>
              <a:rPr lang="en-US" b="1" dirty="0" smtClean="0"/>
              <a:t>; </a:t>
            </a:r>
          </a:p>
          <a:p>
            <a:pPr>
              <a:buNone/>
              <a:defRPr/>
            </a:pPr>
            <a:r>
              <a:rPr lang="en-US" b="1" dirty="0" smtClean="0"/>
              <a:t>     Scanner s = new Scanner(</a:t>
            </a:r>
            <a:r>
              <a:rPr lang="en-US" b="1" dirty="0" err="1" smtClean="0"/>
              <a:t>System.in</a:t>
            </a:r>
            <a:r>
              <a:rPr lang="en-US" b="1" dirty="0" smtClean="0"/>
              <a:t>);</a:t>
            </a:r>
          </a:p>
          <a:p>
            <a:pPr>
              <a:buNone/>
              <a:defRPr/>
            </a:pPr>
            <a:r>
              <a:rPr lang="en-US" b="1" dirty="0" smtClean="0"/>
              <a:t>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("enter a character: ");</a:t>
            </a:r>
          </a:p>
          <a:p>
            <a:pPr>
              <a:buNone/>
              <a:defRPr/>
            </a:pPr>
            <a:r>
              <a:rPr lang="en-US" b="1" dirty="0" smtClean="0"/>
              <a:t>     </a:t>
            </a:r>
            <a:r>
              <a:rPr lang="en-US" b="1" dirty="0" err="1" smtClean="0"/>
              <a:t>ch</a:t>
            </a:r>
            <a:r>
              <a:rPr lang="en-US" b="1" dirty="0" smtClean="0"/>
              <a:t> = </a:t>
            </a:r>
            <a:r>
              <a:rPr lang="en-US" b="1" dirty="0" err="1" smtClean="0"/>
              <a:t>s.next</a:t>
            </a:r>
            <a:r>
              <a:rPr lang="en-US" b="1" dirty="0" smtClean="0"/>
              <a:t>().</a:t>
            </a:r>
            <a:r>
              <a:rPr lang="en-US" b="1" dirty="0" err="1" smtClean="0"/>
              <a:t>charAt</a:t>
            </a:r>
            <a:r>
              <a:rPr lang="en-US" b="1" dirty="0" smtClean="0"/>
              <a:t>(0);</a:t>
            </a:r>
          </a:p>
          <a:p>
            <a:pPr>
              <a:buNone/>
              <a:defRPr/>
            </a:pPr>
            <a:r>
              <a:rPr lang="en-US" b="1" dirty="0" smtClean="0"/>
              <a:t>     FsE1Switch </a:t>
            </a:r>
            <a:r>
              <a:rPr lang="en-US" b="1" dirty="0" err="1" smtClean="0"/>
              <a:t>obj</a:t>
            </a:r>
            <a:r>
              <a:rPr lang="en-US" b="1" dirty="0" smtClean="0"/>
              <a:t> = new FsE1Switch(</a:t>
            </a:r>
            <a:r>
              <a:rPr lang="en-US" b="1" dirty="0" err="1" smtClean="0"/>
              <a:t>ch</a:t>
            </a:r>
            <a:r>
              <a:rPr lang="en-US" b="1" dirty="0" smtClean="0"/>
              <a:t>);</a:t>
            </a:r>
          </a:p>
          <a:p>
            <a:pPr>
              <a:buNone/>
              <a:defRPr/>
            </a:pPr>
            <a:r>
              <a:rPr lang="en-US" b="1" dirty="0" smtClean="0"/>
              <a:t>   }</a:t>
            </a:r>
          </a:p>
          <a:p>
            <a:pPr>
              <a:buNone/>
              <a:defRPr/>
            </a:pPr>
            <a:r>
              <a:rPr lang="en-US" b="1" dirty="0" smtClean="0"/>
              <a:t>}</a:t>
            </a:r>
          </a:p>
          <a:p>
            <a:pPr>
              <a:defRPr/>
            </a:pP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3ACCC9-7B5D-4D67-9F17-05673E7504E9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76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457200"/>
          </a:xfrm>
        </p:spPr>
        <p:txBody>
          <a:bodyPr>
            <a:normAutofit fontScale="90000"/>
          </a:bodyPr>
          <a:lstStyle/>
          <a:p>
            <a:endParaRPr lang="en-US" b="1" dirty="0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/>
              <a:t>/*</a:t>
            </a:r>
          </a:p>
          <a:p>
            <a:pPr>
              <a:buNone/>
            </a:pPr>
            <a:r>
              <a:rPr lang="en-US" sz="2000" b="1" dirty="0" smtClean="0"/>
              <a:t>WAP in java. Create two classes. First display the following menu:</a:t>
            </a:r>
          </a:p>
          <a:p>
            <a:pPr>
              <a:buNone/>
            </a:pPr>
            <a:r>
              <a:rPr lang="en-US" sz="2000" b="1" dirty="0" smtClean="0"/>
              <a:t>	Menu</a:t>
            </a:r>
          </a:p>
          <a:p>
            <a:pPr>
              <a:buNone/>
            </a:pPr>
            <a:r>
              <a:rPr lang="en-US" sz="2000" b="1" dirty="0" smtClean="0"/>
              <a:t>	+ add</a:t>
            </a:r>
          </a:p>
          <a:p>
            <a:pPr>
              <a:buNone/>
            </a:pPr>
            <a:r>
              <a:rPr lang="en-US" sz="2000" b="1" dirty="0" smtClean="0"/>
              <a:t>	- subtract</a:t>
            </a:r>
          </a:p>
          <a:p>
            <a:pPr>
              <a:buNone/>
            </a:pPr>
            <a:r>
              <a:rPr lang="en-US" sz="2000" b="1" dirty="0" smtClean="0"/>
              <a:t>	* multiply</a:t>
            </a:r>
          </a:p>
          <a:p>
            <a:pPr>
              <a:buNone/>
            </a:pPr>
            <a:r>
              <a:rPr lang="en-US" sz="2000" b="1" dirty="0" smtClean="0"/>
              <a:t>	/ </a:t>
            </a:r>
            <a:r>
              <a:rPr lang="en-US" sz="2000" b="1" dirty="0" err="1" smtClean="0"/>
              <a:t>divivide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	% remainder</a:t>
            </a:r>
          </a:p>
          <a:p>
            <a:pPr>
              <a:buNone/>
            </a:pPr>
            <a:r>
              <a:rPr lang="en-US" sz="2000" b="1" dirty="0" smtClean="0"/>
              <a:t>Using default constructor of the first class obtain one operator and two operands</a:t>
            </a:r>
          </a:p>
          <a:p>
            <a:pPr>
              <a:buNone/>
            </a:pPr>
            <a:r>
              <a:rPr lang="en-US" sz="2000" b="1" dirty="0" smtClean="0"/>
              <a:t>from the user. Using the parameterized constructor of the second class display the</a:t>
            </a:r>
          </a:p>
          <a:p>
            <a:pPr>
              <a:buNone/>
            </a:pPr>
            <a:r>
              <a:rPr lang="en-US" sz="2000" b="1" dirty="0" smtClean="0"/>
              <a:t>appropriate result of arithmetic expression using switch ... case ...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Using  main function in the first class obtain three coefficients of</a:t>
            </a:r>
          </a:p>
          <a:p>
            <a:pPr>
              <a:buNone/>
            </a:pPr>
            <a:r>
              <a:rPr lang="en-US" sz="2000" b="1" dirty="0" smtClean="0"/>
              <a:t>Quadratic Equation from the user. Using constructor overloading call the </a:t>
            </a:r>
          </a:p>
          <a:p>
            <a:pPr>
              <a:buNone/>
            </a:pPr>
            <a:r>
              <a:rPr lang="en-US" sz="2000" b="1" dirty="0" smtClean="0"/>
              <a:t>parameterized constructor of the second class display the two roots of quadratic</a:t>
            </a:r>
          </a:p>
          <a:p>
            <a:pPr>
              <a:buNone/>
            </a:pPr>
            <a:r>
              <a:rPr lang="en-US" sz="2000" b="1" dirty="0" smtClean="0"/>
              <a:t>equation using switch ... case ...</a:t>
            </a:r>
          </a:p>
          <a:p>
            <a:pPr>
              <a:buNone/>
            </a:pPr>
            <a:r>
              <a:rPr lang="en-US" sz="2000" b="1" dirty="0" smtClean="0"/>
              <a:t>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/>
              <a:t>/* quadratic */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/>
              <a:t>ax</a:t>
            </a:r>
            <a:r>
              <a:rPr lang="en-US" baseline="30000" dirty="0" smtClean="0"/>
              <a:t>2</a:t>
            </a:r>
            <a:r>
              <a:rPr lang="en-US" dirty="0" smtClean="0"/>
              <a:t> + b x + c = 0 using quadratic formula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/>
              <a:t>   x = ( -b +/- </a:t>
            </a:r>
            <a:r>
              <a:rPr lang="en-US" dirty="0" err="1" smtClean="0"/>
              <a:t>Math.sqrt</a:t>
            </a:r>
            <a:r>
              <a:rPr lang="en-US" dirty="0" smtClean="0"/>
              <a:t>(b*b – 4*a*c) ) / (2*a)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/>
              <a:t>Important </a:t>
            </a:r>
            <a:r>
              <a:rPr lang="en-US" dirty="0" err="1" smtClean="0"/>
              <a:t>chechks</a:t>
            </a:r>
            <a:r>
              <a:rPr lang="en-US" dirty="0" smtClean="0"/>
              <a:t>:</a:t>
            </a:r>
          </a:p>
          <a:p>
            <a:pPr marL="0" indent="0">
              <a:buNone/>
              <a:defRPr/>
            </a:pPr>
            <a:r>
              <a:rPr lang="en-US" dirty="0" smtClean="0"/>
              <a:t>when b*b – 4*a*c is negative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/>
              <a:t>Roots are complex 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/>
              <a:t>or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/>
              <a:t>where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/>
              <a:t>  a = 0.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/>
              <a:t>Error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/>
              <a:t>*/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/>
              <a:t>	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8686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u="sng" dirty="0"/>
              <a:t>Work </a:t>
            </a:r>
            <a:r>
              <a:rPr lang="en-US" sz="2800" b="1" u="sng" dirty="0" smtClean="0"/>
              <a:t>shop-Hint</a:t>
            </a:r>
            <a:r>
              <a:rPr lang="en-US" sz="2400" b="1" u="sng" dirty="0"/>
              <a:t/>
            </a:r>
            <a:br>
              <a:rPr lang="en-US" sz="2400" b="1" u="sng" dirty="0"/>
            </a:br>
            <a:endParaRPr lang="en-US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u="sng" dirty="0" smtClean="0"/>
              <a:t>Exercise Hint 1</a:t>
            </a:r>
          </a:p>
          <a:p>
            <a:r>
              <a:rPr lang="en-US" b="1" dirty="0" smtClean="0"/>
              <a:t>Note: The java  </a:t>
            </a:r>
            <a:r>
              <a:rPr lang="en-US" b="1" dirty="0" err="1" smtClean="0"/>
              <a:t>Math.sqrt</a:t>
            </a:r>
            <a:r>
              <a:rPr lang="en-US" b="1" dirty="0" smtClean="0"/>
              <a:t>(double a) returns the correctly rounded positive square root of a double value</a:t>
            </a:r>
          </a:p>
          <a:p>
            <a:r>
              <a:rPr lang="en-US" b="1" dirty="0" smtClean="0"/>
              <a:t>The java  Math.pow(double a, double b) returns the value of the first argument raised to the power of the second argument. Special cases − If the second argument is positive or negative zero, then the result is 1.0. If the second argument is 1.0, then the result is the same as the first argument.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u="sng" smtClean="0"/>
              <a:t>Flow chart  </a:t>
            </a:r>
            <a:r>
              <a:rPr lang="en-US" smtClean="0"/>
              <a:t>D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emonstrate if-else statement</a:t>
            </a:r>
            <a:endParaRPr lang="en-US" u="sng" smtClean="0"/>
          </a:p>
          <a:p>
            <a:pPr eaLnBrk="1" hangingPunct="1">
              <a:buFont typeface="Arial" charset="0"/>
              <a:buNone/>
            </a:pPr>
            <a:endParaRPr lang="en-US" u="sng" smtClean="0"/>
          </a:p>
          <a:p>
            <a:pPr eaLnBrk="1" hangingPunct="1">
              <a:buFont typeface="Arial" charset="0"/>
              <a:buNone/>
            </a:pPr>
            <a:endParaRPr lang="en-US" u="sng" smtClean="0"/>
          </a:p>
        </p:txBody>
      </p:sp>
      <p:sp>
        <p:nvSpPr>
          <p:cNvPr id="4" name="Flowchart: Connector 3"/>
          <p:cNvSpPr/>
          <p:nvPr/>
        </p:nvSpPr>
        <p:spPr>
          <a:xfrm>
            <a:off x="3352800" y="838200"/>
            <a:ext cx="1447800" cy="381000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start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2971800" y="1524000"/>
            <a:ext cx="2286000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Test condition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6096000" y="3429000"/>
            <a:ext cx="2209800" cy="533400"/>
          </a:xfrm>
          <a:prstGeom prst="flowChartInputOut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>
                <a:solidFill>
                  <a:srgbClr val="000000"/>
                </a:solidFill>
              </a:rPr>
              <a:t>Block of stmt-1</a:t>
            </a:r>
          </a:p>
        </p:txBody>
      </p:sp>
      <p:sp>
        <p:nvSpPr>
          <p:cNvPr id="7" name="Flowchart: Data 6"/>
          <p:cNvSpPr/>
          <p:nvPr/>
        </p:nvSpPr>
        <p:spPr>
          <a:xfrm>
            <a:off x="914400" y="3276600"/>
            <a:ext cx="2362200" cy="533400"/>
          </a:xfrm>
          <a:prstGeom prst="flowChartInputOut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>
                <a:solidFill>
                  <a:srgbClr val="000000"/>
                </a:solidFill>
              </a:rPr>
              <a:t>Block of stmt-3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52800" y="5181600"/>
            <a:ext cx="1905000" cy="685800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stop</a:t>
            </a:r>
          </a:p>
        </p:txBody>
      </p:sp>
      <p:cxnSp>
        <p:nvCxnSpPr>
          <p:cNvPr id="24584" name="Straight Arrow Connector 11"/>
          <p:cNvCxnSpPr>
            <a:cxnSpLocks noChangeShapeType="1"/>
            <a:stCxn id="4" idx="4"/>
            <a:endCxn id="5" idx="0"/>
          </p:cNvCxnSpPr>
          <p:nvPr/>
        </p:nvCxnSpPr>
        <p:spPr bwMode="auto">
          <a:xfrm>
            <a:off x="4076700" y="1219200"/>
            <a:ext cx="38100" cy="3048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24585" name="Shape 15"/>
          <p:cNvCxnSpPr>
            <a:cxnSpLocks noChangeShapeType="1"/>
            <a:stCxn id="5" idx="1"/>
            <a:endCxn id="7" idx="1"/>
          </p:cNvCxnSpPr>
          <p:nvPr/>
        </p:nvCxnSpPr>
        <p:spPr bwMode="auto">
          <a:xfrm rot="10800000" flipV="1">
            <a:off x="2095500" y="1943100"/>
            <a:ext cx="876300" cy="1333500"/>
          </a:xfrm>
          <a:prstGeom prst="bentConnector2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 type="arrow" w="med" len="med"/>
          </a:ln>
        </p:spPr>
      </p:cxnSp>
      <p:cxnSp>
        <p:nvCxnSpPr>
          <p:cNvPr id="24586" name="Shape 17"/>
          <p:cNvCxnSpPr>
            <a:cxnSpLocks noChangeShapeType="1"/>
            <a:stCxn id="7" idx="4"/>
            <a:endCxn id="24594" idx="2"/>
          </p:cNvCxnSpPr>
          <p:nvPr/>
        </p:nvCxnSpPr>
        <p:spPr bwMode="auto">
          <a:xfrm rot="16200000" flipH="1">
            <a:off x="2800350" y="3105150"/>
            <a:ext cx="609600" cy="2019300"/>
          </a:xfrm>
          <a:prstGeom prst="bentConnector2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 type="arrow" w="med" len="med"/>
          </a:ln>
        </p:spPr>
      </p:cxnSp>
      <p:cxnSp>
        <p:nvCxnSpPr>
          <p:cNvPr id="24587" name="Shape 19"/>
          <p:cNvCxnSpPr>
            <a:cxnSpLocks noChangeShapeType="1"/>
            <a:stCxn id="6" idx="4"/>
            <a:endCxn id="24594" idx="6"/>
          </p:cNvCxnSpPr>
          <p:nvPr/>
        </p:nvCxnSpPr>
        <p:spPr bwMode="auto">
          <a:xfrm rot="5400000">
            <a:off x="5581650" y="2800350"/>
            <a:ext cx="457200" cy="2781300"/>
          </a:xfrm>
          <a:prstGeom prst="bentConnector2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 type="arrow" w="med" len="med"/>
          </a:ln>
        </p:spPr>
      </p:cxnSp>
      <p:cxnSp>
        <p:nvCxnSpPr>
          <p:cNvPr id="24588" name="Straight Arrow Connector 21"/>
          <p:cNvCxnSpPr>
            <a:cxnSpLocks noChangeShapeType="1"/>
          </p:cNvCxnSpPr>
          <p:nvPr/>
        </p:nvCxnSpPr>
        <p:spPr bwMode="auto">
          <a:xfrm>
            <a:off x="4294188" y="4572000"/>
            <a:ext cx="11112" cy="6096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24589" name="TextBox 22"/>
          <p:cNvSpPr txBox="1">
            <a:spLocks noChangeArrowheads="1"/>
          </p:cNvSpPr>
          <p:nvPr/>
        </p:nvSpPr>
        <p:spPr bwMode="auto">
          <a:xfrm>
            <a:off x="2286000" y="16002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false</a:t>
            </a:r>
          </a:p>
        </p:txBody>
      </p:sp>
      <p:sp>
        <p:nvSpPr>
          <p:cNvPr id="24590" name="TextBox 23"/>
          <p:cNvSpPr txBox="1">
            <a:spLocks noChangeArrowheads="1"/>
          </p:cNvSpPr>
          <p:nvPr/>
        </p:nvSpPr>
        <p:spPr bwMode="auto">
          <a:xfrm>
            <a:off x="5486400" y="16002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True</a:t>
            </a:r>
          </a:p>
        </p:txBody>
      </p:sp>
      <p:sp>
        <p:nvSpPr>
          <p:cNvPr id="2" name="Flowchart: Decision 4"/>
          <p:cNvSpPr/>
          <p:nvPr/>
        </p:nvSpPr>
        <p:spPr>
          <a:xfrm>
            <a:off x="5181600" y="2438400"/>
            <a:ext cx="2133600" cy="762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>
                <a:solidFill>
                  <a:srgbClr val="000000"/>
                </a:solidFill>
              </a:rPr>
              <a:t>Test condition-2</a:t>
            </a:r>
          </a:p>
        </p:txBody>
      </p:sp>
      <p:cxnSp>
        <p:nvCxnSpPr>
          <p:cNvPr id="24592" name="AutoShape 19"/>
          <p:cNvCxnSpPr>
            <a:cxnSpLocks noChangeShapeType="1"/>
            <a:stCxn id="5" idx="3"/>
          </p:cNvCxnSpPr>
          <p:nvPr/>
        </p:nvCxnSpPr>
        <p:spPr bwMode="auto">
          <a:xfrm>
            <a:off x="5257800" y="1943100"/>
            <a:ext cx="990600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9" name="Flowchart: Data 8"/>
          <p:cNvSpPr/>
          <p:nvPr/>
        </p:nvSpPr>
        <p:spPr>
          <a:xfrm>
            <a:off x="3352800" y="3505200"/>
            <a:ext cx="2362200" cy="381000"/>
          </a:xfrm>
          <a:prstGeom prst="flowChartInputOut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Block of stmt-2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24594" name="Oval 21"/>
          <p:cNvSpPr>
            <a:spLocks noChangeArrowheads="1"/>
          </p:cNvSpPr>
          <p:nvPr/>
        </p:nvSpPr>
        <p:spPr bwMode="auto">
          <a:xfrm>
            <a:off x="4114800" y="4267200"/>
            <a:ext cx="304800" cy="3048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595" name="AutoShape 22"/>
          <p:cNvCxnSpPr>
            <a:cxnSpLocks noChangeShapeType="1"/>
          </p:cNvCxnSpPr>
          <p:nvPr/>
        </p:nvCxnSpPr>
        <p:spPr bwMode="auto">
          <a:xfrm>
            <a:off x="7315200" y="2819400"/>
            <a:ext cx="381000" cy="571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4596" name="AutoShape 23"/>
          <p:cNvCxnSpPr>
            <a:cxnSpLocks noChangeShapeType="1"/>
            <a:endCxn id="9" idx="1"/>
          </p:cNvCxnSpPr>
          <p:nvPr/>
        </p:nvCxnSpPr>
        <p:spPr bwMode="auto">
          <a:xfrm rot="10800000" flipV="1">
            <a:off x="4533900" y="2819400"/>
            <a:ext cx="6477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4597" name="TextBox 23"/>
          <p:cNvSpPr txBox="1">
            <a:spLocks noChangeArrowheads="1"/>
          </p:cNvSpPr>
          <p:nvPr/>
        </p:nvSpPr>
        <p:spPr bwMode="auto">
          <a:xfrm>
            <a:off x="7194550" y="25146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True</a:t>
            </a:r>
          </a:p>
        </p:txBody>
      </p:sp>
      <p:sp>
        <p:nvSpPr>
          <p:cNvPr id="24598" name="TextBox 22"/>
          <p:cNvSpPr txBox="1">
            <a:spLocks noChangeArrowheads="1"/>
          </p:cNvSpPr>
          <p:nvPr/>
        </p:nvSpPr>
        <p:spPr bwMode="auto">
          <a:xfrm>
            <a:off x="4648200" y="2528888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false</a:t>
            </a:r>
          </a:p>
        </p:txBody>
      </p:sp>
      <p:sp>
        <p:nvSpPr>
          <p:cNvPr id="24599" name="Line 26"/>
          <p:cNvSpPr>
            <a:spLocks noChangeShapeType="1"/>
          </p:cNvSpPr>
          <p:nvPr/>
        </p:nvSpPr>
        <p:spPr bwMode="auto">
          <a:xfrm>
            <a:off x="42672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b="1" u="sng" dirty="0" smtClean="0"/>
              <a:t>Roots of quadratic equation : Hint 2</a:t>
            </a:r>
          </a:p>
        </p:txBody>
      </p:sp>
      <p:sp>
        <p:nvSpPr>
          <p:cNvPr id="34820" name="Rectangle 4"/>
          <p:cNvSpPr>
            <a:spLocks noGrp="1"/>
          </p:cNvSpPr>
          <p:nvPr>
            <p:ph type="body" sz="half" idx="2"/>
          </p:nvPr>
        </p:nvSpPr>
        <p:spPr>
          <a:xfrm>
            <a:off x="152400" y="609600"/>
            <a:ext cx="7239000" cy="62484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800" b="1" dirty="0" smtClean="0">
                <a:latin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</a:rPr>
              <a:t>if (e &lt; 0)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000" b="1" dirty="0" smtClean="0">
                <a:latin typeface="Times New Roman" pitchFamily="18" charset="0"/>
              </a:rPr>
              <a:t>	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000" b="1" dirty="0" smtClean="0">
                <a:latin typeface="Times New Roman" pitchFamily="18" charset="0"/>
              </a:rPr>
              <a:t>           </a:t>
            </a:r>
            <a:r>
              <a:rPr lang="en-US" sz="24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b="1" dirty="0" smtClean="0">
                <a:latin typeface="Times New Roman" pitchFamily="18" charset="0"/>
              </a:rPr>
              <a:t>("complex roots ");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000" b="1" dirty="0" smtClean="0">
                <a:latin typeface="Times New Roman" pitchFamily="18" charset="0"/>
              </a:rPr>
              <a:t>	 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000" b="1" dirty="0" smtClean="0">
                <a:latin typeface="Times New Roman" pitchFamily="18" charset="0"/>
              </a:rPr>
              <a:t>       /* Test for a = 0*/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000" b="1" dirty="0" smtClean="0">
                <a:latin typeface="Times New Roman" pitchFamily="18" charset="0"/>
              </a:rPr>
              <a:t>	if (a == 0)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000" b="1" dirty="0" smtClean="0">
                <a:latin typeface="Times New Roman" pitchFamily="18" charset="0"/>
              </a:rPr>
              <a:t>	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000" b="1" dirty="0" smtClean="0">
                <a:latin typeface="Times New Roman" pitchFamily="18" charset="0"/>
              </a:rPr>
              <a:t>            </a:t>
            </a:r>
            <a:r>
              <a:rPr lang="en-US" sz="2000" b="1" dirty="0" err="1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b="1" dirty="0" smtClean="0">
                <a:latin typeface="Times New Roman" pitchFamily="18" charset="0"/>
              </a:rPr>
              <a:t>("Error: a = 0");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000" b="1" dirty="0" smtClean="0">
                <a:latin typeface="Times New Roman" pitchFamily="18" charset="0"/>
              </a:rPr>
              <a:t>	}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000" b="1" dirty="0" smtClean="0">
                <a:latin typeface="Times New Roman" pitchFamily="18" charset="0"/>
              </a:rPr>
              <a:t>       /* Perform calculation */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000" b="1" dirty="0" smtClean="0">
                <a:latin typeface="Times New Roman" pitchFamily="18" charset="0"/>
              </a:rPr>
              <a:t>	if( e&gt;=0 &amp;&amp; a &gt;0)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000" b="1" dirty="0" smtClean="0">
                <a:latin typeface="Times New Roman" pitchFamily="18" charset="0"/>
              </a:rPr>
              <a:t>   	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000" b="1" dirty="0" smtClean="0">
                <a:latin typeface="Times New Roman" pitchFamily="18" charset="0"/>
              </a:rPr>
              <a:t> 	   </a:t>
            </a:r>
            <a:r>
              <a:rPr lang="en-US" sz="1800" b="1" dirty="0" smtClean="0">
                <a:latin typeface="Times New Roman" pitchFamily="18" charset="0"/>
              </a:rPr>
              <a:t>d = </a:t>
            </a:r>
            <a:r>
              <a:rPr lang="en-US" sz="1800" b="1" dirty="0" err="1" smtClean="0">
                <a:latin typeface="Times New Roman" pitchFamily="18" charset="0"/>
              </a:rPr>
              <a:t>Math.sqrt</a:t>
            </a:r>
            <a:r>
              <a:rPr lang="en-US" sz="1800" b="1" dirty="0" smtClean="0">
                <a:latin typeface="Times New Roman" pitchFamily="18" charset="0"/>
              </a:rPr>
              <a:t>(e);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800" b="1" dirty="0" smtClean="0">
                <a:latin typeface="Times New Roman" pitchFamily="18" charset="0"/>
              </a:rPr>
              <a:t>	    x1 = (-b + d) / (2 * a);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800" b="1" dirty="0" smtClean="0">
                <a:latin typeface="Times New Roman" pitchFamily="18" charset="0"/>
              </a:rPr>
              <a:t>	    x2 = (-b - d) / (2 * a);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800" b="1" dirty="0" smtClean="0">
                <a:latin typeface="Times New Roman" pitchFamily="18" charset="0"/>
              </a:rPr>
              <a:t>	    /* Display output */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8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    System.out.format</a:t>
            </a:r>
            <a:r>
              <a:rPr lang="en-US" sz="1800" b="1" dirty="0" smtClean="0">
                <a:latin typeface="Times New Roman" pitchFamily="18" charset="0"/>
              </a:rPr>
              <a:t>“x1 = %f \n x2 = %f ", x1, x2); </a:t>
            </a:r>
            <a:endParaRPr lang="en-US" sz="1050" b="1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000" b="1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000" b="1" dirty="0" smtClean="0">
                <a:latin typeface="Times New Roman" pitchFamily="18" charset="0"/>
              </a:rPr>
              <a:t>}</a:t>
            </a: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8686800" cy="68580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60000"/>
              </a:lnSpc>
              <a:buFont typeface="Arial" charset="0"/>
              <a:buNone/>
            </a:pPr>
            <a:endParaRPr lang="en-US" sz="2000" b="1" dirty="0" smtClean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9600" algn="ctr" eaLnBrk="1" hangingPunct="1">
              <a:lnSpc>
                <a:spcPct val="60000"/>
              </a:lnSpc>
              <a:buFont typeface="Arial" charset="0"/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Exercise : Hint 3</a:t>
            </a:r>
          </a:p>
          <a:p>
            <a:pPr marL="609600" indent="-60960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         switch(</a:t>
            </a:r>
            <a:r>
              <a:rPr lang="en-US" sz="2000" b="1" dirty="0" err="1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09600" indent="-60960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609600" indent="-60960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	case 1:</a:t>
            </a:r>
          </a:p>
          <a:p>
            <a:pPr marL="609600" indent="-60960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	 c=</a:t>
            </a:r>
            <a:r>
              <a:rPr lang="en-US" sz="2000" b="1" dirty="0" err="1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09600" indent="-60960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000" b="1" dirty="0" err="1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System.out.format</a:t>
            </a: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(“SUM is =%</a:t>
            </a:r>
            <a:r>
              <a:rPr lang="en-US" sz="2000" b="1" dirty="0" err="1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d”,c</a:t>
            </a: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609600" indent="-60960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	 break;</a:t>
            </a:r>
          </a:p>
          <a:p>
            <a:pPr marL="609600" indent="-60960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	case 2:</a:t>
            </a:r>
          </a:p>
          <a:p>
            <a:pPr marL="609600" indent="-60960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	  c=a-b;</a:t>
            </a:r>
          </a:p>
          <a:p>
            <a:pPr marL="609600" indent="-609600">
              <a:lnSpc>
                <a:spcPct val="60000"/>
              </a:lnSpc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 dirty="0" err="1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System.out.format</a:t>
            </a: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(“SUB is =%</a:t>
            </a:r>
            <a:r>
              <a:rPr lang="en-US" sz="2000" b="1" dirty="0" err="1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d”,c</a:t>
            </a: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609600" indent="-60960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	  break;</a:t>
            </a:r>
          </a:p>
          <a:p>
            <a:pPr marL="609600" indent="-60960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	case 3:c=a*b;</a:t>
            </a:r>
          </a:p>
          <a:p>
            <a:pPr marL="609600" indent="-609600">
              <a:lnSpc>
                <a:spcPct val="60000"/>
              </a:lnSpc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 dirty="0" err="1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System.out.format</a:t>
            </a: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(“MUTI is =%</a:t>
            </a:r>
            <a:r>
              <a:rPr lang="en-US" sz="2000" b="1" dirty="0" err="1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d”,c</a:t>
            </a: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609600" indent="-60960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	  break;</a:t>
            </a:r>
          </a:p>
          <a:p>
            <a:pPr marL="609600" indent="-60960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	case 4:c=a/b;</a:t>
            </a:r>
          </a:p>
          <a:p>
            <a:pPr marL="609600" indent="-609600">
              <a:lnSpc>
                <a:spcPct val="60000"/>
              </a:lnSpc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 dirty="0" err="1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System.out.format</a:t>
            </a: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(“DIV is =%</a:t>
            </a:r>
            <a:r>
              <a:rPr lang="en-US" sz="2000" b="1" dirty="0" err="1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d”,c</a:t>
            </a: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609600" indent="-60960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	  break;</a:t>
            </a:r>
          </a:p>
          <a:p>
            <a:pPr marL="609600" indent="-60960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	case 5:</a:t>
            </a:r>
          </a:p>
          <a:p>
            <a:pPr marL="609600" indent="-60960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	  c=</a:t>
            </a:r>
            <a:r>
              <a:rPr lang="en-US" sz="2000" b="1" dirty="0" err="1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a%b</a:t>
            </a: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09600" indent="-609600">
              <a:lnSpc>
                <a:spcPct val="60000"/>
              </a:lnSpc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2000" b="1" dirty="0" err="1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System.out.format</a:t>
            </a: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(“MOD is =%</a:t>
            </a:r>
            <a:r>
              <a:rPr lang="en-US" sz="2000" b="1" dirty="0" err="1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d”,c</a:t>
            </a: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609600" indent="-60960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	  break;</a:t>
            </a:r>
          </a:p>
          <a:p>
            <a:pPr marL="609600" indent="-609600">
              <a:lnSpc>
                <a:spcPct val="60000"/>
              </a:lnSpc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	default: </a:t>
            </a:r>
          </a:p>
          <a:p>
            <a:pPr marL="609600" indent="-609600">
              <a:lnSpc>
                <a:spcPct val="60000"/>
              </a:lnSpc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000" b="1" dirty="0" err="1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System.out.format</a:t>
            </a: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(“\n invalid choice”);</a:t>
            </a:r>
          </a:p>
          <a:p>
            <a:pPr marL="609600" indent="-60960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20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609600" indent="-60960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1600" b="1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to Exercise</a:t>
            </a:r>
          </a:p>
        </p:txBody>
      </p:sp>
      <p:sp>
        <p:nvSpPr>
          <p:cNvPr id="284675" name="Content Placeholder 4"/>
          <p:cNvSpPr>
            <a:spLocks noGrp="1"/>
          </p:cNvSpPr>
          <p:nvPr>
            <p:ph sz="half" idx="1"/>
          </p:nvPr>
        </p:nvSpPr>
        <p:spPr>
          <a:xfrm>
            <a:off x="0" y="457200"/>
            <a:ext cx="4724400" cy="6400800"/>
          </a:xfrm>
          <a:ln>
            <a:solidFill>
              <a:schemeClr val="bg1"/>
            </a:solidFill>
          </a:ln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java.util.Scanner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class FsE2Two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c;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double d, e, x1, x2; 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FsE2Two(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a,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b, char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ch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{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  switch(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ch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  {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      case '+': c=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a+b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System.out.format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("sum is =%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d",c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	break;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      case '-':c=a-b;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System.out.format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("sub is =%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d",c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	break;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      case '*':c=a*b;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System.out.format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("multi is =%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d",c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	break;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      case '/':c=a/b;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System.out.format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("div is =%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d",c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	break;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      case '%':c=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a%b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System.out.format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("mod is =%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d",c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	break;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      default: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("invalid choice");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  }</a:t>
            </a:r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	}</a:t>
            </a:r>
          </a:p>
        </p:txBody>
      </p:sp>
      <p:sp>
        <p:nvSpPr>
          <p:cNvPr id="284676" name="Content Placeholder 5"/>
          <p:cNvSpPr>
            <a:spLocks noGrp="1"/>
          </p:cNvSpPr>
          <p:nvPr>
            <p:ph sz="half" idx="2"/>
          </p:nvPr>
        </p:nvSpPr>
        <p:spPr>
          <a:xfrm>
            <a:off x="4114800" y="457200"/>
            <a:ext cx="5029200" cy="6400800"/>
          </a:xfrm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FsE2Two(double a, double b, double c)</a:t>
            </a:r>
          </a:p>
          <a:p>
            <a:pPr>
              <a:buNone/>
            </a:pP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	{</a:t>
            </a:r>
          </a:p>
          <a:p>
            <a:pPr>
              <a:buNone/>
            </a:pP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	   e = b * b - 4* a * c; </a:t>
            </a:r>
          </a:p>
          <a:p>
            <a:pPr>
              <a:buNone/>
            </a:pP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	   if (e &lt; 0) </a:t>
            </a:r>
          </a:p>
          <a:p>
            <a:pPr>
              <a:buNone/>
            </a:pP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	     {</a:t>
            </a:r>
            <a:r>
              <a:rPr lang="en-US" sz="35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("complex roots");}</a:t>
            </a:r>
          </a:p>
          <a:p>
            <a:pPr>
              <a:buNone/>
            </a:pP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	      /* Test for a = 0*/ </a:t>
            </a:r>
          </a:p>
          <a:p>
            <a:pPr>
              <a:buNone/>
            </a:pP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	    if (a == 0) </a:t>
            </a:r>
          </a:p>
          <a:p>
            <a:pPr>
              <a:buNone/>
            </a:pP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	      {</a:t>
            </a:r>
            <a:r>
              <a:rPr lang="en-US" sz="3500" b="1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("Error: a = 0");} </a:t>
            </a:r>
          </a:p>
          <a:p>
            <a:pPr>
              <a:buNone/>
            </a:pP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	    /* Perform calculation */ </a:t>
            </a:r>
          </a:p>
          <a:p>
            <a:pPr>
              <a:buNone/>
            </a:pP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	    if( e&gt;=0 &amp;&amp; a &gt;0)</a:t>
            </a:r>
          </a:p>
          <a:p>
            <a:pPr>
              <a:buNone/>
            </a:pP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   	    {</a:t>
            </a:r>
          </a:p>
          <a:p>
            <a:pPr>
              <a:buNone/>
            </a:pP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	       d = </a:t>
            </a:r>
            <a:r>
              <a:rPr lang="en-US" sz="3500" b="1" dirty="0" err="1" smtClean="0">
                <a:latin typeface="Arial" pitchFamily="34" charset="0"/>
                <a:cs typeface="Arial" pitchFamily="34" charset="0"/>
              </a:rPr>
              <a:t>Math.sqrt</a:t>
            </a: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(e); </a:t>
            </a:r>
          </a:p>
          <a:p>
            <a:pPr>
              <a:buNone/>
            </a:pP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	       x1 = (-b + d) / (2 * a); </a:t>
            </a:r>
          </a:p>
          <a:p>
            <a:pPr>
              <a:buNone/>
            </a:pP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	       x2 = (-b - d) / (2 * a); </a:t>
            </a:r>
          </a:p>
          <a:p>
            <a:pPr>
              <a:buNone/>
            </a:pP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	       /* Display output */ </a:t>
            </a:r>
          </a:p>
          <a:p>
            <a:pPr>
              <a:buNone/>
            </a:pP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	       </a:t>
            </a:r>
            <a:r>
              <a:rPr lang="en-US" sz="3500" b="1" dirty="0" err="1" smtClean="0">
                <a:latin typeface="Arial" pitchFamily="34" charset="0"/>
                <a:cs typeface="Arial" pitchFamily="34" charset="0"/>
              </a:rPr>
              <a:t>System.out.format</a:t>
            </a: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("x1 = %f x2 = %f ", x1, x2); </a:t>
            </a:r>
          </a:p>
          <a:p>
            <a:pPr>
              <a:buNone/>
            </a:pP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	    }</a:t>
            </a:r>
          </a:p>
          <a:p>
            <a:pPr>
              <a:buNone/>
            </a:pP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sz="1100" b="1" dirty="0" smtClean="0"/>
          </a:p>
          <a:p>
            <a:pPr>
              <a:buFont typeface="Wingdings" pitchFamily="2" charset="2"/>
              <a:buNone/>
            </a:pPr>
            <a:endParaRPr lang="en-US" sz="1400" b="1" dirty="0" smtClean="0"/>
          </a:p>
        </p:txBody>
      </p:sp>
      <p:sp>
        <p:nvSpPr>
          <p:cNvPr id="284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39430CC-BF1B-4E06-A5FF-F8C155E46C75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 </a:t>
            </a:r>
            <a:r>
              <a:rPr lang="en-US" dirty="0" smtClean="0"/>
              <a:t>Conversion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Explicit type conversion or Narrowing </a:t>
            </a:r>
          </a:p>
          <a:p>
            <a:r>
              <a:rPr lang="en-US" dirty="0" smtClean="0"/>
              <a:t>When you are assigning a larger type value to a variable of smaller type, then you need to perform explicit type casting.</a:t>
            </a:r>
          </a:p>
          <a:p>
            <a:r>
              <a:rPr lang="en-US" dirty="0" smtClean="0"/>
              <a:t>Explicit conversions are done via </a:t>
            </a:r>
            <a:r>
              <a:rPr lang="en-US" b="1" dirty="0" smtClean="0"/>
              <a:t>casting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name of the type to which you want a value converted is given, in parentheses, in front of the value. </a:t>
            </a:r>
          </a:p>
          <a:p>
            <a:r>
              <a:rPr lang="en-US" dirty="0" smtClean="0"/>
              <a:t>Casting can be used to convert among any of the primitive types </a:t>
            </a:r>
          </a:p>
          <a:p>
            <a:r>
              <a:rPr lang="en-US" dirty="0" smtClean="0"/>
              <a:t>Except </a:t>
            </a:r>
            <a:r>
              <a:rPr lang="en-US" dirty="0" err="1" smtClean="0"/>
              <a:t>boolean</a:t>
            </a:r>
            <a:r>
              <a:rPr lang="en-US" dirty="0" smtClean="0"/>
              <a:t>. </a:t>
            </a:r>
          </a:p>
          <a:p>
            <a:r>
              <a:rPr lang="en-US" b="1" smtClean="0"/>
              <a:t>double </a:t>
            </a:r>
            <a:r>
              <a:rPr lang="en-US" b="1" dirty="0" smtClean="0"/>
              <a:t>d = 100.04;  </a:t>
            </a:r>
          </a:p>
          <a:p>
            <a:pPr>
              <a:buFont typeface="Wingdings" pitchFamily="2" charset="2"/>
              <a:buNone/>
            </a:pPr>
            <a:r>
              <a:rPr lang="en-US" b="1" dirty="0" smtClean="0"/>
              <a:t>      long l = (long)d</a:t>
            </a:r>
            <a:endParaRPr lang="en-US" dirty="0" smtClean="0"/>
          </a:p>
          <a:p>
            <a:r>
              <a:rPr lang="en-US" dirty="0" smtClean="0"/>
              <a:t>Note that casting can lose information; </a:t>
            </a:r>
          </a:p>
          <a:p>
            <a:r>
              <a:rPr lang="en-US" dirty="0" smtClean="0"/>
              <a:t>for example, floating-point values are truncated when they are cast to integers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8C90F5C-6225-413B-BFCD-10997D5EC2E1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to Exercise</a:t>
            </a:r>
          </a:p>
        </p:txBody>
      </p:sp>
      <p:sp>
        <p:nvSpPr>
          <p:cNvPr id="284675" name="Content Placeholder 4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724400" cy="5791200"/>
          </a:xfrm>
          <a:ln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/>
              <a:t>class FsE2//Exercise </a:t>
            </a:r>
          </a:p>
          <a:p>
            <a:pPr>
              <a:buNone/>
            </a:pPr>
            <a:r>
              <a:rPr lang="en-US" sz="2400" b="1" dirty="0" smtClean="0"/>
              <a:t>{</a:t>
            </a:r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 a=10,b=2,c;</a:t>
            </a:r>
          </a:p>
          <a:p>
            <a:pPr>
              <a:buNone/>
            </a:pPr>
            <a:r>
              <a:rPr lang="en-US" sz="2400" b="1" dirty="0" smtClean="0"/>
              <a:t>  char </a:t>
            </a:r>
            <a:r>
              <a:rPr lang="en-US" sz="2400" b="1" dirty="0" err="1" smtClean="0"/>
              <a:t>ch</a:t>
            </a:r>
            <a:r>
              <a:rPr lang="en-US" sz="2400" b="1" dirty="0" smtClean="0"/>
              <a:t>;</a:t>
            </a:r>
          </a:p>
          <a:p>
            <a:pPr>
              <a:buNone/>
            </a:pPr>
            <a:r>
              <a:rPr lang="en-US" sz="2400" b="1" dirty="0" smtClean="0"/>
              <a:t>  double a1, b1, c1, d, e, x1, x2; </a:t>
            </a:r>
          </a:p>
          <a:p>
            <a:pPr>
              <a:buNone/>
            </a:pPr>
            <a:r>
              <a:rPr lang="en-US" sz="2400" b="1" dirty="0" smtClean="0"/>
              <a:t>  public static void main(String[] </a:t>
            </a:r>
            <a:r>
              <a:rPr lang="en-US" sz="2400" b="1" dirty="0" err="1" smtClean="0"/>
              <a:t>args</a:t>
            </a:r>
            <a:r>
              <a:rPr lang="en-US" sz="2400" b="1" dirty="0" smtClean="0"/>
              <a:t>) </a:t>
            </a:r>
          </a:p>
          <a:p>
            <a:pPr>
              <a:buNone/>
            </a:pPr>
            <a:r>
              <a:rPr lang="en-US" sz="2400" b="1" dirty="0" smtClean="0"/>
              <a:t>  { 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("menu");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("+ add");</a:t>
            </a:r>
          </a:p>
          <a:p>
            <a:pPr>
              <a:buNone/>
            </a:pPr>
            <a:r>
              <a:rPr lang="en-US" sz="2400" b="1" dirty="0" smtClean="0"/>
              <a:t>   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("- subtract");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("* multiply");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("/ </a:t>
            </a:r>
            <a:r>
              <a:rPr lang="en-US" sz="2400" b="1" dirty="0" err="1" smtClean="0"/>
              <a:t>divivide</a:t>
            </a:r>
            <a:r>
              <a:rPr lang="en-US" sz="2400" b="1" dirty="0" smtClean="0"/>
              <a:t>");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("% remainder");</a:t>
            </a:r>
          </a:p>
          <a:p>
            <a:pPr>
              <a:buNone/>
            </a:pPr>
            <a:r>
              <a:rPr lang="en-US" sz="2400" b="1" dirty="0" smtClean="0"/>
              <a:t>	FsE2 obj1 = new FsE2();</a:t>
            </a:r>
          </a:p>
          <a:p>
            <a:pPr>
              <a:buNone/>
            </a:pPr>
            <a:r>
              <a:rPr lang="en-US" sz="2400" b="1" dirty="0" smtClean="0"/>
              <a:t>  }</a:t>
            </a:r>
          </a:p>
          <a:p>
            <a:pPr>
              <a:buFont typeface="Wingdings" pitchFamily="2" charset="2"/>
              <a:buNone/>
            </a:pPr>
            <a:endParaRPr lang="en-US" sz="2100" b="1" dirty="0" smtClean="0"/>
          </a:p>
        </p:txBody>
      </p:sp>
      <p:sp>
        <p:nvSpPr>
          <p:cNvPr id="28467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79120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500" b="1" dirty="0" smtClean="0"/>
              <a:t>	FsE2()</a:t>
            </a:r>
          </a:p>
          <a:p>
            <a:pPr>
              <a:buNone/>
            </a:pPr>
            <a:r>
              <a:rPr lang="en-US" sz="1500" b="1" dirty="0" smtClean="0"/>
              <a:t>	{</a:t>
            </a:r>
          </a:p>
          <a:p>
            <a:pPr>
              <a:buNone/>
            </a:pPr>
            <a:r>
              <a:rPr lang="en-US" sz="1500" b="1" dirty="0" smtClean="0"/>
              <a:t>	  </a:t>
            </a:r>
            <a:r>
              <a:rPr lang="en-US" sz="1500" b="1" dirty="0" err="1" smtClean="0"/>
              <a:t>System.out.println</a:t>
            </a:r>
            <a:r>
              <a:rPr lang="en-US" sz="1500" b="1" dirty="0" smtClean="0"/>
              <a:t> ("enter operator:" ) ; </a:t>
            </a:r>
          </a:p>
          <a:p>
            <a:pPr>
              <a:buNone/>
            </a:pPr>
            <a:r>
              <a:rPr lang="en-US" sz="1500" b="1" dirty="0" smtClean="0"/>
              <a:t>	  Scanner s = new Scanner(</a:t>
            </a:r>
            <a:r>
              <a:rPr lang="en-US" sz="1500" b="1" dirty="0" err="1" smtClean="0"/>
              <a:t>System.in</a:t>
            </a:r>
            <a:r>
              <a:rPr lang="en-US" sz="1500" b="1" dirty="0" smtClean="0"/>
              <a:t>);</a:t>
            </a:r>
          </a:p>
          <a:p>
            <a:pPr>
              <a:buNone/>
            </a:pPr>
            <a:r>
              <a:rPr lang="en-US" sz="1500" b="1" dirty="0" smtClean="0"/>
              <a:t>	  </a:t>
            </a:r>
            <a:r>
              <a:rPr lang="en-US" sz="1500" b="1" dirty="0" err="1" smtClean="0"/>
              <a:t>ch</a:t>
            </a:r>
            <a:r>
              <a:rPr lang="en-US" sz="1500" b="1" dirty="0" smtClean="0"/>
              <a:t> = </a:t>
            </a:r>
            <a:r>
              <a:rPr lang="en-US" sz="1500" b="1" dirty="0" err="1" smtClean="0"/>
              <a:t>s.next</a:t>
            </a:r>
            <a:r>
              <a:rPr lang="en-US" sz="1500" b="1" dirty="0" smtClean="0"/>
              <a:t>().</a:t>
            </a:r>
            <a:r>
              <a:rPr lang="en-US" sz="1500" b="1" dirty="0" err="1" smtClean="0"/>
              <a:t>charAt</a:t>
            </a:r>
            <a:r>
              <a:rPr lang="en-US" sz="1500" b="1" dirty="0" smtClean="0"/>
              <a:t>(0);</a:t>
            </a:r>
          </a:p>
          <a:p>
            <a:pPr>
              <a:buNone/>
            </a:pPr>
            <a:r>
              <a:rPr lang="en-US" sz="1500" b="1" dirty="0" smtClean="0"/>
              <a:t>           </a:t>
            </a:r>
            <a:r>
              <a:rPr lang="en-US" sz="1500" b="1" dirty="0" err="1" smtClean="0"/>
              <a:t>System.out.println</a:t>
            </a:r>
            <a:r>
              <a:rPr lang="en-US" sz="1500" b="1" dirty="0" smtClean="0"/>
              <a:t> ("enter two operands a &amp; b:" ) ;</a:t>
            </a:r>
          </a:p>
          <a:p>
            <a:pPr>
              <a:buNone/>
            </a:pPr>
            <a:r>
              <a:rPr lang="en-US" sz="1500" b="1" dirty="0" smtClean="0"/>
              <a:t>	  a = </a:t>
            </a:r>
            <a:r>
              <a:rPr lang="en-US" sz="1500" b="1" dirty="0" err="1" smtClean="0"/>
              <a:t>s.nextInt</a:t>
            </a:r>
            <a:r>
              <a:rPr lang="en-US" sz="1500" b="1" dirty="0" smtClean="0"/>
              <a:t>();</a:t>
            </a:r>
          </a:p>
          <a:p>
            <a:pPr>
              <a:buNone/>
            </a:pPr>
            <a:r>
              <a:rPr lang="en-US" sz="1500" b="1" dirty="0" smtClean="0"/>
              <a:t>	  b = </a:t>
            </a:r>
            <a:r>
              <a:rPr lang="en-US" sz="1500" b="1" dirty="0" err="1" smtClean="0"/>
              <a:t>s.nextInt</a:t>
            </a:r>
            <a:r>
              <a:rPr lang="en-US" sz="1500" b="1" dirty="0" smtClean="0"/>
              <a:t>();</a:t>
            </a:r>
          </a:p>
          <a:p>
            <a:pPr>
              <a:buNone/>
            </a:pPr>
            <a:r>
              <a:rPr lang="en-US" sz="1500" b="1" dirty="0" smtClean="0"/>
              <a:t>	  FsE2Two obj2 = new FsE2Two(</a:t>
            </a:r>
            <a:r>
              <a:rPr lang="en-US" sz="1500" b="1" dirty="0" err="1" smtClean="0"/>
              <a:t>a,b,ch</a:t>
            </a:r>
            <a:r>
              <a:rPr lang="en-US" sz="1500" b="1" dirty="0" smtClean="0"/>
              <a:t>);</a:t>
            </a:r>
          </a:p>
          <a:p>
            <a:pPr>
              <a:buNone/>
            </a:pPr>
            <a:r>
              <a:rPr lang="en-US" sz="1500" b="1" dirty="0" smtClean="0"/>
              <a:t>	  </a:t>
            </a:r>
            <a:r>
              <a:rPr lang="en-US" sz="1500" b="1" dirty="0" err="1" smtClean="0"/>
              <a:t>System.out.println</a:t>
            </a:r>
            <a:r>
              <a:rPr lang="en-US" sz="1500" b="1" dirty="0" smtClean="0"/>
              <a:t>("");</a:t>
            </a:r>
          </a:p>
          <a:p>
            <a:pPr>
              <a:buNone/>
            </a:pPr>
            <a:r>
              <a:rPr lang="en-US" sz="1500" b="1" dirty="0" smtClean="0"/>
              <a:t>	  </a:t>
            </a:r>
            <a:r>
              <a:rPr lang="en-US" sz="1500" b="1" dirty="0" err="1" smtClean="0"/>
              <a:t>System.out.println</a:t>
            </a:r>
            <a:r>
              <a:rPr lang="en-US" sz="1500" b="1" dirty="0" smtClean="0"/>
              <a:t>("enter 3 coefficients of quadratic     </a:t>
            </a:r>
          </a:p>
          <a:p>
            <a:pPr>
              <a:buNone/>
            </a:pPr>
            <a:r>
              <a:rPr lang="en-US" sz="1500" b="1" dirty="0" smtClean="0"/>
              <a:t>  		equation");</a:t>
            </a:r>
          </a:p>
          <a:p>
            <a:pPr>
              <a:buNone/>
            </a:pPr>
            <a:r>
              <a:rPr lang="en-US" sz="1500" b="1" dirty="0" smtClean="0"/>
              <a:t>	  a = </a:t>
            </a:r>
            <a:r>
              <a:rPr lang="en-US" sz="1500" b="1" dirty="0" err="1" smtClean="0"/>
              <a:t>s.nextInt</a:t>
            </a:r>
            <a:r>
              <a:rPr lang="en-US" sz="1500" b="1" dirty="0" smtClean="0"/>
              <a:t>();</a:t>
            </a:r>
          </a:p>
          <a:p>
            <a:pPr>
              <a:buNone/>
            </a:pPr>
            <a:r>
              <a:rPr lang="en-US" sz="1500" b="1" dirty="0" smtClean="0"/>
              <a:t>	  b = </a:t>
            </a:r>
            <a:r>
              <a:rPr lang="en-US" sz="1500" b="1" dirty="0" err="1" smtClean="0"/>
              <a:t>s.nextInt</a:t>
            </a:r>
            <a:r>
              <a:rPr lang="en-US" sz="1500" b="1" dirty="0" smtClean="0"/>
              <a:t>();</a:t>
            </a:r>
          </a:p>
          <a:p>
            <a:pPr>
              <a:buNone/>
            </a:pPr>
            <a:r>
              <a:rPr lang="en-US" sz="1500" b="1" dirty="0" smtClean="0"/>
              <a:t>	  c = </a:t>
            </a:r>
            <a:r>
              <a:rPr lang="en-US" sz="1500" b="1" dirty="0" err="1" smtClean="0"/>
              <a:t>s.nextInt</a:t>
            </a:r>
            <a:r>
              <a:rPr lang="en-US" sz="1500" b="1" dirty="0" smtClean="0"/>
              <a:t>();</a:t>
            </a:r>
          </a:p>
          <a:p>
            <a:pPr>
              <a:buNone/>
            </a:pPr>
            <a:r>
              <a:rPr lang="en-US" sz="1500" b="1" dirty="0" smtClean="0"/>
              <a:t>	  FsE2Two obj3 = new FsE2Two(</a:t>
            </a:r>
            <a:r>
              <a:rPr lang="en-US" sz="1500" b="1" dirty="0" err="1" smtClean="0"/>
              <a:t>a,b,c</a:t>
            </a:r>
            <a:r>
              <a:rPr lang="en-US" sz="1500" b="1" dirty="0" smtClean="0"/>
              <a:t>);</a:t>
            </a:r>
          </a:p>
          <a:p>
            <a:pPr>
              <a:buNone/>
            </a:pPr>
            <a:r>
              <a:rPr lang="en-US" sz="1500" b="1" dirty="0" smtClean="0"/>
              <a:t>	}</a:t>
            </a:r>
          </a:p>
          <a:p>
            <a:pPr>
              <a:buNone/>
            </a:pPr>
            <a:r>
              <a:rPr lang="en-US" sz="1500" b="1" dirty="0" smtClean="0"/>
              <a:t>}</a:t>
            </a:r>
          </a:p>
          <a:p>
            <a:pPr>
              <a:buFont typeface="Wingdings" pitchFamily="2" charset="2"/>
              <a:buNone/>
            </a:pPr>
            <a:endParaRPr lang="en-US" sz="1400" b="1" dirty="0" smtClean="0"/>
          </a:p>
        </p:txBody>
      </p:sp>
      <p:sp>
        <p:nvSpPr>
          <p:cNvPr id="284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39430CC-BF1B-4E06-A5FF-F8C155E46C75}" type="slidenum">
              <a:rPr lang="en-US" smtClean="0">
                <a:latin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 : switch case</a:t>
            </a:r>
          </a:p>
        </p:txBody>
      </p:sp>
      <p:sp>
        <p:nvSpPr>
          <p:cNvPr id="284675" name="Content Placeholder 4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724400" cy="57912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dirty="0" smtClean="0"/>
              <a:t>Using switch case and 4 classes write java program to call appropriate functions in each of the following class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1" dirty="0" smtClean="0"/>
              <a:t>Class </a:t>
            </a:r>
            <a:r>
              <a:rPr lang="en-US" sz="2400" b="1" dirty="0" err="1" smtClean="0"/>
              <a:t>TempConversion</a:t>
            </a:r>
            <a:r>
              <a:rPr lang="en-US" sz="2400" b="1" dirty="0" smtClean="0"/>
              <a:t> with temp method  to convert temperature from degree Celsius to degree Fahrenheit .</a:t>
            </a:r>
          </a:p>
          <a:p>
            <a:pPr marL="457200" indent="-457200">
              <a:buNone/>
              <a:defRPr/>
            </a:pPr>
            <a:r>
              <a:rPr lang="en-US" sz="2400" b="1" dirty="0" smtClean="0"/>
              <a:t>     °F = (°C * 9) / 5 + 32 </a:t>
            </a: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sz="2400" b="1" dirty="0" smtClean="0"/>
              <a:t>Class </a:t>
            </a:r>
            <a:r>
              <a:rPr lang="en-US" sz="2400" b="1" dirty="0" err="1" smtClean="0"/>
              <a:t>FirstLast</a:t>
            </a:r>
            <a:r>
              <a:rPr lang="en-US" sz="2400" b="1" dirty="0" smtClean="0"/>
              <a:t>  constructor which takes </a:t>
            </a:r>
            <a:r>
              <a:rPr lang="en-US" sz="2400" b="1" i="1" dirty="0" smtClean="0"/>
              <a:t>a four digit number from user . Add first and the last number of the</a:t>
            </a:r>
          </a:p>
          <a:p>
            <a:pPr marL="457200" indent="-457200">
              <a:buNone/>
              <a:defRPr/>
            </a:pPr>
            <a:r>
              <a:rPr lang="en-US" sz="2400" b="1" i="1" dirty="0" smtClean="0"/>
              <a:t>      4 digit number and display the original number and the addition of first and last digit.</a:t>
            </a:r>
            <a:endParaRPr lang="en-US" sz="2400" b="1" dirty="0" smtClean="0"/>
          </a:p>
          <a:p>
            <a:pPr>
              <a:buFont typeface="Wingdings" pitchFamily="2" charset="2"/>
              <a:buNone/>
            </a:pPr>
            <a:endParaRPr lang="en-US" sz="2100" b="1" dirty="0" smtClean="0"/>
          </a:p>
        </p:txBody>
      </p:sp>
      <p:sp>
        <p:nvSpPr>
          <p:cNvPr id="284676" name="Content Placeholder 5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4343400" cy="57912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000" b="1" dirty="0" smtClean="0"/>
              <a:t>3.  Class Reverse with method rev() to reverse a three digit number</a:t>
            </a:r>
          </a:p>
        </p:txBody>
      </p:sp>
      <p:sp>
        <p:nvSpPr>
          <p:cNvPr id="284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39430CC-BF1B-4E06-A5FF-F8C155E46C75}" type="slidenum">
              <a:rPr lang="en-US" smtClean="0">
                <a:latin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57200"/>
            <a:ext cx="9144000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Operators</a:t>
            </a:r>
          </a:p>
        </p:txBody>
      </p:sp>
      <p:sp>
        <p:nvSpPr>
          <p:cNvPr id="284675" name="Content Placeholder 4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724400" cy="57912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100" b="1" dirty="0" smtClean="0"/>
          </a:p>
        </p:txBody>
      </p:sp>
      <p:sp>
        <p:nvSpPr>
          <p:cNvPr id="284676" name="Content Placeholder 5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4343400" cy="57912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1400" b="1" dirty="0" smtClean="0"/>
          </a:p>
        </p:txBody>
      </p:sp>
      <p:sp>
        <p:nvSpPr>
          <p:cNvPr id="284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39430CC-BF1B-4E06-A5FF-F8C155E46C75}" type="slidenum">
              <a:rPr lang="en-US" smtClean="0">
                <a:latin typeface="Arial" pitchFamily="34" charset="0"/>
              </a:rPr>
              <a:pPr/>
              <a:t>22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57200"/>
            <a:ext cx="9144000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 Conversion,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Explicit type conversion or Narrowing 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public class FsD6 // Explicit type conversion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    public static void main(String[] </a:t>
            </a:r>
            <a:r>
              <a:rPr lang="en-US" sz="2400" b="1" dirty="0" err="1" smtClean="0"/>
              <a:t>args</a:t>
            </a:r>
            <a:r>
              <a:rPr lang="en-US" sz="2400" b="1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    {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      double d = 100.04;  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      long l = (long)d; //explicit type casting required 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	  float f = 50.99f;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    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= 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)f; //explicit type casting required        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   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("Double value "+d);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   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("Long value "+l);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	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("Float value "+f);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   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value "+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    }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}</a:t>
            </a:r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99D95FA-224F-4028-A957-7D46E5E27B2C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943600" y="685800"/>
            <a:ext cx="2860398" cy="193899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Output:</a:t>
            </a:r>
          </a:p>
          <a:p>
            <a:r>
              <a:rPr lang="en-US" sz="2400" b="1" dirty="0"/>
              <a:t>Double value 100.04 </a:t>
            </a:r>
          </a:p>
          <a:p>
            <a:r>
              <a:rPr lang="en-US" sz="2400" b="1" dirty="0"/>
              <a:t>Long value 100 </a:t>
            </a:r>
            <a:endParaRPr lang="en-US" sz="2400" b="1" dirty="0" smtClean="0"/>
          </a:p>
          <a:p>
            <a:r>
              <a:rPr lang="en-US" sz="2400" b="1" dirty="0" smtClean="0"/>
              <a:t>Float value 50.999</a:t>
            </a:r>
            <a:endParaRPr lang="en-US" sz="2400" b="1" dirty="0"/>
          </a:p>
          <a:p>
            <a:r>
              <a:rPr lang="en-US" sz="2400" b="1" dirty="0" err="1"/>
              <a:t>Int</a:t>
            </a:r>
            <a:r>
              <a:rPr lang="en-US" sz="2400" b="1" dirty="0"/>
              <a:t> value </a:t>
            </a:r>
            <a:r>
              <a:rPr lang="en-US" sz="2400" b="1" dirty="0" smtClean="0"/>
              <a:t>50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8975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Switch statement: </a:t>
            </a:r>
          </a:p>
          <a:p>
            <a:r>
              <a:rPr lang="en-US" b="1" dirty="0" smtClean="0"/>
              <a:t>This statement is used to take a multi-way decisions.</a:t>
            </a:r>
          </a:p>
          <a:p>
            <a:r>
              <a:rPr lang="en-US" b="1" dirty="0" smtClean="0"/>
              <a:t>Switch statement allows several conditions to be evaluated within one statement </a:t>
            </a:r>
            <a:r>
              <a:rPr lang="en-US" b="1" dirty="0" err="1" smtClean="0"/>
              <a:t>ratherthan</a:t>
            </a:r>
            <a:r>
              <a:rPr lang="en-US" b="1" dirty="0" smtClean="0"/>
              <a:t> using series of if…else statement.</a:t>
            </a:r>
          </a:p>
          <a:p>
            <a:r>
              <a:rPr lang="en-US" b="1" dirty="0" smtClean="0"/>
              <a:t>Only one variable is tested &amp; branches depend on the value of that variable.</a:t>
            </a:r>
          </a:p>
          <a:p>
            <a:r>
              <a:rPr lang="en-US" b="1" dirty="0" smtClean="0"/>
              <a:t>The variable must be an integral type(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long,short</a:t>
            </a:r>
            <a:r>
              <a:rPr lang="en-US" b="1" dirty="0" smtClean="0"/>
              <a:t> or char)</a:t>
            </a:r>
          </a:p>
          <a:p>
            <a:r>
              <a:rPr lang="en-US" b="1" dirty="0" smtClean="0"/>
              <a:t>Default case is used to specify instructions to be carried out if variable doesn’t match with any branch.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4883-2B65-434D-BB95-EA2723E702E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KMIT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897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Syntax:</a:t>
            </a:r>
          </a:p>
          <a:p>
            <a:pPr>
              <a:buNone/>
            </a:pPr>
            <a:r>
              <a:rPr lang="en-US" sz="1800" b="1" dirty="0" smtClean="0"/>
              <a:t>Switch(expression)</a:t>
            </a:r>
          </a:p>
          <a:p>
            <a:pPr>
              <a:buNone/>
            </a:pPr>
            <a:r>
              <a:rPr lang="en-US" sz="1800" b="1" dirty="0" smtClean="0"/>
              <a:t>{</a:t>
            </a:r>
          </a:p>
          <a:p>
            <a:pPr>
              <a:buNone/>
            </a:pPr>
            <a:r>
              <a:rPr lang="en-US" sz="1800" b="1" dirty="0" smtClean="0"/>
              <a:t>	case lable1:</a:t>
            </a:r>
          </a:p>
          <a:p>
            <a:pPr>
              <a:buNone/>
            </a:pPr>
            <a:r>
              <a:rPr lang="en-US" sz="1800" b="1" dirty="0" smtClean="0"/>
              <a:t>		block of statements;</a:t>
            </a:r>
          </a:p>
          <a:p>
            <a:pPr>
              <a:buNone/>
            </a:pPr>
            <a:r>
              <a:rPr lang="en-US" sz="1800" b="1" dirty="0" smtClean="0"/>
              <a:t>		break;</a:t>
            </a:r>
          </a:p>
          <a:p>
            <a:pPr>
              <a:buNone/>
            </a:pPr>
            <a:r>
              <a:rPr lang="en-US" sz="1800" b="1" dirty="0" smtClean="0"/>
              <a:t>	case lable2:</a:t>
            </a:r>
          </a:p>
          <a:p>
            <a:pPr>
              <a:buNone/>
            </a:pPr>
            <a:r>
              <a:rPr lang="en-US" sz="1800" b="1" dirty="0" smtClean="0"/>
              <a:t>		block of statements;</a:t>
            </a:r>
          </a:p>
          <a:p>
            <a:pPr>
              <a:buNone/>
            </a:pPr>
            <a:r>
              <a:rPr lang="en-US" sz="1800" b="1" dirty="0" smtClean="0"/>
              <a:t>		break;</a:t>
            </a:r>
          </a:p>
          <a:p>
            <a:pPr>
              <a:buNone/>
            </a:pPr>
            <a:r>
              <a:rPr lang="en-US" sz="1800" b="1" dirty="0" smtClean="0"/>
              <a:t>	case lable3:</a:t>
            </a:r>
          </a:p>
          <a:p>
            <a:pPr>
              <a:buNone/>
            </a:pPr>
            <a:r>
              <a:rPr lang="en-US" sz="1800" b="1" dirty="0" smtClean="0"/>
              <a:t>		block of statements;</a:t>
            </a:r>
          </a:p>
          <a:p>
            <a:pPr>
              <a:buNone/>
            </a:pPr>
            <a:r>
              <a:rPr lang="en-US" sz="1800" b="1" dirty="0" smtClean="0"/>
              <a:t>		break;</a:t>
            </a:r>
          </a:p>
          <a:p>
            <a:pPr>
              <a:buNone/>
            </a:pPr>
            <a:r>
              <a:rPr lang="en-US" sz="1800" b="1" dirty="0" smtClean="0"/>
              <a:t>	default:</a:t>
            </a:r>
          </a:p>
          <a:p>
            <a:pPr>
              <a:buNone/>
            </a:pPr>
            <a:r>
              <a:rPr lang="en-US" sz="1800" b="1" dirty="0" smtClean="0"/>
              <a:t>		default statement</a:t>
            </a:r>
          </a:p>
          <a:p>
            <a:pPr>
              <a:buNone/>
            </a:pPr>
            <a:r>
              <a:rPr lang="en-US" sz="1800" b="1" dirty="0" smtClean="0"/>
              <a:t>		break;</a:t>
            </a:r>
          </a:p>
          <a:p>
            <a:pPr>
              <a:buNone/>
            </a:pPr>
            <a:r>
              <a:rPr lang="en-US" sz="1800" b="1" dirty="0" smtClean="0"/>
              <a:t>}</a:t>
            </a:r>
          </a:p>
          <a:p>
            <a:pPr>
              <a:buNone/>
            </a:pPr>
            <a:r>
              <a:rPr lang="en-US" sz="1800" b="1" dirty="0" smtClean="0"/>
              <a:t>Break statement is used to make an exit out of the block in which it is included.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4883-2B65-434D-BB95-EA2723E702E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KMIT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897563"/>
          </a:xfrm>
        </p:spPr>
        <p:txBody>
          <a:bodyPr/>
          <a:lstStyle/>
          <a:p>
            <a:r>
              <a:rPr lang="en-US" b="1" dirty="0" smtClean="0"/>
              <a:t>The case labels within switch statement must not be floating point numbers. </a:t>
            </a:r>
            <a:r>
              <a:rPr lang="en-US" b="1" dirty="0" err="1" smtClean="0"/>
              <a:t>E.g</a:t>
            </a:r>
            <a:r>
              <a:rPr lang="en-US" b="1" dirty="0" smtClean="0"/>
              <a:t> case 4.5 is not allowed.</a:t>
            </a:r>
          </a:p>
          <a:p>
            <a:r>
              <a:rPr lang="en-US" b="1" dirty="0" smtClean="0"/>
              <a:t>The case labels within switch statement must not be a string expression. For example case “</a:t>
            </a:r>
            <a:r>
              <a:rPr lang="en-US" b="1" dirty="0" err="1" smtClean="0"/>
              <a:t>mumbai</a:t>
            </a:r>
            <a:r>
              <a:rPr lang="en-US" b="1" dirty="0" smtClean="0"/>
              <a:t>” is not allowed.</a:t>
            </a:r>
          </a:p>
          <a:p>
            <a:r>
              <a:rPr lang="en-US" b="1" dirty="0" smtClean="0"/>
              <a:t>The case labels within switch statement must not be an expression. </a:t>
            </a:r>
            <a:r>
              <a:rPr lang="en-US" b="1" dirty="0" err="1" smtClean="0"/>
              <a:t>E.g</a:t>
            </a:r>
            <a:r>
              <a:rPr lang="en-US" b="1" dirty="0" smtClean="0"/>
              <a:t>  case ‘</a:t>
            </a:r>
            <a:r>
              <a:rPr lang="en-US" b="1" dirty="0" err="1" smtClean="0"/>
              <a:t>x+y</a:t>
            </a:r>
            <a:r>
              <a:rPr lang="en-US" b="1" dirty="0" smtClean="0"/>
              <a:t>’ is not allowed.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4883-2B65-434D-BB95-EA2723E702E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KMIT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u="sng" dirty="0" smtClean="0"/>
              <a:t>SWITCH STATEMENT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>
          <a:xfrm>
            <a:off x="0" y="457200"/>
            <a:ext cx="91440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dirty="0" smtClean="0">
                <a:latin typeface="Times New Roman" pitchFamily="18" charset="0"/>
              </a:rPr>
              <a:t>SWITCH stmt is used for handling n number of decisions at a time.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>
                <a:latin typeface="Times New Roman" pitchFamily="18" charset="0"/>
              </a:rPr>
              <a:t>Hence it is also known as multi way decision making stmt.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SWITCH STATEMENT</a:t>
            </a:r>
            <a:r>
              <a:rPr lang="en-US" sz="1800" b="1" dirty="0" smtClean="0">
                <a:latin typeface="Times New Roman" pitchFamily="18" charset="0"/>
              </a:rPr>
              <a:t> can't be applied to </a:t>
            </a:r>
            <a:r>
              <a:rPr lang="en-US" sz="1800" b="1" u="sng" dirty="0" smtClean="0">
                <a:latin typeface="Times New Roman" pitchFamily="18" charset="0"/>
              </a:rPr>
              <a:t>float</a:t>
            </a:r>
            <a:r>
              <a:rPr lang="en-US" sz="1800" b="1" dirty="0" smtClean="0">
                <a:latin typeface="Times New Roman" pitchFamily="18" charset="0"/>
              </a:rPr>
              <a:t> and </a:t>
            </a:r>
            <a:r>
              <a:rPr lang="en-US" sz="1800" b="1" u="sng" dirty="0" smtClean="0">
                <a:latin typeface="Times New Roman" pitchFamily="18" charset="0"/>
              </a:rPr>
              <a:t>double</a:t>
            </a:r>
            <a:r>
              <a:rPr lang="en-US" sz="1800" b="1" dirty="0" smtClean="0">
                <a:latin typeface="Times New Roman" pitchFamily="18" charset="0"/>
              </a:rPr>
              <a:t>.</a:t>
            </a:r>
            <a:r>
              <a:rPr lang="en-US" sz="1600" dirty="0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latin typeface="Times New Roman" pitchFamily="18" charset="0"/>
              </a:rPr>
              <a:t>break stmt is to transfer the control out of the switch stmt.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b="1" u="sng" dirty="0" smtClean="0">
                <a:latin typeface="Times New Roman" pitchFamily="18" charset="0"/>
              </a:rPr>
              <a:t>Syntax:</a:t>
            </a:r>
            <a:endParaRPr lang="en-US" sz="16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 dirty="0" smtClean="0">
                <a:latin typeface="Times New Roman" pitchFamily="18" charset="0"/>
              </a:rPr>
              <a:t>	switch(choice)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 dirty="0" smtClean="0">
                <a:latin typeface="Times New Roman" pitchFamily="18" charset="0"/>
              </a:rPr>
              <a:t>		case 1:block of stmt:-1;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 dirty="0" smtClean="0">
                <a:latin typeface="Times New Roman" pitchFamily="18" charset="0"/>
              </a:rPr>
              <a:t>			break;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 dirty="0" smtClean="0">
                <a:latin typeface="Times New Roman" pitchFamily="18" charset="0"/>
              </a:rPr>
              <a:t>		case 2:block of stmt:-2;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 dirty="0" smtClean="0">
                <a:latin typeface="Times New Roman" pitchFamily="18" charset="0"/>
              </a:rPr>
              <a:t>			break;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 dirty="0" smtClean="0">
                <a:latin typeface="Times New Roman" pitchFamily="18" charset="0"/>
              </a:rPr>
              <a:t>			…………………….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 dirty="0" smtClean="0">
                <a:latin typeface="Times New Roman" pitchFamily="18" charset="0"/>
              </a:rPr>
              <a:t>			……………………..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 dirty="0" smtClean="0">
                <a:latin typeface="Times New Roman" pitchFamily="18" charset="0"/>
              </a:rPr>
              <a:t>			………………………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 dirty="0" smtClean="0">
                <a:latin typeface="Times New Roman" pitchFamily="18" charset="0"/>
              </a:rPr>
              <a:t>		case n:    block of stmt:-n;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 dirty="0" smtClean="0">
                <a:latin typeface="Times New Roman" pitchFamily="18" charset="0"/>
              </a:rPr>
              <a:t>			break;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 dirty="0" smtClean="0">
                <a:latin typeface="Times New Roman" pitchFamily="18" charset="0"/>
              </a:rPr>
              <a:t>		default: invalid stmt;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 dirty="0" smtClean="0">
                <a:latin typeface="Times New Roman" pitchFamily="18" charset="0"/>
              </a:rPr>
              <a:t>	}</a:t>
            </a:r>
            <a:r>
              <a:rPr lang="en-US" sz="1800" dirty="0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1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1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1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ubtitle 2"/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8763000" cy="68580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b="1" u="sng" smtClean="0"/>
              <a:t>Flow chart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219200" y="609600"/>
            <a:ext cx="12954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6705600" y="6248400"/>
            <a:ext cx="12954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stop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3886200" y="2819400"/>
            <a:ext cx="2971800" cy="4572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Block of stmts-1</a:t>
            </a:r>
          </a:p>
        </p:txBody>
      </p:sp>
      <p:sp>
        <p:nvSpPr>
          <p:cNvPr id="7" name="Flowchart: Data 6"/>
          <p:cNvSpPr/>
          <p:nvPr/>
        </p:nvSpPr>
        <p:spPr>
          <a:xfrm>
            <a:off x="3886200" y="3505200"/>
            <a:ext cx="2971800" cy="4572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Block of stmts-2</a:t>
            </a:r>
          </a:p>
        </p:txBody>
      </p:sp>
      <p:sp>
        <p:nvSpPr>
          <p:cNvPr id="8" name="Flowchart: Data 7"/>
          <p:cNvSpPr/>
          <p:nvPr/>
        </p:nvSpPr>
        <p:spPr>
          <a:xfrm>
            <a:off x="3505200" y="4724400"/>
            <a:ext cx="2971800" cy="4572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Block of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stmts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-n</a:t>
            </a:r>
          </a:p>
        </p:txBody>
      </p:sp>
      <p:sp>
        <p:nvSpPr>
          <p:cNvPr id="9" name="Flowchart: Data 8"/>
          <p:cNvSpPr/>
          <p:nvPr/>
        </p:nvSpPr>
        <p:spPr>
          <a:xfrm>
            <a:off x="5867400" y="5562600"/>
            <a:ext cx="2971800" cy="4572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Block of stmts-1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7467600" y="3733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7467600" y="4876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Flowchart: Decision 11"/>
          <p:cNvSpPr/>
          <p:nvPr/>
        </p:nvSpPr>
        <p:spPr>
          <a:xfrm>
            <a:off x="457200" y="1371600"/>
            <a:ext cx="28956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Switch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expression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33400" y="2590800"/>
            <a:ext cx="2590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6" idx="2"/>
          </p:cNvCxnSpPr>
          <p:nvPr/>
        </p:nvCxnSpPr>
        <p:spPr>
          <a:xfrm>
            <a:off x="3124200" y="2590800"/>
            <a:ext cx="1058863" cy="457200"/>
          </a:xfrm>
          <a:prstGeom prst="bentConnector3">
            <a:avLst>
              <a:gd name="adj1" fmla="val 9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7" idx="2"/>
          </p:cNvCxnSpPr>
          <p:nvPr/>
        </p:nvCxnSpPr>
        <p:spPr>
          <a:xfrm>
            <a:off x="2590800" y="2667000"/>
            <a:ext cx="1592263" cy="1066800"/>
          </a:xfrm>
          <a:prstGeom prst="bentConnector3">
            <a:avLst>
              <a:gd name="adj1" fmla="val -21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8" idx="2"/>
          </p:cNvCxnSpPr>
          <p:nvPr/>
        </p:nvCxnSpPr>
        <p:spPr>
          <a:xfrm>
            <a:off x="609600" y="2667000"/>
            <a:ext cx="3192463" cy="2286000"/>
          </a:xfrm>
          <a:prstGeom prst="bentConnector3">
            <a:avLst>
              <a:gd name="adj1" fmla="val -20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1638301" y="2857500"/>
            <a:ext cx="5334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1143001" y="2895600"/>
            <a:ext cx="4572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609601" y="2895600"/>
            <a:ext cx="4572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4"/>
            <a:endCxn id="12" idx="0"/>
          </p:cNvCxnSpPr>
          <p:nvPr/>
        </p:nvCxnSpPr>
        <p:spPr>
          <a:xfrm rot="16200000" flipH="1">
            <a:off x="1733550" y="12001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</p:cNvCxnSpPr>
          <p:nvPr/>
        </p:nvCxnSpPr>
        <p:spPr>
          <a:xfrm rot="5400000">
            <a:off x="1676400" y="24384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6" idx="5"/>
            <a:endCxn id="10" idx="7"/>
          </p:cNvCxnSpPr>
          <p:nvPr/>
        </p:nvCxnSpPr>
        <p:spPr>
          <a:xfrm>
            <a:off x="6561138" y="3048000"/>
            <a:ext cx="1101725" cy="7191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5"/>
            <a:endCxn id="10" idx="2"/>
          </p:cNvCxnSpPr>
          <p:nvPr/>
        </p:nvCxnSpPr>
        <p:spPr>
          <a:xfrm>
            <a:off x="6561138" y="3733800"/>
            <a:ext cx="906462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5"/>
            <a:endCxn id="11" idx="1"/>
          </p:cNvCxnSpPr>
          <p:nvPr/>
        </p:nvCxnSpPr>
        <p:spPr>
          <a:xfrm flipV="1">
            <a:off x="6180138" y="4910138"/>
            <a:ext cx="1320800" cy="42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4"/>
            <a:endCxn id="11" idx="0"/>
          </p:cNvCxnSpPr>
          <p:nvPr/>
        </p:nvCxnSpPr>
        <p:spPr>
          <a:xfrm rot="5400000">
            <a:off x="7124701" y="4419600"/>
            <a:ext cx="9144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4"/>
            <a:endCxn id="9" idx="0"/>
          </p:cNvCxnSpPr>
          <p:nvPr/>
        </p:nvCxnSpPr>
        <p:spPr>
          <a:xfrm rot="16200000" flipH="1">
            <a:off x="7387432" y="5299868"/>
            <a:ext cx="457200" cy="68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4"/>
            <a:endCxn id="5" idx="0"/>
          </p:cNvCxnSpPr>
          <p:nvPr/>
        </p:nvCxnSpPr>
        <p:spPr>
          <a:xfrm rot="5400000">
            <a:off x="7239001" y="6134100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51" name="TextBox 49"/>
          <p:cNvSpPr txBox="1">
            <a:spLocks noChangeArrowheads="1"/>
          </p:cNvSpPr>
          <p:nvPr/>
        </p:nvSpPr>
        <p:spPr bwMode="auto">
          <a:xfrm>
            <a:off x="3200400" y="1981200"/>
            <a:ext cx="1219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Expression=</a:t>
            </a:r>
          </a:p>
          <a:p>
            <a:pPr algn="ctr"/>
            <a:r>
              <a:rPr lang="en-US" b="1" dirty="0">
                <a:latin typeface="Calibri" pitchFamily="34" charset="0"/>
              </a:rPr>
              <a:t>Value-1</a:t>
            </a:r>
          </a:p>
        </p:txBody>
      </p:sp>
      <p:sp>
        <p:nvSpPr>
          <p:cNvPr id="52252" name="TextBox 51"/>
          <p:cNvSpPr txBox="1">
            <a:spLocks noChangeArrowheads="1"/>
          </p:cNvSpPr>
          <p:nvPr/>
        </p:nvSpPr>
        <p:spPr bwMode="auto">
          <a:xfrm>
            <a:off x="2438400" y="3276600"/>
            <a:ext cx="1828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libri" pitchFamily="34" charset="0"/>
              </a:rPr>
              <a:t>Expression=</a:t>
            </a:r>
          </a:p>
          <a:p>
            <a:pPr algn="ctr"/>
            <a:r>
              <a:rPr lang="en-US" sz="2400" b="1" dirty="0">
                <a:latin typeface="Calibri" pitchFamily="34" charset="0"/>
              </a:rPr>
              <a:t>Value-2</a:t>
            </a:r>
          </a:p>
        </p:txBody>
      </p:sp>
      <p:sp>
        <p:nvSpPr>
          <p:cNvPr id="52253" name="TextBox 52"/>
          <p:cNvSpPr txBox="1">
            <a:spLocks noChangeArrowheads="1"/>
          </p:cNvSpPr>
          <p:nvPr/>
        </p:nvSpPr>
        <p:spPr bwMode="auto">
          <a:xfrm>
            <a:off x="2286000" y="4505325"/>
            <a:ext cx="16092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alibri" pitchFamily="34" charset="0"/>
              </a:rPr>
              <a:t>(No match)</a:t>
            </a:r>
          </a:p>
          <a:p>
            <a:pPr algn="ctr"/>
            <a:r>
              <a:rPr lang="en-US" sz="2400" b="1" dirty="0">
                <a:latin typeface="Calibri" pitchFamily="34" charset="0"/>
              </a:rPr>
              <a:t>default</a:t>
            </a:r>
          </a:p>
        </p:txBody>
      </p:sp>
      <p:sp>
        <p:nvSpPr>
          <p:cNvPr id="52254" name="TextBox 53"/>
          <p:cNvSpPr txBox="1">
            <a:spLocks noChangeArrowheads="1"/>
          </p:cNvSpPr>
          <p:nvPr/>
        </p:nvSpPr>
        <p:spPr bwMode="auto">
          <a:xfrm>
            <a:off x="4267200" y="3962400"/>
            <a:ext cx="20066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latin typeface="Calibri" pitchFamily="34" charset="0"/>
              </a:rPr>
              <a:t>………………………………………………………………………………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762000"/>
          </a:xfrm>
        </p:spPr>
        <p:txBody>
          <a:bodyPr/>
          <a:lstStyle/>
          <a:p>
            <a:r>
              <a:rPr lang="en-US" sz="4200" dirty="0" smtClean="0">
                <a:latin typeface="Courier New" pitchFamily="49" charset="0"/>
              </a:rPr>
              <a:t>switch</a:t>
            </a:r>
            <a:r>
              <a:rPr lang="en-US" dirty="0" smtClean="0"/>
              <a:t> Statements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001000" cy="5029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2100" b="1" dirty="0" smtClean="0">
                <a:latin typeface="Courier New" pitchFamily="49" charset="0"/>
              </a:rPr>
              <a:t>Switch(year)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100" b="1" dirty="0" smtClean="0">
                <a:latin typeface="Courier New" pitchFamily="49" charset="0"/>
              </a:rPr>
              <a:t>{ 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100" b="1" dirty="0" smtClean="0">
                <a:latin typeface="Courier New" pitchFamily="49" charset="0"/>
              </a:rPr>
              <a:t>  case 7:  </a:t>
            </a:r>
            <a:r>
              <a:rPr lang="en-US" sz="2100" b="1" dirty="0" err="1" smtClean="0">
                <a:latin typeface="Courier New" pitchFamily="49" charset="0"/>
              </a:rPr>
              <a:t>annualInterestRate</a:t>
            </a:r>
            <a:r>
              <a:rPr lang="en-US" sz="2100" b="1" dirty="0" smtClean="0">
                <a:latin typeface="Courier New" pitchFamily="49" charset="0"/>
              </a:rPr>
              <a:t> = 7.25;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100" b="1" dirty="0" smtClean="0">
                <a:latin typeface="Courier New" pitchFamily="49" charset="0"/>
              </a:rPr>
              <a:t>           break;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100" b="1" dirty="0" smtClean="0">
                <a:latin typeface="Courier New" pitchFamily="49" charset="0"/>
              </a:rPr>
              <a:t>  case 15: </a:t>
            </a:r>
            <a:r>
              <a:rPr lang="en-US" sz="2100" b="1" dirty="0" err="1" smtClean="0">
                <a:latin typeface="Courier New" pitchFamily="49" charset="0"/>
              </a:rPr>
              <a:t>annualInterestRate</a:t>
            </a:r>
            <a:r>
              <a:rPr lang="en-US" sz="2100" b="1" dirty="0" smtClean="0">
                <a:latin typeface="Courier New" pitchFamily="49" charset="0"/>
              </a:rPr>
              <a:t> = 8.50;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100" b="1" dirty="0" smtClean="0">
                <a:latin typeface="Courier New" pitchFamily="49" charset="0"/>
              </a:rPr>
              <a:t>           break;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100" b="1" dirty="0" smtClean="0">
                <a:latin typeface="Courier New" pitchFamily="49" charset="0"/>
              </a:rPr>
              <a:t>  case 30: </a:t>
            </a:r>
            <a:r>
              <a:rPr lang="en-US" sz="2100" b="1" dirty="0" err="1" smtClean="0">
                <a:latin typeface="Courier New" pitchFamily="49" charset="0"/>
              </a:rPr>
              <a:t>annualInterestRate</a:t>
            </a:r>
            <a:r>
              <a:rPr lang="en-US" sz="2100" b="1" dirty="0" smtClean="0">
                <a:latin typeface="Courier New" pitchFamily="49" charset="0"/>
              </a:rPr>
              <a:t> = 9.0;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100" b="1" dirty="0" smtClean="0">
                <a:latin typeface="Courier New" pitchFamily="49" charset="0"/>
              </a:rPr>
              <a:t>           break;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100" b="1" dirty="0" smtClean="0">
                <a:latin typeface="Courier New" pitchFamily="49" charset="0"/>
              </a:rPr>
              <a:t>  default: </a:t>
            </a:r>
            <a:r>
              <a:rPr lang="en-US" sz="2100" b="1" dirty="0" err="1" smtClean="0">
                <a:latin typeface="Courier New" pitchFamily="49" charset="0"/>
              </a:rPr>
              <a:t>System.out.println</a:t>
            </a:r>
            <a:r>
              <a:rPr lang="en-US" sz="2100" b="1" dirty="0" smtClean="0">
                <a:latin typeface="Courier New" pitchFamily="49" charset="0"/>
              </a:rPr>
              <a:t>(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100" b="1" dirty="0" smtClean="0">
                <a:latin typeface="Courier New" pitchFamily="49" charset="0"/>
              </a:rPr>
              <a:t>   "Wrong number of years, enter 7, 15, or 30");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100" b="1" dirty="0" smtClean="0">
                <a:latin typeface="Courier New" pitchFamily="49" charset="0"/>
              </a:rPr>
              <a:t>}</a:t>
            </a:r>
            <a:endParaRPr lang="en-US" sz="24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716</Words>
  <Application>Microsoft Office PowerPoint</Application>
  <PresentationFormat>On-screen Show (4:3)</PresentationFormat>
  <Paragraphs>350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Picture</vt:lpstr>
      <vt:lpstr>JAVA FS : ECE &amp; EIE   3rd Year</vt:lpstr>
      <vt:lpstr>Type Conversion</vt:lpstr>
      <vt:lpstr>Type Conversion, cont.</vt:lpstr>
      <vt:lpstr>Slide 4</vt:lpstr>
      <vt:lpstr>Slide 5</vt:lpstr>
      <vt:lpstr>Slide 6</vt:lpstr>
      <vt:lpstr>SWITCH STATEMENT</vt:lpstr>
      <vt:lpstr>Slide 8</vt:lpstr>
      <vt:lpstr>switch Statements</vt:lpstr>
      <vt:lpstr>switch Statement Flow Chart</vt:lpstr>
      <vt:lpstr>Slide 11</vt:lpstr>
      <vt:lpstr>Slide 12</vt:lpstr>
      <vt:lpstr>Slide 13</vt:lpstr>
      <vt:lpstr>Slide 14</vt:lpstr>
      <vt:lpstr>Slide 15</vt:lpstr>
      <vt:lpstr>Slide 16</vt:lpstr>
      <vt:lpstr>Roots of quadratic equation : Hint 2</vt:lpstr>
      <vt:lpstr>Slide 18</vt:lpstr>
      <vt:lpstr>Solution to Exercise</vt:lpstr>
      <vt:lpstr>Solution to Exercise</vt:lpstr>
      <vt:lpstr>Exercise  : switch case</vt:lpstr>
      <vt:lpstr>Operators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umesh gogte</dc:creator>
  <cp:lastModifiedBy>kmit</cp:lastModifiedBy>
  <cp:revision>73</cp:revision>
  <dcterms:created xsi:type="dcterms:W3CDTF">2018-01-19T16:46:11Z</dcterms:created>
  <dcterms:modified xsi:type="dcterms:W3CDTF">2018-01-24T08:09:38Z</dcterms:modified>
</cp:coreProperties>
</file>