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1" r:id="rId6"/>
    <p:sldId id="292" r:id="rId7"/>
    <p:sldId id="299" r:id="rId8"/>
    <p:sldId id="306" r:id="rId9"/>
    <p:sldId id="312" r:id="rId10"/>
    <p:sldId id="307" r:id="rId11"/>
    <p:sldId id="303" r:id="rId12"/>
    <p:sldId id="313" r:id="rId13"/>
    <p:sldId id="314" r:id="rId14"/>
    <p:sldId id="315" r:id="rId15"/>
    <p:sldId id="316" r:id="rId16"/>
    <p:sldId id="317" r:id="rId17"/>
    <p:sldId id="318" r:id="rId18"/>
    <p:sldId id="302" r:id="rId19"/>
    <p:sldId id="304" r:id="rId20"/>
    <p:sldId id="305" r:id="rId21"/>
    <p:sldId id="293" r:id="rId22"/>
    <p:sldId id="294" r:id="rId23"/>
    <p:sldId id="295" r:id="rId24"/>
    <p:sldId id="297" r:id="rId25"/>
    <p:sldId id="298" r:id="rId26"/>
    <p:sldId id="30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F62F-A859-41EF-966A-E6F737F8614D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10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Loops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 eaLnBrk="1" hangingPunct="1"/>
            <a:r>
              <a:rPr lang="en-US" sz="2400" b="1" u="sng" dirty="0" smtClean="0"/>
              <a:t>Flow chart</a:t>
            </a:r>
            <a:r>
              <a:rPr lang="en-US" sz="2800" b="1" dirty="0" smtClean="0"/>
              <a:t>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wap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to accept an integer from user and  displaying all even numbers up to the given number on the 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screen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3657600" y="762000"/>
            <a:ext cx="1676400" cy="4572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Start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762000" y="3733800"/>
            <a:ext cx="2057400" cy="381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Stmt-x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2971800" y="2667000"/>
            <a:ext cx="2895600" cy="762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/>
              <a:t>&lt;=n)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</p:txBody>
      </p:sp>
      <p:sp>
        <p:nvSpPr>
          <p:cNvPr id="7" name="Flowchart: Data 6"/>
          <p:cNvSpPr/>
          <p:nvPr/>
        </p:nvSpPr>
        <p:spPr>
          <a:xfrm>
            <a:off x="4724400" y="6172200"/>
            <a:ext cx="3657600" cy="381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000000"/>
                </a:solidFill>
              </a:rPr>
              <a:t>Print </a:t>
            </a:r>
            <a:r>
              <a:rPr lang="en-US" sz="3600" dirty="0" err="1" smtClean="0">
                <a:solidFill>
                  <a:srgbClr val="000000"/>
                </a:solidFill>
              </a:rPr>
              <a:t>i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838200" y="4724400"/>
            <a:ext cx="1905000" cy="6858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Stop</a:t>
            </a:r>
          </a:p>
        </p:txBody>
      </p:sp>
      <p:cxnSp>
        <p:nvCxnSpPr>
          <p:cNvPr id="14" name="Shape 13"/>
          <p:cNvCxnSpPr>
            <a:stCxn id="6" idx="3"/>
          </p:cNvCxnSpPr>
          <p:nvPr/>
        </p:nvCxnSpPr>
        <p:spPr>
          <a:xfrm>
            <a:off x="5867400" y="3048000"/>
            <a:ext cx="10668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1"/>
            <a:endCxn id="5" idx="1"/>
          </p:cNvCxnSpPr>
          <p:nvPr/>
        </p:nvCxnSpPr>
        <p:spPr>
          <a:xfrm rot="10800000" flipV="1">
            <a:off x="1790700" y="3048000"/>
            <a:ext cx="11811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</p:cNvCxnSpPr>
          <p:nvPr/>
        </p:nvCxnSpPr>
        <p:spPr>
          <a:xfrm rot="5400000">
            <a:off x="1466850" y="44005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3429000" y="1447800"/>
            <a:ext cx="2133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 smtClean="0"/>
              <a:t>Int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=1</a:t>
            </a:r>
            <a:endParaRPr lang="en-US" sz="3200" b="1" dirty="0"/>
          </a:p>
        </p:txBody>
      </p:sp>
      <p:cxnSp>
        <p:nvCxnSpPr>
          <p:cNvPr id="28" name="Straight Arrow Connector 27"/>
          <p:cNvCxnSpPr>
            <a:stCxn id="4" idx="4"/>
          </p:cNvCxnSpPr>
          <p:nvPr/>
        </p:nvCxnSpPr>
        <p:spPr>
          <a:xfrm rot="5400000">
            <a:off x="4419599" y="1295401"/>
            <a:ext cx="1524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 rot="5400000">
            <a:off x="4191000" y="2438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5"/>
          </p:cNvCxnSpPr>
          <p:nvPr/>
        </p:nvCxnSpPr>
        <p:spPr>
          <a:xfrm flipH="1" flipV="1">
            <a:off x="4495800" y="2438400"/>
            <a:ext cx="3521075" cy="3924300"/>
          </a:xfrm>
          <a:prstGeom prst="bentConnector4">
            <a:avLst>
              <a:gd name="adj1" fmla="val -23416"/>
              <a:gd name="adj2" fmla="val 9797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3" name="TextBox 19"/>
          <p:cNvSpPr txBox="1">
            <a:spLocks noChangeArrowheads="1"/>
          </p:cNvSpPr>
          <p:nvPr/>
        </p:nvSpPr>
        <p:spPr bwMode="auto">
          <a:xfrm>
            <a:off x="2057400" y="2743200"/>
            <a:ext cx="8826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false</a:t>
            </a:r>
          </a:p>
        </p:txBody>
      </p:sp>
      <p:sp>
        <p:nvSpPr>
          <p:cNvPr id="12304" name="TextBox 20"/>
          <p:cNvSpPr txBox="1">
            <a:spLocks noChangeArrowheads="1"/>
          </p:cNvSpPr>
          <p:nvPr/>
        </p:nvSpPr>
        <p:spPr bwMode="auto">
          <a:xfrm>
            <a:off x="5857875" y="2754313"/>
            <a:ext cx="8114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true</a:t>
            </a:r>
          </a:p>
        </p:txBody>
      </p:sp>
      <p:sp>
        <p:nvSpPr>
          <p:cNvPr id="23" name="Flowchart: Decision 22"/>
          <p:cNvSpPr/>
          <p:nvPr/>
        </p:nvSpPr>
        <p:spPr>
          <a:xfrm>
            <a:off x="5334000" y="4495800"/>
            <a:ext cx="3200400" cy="7620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If(n%2 ==0)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496050" y="56197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7" name="TextBox 20"/>
          <p:cNvSpPr txBox="1">
            <a:spLocks noChangeArrowheads="1"/>
          </p:cNvSpPr>
          <p:nvPr/>
        </p:nvSpPr>
        <p:spPr bwMode="auto">
          <a:xfrm>
            <a:off x="6172200" y="54102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true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420100" y="4875212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3505200" y="2133600"/>
            <a:ext cx="2057400" cy="381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Input n;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420393" y="1980407"/>
            <a:ext cx="1524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7086600" y="3505200"/>
            <a:ext cx="21336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 smtClean="0"/>
              <a:t>i</a:t>
            </a:r>
            <a:r>
              <a:rPr lang="en-US" sz="3200" b="1" dirty="0" smtClean="0"/>
              <a:t>++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46038"/>
            <a:ext cx="8229600" cy="258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600" b="1" smtClean="0"/>
              <a:t>Sum of </a:t>
            </a:r>
            <a:r>
              <a:rPr lang="en-US" sz="1600" b="1" noProof="1" smtClean="0"/>
              <a:t>individual digits </a:t>
            </a:r>
            <a:endParaRPr lang="en-US" sz="1600" b="1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Flowchart: Process 3"/>
          <p:cNvSpPr/>
          <p:nvPr/>
        </p:nvSpPr>
        <p:spPr>
          <a:xfrm>
            <a:off x="228600" y="533400"/>
            <a:ext cx="8915400" cy="6400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52800" y="685800"/>
            <a:ext cx="15240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start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6400800"/>
            <a:ext cx="15240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stop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819400" y="1447800"/>
            <a:ext cx="2667000" cy="3810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Arial" charset="0"/>
              </a:rPr>
              <a:t>Int num ,sum=0,k=1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3200400" y="3048000"/>
            <a:ext cx="1752600" cy="9144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While</a:t>
            </a:r>
          </a:p>
          <a:p>
            <a:pPr algn="ctr">
              <a:defRPr/>
            </a:pPr>
            <a:r>
              <a:rPr lang="en-US" sz="1200" b="1" dirty="0"/>
              <a:t>Num!=0</a:t>
            </a:r>
            <a:endParaRPr lang="en-US" sz="1400" b="1" dirty="0"/>
          </a:p>
        </p:txBody>
      </p:sp>
      <p:sp>
        <p:nvSpPr>
          <p:cNvPr id="9" name="Flowchart: Data 8"/>
          <p:cNvSpPr/>
          <p:nvPr/>
        </p:nvSpPr>
        <p:spPr>
          <a:xfrm>
            <a:off x="2895600" y="2286000"/>
            <a:ext cx="2590800" cy="457200"/>
          </a:xfrm>
          <a:prstGeom prst="flowChartInputOut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/>
              <a:t>Read</a:t>
            </a:r>
          </a:p>
          <a:p>
            <a:pPr algn="ctr">
              <a:defRPr/>
            </a:pPr>
            <a:r>
              <a:rPr lang="en-US" sz="1400" b="1" dirty="0"/>
              <a:t>num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3124200" y="5257800"/>
            <a:ext cx="2286000" cy="685800"/>
          </a:xfrm>
          <a:prstGeom prst="flowChartInputOut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Print</a:t>
            </a:r>
          </a:p>
          <a:p>
            <a:pPr algn="ctr">
              <a:defRPr/>
            </a:pPr>
            <a:r>
              <a:rPr lang="en-US" dirty="0"/>
              <a:t>sum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715000" y="4191000"/>
            <a:ext cx="3124200" cy="8382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noProof="1"/>
              <a:t>k=num%10;  sum=sum+k;</a:t>
            </a:r>
          </a:p>
          <a:p>
            <a:pPr algn="ctr">
              <a:lnSpc>
                <a:spcPct val="80000"/>
              </a:lnSpc>
              <a:defRPr/>
            </a:pPr>
            <a:r>
              <a:rPr lang="en-US" noProof="1"/>
              <a:t>  k=num/10;  num=k;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rot="16200000" flipH="1">
            <a:off x="3905250" y="1200150"/>
            <a:ext cx="45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981450" y="2038350"/>
            <a:ext cx="45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0" name="Straight Arrow Connector 19"/>
          <p:cNvCxnSpPr>
            <a:cxnSpLocks noChangeShapeType="1"/>
            <a:stCxn id="9" idx="4"/>
            <a:endCxn id="8" idx="0"/>
          </p:cNvCxnSpPr>
          <p:nvPr/>
        </p:nvCxnSpPr>
        <p:spPr bwMode="auto">
          <a:xfrm flipH="1">
            <a:off x="4076700" y="2755900"/>
            <a:ext cx="114300" cy="279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stCxn id="10" idx="4"/>
          </p:cNvCxnSpPr>
          <p:nvPr/>
        </p:nvCxnSpPr>
        <p:spPr>
          <a:xfrm rot="5400000">
            <a:off x="4057650" y="6127750"/>
            <a:ext cx="381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 rot="5400000">
            <a:off x="3295650" y="4476750"/>
            <a:ext cx="1524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TextBox 31"/>
          <p:cNvSpPr txBox="1">
            <a:spLocks noChangeArrowheads="1"/>
          </p:cNvSpPr>
          <p:nvPr/>
        </p:nvSpPr>
        <p:spPr bwMode="auto">
          <a:xfrm>
            <a:off x="3581400" y="4343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false</a:t>
            </a:r>
          </a:p>
        </p:txBody>
      </p:sp>
      <p:cxnSp>
        <p:nvCxnSpPr>
          <p:cNvPr id="9234" name="Shape 33"/>
          <p:cNvCxnSpPr>
            <a:cxnSpLocks noChangeShapeType="1"/>
            <a:stCxn id="8" idx="3"/>
            <a:endCxn id="11" idx="0"/>
          </p:cNvCxnSpPr>
          <p:nvPr/>
        </p:nvCxnSpPr>
        <p:spPr bwMode="auto">
          <a:xfrm>
            <a:off x="4965700" y="3505200"/>
            <a:ext cx="2311400" cy="6731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9235" name="TextBox 36"/>
          <p:cNvSpPr txBox="1">
            <a:spLocks noChangeArrowheads="1"/>
          </p:cNvSpPr>
          <p:nvPr/>
        </p:nvSpPr>
        <p:spPr bwMode="auto">
          <a:xfrm>
            <a:off x="6019800" y="3200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true</a:t>
            </a:r>
          </a:p>
        </p:txBody>
      </p:sp>
      <p:cxnSp>
        <p:nvCxnSpPr>
          <p:cNvPr id="39" name="Elbow Connector 38"/>
          <p:cNvCxnSpPr>
            <a:stCxn id="11" idx="3"/>
          </p:cNvCxnSpPr>
          <p:nvPr/>
        </p:nvCxnSpPr>
        <p:spPr>
          <a:xfrm flipH="1" flipV="1">
            <a:off x="4191000" y="2819400"/>
            <a:ext cx="4648200" cy="1790700"/>
          </a:xfrm>
          <a:prstGeom prst="bentConnector3">
            <a:avLst>
              <a:gd name="adj1" fmla="val -49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0"/>
            <a:ext cx="472440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java.util.Scanner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class FsF2While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   static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=1,n,choice=0;</a:t>
            </a:r>
          </a:p>
          <a:p>
            <a:pPr>
              <a:buNone/>
            </a:pPr>
            <a:r>
              <a:rPr lang="en-US" sz="1600" b="1" dirty="0" smtClean="0"/>
              <a:t>   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 </a:t>
            </a:r>
          </a:p>
          <a:p>
            <a:pPr>
              <a:buNone/>
            </a:pPr>
            <a:r>
              <a:rPr lang="en-US" sz="1600" b="1" dirty="0" smtClean="0"/>
              <a:t>   {</a:t>
            </a:r>
          </a:p>
          <a:p>
            <a:pPr>
              <a:buNone/>
            </a:pPr>
            <a:r>
              <a:rPr lang="en-US" sz="1600" b="1" dirty="0" smtClean="0"/>
              <a:t> 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("1. display even no");</a:t>
            </a:r>
          </a:p>
          <a:p>
            <a:pPr>
              <a:buNone/>
            </a:pPr>
            <a:r>
              <a:rPr lang="en-US" sz="1600" b="1" dirty="0" smtClean="0"/>
              <a:t> 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("2. sum of first n numbers");</a:t>
            </a:r>
          </a:p>
          <a:p>
            <a:pPr>
              <a:buNone/>
            </a:pPr>
            <a:r>
              <a:rPr lang="en-US" sz="1600" b="1" dirty="0" smtClean="0"/>
              <a:t> 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("enter your choice");</a:t>
            </a:r>
          </a:p>
          <a:p>
            <a:pPr>
              <a:buNone/>
            </a:pPr>
            <a:r>
              <a:rPr lang="en-US" sz="1600" b="1" dirty="0" smtClean="0"/>
              <a:t>       Scanner s = new Scanner(</a:t>
            </a:r>
            <a:r>
              <a:rPr lang="en-US" sz="1600" b="1" dirty="0" err="1" smtClean="0"/>
              <a:t>System.in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       choice=</a:t>
            </a:r>
            <a:r>
              <a:rPr lang="en-US" sz="1600" b="1" dirty="0" err="1" smtClean="0"/>
              <a:t>s.nextInt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       switch(choice)</a:t>
            </a:r>
          </a:p>
          <a:p>
            <a:pPr>
              <a:buNone/>
            </a:pPr>
            <a:r>
              <a:rPr lang="en-US" sz="1600" b="1" dirty="0" smtClean="0"/>
              <a:t>       {</a:t>
            </a:r>
          </a:p>
          <a:p>
            <a:pPr>
              <a:buNone/>
            </a:pPr>
            <a:r>
              <a:rPr lang="en-US" sz="1600" b="1" dirty="0" smtClean="0"/>
              <a:t>	  case 1:</a:t>
            </a:r>
          </a:p>
          <a:p>
            <a:pPr>
              <a:buNone/>
            </a:pPr>
            <a:r>
              <a:rPr lang="en-US" sz="1600" b="1" dirty="0" smtClean="0"/>
              <a:t>          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("enter the number");</a:t>
            </a:r>
          </a:p>
          <a:p>
            <a:pPr>
              <a:buNone/>
            </a:pPr>
            <a:r>
              <a:rPr lang="en-US" sz="1600" b="1" dirty="0" smtClean="0"/>
              <a:t>	      n = </a:t>
            </a:r>
            <a:r>
              <a:rPr lang="en-US" sz="1600" b="1" dirty="0" err="1" smtClean="0"/>
              <a:t>s.nextInt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      </a:t>
            </a:r>
            <a:r>
              <a:rPr lang="en-US" sz="1600" b="1" dirty="0" err="1" smtClean="0"/>
              <a:t>PrintEven</a:t>
            </a:r>
            <a:r>
              <a:rPr lang="en-US" sz="1600" b="1" dirty="0" smtClean="0"/>
              <a:t> obj1 = new </a:t>
            </a:r>
            <a:r>
              <a:rPr lang="en-US" sz="1600" b="1" dirty="0" err="1" smtClean="0"/>
              <a:t>PrintEven</a:t>
            </a:r>
            <a:r>
              <a:rPr lang="en-US" sz="1600" b="1" dirty="0" smtClean="0"/>
              <a:t>(n);</a:t>
            </a:r>
          </a:p>
          <a:p>
            <a:pPr>
              <a:buNone/>
            </a:pPr>
            <a:r>
              <a:rPr lang="en-US" sz="1600" b="1" dirty="0" smtClean="0"/>
              <a:t>	      break;</a:t>
            </a:r>
          </a:p>
          <a:p>
            <a:pPr>
              <a:buNone/>
            </a:pPr>
            <a:r>
              <a:rPr lang="en-US" sz="1600" b="1" dirty="0" smtClean="0"/>
              <a:t>	</a:t>
            </a:r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0"/>
            <a:ext cx="4343400" cy="5791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       case 2:</a:t>
            </a:r>
          </a:p>
          <a:p>
            <a:pPr>
              <a:buNone/>
            </a:pPr>
            <a:r>
              <a:rPr lang="en-US" sz="2000" b="1" dirty="0" smtClean="0"/>
              <a:t>	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("sum </a:t>
            </a:r>
            <a:r>
              <a:rPr lang="en-US" sz="2000" b="1" dirty="0" err="1" smtClean="0"/>
              <a:t>upto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              which No");</a:t>
            </a:r>
          </a:p>
          <a:p>
            <a:pPr>
              <a:buNone/>
            </a:pPr>
            <a:r>
              <a:rPr lang="en-US" sz="2000" b="1" dirty="0" smtClean="0"/>
              <a:t>	      n = </a:t>
            </a:r>
            <a:r>
              <a:rPr lang="en-US" sz="2000" b="1" dirty="0" err="1" smtClean="0"/>
              <a:t>s.nextInt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	      Sum obj2 = new Sum(n);</a:t>
            </a:r>
          </a:p>
          <a:p>
            <a:pPr>
              <a:buNone/>
            </a:pPr>
            <a:r>
              <a:rPr lang="en-US" sz="2000" b="1" dirty="0" smtClean="0"/>
              <a:t>	      break;</a:t>
            </a:r>
          </a:p>
          <a:p>
            <a:pPr>
              <a:buNone/>
            </a:pPr>
            <a:r>
              <a:rPr lang="en-US" sz="2000" b="1" dirty="0" smtClean="0"/>
              <a:t>	  default:</a:t>
            </a:r>
          </a:p>
          <a:p>
            <a:pPr>
              <a:buNone/>
            </a:pPr>
            <a:r>
              <a:rPr lang="en-US" sz="2000" b="1" dirty="0" smtClean="0"/>
              <a:t>	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("wrong </a:t>
            </a:r>
          </a:p>
          <a:p>
            <a:pPr>
              <a:buNone/>
            </a:pPr>
            <a:r>
              <a:rPr lang="en-US" sz="2000" b="1" dirty="0" smtClean="0"/>
              <a:t>                 choice");</a:t>
            </a:r>
          </a:p>
          <a:p>
            <a:pPr>
              <a:buNone/>
            </a:pPr>
            <a:r>
              <a:rPr lang="en-US" sz="2000" b="1" dirty="0" smtClean="0"/>
              <a:t>	  }</a:t>
            </a:r>
          </a:p>
          <a:p>
            <a:pPr>
              <a:buNone/>
            </a:pPr>
            <a:r>
              <a:rPr lang="en-US" sz="2000" b="1" dirty="0" smtClean="0"/>
              <a:t>	}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Loops</a:t>
            </a:r>
            <a:endParaRPr lang="en-US" dirty="0" smtClean="0"/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PrintEven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= 1;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PrintEven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n)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while(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&lt;=n)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{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   if(i%2==0)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   {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); }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 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++;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}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5791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 smtClean="0"/>
              <a:t>class Sum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1,sum = 0;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Sum(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n)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while(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&lt;=n)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	sum +=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(sum);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}</a:t>
            </a:r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467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- 1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/*</a:t>
            </a:r>
            <a:r>
              <a:rPr lang="en-US" sz="2200" b="1" dirty="0" err="1" smtClean="0"/>
              <a:t>WAPinJ</a:t>
            </a:r>
            <a:r>
              <a:rPr lang="en-US" sz="2200" b="1" dirty="0" smtClean="0"/>
              <a:t> and using first class display menu as given below:</a:t>
            </a:r>
          </a:p>
          <a:p>
            <a:pPr>
              <a:buNone/>
            </a:pPr>
            <a:r>
              <a:rPr lang="en-US" sz="2200" b="1" dirty="0" smtClean="0"/>
              <a:t>1. factorial of a given no</a:t>
            </a:r>
          </a:p>
          <a:p>
            <a:pPr>
              <a:buNone/>
            </a:pPr>
            <a:r>
              <a:rPr lang="en-US" sz="2200" b="1" dirty="0" smtClean="0"/>
              <a:t>2. sum of individual digits</a:t>
            </a:r>
          </a:p>
          <a:p>
            <a:pPr>
              <a:buNone/>
            </a:pPr>
            <a:r>
              <a:rPr lang="en-US" sz="2200" b="1" dirty="0" smtClean="0"/>
              <a:t>"enter your choice"</a:t>
            </a:r>
          </a:p>
          <a:p>
            <a:pPr>
              <a:buNone/>
            </a:pPr>
            <a:r>
              <a:rPr lang="en-US" sz="2200" b="1" dirty="0" smtClean="0"/>
              <a:t>Depending on the choice and using switch...case ask the user to </a:t>
            </a:r>
          </a:p>
          <a:p>
            <a:pPr>
              <a:buNone/>
            </a:pPr>
            <a:r>
              <a:rPr lang="en-US" sz="2200" b="1" dirty="0" smtClean="0"/>
              <a:t>either</a:t>
            </a:r>
          </a:p>
          <a:p>
            <a:pPr>
              <a:buNone/>
            </a:pPr>
            <a:r>
              <a:rPr lang="en-US" sz="2200" b="1" dirty="0" smtClean="0"/>
              <a:t>"enter the number" whose factorial you want to </a:t>
            </a:r>
            <a:r>
              <a:rPr lang="en-US" sz="2200" b="1" dirty="0" err="1" smtClean="0"/>
              <a:t>findout</a:t>
            </a:r>
            <a:r>
              <a:rPr lang="en-US" sz="2200" b="1" dirty="0" smtClean="0"/>
              <a:t>. Then</a:t>
            </a:r>
          </a:p>
          <a:p>
            <a:pPr>
              <a:buNone/>
            </a:pPr>
            <a:r>
              <a:rPr lang="en-US" sz="2200" b="1" dirty="0" smtClean="0"/>
              <a:t>invoke the constructor of Factorial class to display factorial of a</a:t>
            </a:r>
          </a:p>
          <a:p>
            <a:pPr>
              <a:buNone/>
            </a:pPr>
            <a:r>
              <a:rPr lang="en-US" sz="2200" b="1" dirty="0" smtClean="0"/>
              <a:t>given number using a while loop.</a:t>
            </a:r>
          </a:p>
          <a:p>
            <a:pPr>
              <a:buNone/>
            </a:pPr>
            <a:r>
              <a:rPr lang="en-US" sz="2200" b="1" dirty="0" smtClean="0"/>
              <a:t>or</a:t>
            </a:r>
          </a:p>
          <a:p>
            <a:pPr>
              <a:buNone/>
            </a:pPr>
            <a:r>
              <a:rPr lang="en-US" sz="2200" b="1" dirty="0" smtClean="0"/>
              <a:t>Give a prompt "enter the number" and take an integer whose sum of digits</a:t>
            </a:r>
          </a:p>
          <a:p>
            <a:pPr>
              <a:buNone/>
            </a:pPr>
            <a:r>
              <a:rPr lang="en-US" sz="2200" b="1" dirty="0" smtClean="0"/>
              <a:t>you want to display. Invoke constructor of Sum class</a:t>
            </a:r>
          </a:p>
          <a:p>
            <a:pPr>
              <a:buNone/>
            </a:pPr>
            <a:r>
              <a:rPr lang="en-US" sz="2200" b="1" dirty="0" smtClean="0"/>
              <a:t>and display the sum of the digits of a given number using while loop.</a:t>
            </a:r>
          </a:p>
          <a:p>
            <a:pPr>
              <a:buNone/>
            </a:pPr>
            <a:r>
              <a:rPr lang="en-US" sz="2200" b="1" dirty="0" smtClean="0"/>
              <a:t>If user gives wrong choice then display "wrong choice".</a:t>
            </a:r>
          </a:p>
          <a:p>
            <a:pPr>
              <a:buNone/>
            </a:pPr>
            <a:r>
              <a:rPr lang="en-US" sz="2200" b="1" dirty="0" smtClean="0"/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0"/>
            <a:ext cx="472440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java.util.Scanner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class FsF3While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	static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n,choice</a:t>
            </a:r>
            <a:r>
              <a:rPr lang="en-US" sz="1600" b="1" dirty="0" smtClean="0"/>
              <a:t>=0;</a:t>
            </a:r>
          </a:p>
          <a:p>
            <a:pPr>
              <a:buNone/>
            </a:pPr>
            <a:r>
              <a:rPr lang="en-US" sz="1600" b="1" dirty="0" smtClean="0"/>
              <a:t>	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 </a:t>
            </a:r>
          </a:p>
          <a:p>
            <a:pPr>
              <a:buNone/>
            </a:pPr>
            <a:r>
              <a:rPr lang="en-US" sz="1600" b="1" dirty="0" smtClean="0"/>
              <a:t>	{</a:t>
            </a:r>
          </a:p>
          <a:p>
            <a:pPr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("1. factorial of a given no");</a:t>
            </a:r>
          </a:p>
          <a:p>
            <a:pPr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("2. sum of individual digits");</a:t>
            </a:r>
          </a:p>
          <a:p>
            <a:pPr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("enter your choice");</a:t>
            </a:r>
          </a:p>
          <a:p>
            <a:pPr>
              <a:buNone/>
            </a:pPr>
            <a:r>
              <a:rPr lang="en-US" sz="1600" b="1" dirty="0" smtClean="0"/>
              <a:t>	  Scanner s = new Scanner(</a:t>
            </a:r>
            <a:r>
              <a:rPr lang="en-US" sz="1600" b="1" dirty="0" err="1" smtClean="0"/>
              <a:t>System.in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	  choice=</a:t>
            </a:r>
            <a:r>
              <a:rPr lang="en-US" sz="1600" b="1" dirty="0" err="1" smtClean="0"/>
              <a:t>s.nextInt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  switch(choice)</a:t>
            </a:r>
          </a:p>
          <a:p>
            <a:pPr>
              <a:buNone/>
            </a:pPr>
            <a:r>
              <a:rPr lang="en-US" sz="1600" b="1" dirty="0" smtClean="0"/>
              <a:t>	  {</a:t>
            </a:r>
          </a:p>
          <a:p>
            <a:pPr>
              <a:buNone/>
            </a:pPr>
            <a:r>
              <a:rPr lang="en-US" sz="1600" b="1" dirty="0" smtClean="0"/>
              <a:t>	        case 1:</a:t>
            </a:r>
          </a:p>
          <a:p>
            <a:pPr>
              <a:buNone/>
            </a:pPr>
            <a:r>
              <a:rPr lang="en-US" sz="1600" b="1" dirty="0" smtClean="0"/>
              <a:t>		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("enter the number");</a:t>
            </a:r>
          </a:p>
          <a:p>
            <a:pPr>
              <a:buNone/>
            </a:pPr>
            <a:r>
              <a:rPr lang="en-US" sz="1600" b="1" dirty="0" smtClean="0"/>
              <a:t>		 n = </a:t>
            </a:r>
            <a:r>
              <a:rPr lang="en-US" sz="1600" b="1" dirty="0" err="1" smtClean="0"/>
              <a:t>s.nextInt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		Factorial obj1 = new Factorial(n);</a:t>
            </a:r>
          </a:p>
          <a:p>
            <a:pPr>
              <a:buNone/>
            </a:pPr>
            <a:r>
              <a:rPr lang="en-US" sz="1600" b="1" dirty="0" smtClean="0"/>
              <a:t>		break;	</a:t>
            </a:r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0"/>
            <a:ext cx="4343400" cy="5791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  case  2: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("enter the     number");</a:t>
            </a:r>
          </a:p>
          <a:p>
            <a:pPr>
              <a:buNone/>
            </a:pPr>
            <a:r>
              <a:rPr lang="en-US" sz="1800" b="1" dirty="0" smtClean="0"/>
              <a:t>	n = </a:t>
            </a:r>
            <a:r>
              <a:rPr lang="en-US" sz="1800" b="1" dirty="0" err="1" smtClean="0"/>
              <a:t>s.nextInt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Sum obj2 = new Sum(n);</a:t>
            </a:r>
          </a:p>
          <a:p>
            <a:pPr>
              <a:buNone/>
            </a:pPr>
            <a:r>
              <a:rPr lang="en-US" sz="1800" b="1" dirty="0" smtClean="0"/>
              <a:t>	break;</a:t>
            </a:r>
          </a:p>
          <a:p>
            <a:pPr>
              <a:buNone/>
            </a:pPr>
            <a:r>
              <a:rPr lang="en-US" sz="1800" b="1" dirty="0" smtClean="0"/>
              <a:t>  default: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("wrong choice");</a:t>
            </a:r>
          </a:p>
          <a:p>
            <a:pPr>
              <a:buNone/>
            </a:pPr>
            <a:r>
              <a:rPr lang="en-US" sz="1800" b="1" dirty="0" smtClean="0"/>
              <a:t>	  }</a:t>
            </a:r>
          </a:p>
          <a:p>
            <a:pPr>
              <a:buNone/>
            </a:pPr>
            <a:r>
              <a:rPr lang="en-US" sz="1800" b="1" dirty="0" smtClean="0"/>
              <a:t>	}</a:t>
            </a:r>
          </a:p>
          <a:p>
            <a:pPr>
              <a:buNone/>
            </a:pPr>
            <a:r>
              <a:rPr lang="en-US" sz="1800" b="1" dirty="0" smtClean="0"/>
              <a:t>}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- 1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 Factorial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=1,n,fact=1;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Factorial(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n)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while(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&lt;=n)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{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	fact=fact*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++;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}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(fact);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57912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 smtClean="0"/>
              <a:t>class Sum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k,sum</a:t>
            </a:r>
            <a:r>
              <a:rPr lang="en-US" sz="2400" b="1" dirty="0" smtClean="0"/>
              <a:t>=0;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	Sum(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num)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	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while(num!=0)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</a:t>
            </a:r>
            <a:r>
              <a:rPr lang="en-US" sz="2400" b="1" smtClean="0"/>
              <a:t>	         k=num%10</a:t>
            </a:r>
            <a:r>
              <a:rPr lang="en-US" sz="2400" b="1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	  	sum=</a:t>
            </a:r>
            <a:r>
              <a:rPr lang="en-US" sz="2400" b="1" dirty="0" err="1" smtClean="0"/>
              <a:t>sum+k</a:t>
            </a:r>
            <a:r>
              <a:rPr lang="en-US" sz="2400" b="1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	  	k=num/10;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	  	num=k;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(sum);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}</a:t>
            </a:r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458200" cy="4495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import java.util.Scanner;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class FsF1While //Exercise 1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static int num;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public static void main(String[] args)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{	FsF1While obj = new FsF1While();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Two obj1 = new Two();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num = obj1.sumNum(num);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System.out.format("sum of the digits:%d",num);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FsF1While()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{      	System.out.println("enter the number whose digits are to be added:");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Scanner s = new Scanner(System.in);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	num = s.nextInt();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3276600"/>
            <a:ext cx="3886200" cy="36009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class Two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{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int k,sum=0;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int sumNum(int num)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	  while(num!=0)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	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  		k=num%10;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  	sum=sum+k;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  	k=num/10;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  	num=k;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	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	  return sum;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343400"/>
            <a:ext cx="51054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Non static methods </a:t>
            </a:r>
            <a:r>
              <a:rPr lang="en-US" b="1" noProof="1" smtClean="0">
                <a:latin typeface="Times New Roman" pitchFamily="18" charset="0"/>
              </a:rPr>
              <a:t>FsF1While()</a:t>
            </a:r>
            <a:r>
              <a:rPr lang="en-US" b="1" dirty="0" smtClean="0"/>
              <a:t> can access static variables num.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ex: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By default a member function is public </a:t>
            </a:r>
            <a:r>
              <a:rPr lang="en-US" b="1" dirty="0" err="1" smtClean="0"/>
              <a:t>sumNum</a:t>
            </a:r>
            <a:r>
              <a:rPr lang="en-US" b="1" dirty="0" smtClean="0"/>
              <a:t>() is accessible using  obj1.numNum();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267200" y="0"/>
            <a:ext cx="457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Static methods  main() can access only static data num or member methods directly without creating object.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</a:t>
            </a:r>
            <a:r>
              <a:rPr lang="en-US" b="1" dirty="0" smtClean="0"/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7772400" cy="44958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sz="3600" b="1" u="sng" dirty="0" smtClean="0"/>
              <a:t>Exercise-2</a:t>
            </a:r>
          </a:p>
          <a:p>
            <a:pPr eaLnBrk="1" hangingPunct="1">
              <a:buFont typeface="Arial" charset="0"/>
              <a:buNone/>
            </a:pPr>
            <a:endParaRPr lang="en-US" sz="3600" dirty="0" smtClean="0"/>
          </a:p>
          <a:p>
            <a:pPr eaLnBrk="1" hangingPunct="1">
              <a:buFont typeface="Arial" charset="0"/>
              <a:buNone/>
            </a:pPr>
            <a:r>
              <a:rPr lang="en-US" sz="3600" noProof="1" smtClean="0"/>
              <a:t>/* </a:t>
            </a:r>
            <a:r>
              <a:rPr lang="en-US" sz="3600" noProof="1" smtClean="0">
                <a:solidFill>
                  <a:srgbClr val="C00000"/>
                </a:solidFill>
              </a:rPr>
              <a:t>Write a java program to find the sum of individual digits of a positive integer using while loop.</a:t>
            </a:r>
          </a:p>
          <a:p>
            <a:pPr eaLnBrk="1" hangingPunct="1">
              <a:buFont typeface="Arial" charset="0"/>
              <a:buNone/>
            </a:pPr>
            <a:r>
              <a:rPr lang="en-US" sz="3600" noProof="1" smtClean="0">
                <a:solidFill>
                  <a:srgbClr val="C00000"/>
                </a:solidFill>
              </a:rPr>
              <a:t>Example: </a:t>
            </a:r>
          </a:p>
          <a:p>
            <a:pPr eaLnBrk="1" hangingPunct="1">
              <a:buFont typeface="Arial" charset="0"/>
              <a:buNone/>
            </a:pPr>
            <a:r>
              <a:rPr lang="en-US" sz="3600" noProof="1" smtClean="0">
                <a:solidFill>
                  <a:srgbClr val="C00000"/>
                </a:solidFill>
              </a:rPr>
              <a:t>num = 123</a:t>
            </a:r>
          </a:p>
          <a:p>
            <a:pPr>
              <a:buNone/>
            </a:pPr>
            <a:r>
              <a:rPr lang="en-US" sz="3600" noProof="1" smtClean="0">
                <a:solidFill>
                  <a:srgbClr val="C00000"/>
                </a:solidFill>
              </a:rPr>
              <a:t> sum =6   (1+2+3)</a:t>
            </a:r>
          </a:p>
          <a:p>
            <a:pPr eaLnBrk="1" hangingPunct="1">
              <a:buFont typeface="Arial" charset="0"/>
              <a:buNone/>
            </a:pPr>
            <a:r>
              <a:rPr lang="en-US" sz="3600" noProof="1" smtClean="0">
                <a:solidFill>
                  <a:srgbClr val="C00000"/>
                </a:solidFill>
              </a:rPr>
              <a:t>*/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458200" cy="4495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import java.util.Scanner;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class FsF1While //Exercise 1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static int num;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public static void main(String[] args)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{	FsF1While obj = new FsF1While();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Two obj1 = new Two();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num = obj1.sumNum(num);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System.out.format("sum of the digits:%d",num);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FsF1While()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{      	System.out.println("enter the number whose digits are to be added:");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	Scanner s = new Scanner(System.in);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	num = s.nextInt();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noProof="1" smtClean="0">
                <a:latin typeface="Times New Roman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3276600"/>
            <a:ext cx="3886200" cy="36009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class Two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{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int k,sum=0;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int sumNum(int num)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	  while(num!=0)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	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  		k=num%10;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  	sum=sum+k;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  	k=num/10;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	  	num=k;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	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	  return sum;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 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1900" b="1" noProof="1" smtClean="0">
                <a:latin typeface="Times New Roman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343400"/>
            <a:ext cx="5105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Non static methods </a:t>
            </a:r>
            <a:r>
              <a:rPr lang="en-US" b="1" noProof="1" smtClean="0">
                <a:latin typeface="Times New Roman" pitchFamily="18" charset="0"/>
              </a:rPr>
              <a:t>FsF1While()</a:t>
            </a:r>
            <a:r>
              <a:rPr lang="en-US" b="1" dirty="0" smtClean="0"/>
              <a:t> can access static variables num.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ex: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</a:t>
            </a:r>
            <a:r>
              <a:rPr lang="en-US" b="1" dirty="0" smtClean="0"/>
              <a:t>[])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By default a member function is public </a:t>
            </a:r>
            <a:r>
              <a:rPr lang="en-US" b="1" dirty="0" err="1" smtClean="0"/>
              <a:t>sumNum</a:t>
            </a:r>
            <a:r>
              <a:rPr lang="en-US" b="1" dirty="0" smtClean="0"/>
              <a:t>() is accessible using  obj1.numNum();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267200" y="0"/>
            <a:ext cx="4572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Static methods  main() can access only static variables num or methods directly without creating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dirty="0" smtClean="0"/>
              <a:t>Iteration</a:t>
            </a:r>
          </a:p>
        </p:txBody>
      </p:sp>
      <p:sp>
        <p:nvSpPr>
          <p:cNvPr id="232451" name="Rectangle 4"/>
          <p:cNvSpPr>
            <a:spLocks noChangeArrowheads="1"/>
          </p:cNvSpPr>
          <p:nvPr/>
        </p:nvSpPr>
        <p:spPr bwMode="auto">
          <a:xfrm>
            <a:off x="685800" y="1371600"/>
            <a:ext cx="624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000" b="1" dirty="0">
                <a:latin typeface="Courier New" pitchFamily="49" charset="0"/>
              </a:rPr>
              <a:t>while</a:t>
            </a:r>
            <a:r>
              <a:rPr lang="en-US" sz="3200" b="1" dirty="0"/>
              <a:t> Loops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200" b="1" dirty="0"/>
              <a:t> </a:t>
            </a:r>
            <a:r>
              <a:rPr lang="en-US" sz="3000" b="1" dirty="0">
                <a:latin typeface="Courier New" pitchFamily="49" charset="0"/>
              </a:rPr>
              <a:t>do-while</a:t>
            </a:r>
            <a:r>
              <a:rPr lang="en-US" sz="3200" b="1" dirty="0"/>
              <a:t> Loops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000" b="1" dirty="0">
                <a:latin typeface="Courier New" pitchFamily="49" charset="0"/>
              </a:rPr>
              <a:t>for</a:t>
            </a:r>
            <a:r>
              <a:rPr lang="en-US" sz="3200" b="1" dirty="0"/>
              <a:t> Loops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200" b="1" dirty="0"/>
              <a:t> </a:t>
            </a:r>
            <a:r>
              <a:rPr lang="en-US" sz="3000" b="1" dirty="0">
                <a:solidFill>
                  <a:srgbClr val="FF0000"/>
                </a:solidFill>
                <a:latin typeface="Courier New" pitchFamily="49" charset="0"/>
              </a:rPr>
              <a:t>break</a:t>
            </a:r>
            <a:r>
              <a:rPr lang="en-US" sz="3200" b="1" dirty="0">
                <a:solidFill>
                  <a:srgbClr val="FF0000"/>
                </a:solidFill>
              </a:rPr>
              <a:t> and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</a:rPr>
              <a:t>continue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04800"/>
            <a:ext cx="8458200" cy="6172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#include&lt;stdio.h&gt;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#include&lt;conio.h&gt;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void main()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smtClean="0">
                <a:solidFill>
                  <a:srgbClr val="C00000"/>
                </a:solidFill>
                <a:latin typeface="Times New Roman" pitchFamily="18" charset="0"/>
              </a:rPr>
              <a:t>long</a:t>
            </a:r>
            <a:r>
              <a:rPr lang="en-US" sz="2000" b="1" smtClean="0">
                <a:latin typeface="Times New Roman" pitchFamily="18" charset="0"/>
              </a:rPr>
              <a:t> i</a:t>
            </a:r>
            <a:r>
              <a:rPr lang="en-US" sz="2000" b="1" noProof="1" smtClean="0">
                <a:latin typeface="Times New Roman" pitchFamily="18" charset="0"/>
              </a:rPr>
              <a:t>nt num, k=1, sum=0; //</a:t>
            </a:r>
            <a:r>
              <a:rPr lang="en-US" sz="2000" b="1" noProof="1" smtClean="0">
                <a:solidFill>
                  <a:srgbClr val="008000"/>
                </a:solidFill>
                <a:latin typeface="Times New Roman" pitchFamily="18" charset="0"/>
              </a:rPr>
              <a:t>long int is a secondary data type as it 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				            //</a:t>
            </a:r>
            <a:r>
              <a:rPr lang="en-US" sz="2000" b="1" noProof="1" smtClean="0">
                <a:solidFill>
                  <a:srgbClr val="008000"/>
                </a:solidFill>
                <a:latin typeface="Times New Roman" pitchFamily="18" charset="0"/>
              </a:rPr>
              <a:t>depends on primary data type int.</a:t>
            </a:r>
            <a:endParaRPr lang="en-US" sz="2000" b="1" smtClean="0">
              <a:solidFill>
                <a:srgbClr val="008000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latin typeface="Times New Roman" pitchFamily="18" charset="0"/>
              </a:rPr>
              <a:t>	clrscr();</a:t>
            </a:r>
            <a:endParaRPr lang="en-US" sz="2000" b="1" noProof="1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printf("Enter the number whose digits are to be added:");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</a:t>
            </a: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 scanf("%</a:t>
            </a:r>
            <a:r>
              <a:rPr lang="en-US" sz="2000" b="1" noProof="1" smtClean="0">
                <a:solidFill>
                  <a:srgbClr val="C00000"/>
                </a:solidFill>
                <a:latin typeface="Times New Roman" pitchFamily="18" charset="0"/>
              </a:rPr>
              <a:t>ld</a:t>
            </a:r>
            <a:r>
              <a:rPr lang="en-US" sz="2000" b="1" noProof="1" smtClean="0">
                <a:latin typeface="Times New Roman" pitchFamily="18" charset="0"/>
              </a:rPr>
              <a:t>",&amp;num); </a:t>
            </a:r>
            <a:r>
              <a:rPr lang="en-US" sz="2000" b="1" noProof="1" smtClean="0">
                <a:solidFill>
                  <a:srgbClr val="008000"/>
                </a:solidFill>
                <a:latin typeface="Times New Roman" pitchFamily="18" charset="0"/>
              </a:rPr>
              <a:t>//%ld is format specifier for long int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while(num!=0)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</a:rPr>
              <a:t>		</a:t>
            </a:r>
            <a:r>
              <a:rPr lang="en-US" sz="2000" b="1" noProof="1" smtClean="0">
                <a:latin typeface="Times New Roman" pitchFamily="18" charset="0"/>
              </a:rPr>
              <a:t>k=num%10;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</a:rPr>
              <a:t>		</a:t>
            </a:r>
            <a:r>
              <a:rPr lang="en-US" sz="2000" b="1" noProof="1" smtClean="0">
                <a:latin typeface="Times New Roman" pitchFamily="18" charset="0"/>
              </a:rPr>
              <a:t>sum=sum+k;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</a:rPr>
              <a:t>		</a:t>
            </a:r>
            <a:r>
              <a:rPr lang="en-US" sz="2000" b="1" noProof="1" smtClean="0">
                <a:latin typeface="Times New Roman" pitchFamily="18" charset="0"/>
              </a:rPr>
              <a:t>k=num/10;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  </a:t>
            </a:r>
            <a:r>
              <a:rPr lang="en-US" sz="2000" b="1" smtClean="0">
                <a:latin typeface="Times New Roman" pitchFamily="18" charset="0"/>
              </a:rPr>
              <a:t>		</a:t>
            </a:r>
            <a:r>
              <a:rPr lang="en-US" sz="2000" b="1" noProof="1" smtClean="0">
                <a:latin typeface="Times New Roman" pitchFamily="18" charset="0"/>
              </a:rPr>
              <a:t>num=k;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printf("Sum of the digits:%</a:t>
            </a:r>
            <a:r>
              <a:rPr lang="en-US" sz="2000" b="1" noProof="1" smtClean="0">
                <a:solidFill>
                  <a:srgbClr val="C00000"/>
                </a:solidFill>
                <a:latin typeface="Times New Roman" pitchFamily="18" charset="0"/>
              </a:rPr>
              <a:t>ld</a:t>
            </a:r>
            <a:r>
              <a:rPr lang="en-US" sz="2000" b="1" noProof="1" smtClean="0">
                <a:latin typeface="Times New Roman" pitchFamily="18" charset="0"/>
              </a:rPr>
              <a:t>",sum);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latin typeface="Times New Roman" pitchFamily="18" charset="0"/>
              </a:rPr>
              <a:t>	</a:t>
            </a:r>
            <a:r>
              <a:rPr lang="en-US" sz="2000" b="1" noProof="1" smtClean="0">
                <a:latin typeface="Times New Roman" pitchFamily="18" charset="0"/>
              </a:rPr>
              <a:t>getch();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b="1" noProof="1" smtClean="0">
                <a:latin typeface="Times New Roman" pitchFamily="18" charset="0"/>
              </a:rPr>
              <a:t>}</a:t>
            </a:r>
            <a:endParaRPr lang="en-US" sz="2000" b="1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endParaRPr lang="en-US" sz="140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200" smtClean="0">
                <a:latin typeface="Courier New" pitchFamily="49" charset="0"/>
              </a:rPr>
              <a:t>for</a:t>
            </a:r>
            <a:r>
              <a:rPr lang="en-US" smtClean="0"/>
              <a:t> Loops</a:t>
            </a:r>
            <a:endParaRPr lang="en-US" b="1" smtClean="0">
              <a:latin typeface="Book Antiqua" pitchFamily="18" charset="0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7772400" cy="5181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for (initial-action; loop-continuation-condition; action-after-each-iteration)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   //loop body;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i = 0;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while (i &lt; 100)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  System.out.println("Welcome to Java! ” + i);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  i++;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i;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for (i = 0; i &lt; 100; i++) {	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  System.out.println("Welcome to Java! ” + i);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200" smtClean="0">
                <a:latin typeface="Courier New" pitchFamily="49" charset="0"/>
              </a:rPr>
              <a:t>for</a:t>
            </a:r>
            <a:r>
              <a:rPr lang="en-US" smtClean="0"/>
              <a:t> Loop Flow Chart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4648200" y="1371600"/>
          <a:ext cx="4371975" cy="4572000"/>
        </p:xfrm>
        <a:graphic>
          <a:graphicData uri="http://schemas.openxmlformats.org/presentationml/2006/ole">
            <p:oleObj spid="_x0000_s4098" name="Picture" r:id="rId3" imgW="3017520" imgH="3483720" progId="Word.Picture.8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" y="1371600"/>
            <a:ext cx="5181600" cy="1465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Courier New" pitchFamily="49" charset="0"/>
              </a:rPr>
              <a:t>for (initial-action;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Courier New" pitchFamily="49" charset="0"/>
              </a:rPr>
              <a:t>  loop-continuation-condition;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Courier New" pitchFamily="49" charset="0"/>
              </a:rPr>
              <a:t>  action-after-each-iteration) {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Courier New" pitchFamily="49" charset="0"/>
              </a:rPr>
              <a:t>   //loop body;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200" smtClean="0">
                <a:latin typeface="Courier New" pitchFamily="49" charset="0"/>
              </a:rPr>
              <a:t>for</a:t>
            </a:r>
            <a:r>
              <a:rPr lang="en-US" smtClean="0"/>
              <a:t> Loop Example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3186113" y="2081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659188" y="1295400"/>
          <a:ext cx="5253037" cy="5113338"/>
        </p:xfrm>
        <a:graphic>
          <a:graphicData uri="http://schemas.openxmlformats.org/presentationml/2006/ole">
            <p:oleObj spid="_x0000_s5122" name="Picture" r:id="rId3" imgW="2456640" imgH="2743200" progId="Word.Picture.8">
              <p:embed/>
            </p:oleObj>
          </a:graphicData>
        </a:graphic>
      </p:graphicFrame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34290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int i;</a:t>
            </a:r>
          </a:p>
          <a:p>
            <a:r>
              <a:rPr lang="en-US"/>
              <a:t>for (i = 0; i&lt;100; i++) {</a:t>
            </a:r>
          </a:p>
          <a:p>
            <a:r>
              <a:rPr lang="en-US"/>
              <a:t>  System.out.println(</a:t>
            </a:r>
          </a:p>
          <a:p>
            <a:r>
              <a:rPr lang="en-US"/>
              <a:t>     "Welcome to Java");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en-US" smtClean="0"/>
              <a:t>Which Loop to Use?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543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The three forms of loop statements, </a:t>
            </a:r>
            <a:r>
              <a:rPr lang="en-US" sz="2800" u="sng">
                <a:cs typeface="Times New Roman" pitchFamily="18" charset="0"/>
              </a:rPr>
              <a:t>while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 u="sng">
                <a:cs typeface="Times New Roman" pitchFamily="18" charset="0"/>
              </a:rPr>
              <a:t>do</a:t>
            </a:r>
            <a:r>
              <a:rPr lang="en-US" sz="2800">
                <a:cs typeface="Times New Roman" pitchFamily="18" charset="0"/>
              </a:rPr>
              <a:t>, and </a:t>
            </a:r>
            <a:r>
              <a:rPr lang="en-US" sz="2800" u="sng">
                <a:cs typeface="Times New Roman" pitchFamily="18" charset="0"/>
              </a:rPr>
              <a:t>for</a:t>
            </a:r>
            <a:r>
              <a:rPr lang="en-US" sz="2800">
                <a:cs typeface="Times New Roman" pitchFamily="18" charset="0"/>
              </a:rPr>
              <a:t>, are expressively equivalent; that is, you can write a loop in any of these three forms.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I recommend that you use the one that is most intuitive and comfortable for you. In general, a for loop may be used if the number of repetitions is known, as, for example, when you need to print a message 100 times. A while loop may be used if the number of repetitions is not known, as in the case of reading the numbers until the input is 0. A do-while loop can be used to replace a while loop if the loop body has to be executed before testing the continuation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Caution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3000" smtClean="0">
                <a:latin typeface="Courier" charset="0"/>
                <a:cs typeface="Times New Roman" pitchFamily="18" charset="0"/>
              </a:rPr>
              <a:t>Adding a semicolon at the end of the </a:t>
            </a:r>
            <a:r>
              <a:rPr lang="en-US" sz="3000" u="sng" smtClean="0">
                <a:latin typeface="Courier" charset="0"/>
                <a:cs typeface="Times New Roman" pitchFamily="18" charset="0"/>
              </a:rPr>
              <a:t>for</a:t>
            </a:r>
            <a:r>
              <a:rPr lang="en-US" sz="3000" smtClean="0">
                <a:latin typeface="Courier" charset="0"/>
                <a:cs typeface="Times New Roman" pitchFamily="18" charset="0"/>
              </a:rPr>
              <a:t> clause before the loop body is a common mistake, as shown below:</a:t>
            </a:r>
          </a:p>
          <a:p>
            <a:pPr marL="0" indent="0">
              <a:buFont typeface="Monotype Sorts" pitchFamily="2" charset="2"/>
              <a:buNone/>
            </a:pPr>
            <a:endParaRPr lang="en-US" sz="3000" smtClean="0"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600" smtClean="0">
                <a:latin typeface="Courier New" pitchFamily="49" charset="0"/>
              </a:rPr>
              <a:t>for (int i=0; i&lt;10; i++);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600" smtClean="0">
                <a:latin typeface="Courier New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600" smtClean="0">
                <a:latin typeface="Courier New" pitchFamily="49" charset="0"/>
              </a:rPr>
              <a:t>  System.out.println("i is " + i);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600" smtClean="0">
                <a:latin typeface="Courier New" pitchFamily="49" charset="0"/>
              </a:rPr>
              <a:t>}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172200" y="2590800"/>
            <a:ext cx="175260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>
            <a:off x="5181600" y="27432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/>
      <p:bldP spid="1658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z="4200" smtClean="0">
                <a:latin typeface="Courier New" pitchFamily="49" charset="0"/>
              </a:rPr>
              <a:t>break</a:t>
            </a:r>
            <a:r>
              <a:rPr lang="en-US" smtClean="0"/>
              <a:t> Keyword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63738" y="1277938"/>
          <a:ext cx="4837112" cy="5140325"/>
        </p:xfrm>
        <a:graphic>
          <a:graphicData uri="http://schemas.openxmlformats.org/presentationml/2006/ole">
            <p:oleObj spid="_x0000_s6146" name="Picture" r:id="rId3" imgW="3360600" imgH="331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z="4200" smtClean="0">
                <a:latin typeface="Courier New" pitchFamily="49" charset="0"/>
              </a:rPr>
              <a:t>continue</a:t>
            </a:r>
            <a:r>
              <a:rPr lang="en-US" smtClean="0"/>
              <a:t> Keyword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963738" y="1277938"/>
          <a:ext cx="4837112" cy="5140325"/>
        </p:xfrm>
        <a:graphic>
          <a:graphicData uri="http://schemas.openxmlformats.org/presentationml/2006/ole">
            <p:oleObj spid="_x0000_s7170" name="Picture" r:id="rId3" imgW="3360600" imgH="331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200" smtClean="0">
                <a:latin typeface="Courier New" pitchFamily="49" charset="0"/>
              </a:rPr>
              <a:t>while</a:t>
            </a:r>
            <a:r>
              <a:rPr lang="en-US" smtClean="0"/>
              <a:t> Loop Flow Chart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10000" y="2057400"/>
          <a:ext cx="4494213" cy="4419600"/>
        </p:xfrm>
        <a:graphic>
          <a:graphicData uri="http://schemas.openxmlformats.org/presentationml/2006/ole">
            <p:oleObj spid="_x0000_s1026" name="Picture" r:id="rId3" imgW="3017520" imgH="3483720" progId="Word.Picture.8">
              <p:embed/>
            </p:oleObj>
          </a:graphicData>
        </a:graphic>
      </p:graphicFrame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304800" y="1371600"/>
            <a:ext cx="5715000" cy="19759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while(continuation-condition</a:t>
            </a:r>
            <a:r>
              <a:rPr lang="en-US" sz="2400" b="1" dirty="0">
                <a:latin typeface="Courier New" pitchFamily="49" charset="0"/>
              </a:rPr>
              <a:t>) 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// </a:t>
            </a:r>
            <a:r>
              <a:rPr lang="en-US" sz="2400" b="1" dirty="0">
                <a:latin typeface="Courier New" pitchFamily="49" charset="0"/>
              </a:rPr>
              <a:t>loop-body;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sz="4200" b="1" dirty="0" smtClean="0">
                <a:latin typeface="Courier New" pitchFamily="49" charset="0"/>
              </a:rPr>
              <a:t>while</a:t>
            </a:r>
            <a:r>
              <a:rPr lang="en-US" dirty="0" smtClean="0"/>
              <a:t> Loop Flow Chart, cont.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4572000"/>
            <a:ext cx="7848600" cy="208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0;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while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 100) 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("</a:t>
            </a:r>
            <a:r>
              <a:rPr lang="en-US" sz="2400" b="1" dirty="0">
                <a:latin typeface="Courier New" pitchFamily="49" charset="0"/>
              </a:rPr>
              <a:t>Welcome to Java!");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++;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200400" y="1885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343400" y="990600"/>
          <a:ext cx="4198938" cy="4724400"/>
        </p:xfrm>
        <a:graphic>
          <a:graphicData uri="http://schemas.openxmlformats.org/presentationml/2006/ole">
            <p:oleObj spid="_x0000_s2050" name="Picture" r:id="rId3" imgW="2743200" imgH="30862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Caution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Don’t use floating-point values for equality checking in a loop control. </a:t>
            </a:r>
          </a:p>
          <a:p>
            <a:pPr marL="0" indent="0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Since floating-point values are approximations, using them could result in imprecise counter values and inaccurate results. </a:t>
            </a:r>
          </a:p>
          <a:p>
            <a:pPr marL="0" indent="0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This example uses </a:t>
            </a:r>
            <a:r>
              <a:rPr lang="en-US" sz="2800" b="1" u="sng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value for 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If a floating-point type value is used for 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        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(data != 0)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may be 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even though 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is 0. 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// data should be zero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double data = Math.pow(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Math.sqrt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(2), 2) - 2;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if (data == 0) 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("data is zero");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else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("data is not zero");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200" smtClean="0">
                <a:latin typeface="Courier New" pitchFamily="49" charset="0"/>
              </a:rPr>
              <a:t>do-while</a:t>
            </a:r>
            <a:r>
              <a:rPr lang="en-US" smtClean="0"/>
              <a:t> Loop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3455988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715000" y="1219200"/>
          <a:ext cx="3259138" cy="3505200"/>
        </p:xfrm>
        <a:graphic>
          <a:graphicData uri="http://schemas.openxmlformats.org/presentationml/2006/ole">
            <p:oleObj spid="_x0000_s3074" name="Picture" r:id="rId3" imgW="2228760" imgH="2400480" progId="Word.Picture.8">
              <p:embed/>
            </p:oleObj>
          </a:graphicData>
        </a:graphic>
      </p:graphicFrame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latin typeface="Courier New" pitchFamily="49" charset="0"/>
              </a:rPr>
              <a:t>do </a:t>
            </a:r>
            <a:endParaRPr lang="en-US" sz="3600" b="1" dirty="0" smtClean="0">
              <a:latin typeface="Courier New" pitchFamily="49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 smtClean="0">
                <a:latin typeface="Courier New" pitchFamily="49" charset="0"/>
              </a:rPr>
              <a:t>{</a:t>
            </a:r>
            <a:endParaRPr lang="en-US" sz="36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latin typeface="Courier New" pitchFamily="49" charset="0"/>
              </a:rPr>
              <a:t>  // Loop body;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latin typeface="Courier New" pitchFamily="49" charset="0"/>
              </a:rPr>
              <a:t>} while (continue-condition);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Caution, cont.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 smtClean="0">
                <a:latin typeface="Courier" charset="0"/>
                <a:cs typeface="Times New Roman" pitchFamily="18" charset="0"/>
              </a:rPr>
              <a:t>Similarly, the following loop is also wrong: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=0;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while (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&lt;10);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</a:t>
            </a:r>
            <a:r>
              <a:rPr lang="en-US" sz="2600" b="1" dirty="0" err="1" smtClean="0">
                <a:latin typeface="Courier New" pitchFamily="49" charset="0"/>
              </a:rPr>
              <a:t>System.out.println</a:t>
            </a:r>
            <a:r>
              <a:rPr lang="en-US" sz="2600" b="1" dirty="0" smtClean="0">
                <a:latin typeface="Courier New" pitchFamily="49" charset="0"/>
              </a:rPr>
              <a:t>("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 is " +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++;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}</a:t>
            </a:r>
            <a:endParaRPr lang="en-US" sz="3000" b="1" dirty="0" smtClean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 smtClean="0">
                <a:latin typeface="Courier" charset="0"/>
                <a:cs typeface="Times New Roman" pitchFamily="18" charset="0"/>
              </a:rPr>
              <a:t>In the case of the </a:t>
            </a:r>
            <a:r>
              <a:rPr lang="en-US" sz="3000" b="1" u="sng" dirty="0" smtClean="0">
                <a:latin typeface="Courier" charset="0"/>
                <a:cs typeface="Times New Roman" pitchFamily="18" charset="0"/>
              </a:rPr>
              <a:t>do</a:t>
            </a:r>
            <a:r>
              <a:rPr lang="en-US" sz="3000" b="1" dirty="0" smtClean="0">
                <a:latin typeface="Courier" charset="0"/>
                <a:cs typeface="Times New Roman" pitchFamily="18" charset="0"/>
              </a:rPr>
              <a:t> loop, the following semicolon is needed to end the loop.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=0;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do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</a:t>
            </a:r>
            <a:r>
              <a:rPr lang="en-US" sz="2600" b="1" dirty="0" err="1" smtClean="0">
                <a:latin typeface="Courier New" pitchFamily="49" charset="0"/>
              </a:rPr>
              <a:t>System.out.println</a:t>
            </a:r>
            <a:r>
              <a:rPr lang="en-US" sz="2600" b="1" dirty="0" smtClean="0">
                <a:latin typeface="Courier New" pitchFamily="49" charset="0"/>
              </a:rPr>
              <a:t>("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 is " +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++;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} while (</a:t>
            </a:r>
            <a:r>
              <a:rPr lang="en-US" sz="2600" b="1" dirty="0" err="1" smtClean="0">
                <a:latin typeface="Courier New" pitchFamily="49" charset="0"/>
              </a:rPr>
              <a:t>i</a:t>
            </a:r>
            <a:r>
              <a:rPr lang="en-US" sz="2600" b="1" dirty="0" smtClean="0">
                <a:latin typeface="Courier New" pitchFamily="49" charset="0"/>
              </a:rPr>
              <a:t>&lt;10);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962400" y="1524000"/>
            <a:ext cx="175260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 flipH="1">
            <a:off x="2971800" y="16764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4267200" y="5638800"/>
            <a:ext cx="182880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Correct</a:t>
            </a: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>
            <a:off x="3276600" y="5867398"/>
            <a:ext cx="990600" cy="1524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7" grpId="0" animBg="1"/>
      <p:bldP spid="1669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76200"/>
            <a:ext cx="8763000" cy="6858000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control structure may be classified either  as</a:t>
            </a:r>
          </a:p>
          <a:p>
            <a:pPr marL="514350" indent="-514350" eaLnBrk="1" hangingPunct="1">
              <a:buFont typeface="Calibri" pitchFamily="34" charset="0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ENTRY-CONTROLLED LOOP</a:t>
            </a:r>
          </a:p>
          <a:p>
            <a:pPr marL="514350" indent="-514350" eaLnBrk="1" hangingPunct="1">
              <a:buFont typeface="Calibri" pitchFamily="34" charset="0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EXIT-CONTROLLED LOOP</a:t>
            </a:r>
          </a:p>
          <a:p>
            <a:pPr marL="514350" indent="-514350" eaLnBrk="1" hangingPunct="1">
              <a:buFont typeface="Wingdings" pitchFamily="2" charset="2"/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ENTRY-CONTROLLED LOOP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the control conditions are tested before the start of the loop execution. If the conditions are not satisfied , then the body of the loop will not executed.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EXIT-CONTROLLED LOOP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the test is performed at the end of the body of the loop and therefore the body is executed unconditionally for the first time.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Arial" charset="0"/>
              <a:buNone/>
            </a:pPr>
            <a:endParaRPr lang="en-US" b="1" dirty="0" smtClean="0">
              <a:solidFill>
                <a:srgbClr val="898989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905000" y="33528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914400" y="3962400"/>
            <a:ext cx="2133600" cy="6858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condition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762000" y="5029200"/>
            <a:ext cx="2362200" cy="3810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Body of loop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019800" y="33528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5029200" y="4724400"/>
            <a:ext cx="2133600" cy="6858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condition</a:t>
            </a:r>
          </a:p>
        </p:txBody>
      </p:sp>
      <p:sp>
        <p:nvSpPr>
          <p:cNvPr id="11" name="Flowchart: Data 10"/>
          <p:cNvSpPr/>
          <p:nvPr/>
        </p:nvSpPr>
        <p:spPr>
          <a:xfrm>
            <a:off x="4953000" y="3886200"/>
            <a:ext cx="2362200" cy="3810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Body of loop</a:t>
            </a:r>
          </a:p>
        </p:txBody>
      </p: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 rot="5400000">
            <a:off x="1809750" y="37528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1"/>
          </p:cNvCxnSpPr>
          <p:nvPr/>
        </p:nvCxnSpPr>
        <p:spPr>
          <a:xfrm rot="5400000">
            <a:off x="1771650" y="48196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4" idx="2"/>
          </p:cNvCxnSpPr>
          <p:nvPr/>
        </p:nvCxnSpPr>
        <p:spPr>
          <a:xfrm rot="10800000" flipH="1">
            <a:off x="998538" y="3467100"/>
            <a:ext cx="906462" cy="1752600"/>
          </a:xfrm>
          <a:prstGeom prst="bentConnector3">
            <a:avLst>
              <a:gd name="adj1" fmla="val -5126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1" idx="1"/>
          </p:cNvCxnSpPr>
          <p:nvPr/>
        </p:nvCxnSpPr>
        <p:spPr>
          <a:xfrm rot="5400000">
            <a:off x="5981701" y="3733800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0" idx="0"/>
          </p:cNvCxnSpPr>
          <p:nvPr/>
        </p:nvCxnSpPr>
        <p:spPr>
          <a:xfrm rot="5400000">
            <a:off x="5886450" y="44767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7" idx="6"/>
          </p:cNvCxnSpPr>
          <p:nvPr/>
        </p:nvCxnSpPr>
        <p:spPr>
          <a:xfrm flipH="1" flipV="1">
            <a:off x="6248400" y="3467100"/>
            <a:ext cx="914400" cy="1600200"/>
          </a:xfrm>
          <a:prstGeom prst="bentConnector3">
            <a:avLst>
              <a:gd name="adj1" fmla="val -25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 rot="16200000" flipH="1">
            <a:off x="1809750" y="31432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 rot="5400000">
            <a:off x="6000750" y="3181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/>
          <p:nvPr/>
        </p:nvCxnSpPr>
        <p:spPr>
          <a:xfrm flipH="1">
            <a:off x="2057400" y="4305300"/>
            <a:ext cx="990600" cy="1638300"/>
          </a:xfrm>
          <a:prstGeom prst="bentConnector4">
            <a:avLst>
              <a:gd name="adj1" fmla="val -48252"/>
              <a:gd name="adj2" fmla="val 8203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</p:cNvCxnSpPr>
          <p:nvPr/>
        </p:nvCxnSpPr>
        <p:spPr>
          <a:xfrm rot="5400000">
            <a:off x="5905501" y="56007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1" name="TextBox 36"/>
          <p:cNvSpPr txBox="1">
            <a:spLocks noChangeArrowheads="1"/>
          </p:cNvSpPr>
          <p:nvPr/>
        </p:nvSpPr>
        <p:spPr bwMode="auto">
          <a:xfrm>
            <a:off x="6858000" y="4648200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false</a:t>
            </a:r>
          </a:p>
        </p:txBody>
      </p:sp>
      <p:sp>
        <p:nvSpPr>
          <p:cNvPr id="3092" name="TextBox 37"/>
          <p:cNvSpPr txBox="1">
            <a:spLocks noChangeArrowheads="1"/>
          </p:cNvSpPr>
          <p:nvPr/>
        </p:nvSpPr>
        <p:spPr bwMode="auto">
          <a:xfrm>
            <a:off x="3038475" y="3962400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false</a:t>
            </a:r>
          </a:p>
        </p:txBody>
      </p:sp>
      <p:sp>
        <p:nvSpPr>
          <p:cNvPr id="3093" name="TextBox 38"/>
          <p:cNvSpPr txBox="1">
            <a:spLocks noChangeArrowheads="1"/>
          </p:cNvSpPr>
          <p:nvPr/>
        </p:nvSpPr>
        <p:spPr bwMode="auto">
          <a:xfrm>
            <a:off x="6126163" y="5345113"/>
            <a:ext cx="579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true</a:t>
            </a:r>
          </a:p>
        </p:txBody>
      </p:sp>
      <p:sp>
        <p:nvSpPr>
          <p:cNvPr id="3094" name="TextBox 39"/>
          <p:cNvSpPr txBox="1">
            <a:spLocks noChangeArrowheads="1"/>
          </p:cNvSpPr>
          <p:nvPr/>
        </p:nvSpPr>
        <p:spPr bwMode="auto">
          <a:xfrm>
            <a:off x="1935163" y="5105400"/>
            <a:ext cx="579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true</a:t>
            </a:r>
          </a:p>
        </p:txBody>
      </p:sp>
      <p:sp>
        <p:nvSpPr>
          <p:cNvPr id="3095" name="TextBox 40"/>
          <p:cNvSpPr txBox="1">
            <a:spLocks noChangeArrowheads="1"/>
          </p:cNvSpPr>
          <p:nvPr/>
        </p:nvSpPr>
        <p:spPr bwMode="auto">
          <a:xfrm>
            <a:off x="304800" y="6248400"/>
            <a:ext cx="3393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ENTRY-CONTROLLED LOOP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096" name="TextBox 41"/>
          <p:cNvSpPr txBox="1">
            <a:spLocks noChangeArrowheads="1"/>
          </p:cNvSpPr>
          <p:nvPr/>
        </p:nvSpPr>
        <p:spPr bwMode="auto">
          <a:xfrm>
            <a:off x="4808538" y="6183313"/>
            <a:ext cx="3157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EXIT-CONTROLLED LOOP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097" name="TextBox 42"/>
          <p:cNvSpPr txBox="1">
            <a:spLocks noChangeArrowheads="1"/>
          </p:cNvSpPr>
          <p:nvPr/>
        </p:nvSpPr>
        <p:spPr bwMode="auto">
          <a:xfrm>
            <a:off x="2057400" y="46482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467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/*</a:t>
            </a:r>
            <a:r>
              <a:rPr lang="en-US" sz="2200" b="1" dirty="0" err="1" smtClean="0"/>
              <a:t>WAPinJ</a:t>
            </a:r>
            <a:r>
              <a:rPr lang="en-US" sz="2200" b="1" dirty="0" smtClean="0"/>
              <a:t> and using first class display menu as given below:</a:t>
            </a:r>
          </a:p>
          <a:p>
            <a:pPr>
              <a:buNone/>
            </a:pPr>
            <a:r>
              <a:rPr lang="en-US" sz="2200" b="1" dirty="0" smtClean="0"/>
              <a:t>1. display even no</a:t>
            </a:r>
          </a:p>
          <a:p>
            <a:pPr>
              <a:buNone/>
            </a:pPr>
            <a:r>
              <a:rPr lang="en-US" sz="2200" b="1" dirty="0" smtClean="0"/>
              <a:t>2. sum of first n numbers</a:t>
            </a:r>
          </a:p>
          <a:p>
            <a:pPr>
              <a:buNone/>
            </a:pPr>
            <a:r>
              <a:rPr lang="en-US" sz="2200" b="1" dirty="0" smtClean="0"/>
              <a:t>"enter your choice"</a:t>
            </a:r>
          </a:p>
          <a:p>
            <a:pPr>
              <a:buNone/>
            </a:pPr>
            <a:r>
              <a:rPr lang="en-US" sz="2200" b="1" dirty="0" smtClean="0"/>
              <a:t>Depending on the choice and using switch...case ask the user to </a:t>
            </a:r>
          </a:p>
          <a:p>
            <a:pPr>
              <a:buNone/>
            </a:pPr>
            <a:r>
              <a:rPr lang="en-US" sz="2200" b="1" dirty="0" smtClean="0"/>
              <a:t>either</a:t>
            </a:r>
          </a:p>
          <a:p>
            <a:pPr>
              <a:buNone/>
            </a:pPr>
            <a:r>
              <a:rPr lang="en-US" sz="2200" b="1" dirty="0" smtClean="0"/>
              <a:t>"enter the number" </a:t>
            </a:r>
            <a:r>
              <a:rPr lang="en-US" sz="2200" b="1" dirty="0" err="1" smtClean="0"/>
              <a:t>upto</a:t>
            </a:r>
            <a:r>
              <a:rPr lang="en-US" sz="2200" b="1" dirty="0" smtClean="0"/>
              <a:t> which you want to display all even numbers. Then</a:t>
            </a:r>
          </a:p>
          <a:p>
            <a:pPr>
              <a:buNone/>
            </a:pPr>
            <a:r>
              <a:rPr lang="en-US" sz="2200" b="1" dirty="0" smtClean="0"/>
              <a:t>invoke the constructor of </a:t>
            </a:r>
            <a:r>
              <a:rPr lang="en-US" sz="2200" b="1" dirty="0" err="1" smtClean="0"/>
              <a:t>PrintEven</a:t>
            </a:r>
            <a:r>
              <a:rPr lang="en-US" sz="2200" b="1" dirty="0" smtClean="0"/>
              <a:t> class to display all even numbers </a:t>
            </a:r>
          </a:p>
          <a:p>
            <a:pPr>
              <a:buNone/>
            </a:pPr>
            <a:r>
              <a:rPr lang="en-US" sz="2200" b="1" dirty="0" smtClean="0"/>
              <a:t>up to given range using a while loop.</a:t>
            </a:r>
          </a:p>
          <a:p>
            <a:pPr>
              <a:buNone/>
            </a:pPr>
            <a:r>
              <a:rPr lang="en-US" sz="2200" b="1" dirty="0" smtClean="0"/>
              <a:t>or</a:t>
            </a:r>
          </a:p>
          <a:p>
            <a:pPr>
              <a:buNone/>
            </a:pPr>
            <a:r>
              <a:rPr lang="en-US" sz="2200" b="1" dirty="0" smtClean="0"/>
              <a:t>Give a prompt "sum </a:t>
            </a:r>
            <a:r>
              <a:rPr lang="en-US" sz="2200" b="1" dirty="0" err="1" smtClean="0"/>
              <a:t>upto</a:t>
            </a:r>
            <a:r>
              <a:rPr lang="en-US" sz="2200" b="1" dirty="0" smtClean="0"/>
              <a:t> which No" and take an integer up to which you want to sum all the numbers starting from zero. </a:t>
            </a:r>
          </a:p>
          <a:p>
            <a:pPr>
              <a:buNone/>
            </a:pPr>
            <a:r>
              <a:rPr lang="en-US" sz="2200" b="1" dirty="0" smtClean="0"/>
              <a:t>Invoke constructor of Sum class and display the sum of the numbers up to given range using while loop.</a:t>
            </a:r>
          </a:p>
          <a:p>
            <a:pPr>
              <a:buNone/>
            </a:pPr>
            <a:r>
              <a:rPr lang="en-US" sz="2200" b="1" dirty="0" smtClean="0"/>
              <a:t>If user gives wrong choice then display "wrong choice".</a:t>
            </a:r>
          </a:p>
          <a:p>
            <a:pPr>
              <a:buNone/>
            </a:pPr>
            <a:r>
              <a:rPr lang="en-US" sz="2200" b="1" dirty="0" smtClean="0"/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1277</Words>
  <Application>Microsoft Office PowerPoint</Application>
  <PresentationFormat>On-screen Show (4:3)</PresentationFormat>
  <Paragraphs>394</Paragraphs>
  <Slides>27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Picture</vt:lpstr>
      <vt:lpstr>JAVA FS : ECE &amp; EIE   3rd Year</vt:lpstr>
      <vt:lpstr>Iteration</vt:lpstr>
      <vt:lpstr>while Loop Flow Chart</vt:lpstr>
      <vt:lpstr>while Loop Flow Chart, cont.</vt:lpstr>
      <vt:lpstr>Caution</vt:lpstr>
      <vt:lpstr>do-while Loop</vt:lpstr>
      <vt:lpstr>Caution, cont.</vt:lpstr>
      <vt:lpstr>Slide 8</vt:lpstr>
      <vt:lpstr>Practice</vt:lpstr>
      <vt:lpstr>Flow chart: wap to accept an integer from user and  displaying all even numbers up to the given number on the  screen         </vt:lpstr>
      <vt:lpstr>Sum of individual digits </vt:lpstr>
      <vt:lpstr>Slide 12</vt:lpstr>
      <vt:lpstr>Loops</vt:lpstr>
      <vt:lpstr>Exercise - 1</vt:lpstr>
      <vt:lpstr>Slide 15</vt:lpstr>
      <vt:lpstr>Exercise - 1</vt:lpstr>
      <vt:lpstr>Slide 17</vt:lpstr>
      <vt:lpstr>Slide 18</vt:lpstr>
      <vt:lpstr>Slide 19</vt:lpstr>
      <vt:lpstr>Slide 20</vt:lpstr>
      <vt:lpstr>for Loops</vt:lpstr>
      <vt:lpstr>for Loop Flow Chart</vt:lpstr>
      <vt:lpstr>for Loop Example</vt:lpstr>
      <vt:lpstr>Which Loop to Use?</vt:lpstr>
      <vt:lpstr>Caution</vt:lpstr>
      <vt:lpstr>The break Keyword</vt:lpstr>
      <vt:lpstr>The continue Keyword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kmit</cp:lastModifiedBy>
  <cp:revision>138</cp:revision>
  <dcterms:created xsi:type="dcterms:W3CDTF">2018-01-19T16:46:11Z</dcterms:created>
  <dcterms:modified xsi:type="dcterms:W3CDTF">2018-02-22T05:31:34Z</dcterms:modified>
</cp:coreProperties>
</file>