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3" r:id="rId33"/>
    <p:sldId id="294" r:id="rId34"/>
    <p:sldId id="288" r:id="rId35"/>
    <p:sldId id="289" r:id="rId36"/>
    <p:sldId id="290" r:id="rId37"/>
    <p:sldId id="291" r:id="rId38"/>
    <p:sldId id="292" r:id="rId39"/>
    <p:sldId id="298" r:id="rId40"/>
    <p:sldId id="299" r:id="rId41"/>
    <p:sldId id="300" r:id="rId42"/>
    <p:sldId id="301" r:id="rId43"/>
    <p:sldId id="302" r:id="rId44"/>
    <p:sldId id="303" r:id="rId45"/>
    <p:sldId id="306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9110" autoAdjust="0"/>
  </p:normalViewPr>
  <p:slideViewPr>
    <p:cSldViewPr>
      <p:cViewPr varScale="1">
        <p:scale>
          <a:sx n="74" d="100"/>
          <a:sy n="74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22EA-4DCB-4CF4-9F08-504D64181E9E}" type="datetimeFigureOut">
              <a:rPr lang="en-IN" smtClean="0"/>
              <a:pPr/>
              <a:t>18-01-2021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44372-EC1C-47FC-83C1-5D7D2D6C324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3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array can be of any data type</a:t>
            </a:r>
            <a:r>
              <a:rPr lang="en-US" baseline="0" dirty="0" smtClean="0"/>
              <a:t> including </a:t>
            </a:r>
            <a:r>
              <a:rPr lang="en-US" baseline="0" dirty="0" err="1" smtClean="0"/>
              <a:t>struct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8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1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6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3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6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m.*</a:t>
            </a:r>
            <a:r>
              <a:rPr lang="en-US" dirty="0" err="1" smtClean="0"/>
              <a:t>px</a:t>
            </a:r>
            <a:r>
              <a:rPr lang="en-US" dirty="0" smtClean="0"/>
              <a:t>..pointer to member</a:t>
            </a:r>
          </a:p>
          <a:p>
            <a:r>
              <a:rPr lang="en-US" dirty="0" smtClean="0"/>
              <a:t>Pm-&gt;*</a:t>
            </a:r>
            <a:r>
              <a:rPr lang="en-US" dirty="0" err="1" smtClean="0"/>
              <a:t>py</a:t>
            </a:r>
            <a:r>
              <a:rPr lang="en-US" dirty="0" smtClean="0"/>
              <a:t> …..pointer to object and also</a:t>
            </a:r>
            <a:r>
              <a:rPr lang="en-US" baseline="0" dirty="0" smtClean="0"/>
              <a:t> pointer to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0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160" y="273629"/>
            <a:ext cx="2026080" cy="5734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5941440" cy="5734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105760" cy="10225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398304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760" y="1604329"/>
            <a:ext cx="398448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105775" cy="1022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9" tIns="42452" rIns="81639" bIns="42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05775" cy="440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574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6813"/>
            <a:ext cx="2127250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006600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advClick="0" advTm="2147255000"/>
  <p:txStyles>
    <p:titleStyle>
      <a:lvl1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2pPr>
      <a:lvl3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3pPr>
      <a:lvl4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4pPr>
      <a:lvl5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5pPr>
      <a:lvl6pPr marL="2280994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6pPr>
      <a:lvl7pPr marL="2695720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7pPr>
      <a:lvl8pPr marL="3110446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8pPr>
      <a:lvl9pPr marL="3525172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09563" indent="-309563" algn="l" defTabSz="414338" rtl="0" eaLnBrk="1" fontAlgn="base" hangingPunct="1">
        <a:lnSpc>
          <a:spcPct val="97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8" charset="0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258763" algn="l" defTabSz="414338" rtl="0" eaLnBrk="1" fontAlgn="base" hangingPunct="1">
        <a:lnSpc>
          <a:spcPct val="97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pitchFamily="18" charset="0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638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0975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1865313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3120" cy="1470394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accent2">
                    <a:lumMod val="75000"/>
                  </a:schemeClr>
                </a:solidFill>
              </a:rPr>
              <a:t>Classes and Objects</a:t>
            </a:r>
            <a:endParaRPr lang="en-US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10000"/>
            <a:ext cx="6400800" cy="1752664"/>
          </a:xfrm>
        </p:spPr>
        <p:txBody>
          <a:bodyPr/>
          <a:lstStyle/>
          <a:p>
            <a:r>
              <a:rPr lang="en-US" sz="3600" dirty="0" smtClean="0"/>
              <a:t>By: </a:t>
            </a:r>
            <a:r>
              <a:rPr lang="en-US" sz="3600" dirty="0" err="1" smtClean="0"/>
              <a:t>Richa</a:t>
            </a:r>
            <a:r>
              <a:rPr lang="en-US" sz="3600" dirty="0" smtClean="0"/>
              <a:t> Jain</a:t>
            </a:r>
            <a:endParaRPr lang="en-US" sz="3600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mtClean="0"/>
              <a:t>Classes in C++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endParaRPr lang="en-US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33600" y="2209800"/>
            <a:ext cx="2971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class </a:t>
            </a:r>
            <a:r>
              <a:rPr lang="en-US" u="sng"/>
              <a:t>class_name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 private:</a:t>
            </a:r>
          </a:p>
          <a:p>
            <a:pPr algn="l" rtl="0"/>
            <a:r>
              <a:rPr lang="en-US"/>
              <a:t>	…</a:t>
            </a:r>
          </a:p>
          <a:p>
            <a:pPr algn="l" rtl="0"/>
            <a:r>
              <a:rPr lang="en-US"/>
              <a:t>	…</a:t>
            </a:r>
          </a:p>
          <a:p>
            <a:pPr algn="l" rtl="0"/>
            <a:r>
              <a:rPr lang="en-US"/>
              <a:t>	…</a:t>
            </a:r>
          </a:p>
          <a:p>
            <a:pPr algn="l" rtl="0"/>
            <a:r>
              <a:rPr lang="en-US"/>
              <a:t>     public:</a:t>
            </a:r>
          </a:p>
          <a:p>
            <a:pPr algn="l" rtl="0"/>
            <a:r>
              <a:rPr lang="en-US"/>
              <a:t>	…</a:t>
            </a:r>
          </a:p>
          <a:p>
            <a:pPr algn="l" rtl="0"/>
            <a:r>
              <a:rPr lang="en-US"/>
              <a:t>	…</a:t>
            </a:r>
          </a:p>
          <a:p>
            <a:pPr algn="l" rtl="0"/>
            <a:r>
              <a:rPr lang="en-US"/>
              <a:t>	…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>
            <a:off x="3429000" y="29718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562600" y="41910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/>
              <a:t>Public members or methods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3581400" y="42672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562600" y="27432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/>
              <a:t>private members or methods</a:t>
            </a: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657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only members of that class have accessibility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/>
              <a:t> can be accessed only through member functions of that class</a:t>
            </a:r>
            <a:r>
              <a:rPr lang="en-US" dirty="0" smtClean="0"/>
              <a:t>.</a:t>
            </a:r>
          </a:p>
          <a:p>
            <a:pPr marL="365760" lvl="2" indent="-256032">
              <a:buFont typeface="Wingdings 3"/>
              <a:buChar char=""/>
              <a:defRPr/>
            </a:pPr>
            <a:r>
              <a:rPr lang="en-US" sz="3200" dirty="0"/>
              <a:t>Private members and methods are for internal use only.</a:t>
            </a:r>
          </a:p>
          <a:p>
            <a:pPr marL="365760" indent="-256032">
              <a:buFont typeface="Wingdings 3"/>
              <a:buChar char=""/>
              <a:defRPr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Public:</a:t>
            </a:r>
          </a:p>
          <a:p>
            <a:r>
              <a:rPr lang="en-US" dirty="0" smtClean="0"/>
              <a:t>Accessible from outside the class</a:t>
            </a:r>
          </a:p>
          <a:p>
            <a:r>
              <a:rPr lang="en-US" dirty="0" smtClean="0"/>
              <a:t>can be accessed through member function of any class in the same program.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Protected:</a:t>
            </a:r>
          </a:p>
          <a:p>
            <a:r>
              <a:rPr lang="en-US" dirty="0" smtClean="0"/>
              <a:t>Stage between private and public access.</a:t>
            </a:r>
          </a:p>
          <a:p>
            <a:r>
              <a:rPr lang="en-US" dirty="0" smtClean="0"/>
              <a:t>They cannot be accessed from outside the class, but can be accessed from the derived class(inheritance)</a:t>
            </a:r>
            <a:endParaRPr lang="en-US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Example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95401"/>
            <a:ext cx="8105775" cy="4713288"/>
          </a:xfrm>
        </p:spPr>
        <p:txBody>
          <a:bodyPr/>
          <a:lstStyle/>
          <a:p>
            <a:pPr algn="l" rtl="0" eaLnBrk="1" hangingPunct="1">
              <a:defRPr/>
            </a:pPr>
            <a:r>
              <a:rPr lang="en-US" dirty="0" smtClean="0"/>
              <a:t>This class example shows how we can encapsulate (gather) information into one package (unit or class)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5800" y="3048000"/>
            <a:ext cx="4724400" cy="25853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rtl="0"/>
            <a:r>
              <a:rPr lang="en-US" dirty="0"/>
              <a:t>class </a:t>
            </a:r>
            <a:r>
              <a:rPr lang="en-US" dirty="0" smtClean="0"/>
              <a:t>item</a:t>
            </a:r>
            <a:endParaRPr lang="en-US" dirty="0"/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 private:</a:t>
            </a:r>
          </a:p>
          <a:p>
            <a:pPr algn="l" rtl="0"/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number;     // variables declaration  </a:t>
            </a:r>
          </a:p>
          <a:p>
            <a:pPr algn="l" rtl="0"/>
            <a:r>
              <a:rPr lang="en-US" dirty="0" smtClean="0"/>
              <a:t>	float cost;        </a:t>
            </a:r>
            <a:endParaRPr lang="en-US" dirty="0"/>
          </a:p>
          <a:p>
            <a:pPr algn="l" rtl="0"/>
            <a:r>
              <a:rPr lang="en-US" dirty="0"/>
              <a:t>     public:</a:t>
            </a:r>
          </a:p>
          <a:p>
            <a:pPr algn="l" rtl="0"/>
            <a:r>
              <a:rPr lang="en-US" dirty="0"/>
              <a:t>	void </a:t>
            </a:r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float b);</a:t>
            </a:r>
          </a:p>
          <a:p>
            <a:pPr algn="l" rtl="0"/>
            <a:r>
              <a:rPr lang="en-US" dirty="0" smtClean="0"/>
              <a:t>	void </a:t>
            </a:r>
            <a:r>
              <a:rPr lang="en-US" dirty="0" err="1" smtClean="0"/>
              <a:t>putdata</a:t>
            </a:r>
            <a:r>
              <a:rPr lang="en-US" dirty="0" smtClean="0"/>
              <a:t>(void); // fun declaration</a:t>
            </a:r>
            <a:endParaRPr lang="en-US" dirty="0"/>
          </a:p>
          <a:p>
            <a:pPr algn="l" rtl="0"/>
            <a:r>
              <a:rPr lang="en-US" dirty="0" smtClean="0"/>
              <a:t>};  // end with semicolon</a:t>
            </a:r>
            <a:endParaRPr lang="en-US" dirty="0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 flipV="1">
            <a:off x="2819400" y="3276600"/>
            <a:ext cx="2819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5711825" y="3084513"/>
            <a:ext cx="34321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600"/>
              <a:t>No need for others classes to access and retrieve its value directly. The</a:t>
            </a:r>
          </a:p>
          <a:p>
            <a:pPr algn="l" rtl="0"/>
            <a:r>
              <a:rPr lang="en-US" sz="1600"/>
              <a:t>class methods are responsible for</a:t>
            </a:r>
          </a:p>
          <a:p>
            <a:pPr algn="l" rtl="0"/>
            <a:r>
              <a:rPr lang="en-US" sz="1600"/>
              <a:t>that only.</a:t>
            </a:r>
          </a:p>
        </p:txBody>
      </p:sp>
      <p:sp>
        <p:nvSpPr>
          <p:cNvPr id="9223" name="AutoShape 8"/>
          <p:cNvSpPr>
            <a:spLocks/>
          </p:cNvSpPr>
          <p:nvPr/>
        </p:nvSpPr>
        <p:spPr bwMode="auto">
          <a:xfrm>
            <a:off x="5105400" y="46482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 flipV="1">
            <a:off x="5257800" y="4876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5775325" y="4684713"/>
            <a:ext cx="298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5715000" y="4648200"/>
            <a:ext cx="3676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They are accessible from outside</a:t>
            </a:r>
          </a:p>
          <a:p>
            <a:pPr algn="l" rtl="0"/>
            <a:r>
              <a:rPr lang="en-US" dirty="0"/>
              <a:t>the class, and they can access the</a:t>
            </a:r>
          </a:p>
          <a:p>
            <a:pPr algn="l" rtl="0"/>
            <a:r>
              <a:rPr lang="en-US" dirty="0"/>
              <a:t>member (radius)</a:t>
            </a: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105775" cy="4637088"/>
          </a:xfrm>
        </p:spPr>
        <p:txBody>
          <a:bodyPr/>
          <a:lstStyle/>
          <a:p>
            <a:r>
              <a:rPr lang="en-IN" dirty="0" smtClean="0"/>
              <a:t>In class declaration, it only specifies what class will contain.</a:t>
            </a:r>
          </a:p>
          <a:p>
            <a:r>
              <a:rPr lang="en-IN" dirty="0" smtClean="0"/>
              <a:t> Once class has been declared, we can create variables of that type by using the class name.</a:t>
            </a:r>
          </a:p>
          <a:p>
            <a:r>
              <a:rPr lang="en-IN" dirty="0" smtClean="0"/>
              <a:t>Ex: item x;      // memory for x is created</a:t>
            </a:r>
          </a:p>
          <a:p>
            <a:r>
              <a:rPr lang="en-IN" dirty="0" smtClean="0"/>
              <a:t>In C++, the class variables are known as </a:t>
            </a:r>
            <a:r>
              <a:rPr lang="en-IN" b="1" dirty="0" smtClean="0"/>
              <a:t>objects. </a:t>
            </a:r>
            <a:endParaRPr lang="en-IN" dirty="0" smtClean="0"/>
          </a:p>
          <a:p>
            <a:r>
              <a:rPr lang="en-IN" dirty="0" smtClean="0"/>
              <a:t>The necessary space is allocated to an object at this stage.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05775" cy="4941888"/>
          </a:xfrm>
        </p:spPr>
        <p:txBody>
          <a:bodyPr/>
          <a:lstStyle/>
          <a:p>
            <a:r>
              <a:rPr lang="en-IN" dirty="0" smtClean="0"/>
              <a:t>Objects can also be created when a class is defined by placing their names immediately after the closing brace, as we do in structures. That is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smtClean="0"/>
              <a:t>class </a:t>
            </a:r>
            <a:r>
              <a:rPr lang="en-IN" dirty="0" smtClean="0"/>
              <a:t>item</a:t>
            </a:r>
          </a:p>
          <a:p>
            <a:pPr>
              <a:buNone/>
            </a:pPr>
            <a:r>
              <a:rPr lang="en-IN" dirty="0" smtClean="0"/>
              <a:t>			{</a:t>
            </a:r>
          </a:p>
          <a:p>
            <a:pPr>
              <a:buNone/>
            </a:pPr>
            <a:r>
              <a:rPr lang="en-IN" dirty="0" smtClean="0"/>
              <a:t>				........</a:t>
            </a:r>
          </a:p>
          <a:p>
            <a:pPr>
              <a:buNone/>
            </a:pPr>
            <a:r>
              <a:rPr lang="en-IN" dirty="0" smtClean="0"/>
              <a:t>				.......</a:t>
            </a:r>
          </a:p>
          <a:p>
            <a:pPr>
              <a:buNone/>
            </a:pPr>
            <a:r>
              <a:rPr lang="en-IN" dirty="0" smtClean="0"/>
              <a:t>				.......</a:t>
            </a:r>
          </a:p>
          <a:p>
            <a:pPr>
              <a:buNone/>
            </a:pPr>
            <a:r>
              <a:rPr lang="en-IN" dirty="0" smtClean="0"/>
              <a:t>			}</a:t>
            </a:r>
            <a:r>
              <a:rPr lang="en-IN" dirty="0" err="1" smtClean="0"/>
              <a:t>x,y,z</a:t>
            </a:r>
            <a:r>
              <a:rPr lang="en-IN" dirty="0" smtClean="0"/>
              <a:t>;</a:t>
            </a: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05775" cy="1022350"/>
          </a:xfrm>
        </p:spPr>
        <p:txBody>
          <a:bodyPr/>
          <a:lstStyle/>
          <a:p>
            <a:r>
              <a:rPr lang="en-IN" dirty="0" smtClean="0"/>
              <a:t>Accessing class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105775" cy="4484689"/>
          </a:xfrm>
        </p:spPr>
        <p:txBody>
          <a:bodyPr/>
          <a:lstStyle/>
          <a:p>
            <a:r>
              <a:rPr lang="en-IN" dirty="0" smtClean="0"/>
              <a:t>Syntax for calling a member function:</a:t>
            </a:r>
          </a:p>
          <a:p>
            <a:pPr>
              <a:buNone/>
            </a:pPr>
            <a:r>
              <a:rPr lang="en-IN" dirty="0" err="1" smtClean="0"/>
              <a:t>Object_name.function_name</a:t>
            </a:r>
            <a:r>
              <a:rPr lang="en-IN" dirty="0" smtClean="0"/>
              <a:t>(actual parameters);</a:t>
            </a:r>
          </a:p>
          <a:p>
            <a:pPr>
              <a:buNone/>
            </a:pPr>
            <a:r>
              <a:rPr lang="en-IN" dirty="0" smtClean="0"/>
              <a:t> Ex:</a:t>
            </a:r>
          </a:p>
          <a:p>
            <a:pPr algn="ctr">
              <a:buNone/>
            </a:pPr>
            <a:r>
              <a:rPr lang="en-IN" dirty="0" err="1" smtClean="0"/>
              <a:t>x.getdata</a:t>
            </a:r>
            <a:r>
              <a:rPr lang="en-IN" dirty="0" smtClean="0"/>
              <a:t>(100,75.5);   // value 100 to number &amp; 75.5                                      to cost</a:t>
            </a:r>
          </a:p>
          <a:p>
            <a:pPr>
              <a:buNone/>
            </a:pPr>
            <a:r>
              <a:rPr lang="en-IN" dirty="0" smtClean="0"/>
              <a:t> Similarly 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x.putdata</a:t>
            </a:r>
            <a:r>
              <a:rPr lang="en-IN" dirty="0" smtClean="0"/>
              <a:t>();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05775" cy="1022350"/>
          </a:xfrm>
        </p:spPr>
        <p:txBody>
          <a:bodyPr/>
          <a:lstStyle/>
          <a:p>
            <a:r>
              <a:rPr lang="en-IN" dirty="0" smtClean="0"/>
              <a:t>Accessing class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05775" cy="4637088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Note: </a:t>
            </a:r>
            <a:r>
              <a:rPr lang="en-IN" dirty="0" smtClean="0"/>
              <a:t>a member function can be invoked only by using an object(of same class)</a:t>
            </a:r>
          </a:p>
          <a:p>
            <a:pPr>
              <a:buNone/>
            </a:pPr>
            <a:r>
              <a:rPr lang="en-IN" dirty="0" smtClean="0"/>
              <a:t>The statement like: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getdata</a:t>
            </a:r>
            <a:r>
              <a:rPr lang="en-IN" dirty="0" smtClean="0"/>
              <a:t>(100,75.5);    // no meaning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x.number</a:t>
            </a:r>
            <a:r>
              <a:rPr lang="en-IN" dirty="0" smtClean="0"/>
              <a:t>=100;         // illegal</a:t>
            </a:r>
          </a:p>
          <a:p>
            <a:pPr>
              <a:buNone/>
            </a:pPr>
            <a:r>
              <a:rPr lang="en-IN" dirty="0" smtClean="0"/>
              <a:t>  	because data member (number) declared private can be accessed only through a member function and not by object directly.</a:t>
            </a: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05775" cy="1022350"/>
          </a:xfrm>
        </p:spPr>
        <p:txBody>
          <a:bodyPr/>
          <a:lstStyle/>
          <a:p>
            <a:r>
              <a:rPr lang="en-IN" dirty="0" smtClean="0"/>
              <a:t>Accessing class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05775" cy="5322888"/>
          </a:xfrm>
        </p:spPr>
        <p:txBody>
          <a:bodyPr/>
          <a:lstStyle/>
          <a:p>
            <a:r>
              <a:rPr lang="en-IN" sz="2000" dirty="0" smtClean="0"/>
              <a:t>A variable declared as public can be accessed by the objects directly.</a:t>
            </a:r>
          </a:p>
          <a:p>
            <a:pPr>
              <a:buNone/>
            </a:pPr>
            <a:r>
              <a:rPr lang="en-IN" sz="2000" dirty="0" smtClean="0"/>
              <a:t>Ex:   </a:t>
            </a:r>
            <a:r>
              <a:rPr lang="en-IN" sz="1800" dirty="0" smtClean="0"/>
              <a:t>class xyz</a:t>
            </a:r>
          </a:p>
          <a:p>
            <a:pPr>
              <a:buNone/>
            </a:pPr>
            <a:r>
              <a:rPr lang="en-IN" sz="1800" dirty="0" smtClean="0"/>
              <a:t>		{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int</a:t>
            </a:r>
            <a:r>
              <a:rPr lang="en-IN" sz="1800" dirty="0" smtClean="0"/>
              <a:t> x;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int</a:t>
            </a:r>
            <a:r>
              <a:rPr lang="en-IN" sz="1800" dirty="0" smtClean="0"/>
              <a:t> y;</a:t>
            </a:r>
          </a:p>
          <a:p>
            <a:pPr>
              <a:buNone/>
            </a:pPr>
            <a:r>
              <a:rPr lang="en-IN" sz="1800" dirty="0" smtClean="0"/>
              <a:t>		public: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int</a:t>
            </a:r>
            <a:r>
              <a:rPr lang="en-IN" sz="1800" dirty="0" smtClean="0"/>
              <a:t> z;</a:t>
            </a:r>
          </a:p>
          <a:p>
            <a:pPr>
              <a:buNone/>
            </a:pPr>
            <a:r>
              <a:rPr lang="en-IN" sz="1800" dirty="0" smtClean="0"/>
              <a:t>		};</a:t>
            </a:r>
          </a:p>
          <a:p>
            <a:pPr>
              <a:buNone/>
            </a:pPr>
            <a:r>
              <a:rPr lang="en-IN" sz="1800" dirty="0" smtClean="0"/>
              <a:t>.		.......</a:t>
            </a:r>
          </a:p>
          <a:p>
            <a:pPr>
              <a:buNone/>
            </a:pPr>
            <a:r>
              <a:rPr lang="en-IN" sz="1800" dirty="0" smtClean="0"/>
              <a:t>		xyz p;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p.x</a:t>
            </a:r>
            <a:r>
              <a:rPr lang="en-IN" sz="1800" dirty="0" smtClean="0"/>
              <a:t>=0;    // error , x is private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p.z</a:t>
            </a:r>
            <a:r>
              <a:rPr lang="en-IN" sz="1800" dirty="0" smtClean="0"/>
              <a:t>=10;  // Ok, z is public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05775" cy="5410200"/>
          </a:xfrm>
        </p:spPr>
        <p:txBody>
          <a:bodyPr/>
          <a:lstStyle/>
          <a:p>
            <a:r>
              <a:rPr lang="en-IN" dirty="0" smtClean="0"/>
              <a:t>A class is a way to bind the data and its associated functions together.</a:t>
            </a:r>
          </a:p>
          <a:p>
            <a:r>
              <a:rPr lang="en-IN" dirty="0" smtClean="0"/>
              <a:t>When defining a class, we are creating a new abstract data type that can be treated like built-in data type.</a:t>
            </a:r>
          </a:p>
          <a:p>
            <a:r>
              <a:rPr lang="en-IN" dirty="0" smtClean="0"/>
              <a:t>A class specification has two parts: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Class declaration</a:t>
            </a:r>
          </a:p>
          <a:p>
            <a:pPr marL="514350" indent="-514350">
              <a:buNone/>
            </a:pPr>
            <a:r>
              <a:rPr lang="en-IN" dirty="0" smtClean="0"/>
              <a:t>	describes the type and scope of its member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Class function definitions</a:t>
            </a:r>
          </a:p>
          <a:p>
            <a:pPr marL="514350" indent="-514350">
              <a:buNone/>
            </a:pPr>
            <a:r>
              <a:rPr lang="en-IN" dirty="0" smtClean="0"/>
              <a:t>       describe how the class functions are implemented</a:t>
            </a:r>
          </a:p>
          <a:p>
            <a:pPr marL="514350" indent="-514350"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05775" cy="1022350"/>
          </a:xfrm>
        </p:spPr>
        <p:txBody>
          <a:bodyPr/>
          <a:lstStyle/>
          <a:p>
            <a:r>
              <a:rPr lang="en-IN" dirty="0" smtClean="0"/>
              <a:t>Defining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105775" cy="471328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It can be defined in two places:</a:t>
            </a:r>
          </a:p>
          <a:p>
            <a:r>
              <a:rPr lang="en-IN" dirty="0" smtClean="0"/>
              <a:t>Outside the class definition</a:t>
            </a:r>
          </a:p>
          <a:p>
            <a:r>
              <a:rPr lang="en-IN" dirty="0" smtClean="0"/>
              <a:t>Inside the class definition</a:t>
            </a:r>
          </a:p>
          <a:p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05775" cy="1022350"/>
          </a:xfrm>
        </p:spPr>
        <p:txBody>
          <a:bodyPr/>
          <a:lstStyle/>
          <a:p>
            <a:r>
              <a:rPr lang="en-IN" dirty="0" smtClean="0"/>
              <a:t>Outside the Class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05775" cy="5943600"/>
          </a:xfrm>
        </p:spPr>
        <p:txBody>
          <a:bodyPr/>
          <a:lstStyle/>
          <a:p>
            <a:r>
              <a:rPr lang="en-IN" dirty="0" smtClean="0"/>
              <a:t>Member functions that are declared inside a class have to be defined separately outside the class</a:t>
            </a:r>
          </a:p>
          <a:p>
            <a:r>
              <a:rPr lang="en-IN" dirty="0" smtClean="0"/>
              <a:t>Their definitions are very much like the normal functions</a:t>
            </a:r>
          </a:p>
          <a:p>
            <a:r>
              <a:rPr lang="en-IN" dirty="0" smtClean="0"/>
              <a:t>They should have a function header and a function body</a:t>
            </a:r>
          </a:p>
          <a:p>
            <a:r>
              <a:rPr lang="en-IN" dirty="0" smtClean="0"/>
              <a:t>An important difference between a member function and a normal function is that a  member function incorporates a membership “ identity label” in the header.</a:t>
            </a:r>
          </a:p>
          <a:p>
            <a:r>
              <a:rPr lang="en-IN" dirty="0" smtClean="0"/>
              <a:t>This “label” tells the compiler which class the function belongs to</a:t>
            </a: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105775" cy="5170488"/>
          </a:xfrm>
        </p:spPr>
        <p:txBody>
          <a:bodyPr/>
          <a:lstStyle/>
          <a:p>
            <a:r>
              <a:rPr lang="en-IN" dirty="0" smtClean="0"/>
              <a:t>The general form of a member function definition is: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i="1" dirty="0" smtClean="0"/>
              <a:t>return-type</a:t>
            </a:r>
            <a:r>
              <a:rPr lang="en-IN" dirty="0" smtClean="0"/>
              <a:t> </a:t>
            </a:r>
            <a:r>
              <a:rPr lang="en-IN" b="1" dirty="0" smtClean="0"/>
              <a:t>class-name</a:t>
            </a:r>
            <a:r>
              <a:rPr lang="en-IN" dirty="0" smtClean="0"/>
              <a:t> :: </a:t>
            </a:r>
            <a:r>
              <a:rPr lang="en-IN" i="1" dirty="0" smtClean="0"/>
              <a:t>function-name</a:t>
            </a:r>
            <a:r>
              <a:rPr lang="en-IN" dirty="0" smtClean="0"/>
              <a:t> (argument declaration)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Function body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 algn="just"/>
            <a:r>
              <a:rPr lang="en-IN" dirty="0" smtClean="0"/>
              <a:t>The membership label class-name :: tells the compiler that the function-name belongs to the class </a:t>
            </a:r>
            <a:r>
              <a:rPr lang="en-IN" dirty="0" err="1" smtClean="0"/>
              <a:t>class</a:t>
            </a:r>
            <a:r>
              <a:rPr lang="en-IN" dirty="0" smtClean="0"/>
              <a:t>-name i.e. The scope of the function is restricted to the class-name specified in the header line</a:t>
            </a: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05775" cy="4403725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void item :: </a:t>
            </a:r>
            <a:r>
              <a:rPr lang="en-IN" dirty="0" err="1" smtClean="0"/>
              <a:t>getdata</a:t>
            </a:r>
            <a:r>
              <a:rPr lang="en-IN" dirty="0" smtClean="0"/>
              <a:t> (</a:t>
            </a:r>
            <a:r>
              <a:rPr lang="en-IN" dirty="0" err="1" smtClean="0"/>
              <a:t>int</a:t>
            </a:r>
            <a:r>
              <a:rPr lang="en-IN" dirty="0" smtClean="0"/>
              <a:t> a, float b)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number = a;</a:t>
            </a:r>
          </a:p>
          <a:p>
            <a:pPr>
              <a:buNone/>
            </a:pPr>
            <a:r>
              <a:rPr lang="en-IN" dirty="0" smtClean="0"/>
              <a:t>cost = b;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void item :: </a:t>
            </a:r>
            <a:r>
              <a:rPr lang="en-IN" dirty="0" err="1" smtClean="0"/>
              <a:t>putdata</a:t>
            </a:r>
            <a:r>
              <a:rPr lang="en-IN" dirty="0" smtClean="0"/>
              <a:t> (void)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&lt;&lt;“Number :”&lt;&lt;number;</a:t>
            </a:r>
          </a:p>
          <a:p>
            <a:pPr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&lt;&lt;“Cost”&lt;&lt;cost;</a:t>
            </a:r>
          </a:p>
          <a:p>
            <a:pPr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105775" cy="509428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Member function have some special characteristics :</a:t>
            </a:r>
          </a:p>
          <a:p>
            <a:pPr>
              <a:buNone/>
            </a:pPr>
            <a:endParaRPr lang="en-IN" sz="100" dirty="0" smtClean="0"/>
          </a:p>
          <a:p>
            <a:r>
              <a:rPr lang="en-IN" dirty="0" smtClean="0"/>
              <a:t>Several different classes can use the same function name. The “membership label” will resolve their scope.</a:t>
            </a:r>
          </a:p>
          <a:p>
            <a:r>
              <a:rPr lang="en-IN" dirty="0" smtClean="0"/>
              <a:t>Member functions can access the private data of the class. A non member function cannot do so.</a:t>
            </a:r>
          </a:p>
          <a:p>
            <a:r>
              <a:rPr lang="en-IN" dirty="0" smtClean="0"/>
              <a:t>A member function can call another member function directly, without using dot operator.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Inside the class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05775" cy="4713289"/>
          </a:xfrm>
        </p:spPr>
        <p:txBody>
          <a:bodyPr/>
          <a:lstStyle/>
          <a:p>
            <a:r>
              <a:rPr lang="en-IN" dirty="0" smtClean="0"/>
              <a:t>Another method of defining a member function is to replace the function declaration by the actual function definition inside the class.</a:t>
            </a:r>
          </a:p>
          <a:p>
            <a:r>
              <a:rPr lang="en-IN" dirty="0" smtClean="0"/>
              <a:t>Ex:  class item</a:t>
            </a:r>
          </a:p>
          <a:p>
            <a:pPr>
              <a:buNone/>
            </a:pPr>
            <a:r>
              <a:rPr lang="en-IN" dirty="0" smtClean="0"/>
              <a:t>			{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err="1" smtClean="0"/>
              <a:t>int</a:t>
            </a:r>
            <a:r>
              <a:rPr lang="en-IN" dirty="0" smtClean="0"/>
              <a:t> number;</a:t>
            </a:r>
          </a:p>
          <a:p>
            <a:pPr>
              <a:buNone/>
            </a:pPr>
            <a:r>
              <a:rPr lang="en-IN" dirty="0" smtClean="0"/>
              <a:t>			float cost;</a:t>
            </a:r>
          </a:p>
          <a:p>
            <a:pPr>
              <a:buNone/>
            </a:pPr>
            <a:r>
              <a:rPr lang="en-IN" dirty="0" smtClean="0"/>
              <a:t>		public:</a:t>
            </a:r>
          </a:p>
          <a:p>
            <a:pPr>
              <a:buNone/>
            </a:pPr>
            <a:r>
              <a:rPr lang="en-IN" dirty="0" smtClean="0"/>
              <a:t>			void </a:t>
            </a:r>
            <a:r>
              <a:rPr lang="en-IN" dirty="0" err="1" smtClean="0"/>
              <a:t>getdata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a, float b);   //declaration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105775" cy="6096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// inline function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void </a:t>
            </a:r>
            <a:r>
              <a:rPr lang="en-IN" dirty="0" err="1" smtClean="0"/>
              <a:t>putdata</a:t>
            </a:r>
            <a:r>
              <a:rPr lang="en-IN" dirty="0" smtClean="0"/>
              <a:t>(void)       // definition inside the class</a:t>
            </a:r>
          </a:p>
          <a:p>
            <a:pPr>
              <a:buNone/>
            </a:pPr>
            <a:r>
              <a:rPr lang="en-IN" dirty="0" smtClean="0"/>
              <a:t>	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&lt;&lt;number&lt;&lt;“\n”;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&lt;&lt;cost&lt;&lt;“\n”;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	};</a:t>
            </a:r>
          </a:p>
          <a:p>
            <a:pPr>
              <a:buNone/>
            </a:pPr>
            <a:r>
              <a:rPr lang="en-IN" dirty="0" smtClean="0"/>
              <a:t>	When a function is defined inside the class , it is treated as inline function. Therefore all restrictions and limitations that apply to inline function are also applicable here.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Making an outside function inline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05775" cy="5334000"/>
          </a:xfrm>
        </p:spPr>
        <p:txBody>
          <a:bodyPr/>
          <a:lstStyle/>
          <a:p>
            <a:r>
              <a:rPr lang="en-IN" sz="2400" dirty="0" smtClean="0"/>
              <a:t>Can declare member function inline by using qualifier inline in header line of function definition.</a:t>
            </a:r>
          </a:p>
          <a:p>
            <a:r>
              <a:rPr lang="en-IN" sz="2400" dirty="0" smtClean="0"/>
              <a:t>Ex: 	</a:t>
            </a:r>
            <a:r>
              <a:rPr lang="en-IN" sz="1800" dirty="0" smtClean="0"/>
              <a:t>class item</a:t>
            </a:r>
          </a:p>
          <a:p>
            <a:pPr>
              <a:buNone/>
            </a:pPr>
            <a:r>
              <a:rPr lang="en-IN" sz="1800" dirty="0" smtClean="0"/>
              <a:t>			{</a:t>
            </a:r>
          </a:p>
          <a:p>
            <a:pPr>
              <a:buNone/>
            </a:pPr>
            <a:r>
              <a:rPr lang="en-IN" sz="1800" dirty="0" smtClean="0"/>
              <a:t>			public: </a:t>
            </a:r>
          </a:p>
          <a:p>
            <a:pPr>
              <a:buNone/>
            </a:pPr>
            <a:r>
              <a:rPr lang="en-IN" sz="1800" dirty="0" smtClean="0"/>
              <a:t>			void </a:t>
            </a:r>
            <a:r>
              <a:rPr lang="en-IN" sz="1800" dirty="0" err="1" smtClean="0"/>
              <a:t>getdata</a:t>
            </a:r>
            <a:r>
              <a:rPr lang="en-IN" sz="1800" dirty="0" smtClean="0"/>
              <a:t>(</a:t>
            </a:r>
            <a:r>
              <a:rPr lang="en-IN" sz="1800" dirty="0" err="1" smtClean="0"/>
              <a:t>int</a:t>
            </a:r>
            <a:r>
              <a:rPr lang="en-IN" sz="1800" dirty="0" smtClean="0"/>
              <a:t> a, float b);        //declaration</a:t>
            </a:r>
          </a:p>
          <a:p>
            <a:pPr>
              <a:buNone/>
            </a:pPr>
            <a:r>
              <a:rPr lang="en-IN" sz="1800" dirty="0" smtClean="0"/>
              <a:t>			};</a:t>
            </a:r>
          </a:p>
          <a:p>
            <a:pPr>
              <a:buNone/>
            </a:pPr>
            <a:r>
              <a:rPr lang="en-IN" sz="1800" dirty="0" smtClean="0"/>
              <a:t>			inline void item:: </a:t>
            </a:r>
            <a:r>
              <a:rPr lang="en-IN" sz="1800" dirty="0" err="1" smtClean="0"/>
              <a:t>getdata</a:t>
            </a:r>
            <a:r>
              <a:rPr lang="en-IN" sz="1800" dirty="0" smtClean="0"/>
              <a:t>( </a:t>
            </a:r>
            <a:r>
              <a:rPr lang="en-IN" sz="1800" dirty="0" err="1" smtClean="0"/>
              <a:t>int</a:t>
            </a:r>
            <a:r>
              <a:rPr lang="en-IN" sz="1800" dirty="0" smtClean="0"/>
              <a:t> a, float b)          //definition</a:t>
            </a:r>
          </a:p>
          <a:p>
            <a:pPr>
              <a:buNone/>
            </a:pPr>
            <a:r>
              <a:rPr lang="en-IN" sz="1800" dirty="0" smtClean="0"/>
              <a:t>			{ </a:t>
            </a:r>
          </a:p>
          <a:p>
            <a:pPr>
              <a:buNone/>
            </a:pPr>
            <a:r>
              <a:rPr lang="en-IN" sz="1800" dirty="0" smtClean="0"/>
              <a:t>				number =a;</a:t>
            </a:r>
          </a:p>
          <a:p>
            <a:pPr>
              <a:buNone/>
            </a:pPr>
            <a:r>
              <a:rPr lang="en-IN" sz="1800" dirty="0" smtClean="0"/>
              <a:t>				 cost=b;</a:t>
            </a:r>
          </a:p>
          <a:p>
            <a:pPr>
              <a:buNone/>
            </a:pPr>
            <a:r>
              <a:rPr lang="en-IN" sz="1800" dirty="0" smtClean="0"/>
              <a:t>			} </a:t>
            </a:r>
            <a:endParaRPr lang="en-IN" sz="1800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05775" cy="1022350"/>
          </a:xfrm>
        </p:spPr>
        <p:txBody>
          <a:bodyPr/>
          <a:lstStyle/>
          <a:p>
            <a:r>
              <a:rPr lang="en-IN" dirty="0" smtClean="0"/>
              <a:t>Nesting of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05775" cy="4114800"/>
          </a:xfrm>
        </p:spPr>
        <p:txBody>
          <a:bodyPr/>
          <a:lstStyle/>
          <a:p>
            <a:r>
              <a:rPr lang="en-IN" dirty="0" smtClean="0"/>
              <a:t>Member function of a class can be called only by an object of that class using a dot operator. </a:t>
            </a:r>
          </a:p>
          <a:p>
            <a:r>
              <a:rPr lang="en-IN" dirty="0" smtClean="0"/>
              <a:t>However, there is an exception to this. </a:t>
            </a:r>
          </a:p>
          <a:p>
            <a:r>
              <a:rPr lang="en-IN" dirty="0" smtClean="0"/>
              <a:t>A member function can be called by using its name inside another member function of the same class. This is known as </a:t>
            </a:r>
            <a:r>
              <a:rPr lang="en-IN" i="1" dirty="0" smtClean="0"/>
              <a:t>nesting of member functions.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09600" y="457200"/>
            <a:ext cx="4800600" cy="6400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IN" sz="1600" dirty="0" smtClean="0"/>
              <a:t># include&lt;</a:t>
            </a:r>
            <a:r>
              <a:rPr lang="en-IN" sz="1600" dirty="0" err="1" smtClean="0"/>
              <a:t>iostream</a:t>
            </a:r>
            <a:r>
              <a:rPr lang="en-IN" sz="1600" dirty="0" smtClean="0"/>
              <a:t>&gt;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using namespace std;</a:t>
            </a:r>
          </a:p>
          <a:p>
            <a:pPr>
              <a:buNone/>
            </a:pPr>
            <a:r>
              <a:rPr lang="en-IN" sz="1600" dirty="0" smtClean="0"/>
              <a:t>class binary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err="1"/>
              <a:t>i</a:t>
            </a:r>
            <a:r>
              <a:rPr lang="en-IN" sz="1600" dirty="0" err="1" smtClean="0"/>
              <a:t>nt</a:t>
            </a:r>
            <a:r>
              <a:rPr lang="en-IN" sz="1600" dirty="0" smtClean="0"/>
              <a:t> </a:t>
            </a:r>
            <a:r>
              <a:rPr lang="en-IN" sz="1600" dirty="0" smtClean="0"/>
              <a:t>s;</a:t>
            </a:r>
          </a:p>
          <a:p>
            <a:pPr>
              <a:buNone/>
            </a:pPr>
            <a:r>
              <a:rPr lang="en-IN" sz="1600" dirty="0" smtClean="0"/>
              <a:t>public:</a:t>
            </a:r>
          </a:p>
          <a:p>
            <a:pPr>
              <a:buNone/>
            </a:pPr>
            <a:r>
              <a:rPr lang="en-IN" sz="1600" dirty="0" smtClean="0"/>
              <a:t>void read(void)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err="1" smtClean="0"/>
              <a:t>cout</a:t>
            </a:r>
            <a:r>
              <a:rPr lang="en-IN" sz="1600" dirty="0" smtClean="0"/>
              <a:t>&lt;&lt;“Enter a binary number”;</a:t>
            </a:r>
          </a:p>
          <a:p>
            <a:pPr>
              <a:buNone/>
            </a:pPr>
            <a:r>
              <a:rPr lang="en-IN" sz="1600" dirty="0" err="1"/>
              <a:t>c</a:t>
            </a:r>
            <a:r>
              <a:rPr lang="en-IN" sz="1600" dirty="0" err="1" smtClean="0"/>
              <a:t>in</a:t>
            </a:r>
            <a:r>
              <a:rPr lang="en-IN" sz="1600" dirty="0" smtClean="0"/>
              <a:t>&gt;&gt;s;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r>
              <a:rPr lang="en-IN" sz="1600" dirty="0" smtClean="0"/>
              <a:t>void </a:t>
            </a:r>
            <a:r>
              <a:rPr lang="en-IN" sz="1600" dirty="0" err="1" smtClean="0"/>
              <a:t>chk_bin</a:t>
            </a:r>
            <a:r>
              <a:rPr lang="en-IN" sz="1600" dirty="0" smtClean="0"/>
              <a:t>(void)</a:t>
            </a:r>
          </a:p>
          <a:p>
            <a:pPr>
              <a:buNone/>
            </a:pPr>
            <a:r>
              <a:rPr lang="en-IN" sz="1600" dirty="0" smtClean="0"/>
              <a:t>{ </a:t>
            </a:r>
          </a:p>
          <a:p>
            <a:pPr>
              <a:buNone/>
            </a:pPr>
            <a:r>
              <a:rPr lang="en-IN" sz="1600" dirty="0" smtClean="0"/>
              <a:t>read();        //calling member function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r>
              <a:rPr lang="en-IN" sz="1600" dirty="0" smtClean="0"/>
              <a:t>};</a:t>
            </a:r>
          </a:p>
          <a:p>
            <a:pPr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main()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smtClean="0"/>
              <a:t>binary  b;</a:t>
            </a:r>
          </a:p>
          <a:p>
            <a:pPr>
              <a:buNone/>
            </a:pPr>
            <a:r>
              <a:rPr lang="en-IN" sz="1600" dirty="0" err="1" smtClean="0"/>
              <a:t>b.read</a:t>
            </a:r>
            <a:r>
              <a:rPr lang="en-IN" sz="1600" dirty="0" smtClean="0"/>
              <a:t>();</a:t>
            </a:r>
          </a:p>
          <a:p>
            <a:pPr>
              <a:buNone/>
            </a:pPr>
            <a:r>
              <a:rPr lang="en-IN" sz="1600" dirty="0" err="1" smtClean="0"/>
              <a:t>b.chk_bin</a:t>
            </a:r>
            <a:r>
              <a:rPr lang="en-IN" sz="1600" dirty="0" smtClean="0"/>
              <a:t>();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return 0;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r>
              <a:rPr lang="en-IN" sz="1400" dirty="0" smtClean="0"/>
              <a:t> </a:t>
            </a: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mtClean="0"/>
              <a:t>Classes in C++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US" dirty="0" smtClean="0"/>
              <a:t>A class definition begins with the keyword </a:t>
            </a:r>
            <a:r>
              <a:rPr lang="en-US" i="1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.</a:t>
            </a:r>
          </a:p>
          <a:p>
            <a:pPr algn="l" rtl="0" eaLnBrk="1" hangingPunct="1">
              <a:defRPr/>
            </a:pPr>
            <a:r>
              <a:rPr lang="en-US" dirty="0" smtClean="0"/>
              <a:t>The body of the class is contained within a set of braces, </a:t>
            </a:r>
            <a:r>
              <a:rPr lang="en-US" dirty="0" smtClean="0">
                <a:solidFill>
                  <a:srgbClr val="FF0000"/>
                </a:solidFill>
              </a:rPr>
              <a:t>{    } ;</a:t>
            </a:r>
            <a:r>
              <a:rPr lang="en-US" dirty="0" smtClean="0"/>
              <a:t>  (notice the semi-colon).</a:t>
            </a:r>
          </a:p>
          <a:p>
            <a:pPr algn="l" rtl="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505200" y="4038600"/>
            <a:ext cx="2133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class </a:t>
            </a:r>
            <a:r>
              <a:rPr lang="en-US" u="sng"/>
              <a:t>class_name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	….</a:t>
            </a:r>
          </a:p>
          <a:p>
            <a:pPr algn="l"/>
            <a:r>
              <a:rPr lang="en-US"/>
              <a:t>….</a:t>
            </a:r>
          </a:p>
          <a:p>
            <a:pPr algn="l"/>
            <a:r>
              <a:rPr lang="en-US"/>
              <a:t>….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 flipV="1">
            <a:off x="4114800" y="5105400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096000" y="51054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defRPr/>
            </a:pPr>
            <a:r>
              <a:rPr lang="en-US"/>
              <a:t>Class body  (data member +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methods</a:t>
            </a:r>
            <a:r>
              <a:rPr lang="en-US"/>
              <a:t>)</a:t>
            </a:r>
          </a:p>
        </p:txBody>
      </p:sp>
      <p:sp>
        <p:nvSpPr>
          <p:cNvPr id="5127" name="Line 8"/>
          <p:cNvSpPr>
            <a:spLocks noChangeShapeType="1"/>
          </p:cNvSpPr>
          <p:nvPr/>
        </p:nvSpPr>
        <p:spPr bwMode="auto">
          <a:xfrm flipH="1" flipV="1">
            <a:off x="5486400" y="4343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6629400" y="41910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/>
              <a:t>Any valid identifier</a:t>
            </a: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05775" cy="1022350"/>
          </a:xfrm>
        </p:spPr>
        <p:txBody>
          <a:bodyPr/>
          <a:lstStyle/>
          <a:p>
            <a:r>
              <a:rPr lang="en-IN" dirty="0" smtClean="0"/>
              <a:t>Private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6781801"/>
          </a:xfrm>
        </p:spPr>
        <p:txBody>
          <a:bodyPr/>
          <a:lstStyle/>
          <a:p>
            <a:r>
              <a:rPr lang="en-IN" sz="1600" dirty="0" smtClean="0"/>
              <a:t>It can only be called by a another function i.e. Member of  its class.</a:t>
            </a:r>
          </a:p>
          <a:p>
            <a:r>
              <a:rPr lang="en-IN" sz="1600" dirty="0" smtClean="0"/>
              <a:t>Even an object cannot invoke a private function using the dot operator.</a:t>
            </a:r>
          </a:p>
          <a:p>
            <a:r>
              <a:rPr lang="en-IN" sz="1600" dirty="0" smtClean="0"/>
              <a:t>Consider a class as defined below:</a:t>
            </a:r>
          </a:p>
          <a:p>
            <a:pPr lvl="1">
              <a:buNone/>
            </a:pPr>
            <a:r>
              <a:rPr lang="en-IN" sz="1400" dirty="0" smtClean="0"/>
              <a:t>class sample</a:t>
            </a:r>
          </a:p>
          <a:p>
            <a:pPr lvl="1">
              <a:buNone/>
            </a:pPr>
            <a:r>
              <a:rPr lang="en-IN" sz="1400" dirty="0" smtClean="0"/>
              <a:t>{</a:t>
            </a:r>
          </a:p>
          <a:p>
            <a:pPr lvl="1">
              <a:buNone/>
            </a:pPr>
            <a:r>
              <a:rPr lang="en-IN" sz="1400" dirty="0" err="1" smtClean="0"/>
              <a:t>int</a:t>
            </a:r>
            <a:r>
              <a:rPr lang="en-IN" sz="1400" dirty="0" smtClean="0"/>
              <a:t>  m;</a:t>
            </a:r>
          </a:p>
          <a:p>
            <a:pPr lvl="1">
              <a:buNone/>
            </a:pPr>
            <a:r>
              <a:rPr lang="en-IN" sz="1400" dirty="0"/>
              <a:t>v</a:t>
            </a:r>
            <a:r>
              <a:rPr lang="en-IN" sz="1400" dirty="0" smtClean="0"/>
              <a:t>oid </a:t>
            </a:r>
            <a:r>
              <a:rPr lang="en-IN" sz="1400" dirty="0" smtClean="0"/>
              <a:t>read(void);   // private member function</a:t>
            </a:r>
          </a:p>
          <a:p>
            <a:pPr lvl="1">
              <a:buNone/>
            </a:pPr>
            <a:r>
              <a:rPr lang="en-IN" sz="1400" dirty="0" smtClean="0"/>
              <a:t>Public:  void update(void);</a:t>
            </a:r>
          </a:p>
          <a:p>
            <a:pPr lvl="1">
              <a:buNone/>
            </a:pPr>
            <a:r>
              <a:rPr lang="en-IN" sz="1400" dirty="0" smtClean="0"/>
              <a:t>			void write(void);</a:t>
            </a:r>
          </a:p>
          <a:p>
            <a:pPr lvl="1">
              <a:buNone/>
            </a:pPr>
            <a:r>
              <a:rPr lang="en-IN" sz="1400" dirty="0" smtClean="0"/>
              <a:t>};</a:t>
            </a:r>
          </a:p>
          <a:p>
            <a:pPr lvl="1">
              <a:buNone/>
            </a:pPr>
            <a:r>
              <a:rPr lang="en-IN" sz="1400" dirty="0" smtClean="0"/>
              <a:t>If   s1 is an object  of sample, then</a:t>
            </a:r>
          </a:p>
          <a:p>
            <a:pPr lvl="1">
              <a:buNone/>
            </a:pPr>
            <a:r>
              <a:rPr lang="en-IN" sz="1400" dirty="0" smtClean="0"/>
              <a:t>		s1.read();   //won’t work; objects cannot access private members</a:t>
            </a:r>
          </a:p>
          <a:p>
            <a:pPr lvl="1">
              <a:buFont typeface="Arial"/>
              <a:buChar char="•"/>
            </a:pPr>
            <a:r>
              <a:rPr lang="en-IN" sz="1400" dirty="0" smtClean="0"/>
              <a:t>However, the function read() can be called by the function update() to update the value of m</a:t>
            </a:r>
          </a:p>
          <a:p>
            <a:pPr lvl="1">
              <a:buNone/>
            </a:pPr>
            <a:r>
              <a:rPr lang="en-IN" sz="1400" dirty="0" smtClean="0"/>
              <a:t>void sample :: update(void)</a:t>
            </a:r>
          </a:p>
          <a:p>
            <a:pPr lvl="1">
              <a:buNone/>
            </a:pPr>
            <a:r>
              <a:rPr lang="en-IN" sz="1400" dirty="0" smtClean="0"/>
              <a:t>{</a:t>
            </a:r>
          </a:p>
          <a:p>
            <a:pPr lvl="1">
              <a:buNone/>
            </a:pPr>
            <a:r>
              <a:rPr lang="en-IN" sz="1400" dirty="0" smtClean="0"/>
              <a:t>read();      //simple </a:t>
            </a:r>
            <a:r>
              <a:rPr lang="en-IN" sz="1400" dirty="0" err="1" smtClean="0"/>
              <a:t>call;no</a:t>
            </a:r>
            <a:r>
              <a:rPr lang="en-IN" sz="1400" dirty="0" smtClean="0"/>
              <a:t> object used</a:t>
            </a:r>
          </a:p>
          <a:p>
            <a:pPr lvl="1">
              <a:buNone/>
            </a:pPr>
            <a:r>
              <a:rPr lang="en-IN" sz="1400" dirty="0" smtClean="0"/>
              <a:t>} </a:t>
            </a:r>
          </a:p>
          <a:p>
            <a:pPr lvl="1">
              <a:buNone/>
            </a:pPr>
            <a:endParaRPr lang="en-IN" sz="1100" dirty="0" smtClean="0"/>
          </a:p>
          <a:p>
            <a:pPr>
              <a:buNone/>
            </a:pPr>
            <a:endParaRPr lang="en-IN" sz="1800" dirty="0" smtClean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within a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05775" cy="5253037"/>
          </a:xfrm>
        </p:spPr>
        <p:txBody>
          <a:bodyPr/>
          <a:lstStyle/>
          <a:p>
            <a:r>
              <a:rPr lang="en-IN" dirty="0" smtClean="0"/>
              <a:t>The array can be used as a member variable in a class.</a:t>
            </a:r>
          </a:p>
          <a:p>
            <a:r>
              <a:rPr lang="en-IN" dirty="0" smtClean="0"/>
              <a:t>Const </a:t>
            </a:r>
            <a:r>
              <a:rPr lang="en-IN" dirty="0" err="1" smtClean="0"/>
              <a:t>int</a:t>
            </a:r>
            <a:r>
              <a:rPr lang="en-IN" dirty="0" smtClean="0"/>
              <a:t> size=10; // provide value for array size</a:t>
            </a:r>
          </a:p>
          <a:p>
            <a:pPr>
              <a:buNone/>
            </a:pPr>
            <a:r>
              <a:rPr lang="en-IN" dirty="0" smtClean="0"/>
              <a:t>	class array</a:t>
            </a:r>
          </a:p>
          <a:p>
            <a:pPr>
              <a:buNone/>
            </a:pPr>
            <a:r>
              <a:rPr lang="en-IN" dirty="0" smtClean="0"/>
              <a:t>	 {</a:t>
            </a:r>
          </a:p>
          <a:p>
            <a:pPr lvl="1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a[size];    //’a’ is </a:t>
            </a:r>
            <a:r>
              <a:rPr lang="en-IN" dirty="0" err="1" smtClean="0"/>
              <a:t>int</a:t>
            </a:r>
            <a:r>
              <a:rPr lang="en-IN" dirty="0" smtClean="0"/>
              <a:t> type array</a:t>
            </a:r>
          </a:p>
          <a:p>
            <a:pPr lvl="1">
              <a:buNone/>
            </a:pPr>
            <a:r>
              <a:rPr lang="en-IN" dirty="0"/>
              <a:t>p</a:t>
            </a:r>
            <a:r>
              <a:rPr lang="en-IN" dirty="0" smtClean="0"/>
              <a:t>ublic </a:t>
            </a:r>
            <a:r>
              <a:rPr lang="en-IN" dirty="0" smtClean="0"/>
              <a:t>:  void </a:t>
            </a:r>
            <a:r>
              <a:rPr lang="en-IN" dirty="0" err="1" smtClean="0"/>
              <a:t>setval</a:t>
            </a:r>
            <a:r>
              <a:rPr lang="en-IN" dirty="0" smtClean="0"/>
              <a:t>(void);</a:t>
            </a:r>
          </a:p>
          <a:p>
            <a:pPr lvl="1">
              <a:buNone/>
            </a:pPr>
            <a:r>
              <a:rPr lang="en-IN" dirty="0" smtClean="0"/>
              <a:t>				void display(void);</a:t>
            </a:r>
          </a:p>
          <a:p>
            <a:pPr lvl="1">
              <a:buNone/>
            </a:pPr>
            <a:r>
              <a:rPr lang="en-IN" dirty="0" smtClean="0"/>
              <a:t>};</a:t>
            </a: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allocation for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105775" cy="4713288"/>
          </a:xfrm>
        </p:spPr>
        <p:txBody>
          <a:bodyPr/>
          <a:lstStyle/>
          <a:p>
            <a:r>
              <a:rPr lang="en-IN" sz="2400" dirty="0" smtClean="0"/>
              <a:t>It stated that memory space for objects is allocated when they are declared and not when the class is specified. This statement is only partly true.</a:t>
            </a:r>
          </a:p>
          <a:p>
            <a:r>
              <a:rPr lang="en-IN" sz="2400" dirty="0" smtClean="0"/>
              <a:t>Actually, the member functions are created and placed in the memory space only once when they are defined as a part of class.</a:t>
            </a:r>
          </a:p>
          <a:p>
            <a:r>
              <a:rPr lang="en-IN" sz="2400" dirty="0" smtClean="0"/>
              <a:t>No separate space is allocated for member functions when the objects are created.</a:t>
            </a:r>
          </a:p>
          <a:p>
            <a:r>
              <a:rPr lang="en-IN" sz="2400" dirty="0" smtClean="0"/>
              <a:t>Only space for member variables is allocated separately for each object. As this is essential, because the member variables will hold different data values for different objects.</a:t>
            </a:r>
            <a:endParaRPr lang="en-IN" sz="2400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allocation for objects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data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05775" cy="5334000"/>
          </a:xfrm>
        </p:spPr>
        <p:txBody>
          <a:bodyPr/>
          <a:lstStyle/>
          <a:p>
            <a:r>
              <a:rPr lang="en-IN" sz="2400" dirty="0" smtClean="0"/>
              <a:t>A data member of a class can be declared as static.</a:t>
            </a:r>
          </a:p>
          <a:p>
            <a:r>
              <a:rPr lang="en-IN" sz="2400" dirty="0" smtClean="0"/>
              <a:t>The properties of static member variable are similar to that of C.</a:t>
            </a:r>
          </a:p>
          <a:p>
            <a:r>
              <a:rPr lang="en-IN" sz="2400" dirty="0" smtClean="0"/>
              <a:t>It has special characteristics:</a:t>
            </a:r>
          </a:p>
          <a:p>
            <a:pPr lvl="1"/>
            <a:r>
              <a:rPr lang="en-IN" sz="2000" dirty="0" smtClean="0"/>
              <a:t>It is initialized to 0 when the first object of its class is created. No other initialization is permitted.</a:t>
            </a:r>
          </a:p>
          <a:p>
            <a:pPr lvl="1"/>
            <a:r>
              <a:rPr lang="en-IN" sz="2000" dirty="0" smtClean="0"/>
              <a:t>Only one copy of that member is created for entire class and is shared by all objects of that class no matter how many objects are created.</a:t>
            </a:r>
          </a:p>
          <a:p>
            <a:pPr lvl="1"/>
            <a:r>
              <a:rPr lang="en-IN" sz="2000" dirty="0" smtClean="0"/>
              <a:t>It is visible only within the class, but its lifetime is the entire program</a:t>
            </a:r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r>
              <a:rPr lang="en-IN" sz="2000" dirty="0" smtClean="0"/>
              <a:t>Static variables are normally used to maintain values common to the entire class 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7999"/>
          </a:xfrm>
        </p:spPr>
        <p:txBody>
          <a:bodyPr/>
          <a:lstStyle/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1050" dirty="0" smtClean="0"/>
          </a:p>
          <a:p>
            <a:pPr>
              <a:buNone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0"/>
            <a:ext cx="4800600" cy="68580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IN" sz="1600" dirty="0" smtClean="0"/>
              <a:t>class item</a:t>
            </a:r>
          </a:p>
          <a:p>
            <a:pPr>
              <a:buNone/>
            </a:pPr>
            <a:r>
              <a:rPr lang="en-IN" sz="1600" dirty="0" smtClean="0"/>
              <a:t>{    </a:t>
            </a:r>
          </a:p>
          <a:p>
            <a:pPr>
              <a:buNone/>
            </a:pPr>
            <a:r>
              <a:rPr lang="en-IN" sz="1600" dirty="0" smtClean="0"/>
              <a:t>static </a:t>
            </a:r>
            <a:r>
              <a:rPr lang="en-IN" sz="1600" dirty="0" err="1" smtClean="0"/>
              <a:t>int</a:t>
            </a:r>
            <a:r>
              <a:rPr lang="en-IN" sz="1600" dirty="0" smtClean="0"/>
              <a:t> count;</a:t>
            </a:r>
          </a:p>
          <a:p>
            <a:pPr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number;</a:t>
            </a:r>
          </a:p>
          <a:p>
            <a:pPr>
              <a:buNone/>
            </a:pPr>
            <a:r>
              <a:rPr lang="en-IN" sz="1600" dirty="0" smtClean="0"/>
              <a:t>public:</a:t>
            </a:r>
          </a:p>
          <a:p>
            <a:pPr>
              <a:buNone/>
            </a:pPr>
            <a:r>
              <a:rPr lang="en-IN" sz="1600" dirty="0" smtClean="0"/>
              <a:t> void </a:t>
            </a:r>
            <a:r>
              <a:rPr lang="en-IN" sz="1600" dirty="0" err="1" smtClean="0"/>
              <a:t>getdata</a:t>
            </a:r>
            <a:r>
              <a:rPr lang="en-IN" sz="1600" dirty="0" smtClean="0"/>
              <a:t>(</a:t>
            </a:r>
            <a:r>
              <a:rPr lang="en-IN" sz="1600" dirty="0" err="1" smtClean="0"/>
              <a:t>int</a:t>
            </a:r>
            <a:r>
              <a:rPr lang="en-IN" sz="1600" dirty="0" smtClean="0"/>
              <a:t> a)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smtClean="0"/>
              <a:t>number=a;</a:t>
            </a:r>
          </a:p>
          <a:p>
            <a:pPr>
              <a:buNone/>
            </a:pPr>
            <a:r>
              <a:rPr lang="en-IN" sz="1600" dirty="0" smtClean="0"/>
              <a:t>count++;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r>
              <a:rPr lang="en-IN" sz="1600" dirty="0" smtClean="0"/>
              <a:t>void </a:t>
            </a:r>
            <a:r>
              <a:rPr lang="en-IN" sz="1600" dirty="0" err="1" smtClean="0"/>
              <a:t>getcount</a:t>
            </a:r>
            <a:r>
              <a:rPr lang="en-IN" sz="1600" dirty="0" smtClean="0"/>
              <a:t>(void)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err="1" smtClean="0"/>
              <a:t>cout</a:t>
            </a:r>
            <a:r>
              <a:rPr lang="en-IN" sz="1600" dirty="0" smtClean="0"/>
              <a:t>&lt;&lt;count;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r>
              <a:rPr lang="en-IN" sz="1600" dirty="0" smtClean="0"/>
              <a:t>};</a:t>
            </a:r>
          </a:p>
          <a:p>
            <a:pPr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item :: count;     // definition of static data member</a:t>
            </a:r>
          </a:p>
          <a:p>
            <a:pPr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main()</a:t>
            </a:r>
          </a:p>
          <a:p>
            <a:pPr>
              <a:buNone/>
            </a:pPr>
            <a:r>
              <a:rPr lang="en-IN" sz="1600" dirty="0" smtClean="0"/>
              <a:t>{</a:t>
            </a:r>
          </a:p>
          <a:p>
            <a:pPr>
              <a:buNone/>
            </a:pPr>
            <a:r>
              <a:rPr lang="en-IN" sz="1600" dirty="0" smtClean="0"/>
              <a:t>item </a:t>
            </a:r>
            <a:r>
              <a:rPr lang="en-IN" sz="1600" dirty="0" err="1" smtClean="0"/>
              <a:t>a,b,c</a:t>
            </a:r>
            <a:r>
              <a:rPr lang="en-IN" sz="1600" dirty="0" smtClean="0"/>
              <a:t>;                // count is initialized to zero</a:t>
            </a:r>
          </a:p>
          <a:p>
            <a:pPr>
              <a:buNone/>
            </a:pPr>
            <a:r>
              <a:rPr lang="en-IN" sz="1600" dirty="0" err="1" smtClean="0"/>
              <a:t>a.getcount</a:t>
            </a:r>
            <a:r>
              <a:rPr lang="en-IN" sz="1600" dirty="0" smtClean="0"/>
              <a:t>();</a:t>
            </a:r>
          </a:p>
          <a:p>
            <a:pPr>
              <a:buNone/>
            </a:pPr>
            <a:r>
              <a:rPr lang="en-IN" sz="1600" dirty="0" err="1" smtClean="0"/>
              <a:t>b.getcount</a:t>
            </a:r>
            <a:r>
              <a:rPr lang="en-IN" sz="1600" dirty="0" smtClean="0"/>
              <a:t>();</a:t>
            </a:r>
          </a:p>
          <a:p>
            <a:pPr>
              <a:buNone/>
            </a:pPr>
            <a:r>
              <a:rPr lang="en-IN" sz="1600" dirty="0" err="1" smtClean="0"/>
              <a:t>a.getdata</a:t>
            </a:r>
            <a:r>
              <a:rPr lang="en-IN" sz="1600" dirty="0" smtClean="0"/>
              <a:t>(100);</a:t>
            </a:r>
          </a:p>
          <a:p>
            <a:pPr>
              <a:buNone/>
            </a:pPr>
            <a:r>
              <a:rPr lang="en-IN" sz="1600" dirty="0" err="1" smtClean="0"/>
              <a:t>b.getdata</a:t>
            </a:r>
            <a:r>
              <a:rPr lang="en-IN" sz="1600" dirty="0" smtClean="0"/>
              <a:t>(200);</a:t>
            </a:r>
          </a:p>
          <a:p>
            <a:pPr>
              <a:buNone/>
            </a:pPr>
            <a:r>
              <a:rPr lang="en-IN" sz="1600" dirty="0" err="1" smtClean="0"/>
              <a:t>a.getcount</a:t>
            </a:r>
            <a:r>
              <a:rPr lang="en-IN" sz="1600" dirty="0" smtClean="0"/>
              <a:t>()</a:t>
            </a:r>
          </a:p>
          <a:p>
            <a:pPr>
              <a:buNone/>
            </a:pPr>
            <a:r>
              <a:rPr lang="en-IN" sz="1600" dirty="0" err="1" smtClean="0"/>
              <a:t>b.getcount</a:t>
            </a:r>
            <a:r>
              <a:rPr lang="en-IN" sz="1600" dirty="0" smtClean="0"/>
              <a:t>();</a:t>
            </a:r>
          </a:p>
          <a:p>
            <a:pPr>
              <a:buNone/>
            </a:pPr>
            <a:r>
              <a:rPr lang="en-IN" sz="1600" dirty="0" smtClean="0"/>
              <a:t>return 0;</a:t>
            </a:r>
          </a:p>
          <a:p>
            <a:pPr>
              <a:buNone/>
            </a:pPr>
            <a:r>
              <a:rPr lang="en-IN" sz="1600" dirty="0" smtClean="0"/>
              <a:t>}</a:t>
            </a:r>
          </a:p>
          <a:p>
            <a:pPr>
              <a:buNone/>
            </a:pPr>
            <a:endParaRPr lang="en-IN" sz="1200" dirty="0" smtClean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19800" y="1600200"/>
            <a:ext cx="26670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Output: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c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ount: 0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count: 0</a:t>
            </a:r>
            <a:endParaRPr kumimoji="0" lang="en-IN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After reading data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c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ount: 2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count: 2</a:t>
            </a: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Member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105775" cy="4789489"/>
          </a:xfrm>
        </p:spPr>
        <p:txBody>
          <a:bodyPr/>
          <a:lstStyle/>
          <a:p>
            <a:r>
              <a:rPr lang="en-IN" dirty="0" smtClean="0"/>
              <a:t>A member function that is declared static has the following properties: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A static function can have access to only other static members(functions or variables) declared in the same class.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A static member function can be called using the class name(instead of its objects) as follows:</a:t>
            </a:r>
          </a:p>
          <a:p>
            <a:pPr lvl="1">
              <a:buNone/>
            </a:pPr>
            <a:r>
              <a:rPr lang="en-IN" dirty="0" smtClean="0"/>
              <a:t>    Class name :: function-name;</a:t>
            </a:r>
          </a:p>
          <a:p>
            <a:endParaRPr lang="en-IN" dirty="0" smtClean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28600"/>
            <a:ext cx="4724400" cy="6477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#include&lt;</a:t>
            </a: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iostream.h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class test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int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 code;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static </a:t>
            </a:r>
            <a:r>
              <a:rPr lang="en-IN" sz="1600" dirty="0" err="1" smtClean="0">
                <a:latin typeface="Arial" charset="0"/>
              </a:rPr>
              <a:t>int</a:t>
            </a:r>
            <a:r>
              <a:rPr lang="en-IN" sz="1600" dirty="0" smtClean="0">
                <a:latin typeface="Arial" charset="0"/>
              </a:rPr>
              <a:t> count;  // static member variable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public: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vo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id </a:t>
            </a: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setcode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(void)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ode=++count;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v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oid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</a:t>
            </a:r>
            <a:r>
              <a:rPr kumimoji="0" lang="en-IN" sz="1600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showcode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(void)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c</a:t>
            </a:r>
            <a:r>
              <a:rPr kumimoji="0" lang="en-IN" sz="1600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out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&lt;&lt;“object number:”&lt;&lt;code&lt;&lt;“\n”;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 smtClean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s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tatic void </a:t>
            </a:r>
            <a:r>
              <a:rPr kumimoji="0" lang="en-IN" sz="1600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showcount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(void)  //static member 							function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c</a:t>
            </a:r>
            <a:r>
              <a:rPr kumimoji="0" lang="en-IN" sz="1600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out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&lt;&lt;“count:”&lt;&lt;count&lt;&lt;“\n”;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 smtClean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i</a:t>
            </a:r>
            <a:r>
              <a:rPr kumimoji="0" lang="en-IN" sz="1600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nt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test::count;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int</a:t>
            </a:r>
            <a:r>
              <a:rPr lang="en-IN" sz="1600" dirty="0" smtClean="0">
                <a:latin typeface="Arial" charset="0"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test t1, t2;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t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1.setcode();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600" b="0" i="0" u="none" strike="noStrike" cap="none" normalizeH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05400" y="1181100"/>
            <a:ext cx="3657600" cy="457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t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2.setcode();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test::</a:t>
            </a:r>
            <a:r>
              <a:rPr lang="en-IN" sz="1600" dirty="0" err="1" smtClean="0">
                <a:latin typeface="Arial" charset="0"/>
              </a:rPr>
              <a:t>showcount</a:t>
            </a:r>
            <a:r>
              <a:rPr lang="en-IN" sz="1600" dirty="0" smtClean="0">
                <a:latin typeface="Arial" charset="0"/>
              </a:rPr>
              <a:t>();   //accessing  					static function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t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est t3;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t3.setcode();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 smtClean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test::</a:t>
            </a:r>
            <a:r>
              <a:rPr lang="en-IN" sz="1600" dirty="0" err="1" smtClean="0">
                <a:latin typeface="Arial" charset="0"/>
              </a:rPr>
              <a:t>showcount</a:t>
            </a:r>
            <a:r>
              <a:rPr lang="en-IN" sz="1600" dirty="0" smtClean="0">
                <a:latin typeface="Arial" charset="0"/>
              </a:rPr>
              <a:t>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t1.showcode();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t2.showcode();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t3.showcode();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 smtClean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OUTPUT: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Count: 2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Count: 3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Object number: 1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Object number: 2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Object number: 3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of Objects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105775" cy="5410199"/>
          </a:xfrm>
        </p:spPr>
        <p:txBody>
          <a:bodyPr/>
          <a:lstStyle/>
          <a:p>
            <a:r>
              <a:rPr lang="en-IN" sz="1800" dirty="0" smtClean="0"/>
              <a:t>We can have arrays of variables that are of the type </a:t>
            </a:r>
            <a:r>
              <a:rPr lang="en-IN" sz="1800" b="1" dirty="0" smtClean="0"/>
              <a:t>class. </a:t>
            </a:r>
            <a:r>
              <a:rPr lang="en-IN" sz="1800" dirty="0" smtClean="0"/>
              <a:t> Such variables are called arrays of objects.</a:t>
            </a:r>
          </a:p>
          <a:p>
            <a:pPr>
              <a:lnSpc>
                <a:spcPct val="100000"/>
              </a:lnSpc>
            </a:pPr>
            <a:r>
              <a:rPr lang="en-IN" sz="1600" b="1" dirty="0" smtClean="0"/>
              <a:t>Ex: </a:t>
            </a:r>
            <a:r>
              <a:rPr lang="en-IN" sz="1400" dirty="0" smtClean="0"/>
              <a:t>class employee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{	char name[30];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	float age;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public: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	void </a:t>
            </a:r>
            <a:r>
              <a:rPr lang="en-IN" sz="1400" dirty="0" err="1" smtClean="0"/>
              <a:t>getdata</a:t>
            </a:r>
            <a:r>
              <a:rPr lang="en-IN" sz="1400" dirty="0" smtClean="0"/>
              <a:t>(void);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	};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</a:t>
            </a:r>
            <a:r>
              <a:rPr lang="en-IN" sz="1400" dirty="0" err="1" smtClean="0"/>
              <a:t>int</a:t>
            </a:r>
            <a:r>
              <a:rPr lang="en-IN" sz="1400" dirty="0" smtClean="0"/>
              <a:t> main()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{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employee manager[3];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employee worker[3];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	for( </a:t>
            </a: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 err="1" smtClean="0"/>
              <a:t>i</a:t>
            </a:r>
            <a:r>
              <a:rPr lang="en-IN" sz="1400" dirty="0" smtClean="0"/>
              <a:t>=0;i&lt;3;&lt;</a:t>
            </a:r>
            <a:r>
              <a:rPr lang="en-IN" sz="1400" dirty="0" err="1" smtClean="0"/>
              <a:t>i</a:t>
            </a:r>
            <a:r>
              <a:rPr lang="en-IN" sz="1400" dirty="0" smtClean="0"/>
              <a:t>++)		{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	manager[</a:t>
            </a:r>
            <a:r>
              <a:rPr lang="en-IN" sz="1400" dirty="0" err="1" smtClean="0"/>
              <a:t>i</a:t>
            </a:r>
            <a:r>
              <a:rPr lang="en-IN" sz="1400" dirty="0" smtClean="0"/>
              <a:t>].</a:t>
            </a:r>
            <a:r>
              <a:rPr lang="en-IN" sz="1400" dirty="0" err="1" smtClean="0"/>
              <a:t>getdata</a:t>
            </a:r>
            <a:r>
              <a:rPr lang="en-IN" sz="1400" dirty="0" smtClean="0"/>
              <a:t>();	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 smtClean="0"/>
              <a:t>					}</a:t>
            </a:r>
          </a:p>
          <a:p>
            <a:pPr>
              <a:lnSpc>
                <a:spcPct val="100000"/>
              </a:lnSpc>
              <a:buNone/>
            </a:pPr>
            <a:endParaRPr lang="en-IN" sz="1600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Friend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05775" cy="5257799"/>
          </a:xfrm>
        </p:spPr>
        <p:txBody>
          <a:bodyPr/>
          <a:lstStyle/>
          <a:p>
            <a:r>
              <a:rPr lang="en-IN" dirty="0" smtClean="0"/>
              <a:t>To make outside function “friendly” to a class, declare this function as a friend of the class :</a:t>
            </a:r>
          </a:p>
          <a:p>
            <a:pPr>
              <a:buNone/>
            </a:pPr>
            <a:r>
              <a:rPr lang="en-IN" dirty="0" smtClean="0"/>
              <a:t>	class ABC</a:t>
            </a:r>
          </a:p>
          <a:p>
            <a:pPr>
              <a:buNone/>
            </a:pPr>
            <a:r>
              <a:rPr lang="en-IN" dirty="0" smtClean="0"/>
              <a:t>	{</a:t>
            </a:r>
          </a:p>
          <a:p>
            <a:pPr>
              <a:buNone/>
            </a:pPr>
            <a:r>
              <a:rPr lang="en-IN" dirty="0" smtClean="0"/>
              <a:t>				..............</a:t>
            </a:r>
          </a:p>
          <a:p>
            <a:pPr>
              <a:buNone/>
            </a:pPr>
            <a:r>
              <a:rPr lang="en-IN" dirty="0" smtClean="0"/>
              <a:t>			public:</a:t>
            </a:r>
          </a:p>
          <a:p>
            <a:pPr>
              <a:buNone/>
            </a:pPr>
            <a:r>
              <a:rPr lang="en-IN" dirty="0" smtClean="0"/>
              <a:t>				............</a:t>
            </a:r>
          </a:p>
          <a:p>
            <a:pPr>
              <a:buNone/>
            </a:pPr>
            <a:r>
              <a:rPr lang="en-IN" dirty="0" smtClean="0"/>
              <a:t>			friend void xyz(void);      //declaration</a:t>
            </a:r>
          </a:p>
          <a:p>
            <a:pPr>
              <a:buNone/>
            </a:pPr>
            <a:r>
              <a:rPr lang="en-IN" dirty="0" smtClean="0"/>
              <a:t>		};</a:t>
            </a: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General Structure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953000"/>
          </a:xfrm>
        </p:spPr>
        <p:txBody>
          <a:bodyPr/>
          <a:lstStyle/>
          <a:p>
            <a:r>
              <a:rPr lang="en-US" dirty="0" smtClean="0"/>
              <a:t>Class name or name of class</a:t>
            </a:r>
          </a:p>
          <a:p>
            <a:r>
              <a:rPr lang="en-US" dirty="0" smtClean="0"/>
              <a:t>Class members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Members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Member functions</a:t>
            </a:r>
          </a:p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 smtClean="0"/>
          </a:p>
          <a:p>
            <a:r>
              <a:rPr lang="en-US" dirty="0" smtClean="0"/>
              <a:t>Declaring objects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05775" cy="4865689"/>
          </a:xfrm>
        </p:spPr>
        <p:txBody>
          <a:bodyPr/>
          <a:lstStyle/>
          <a:p>
            <a:r>
              <a:rPr lang="en-IN" dirty="0" smtClean="0"/>
              <a:t>Function definition does not use either the keyword friend or the scope operator ::</a:t>
            </a:r>
          </a:p>
          <a:p>
            <a:r>
              <a:rPr lang="en-IN" dirty="0" smtClean="0"/>
              <a:t>A function can be declared as a friend in any number of classes.</a:t>
            </a:r>
          </a:p>
          <a:p>
            <a:r>
              <a:rPr lang="en-IN" dirty="0" smtClean="0"/>
              <a:t>A friend function, although not a member function, has full access rights to the private members of the class.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</p:spPr>
        <p:txBody>
          <a:bodyPr/>
          <a:lstStyle/>
          <a:p>
            <a:r>
              <a:rPr lang="en-IN" dirty="0" smtClean="0"/>
              <a:t>Friend function</a:t>
            </a: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09600"/>
            <a:ext cx="8077200" cy="5867399"/>
          </a:xfrm>
        </p:spPr>
        <p:txBody>
          <a:bodyPr/>
          <a:lstStyle/>
          <a:p>
            <a:pPr>
              <a:buNone/>
            </a:pPr>
            <a:r>
              <a:rPr lang="en-IN" sz="2400" dirty="0" smtClean="0"/>
              <a:t>A friend function possesses certain special characteristics:</a:t>
            </a:r>
          </a:p>
          <a:p>
            <a:r>
              <a:rPr lang="en-IN" sz="2400" dirty="0" smtClean="0"/>
              <a:t>It is not in the scope of the class to which it has been declared as friend.</a:t>
            </a:r>
          </a:p>
          <a:p>
            <a:r>
              <a:rPr lang="en-IN" sz="2400" dirty="0" smtClean="0"/>
              <a:t>Since it is not in the scope of the class, it cannot be called using the object of that class.</a:t>
            </a:r>
          </a:p>
          <a:p>
            <a:r>
              <a:rPr lang="en-IN" sz="2400" dirty="0" smtClean="0"/>
              <a:t>It can be invoked like a normal function without the help of any object.</a:t>
            </a:r>
          </a:p>
          <a:p>
            <a:r>
              <a:rPr lang="en-IN" sz="2400" dirty="0" smtClean="0"/>
              <a:t>Unlike member functions, it cannot access the member names directly and has to use an object name and dot membership operator with each member name (e.g., </a:t>
            </a:r>
            <a:r>
              <a:rPr lang="en-IN" sz="2400" dirty="0" err="1" smtClean="0"/>
              <a:t>A.x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It can be declared either in public or private part of a class without affecting its meaning.</a:t>
            </a:r>
          </a:p>
          <a:p>
            <a:r>
              <a:rPr lang="en-IN" sz="2400" dirty="0" smtClean="0"/>
              <a:t>Usually, it has the objects as arguments. </a:t>
            </a:r>
          </a:p>
          <a:p>
            <a:endParaRPr lang="en-IN" sz="2400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38200" y="533400"/>
            <a:ext cx="4191000" cy="586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# 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include&lt;</a:t>
            </a:r>
            <a:r>
              <a:rPr kumimoji="0" lang="en-IN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iostream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&gt;</a:t>
            </a:r>
            <a:endParaRPr kumimoji="0" lang="en-IN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c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lass sample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 smtClean="0">
                <a:latin typeface="Arial" charset="0"/>
              </a:rPr>
              <a:t>i</a:t>
            </a:r>
            <a:r>
              <a:rPr kumimoji="0" lang="en-IN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nt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 a;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 smtClean="0">
                <a:latin typeface="Arial" charset="0"/>
              </a:rPr>
              <a:t>int</a:t>
            </a:r>
            <a:r>
              <a:rPr lang="en-IN" dirty="0" smtClean="0">
                <a:latin typeface="Arial" charset="0"/>
              </a:rPr>
              <a:t> b;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void </a:t>
            </a:r>
            <a:r>
              <a:rPr lang="en-IN" dirty="0" err="1" smtClean="0">
                <a:latin typeface="Arial" charset="0"/>
              </a:rPr>
              <a:t>setvalue</a:t>
            </a:r>
            <a:r>
              <a:rPr lang="en-IN" dirty="0" smtClean="0">
                <a:latin typeface="Arial" charset="0"/>
              </a:rPr>
              <a:t>() { a=25; b=40; 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f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riend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float mean(sample s);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 smtClean="0"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f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loat mean(sample s)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return float(</a:t>
            </a:r>
            <a:r>
              <a:rPr kumimoji="0" lang="en-IN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s.a+s.b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)/2.0;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 smtClean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 smtClean="0">
                <a:latin typeface="Arial" charset="0"/>
              </a:rPr>
              <a:t>i</a:t>
            </a:r>
            <a:r>
              <a:rPr kumimoji="0" lang="en-IN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nt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main)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sample X;       //object X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 err="1" smtClean="0">
                <a:latin typeface="Arial" charset="0"/>
              </a:rPr>
              <a:t>X.setvalue</a:t>
            </a:r>
            <a:r>
              <a:rPr lang="en-IN" baseline="0" dirty="0" smtClean="0">
                <a:latin typeface="Arial" charset="0"/>
              </a:rPr>
              <a:t>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 smtClean="0">
                <a:latin typeface="Arial" charset="0"/>
              </a:rPr>
              <a:t>c</a:t>
            </a:r>
            <a:r>
              <a:rPr kumimoji="0" lang="en-IN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out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&lt;&lt;“</a:t>
            </a:r>
            <a:r>
              <a:rPr kumimoji="0" lang="en-IN" b="0" i="0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MeanValue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=“&lt;&lt;mean(X)&lt;&lt;“\n”;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// passes the object X by value to the friend function</a:t>
            </a:r>
            <a:endParaRPr kumimoji="0" lang="en-IN" b="0" i="0" u="none" strike="noStrike" cap="none" normalizeH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r</a:t>
            </a:r>
            <a:r>
              <a:rPr lang="en-IN" baseline="0" dirty="0" smtClean="0">
                <a:latin typeface="Arial" charset="0"/>
              </a:rPr>
              <a:t>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Arial" charset="0"/>
              </a:rPr>
              <a:t>}</a:t>
            </a:r>
            <a:endParaRPr lang="en-IN" baseline="0" dirty="0" smtClean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1219200"/>
            <a:ext cx="2362200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Output: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2000" dirty="0" smtClean="0">
                <a:latin typeface="Arial" charset="0"/>
              </a:rPr>
              <a:t>Mean value = 32.5</a:t>
            </a:r>
            <a:endParaRPr kumimoji="0" lang="en-IN" sz="20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105775" cy="6096000"/>
          </a:xfrm>
        </p:spPr>
        <p:txBody>
          <a:bodyPr/>
          <a:lstStyle/>
          <a:p>
            <a:r>
              <a:rPr lang="en-IN" sz="2400" dirty="0" smtClean="0"/>
              <a:t>Member functions of one class can be friend functions of another class. In such cases , they are defined using scope resolution operator as shown below:</a:t>
            </a:r>
          </a:p>
          <a:p>
            <a:pPr>
              <a:buNone/>
            </a:pPr>
            <a:r>
              <a:rPr lang="en-IN" sz="2400" dirty="0" smtClean="0"/>
              <a:t>	class X</a:t>
            </a:r>
          </a:p>
          <a:p>
            <a:pPr>
              <a:buNone/>
            </a:pPr>
            <a:r>
              <a:rPr lang="en-IN" sz="2400" dirty="0" smtClean="0"/>
              <a:t>	{</a:t>
            </a:r>
          </a:p>
          <a:p>
            <a:pPr>
              <a:buNone/>
            </a:pPr>
            <a:r>
              <a:rPr lang="en-IN" sz="2400" dirty="0" smtClean="0"/>
              <a:t>			.........</a:t>
            </a:r>
          </a:p>
          <a:p>
            <a:pPr>
              <a:buNone/>
            </a:pPr>
            <a:r>
              <a:rPr lang="en-IN" sz="2400" dirty="0" smtClean="0"/>
              <a:t>			</a:t>
            </a:r>
            <a:r>
              <a:rPr lang="en-IN" sz="2400" dirty="0" err="1" smtClean="0"/>
              <a:t>int</a:t>
            </a:r>
            <a:r>
              <a:rPr lang="en-IN" sz="2400" dirty="0" smtClean="0"/>
              <a:t> fun1();  // member function of X</a:t>
            </a:r>
          </a:p>
          <a:p>
            <a:pPr>
              <a:buNone/>
            </a:pPr>
            <a:r>
              <a:rPr lang="en-IN" sz="2400" dirty="0" smtClean="0"/>
              <a:t>		};</a:t>
            </a:r>
          </a:p>
          <a:p>
            <a:pPr>
              <a:buNone/>
            </a:pPr>
            <a:r>
              <a:rPr lang="en-IN" sz="2400" dirty="0" smtClean="0"/>
              <a:t>	class Y</a:t>
            </a:r>
          </a:p>
          <a:p>
            <a:pPr>
              <a:buNone/>
            </a:pPr>
            <a:r>
              <a:rPr lang="en-IN" sz="2400" dirty="0" smtClean="0"/>
              <a:t>	{</a:t>
            </a:r>
          </a:p>
          <a:p>
            <a:pPr>
              <a:buNone/>
            </a:pPr>
            <a:r>
              <a:rPr lang="en-IN" sz="2400" dirty="0" smtClean="0"/>
              <a:t>			friend </a:t>
            </a:r>
            <a:r>
              <a:rPr lang="en-IN" sz="2400" dirty="0" err="1" smtClean="0"/>
              <a:t>int</a:t>
            </a:r>
            <a:r>
              <a:rPr lang="en-IN" sz="2400" dirty="0" smtClean="0"/>
              <a:t> X:: fun1();     // fun1() of X  is friend of Y</a:t>
            </a:r>
          </a:p>
          <a:p>
            <a:pPr>
              <a:buNone/>
            </a:pPr>
            <a:r>
              <a:rPr lang="en-IN" sz="2400" dirty="0" smtClean="0"/>
              <a:t>};</a:t>
            </a:r>
            <a:endParaRPr lang="en-IN" sz="2400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05775" cy="5181599"/>
          </a:xfrm>
        </p:spPr>
        <p:txBody>
          <a:bodyPr/>
          <a:lstStyle/>
          <a:p>
            <a:r>
              <a:rPr lang="en-IN" sz="2400" dirty="0" smtClean="0"/>
              <a:t>Also declare all the member functions of one class as the friend functions of another class. In such cases, the class is called a </a:t>
            </a:r>
            <a:r>
              <a:rPr lang="en-IN" sz="2400" b="1" dirty="0" smtClean="0"/>
              <a:t>friend class. </a:t>
            </a:r>
          </a:p>
          <a:p>
            <a:r>
              <a:rPr lang="en-US" sz="2400" smtClean="0"/>
              <a:t>A </a:t>
            </a:r>
            <a:r>
              <a:rPr lang="en-US" sz="2400"/>
              <a:t>friend class is a class whose members have access to the private or protected members of another class</a:t>
            </a:r>
            <a:endParaRPr lang="en-IN" sz="2400" b="1" dirty="0" smtClean="0"/>
          </a:p>
          <a:p>
            <a:r>
              <a:rPr lang="en-IN" sz="2400" dirty="0" smtClean="0"/>
              <a:t>This can be specified as follows: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class Z</a:t>
            </a:r>
          </a:p>
          <a:p>
            <a:pPr>
              <a:buNone/>
            </a:pPr>
            <a:r>
              <a:rPr lang="en-IN" sz="2400" dirty="0" smtClean="0"/>
              <a:t>		{</a:t>
            </a:r>
          </a:p>
          <a:p>
            <a:pPr>
              <a:buNone/>
            </a:pPr>
            <a:r>
              <a:rPr lang="en-IN" sz="2400" dirty="0" smtClean="0"/>
              <a:t>				.........</a:t>
            </a:r>
          </a:p>
          <a:p>
            <a:pPr>
              <a:buNone/>
            </a:pPr>
            <a:r>
              <a:rPr lang="en-IN" sz="2400" dirty="0" smtClean="0"/>
              <a:t>				friend class X;   //all member functions of X are </a:t>
            </a:r>
          </a:p>
          <a:p>
            <a:pPr>
              <a:buNone/>
            </a:pPr>
            <a:r>
              <a:rPr lang="en-IN" sz="2400" dirty="0" smtClean="0"/>
              <a:t>								//	friends to Z</a:t>
            </a:r>
          </a:p>
          <a:p>
            <a:pPr>
              <a:buNone/>
            </a:pPr>
            <a:r>
              <a:rPr lang="en-IN" sz="2400" dirty="0" smtClean="0"/>
              <a:t>		};</a:t>
            </a:r>
            <a:endParaRPr lang="en-IN" sz="2400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05775" cy="1022350"/>
          </a:xfrm>
        </p:spPr>
        <p:txBody>
          <a:bodyPr/>
          <a:lstStyle/>
          <a:p>
            <a:r>
              <a:rPr lang="en-US" sz="3600" dirty="0" smtClean="0"/>
              <a:t>Using friend function to Add data objects of two different classes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343400" cy="494823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 smtClean="0"/>
              <a:t>#</a:t>
            </a:r>
            <a:r>
              <a:rPr lang="en-US" sz="1800" dirty="0" err="1" smtClean="0"/>
              <a:t>incude</a:t>
            </a:r>
            <a:r>
              <a:rPr lang="en-US" sz="1800" dirty="0" smtClean="0"/>
              <a:t>&lt;</a:t>
            </a:r>
            <a:r>
              <a:rPr lang="en-US" sz="1800" dirty="0" err="1" smtClean="0"/>
              <a:t>iostream</a:t>
            </a:r>
            <a:r>
              <a:rPr lang="en-US" sz="1800" dirty="0" smtClean="0"/>
              <a:t>&gt;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c</a:t>
            </a:r>
            <a:r>
              <a:rPr lang="en-US" sz="1800" dirty="0" smtClean="0"/>
              <a:t>lass ABC;     //forward declaration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 smtClean="0"/>
              <a:t>class XYZ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 smtClean="0"/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 err="1"/>
              <a:t>i</a:t>
            </a:r>
            <a:r>
              <a:rPr lang="en-US" sz="1800" dirty="0" err="1" smtClean="0"/>
              <a:t>nt</a:t>
            </a:r>
            <a:r>
              <a:rPr lang="en-US" sz="1800" dirty="0" smtClean="0"/>
              <a:t> data;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p</a:t>
            </a:r>
            <a:r>
              <a:rPr lang="en-US" sz="1800" dirty="0" smtClean="0"/>
              <a:t>ublic: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void </a:t>
            </a:r>
            <a:r>
              <a:rPr lang="en-US" sz="1800" dirty="0" err="1" smtClean="0"/>
              <a:t>setvalue</a:t>
            </a:r>
            <a:r>
              <a:rPr lang="en-US" sz="1800" dirty="0" smtClean="0"/>
              <a:t>( </a:t>
            </a:r>
            <a:r>
              <a:rPr lang="en-US" sz="1800" dirty="0" err="1" smtClean="0"/>
              <a:t>int</a:t>
            </a:r>
            <a:r>
              <a:rPr lang="en-US" sz="1800" dirty="0" smtClean="0"/>
              <a:t> value)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 smtClean="0"/>
              <a:t>  data = value;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friend void add (XYZ, ABC);  // friend function 							declaration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};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class ABC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data;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 smtClean="0"/>
              <a:t> </a:t>
            </a:r>
            <a:r>
              <a:rPr lang="en-US" sz="1800" dirty="0"/>
              <a:t>public: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void </a:t>
            </a:r>
            <a:r>
              <a:rPr lang="en-US" sz="1800" dirty="0" err="1"/>
              <a:t>setvalue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value)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08600" y="1447800"/>
            <a:ext cx="345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data=value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friend void add ( XYZ, ABC);</a:t>
            </a:r>
          </a:p>
          <a:p>
            <a:r>
              <a:rPr lang="en-US" dirty="0" smtClean="0"/>
              <a:t>};</a:t>
            </a:r>
          </a:p>
          <a:p>
            <a:r>
              <a:rPr lang="en-US" dirty="0"/>
              <a:t>v</a:t>
            </a:r>
            <a:r>
              <a:rPr lang="en-US" dirty="0" smtClean="0"/>
              <a:t>oid add (XYZ obj1, ABC obj2)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 sum of data value=“&lt;&lt;obj1.data + obj2.data;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XYZ x;</a:t>
            </a:r>
          </a:p>
          <a:p>
            <a:r>
              <a:rPr lang="en-US" dirty="0" smtClean="0"/>
              <a:t>ABC a;</a:t>
            </a:r>
          </a:p>
          <a:p>
            <a:r>
              <a:rPr lang="en-US" dirty="0" err="1" smtClean="0"/>
              <a:t>x.setvalue</a:t>
            </a:r>
            <a:r>
              <a:rPr lang="en-US" dirty="0" smtClean="0"/>
              <a:t>(5);</a:t>
            </a:r>
          </a:p>
          <a:p>
            <a:r>
              <a:rPr lang="en-US" dirty="0" err="1" smtClean="0"/>
              <a:t>a.setvalue</a:t>
            </a:r>
            <a:r>
              <a:rPr lang="en-US" dirty="0" smtClean="0"/>
              <a:t>(50);</a:t>
            </a:r>
          </a:p>
          <a:p>
            <a:r>
              <a:rPr lang="en-US" dirty="0"/>
              <a:t> </a:t>
            </a:r>
            <a:r>
              <a:rPr lang="en-US" dirty="0" smtClean="0"/>
              <a:t>add (</a:t>
            </a:r>
            <a:r>
              <a:rPr lang="en-US" dirty="0" err="1" smtClean="0"/>
              <a:t>x,a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201358"/>
      </p:ext>
    </p:extLst>
  </p:cSld>
  <p:clrMapOvr>
    <a:masterClrMapping/>
  </p:clrMapOvr>
  <p:transition advClick="0" advTm="2147255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38200" y="457200"/>
            <a:ext cx="4343400" cy="624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# include&lt;</a:t>
            </a: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iostream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lass ABC;   //forward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declaration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class XYZ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int</a:t>
            </a:r>
            <a:r>
              <a:rPr lang="en-IN" sz="1600" dirty="0" smtClean="0">
                <a:latin typeface="Arial" charset="0"/>
              </a:rPr>
              <a:t> x;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p</a:t>
            </a:r>
            <a:r>
              <a:rPr lang="en-IN" sz="1600" baseline="0" dirty="0" smtClean="0">
                <a:latin typeface="Arial" charset="0"/>
              </a:rPr>
              <a:t>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void </a:t>
            </a:r>
            <a:r>
              <a:rPr lang="en-IN" sz="1600" dirty="0" err="1" smtClean="0">
                <a:latin typeface="Arial" charset="0"/>
              </a:rPr>
              <a:t>setvalue</a:t>
            </a:r>
            <a:r>
              <a:rPr lang="en-IN" sz="1600" dirty="0" smtClean="0">
                <a:latin typeface="Arial" charset="0"/>
              </a:rPr>
              <a:t>(</a:t>
            </a:r>
            <a:r>
              <a:rPr lang="en-IN" sz="1600" dirty="0" err="1" smtClean="0">
                <a:latin typeface="Arial" charset="0"/>
              </a:rPr>
              <a:t>int</a:t>
            </a:r>
            <a:r>
              <a:rPr lang="en-IN" sz="1600" dirty="0" smtClean="0">
                <a:latin typeface="Arial" charset="0"/>
              </a:rPr>
              <a:t> </a:t>
            </a:r>
            <a:r>
              <a:rPr lang="en-IN" sz="1600" dirty="0" err="1" smtClean="0">
                <a:latin typeface="Arial" charset="0"/>
              </a:rPr>
              <a:t>i</a:t>
            </a:r>
            <a:r>
              <a:rPr lang="en-IN" sz="1600" dirty="0" smtClean="0">
                <a:latin typeface="Arial" charset="0"/>
              </a:rPr>
              <a:t>) { x=</a:t>
            </a:r>
            <a:r>
              <a:rPr lang="en-IN" sz="1600" dirty="0" err="1" smtClean="0">
                <a:latin typeface="Arial" charset="0"/>
              </a:rPr>
              <a:t>i</a:t>
            </a:r>
            <a:r>
              <a:rPr lang="en-IN" sz="1600" dirty="0" smtClean="0">
                <a:latin typeface="Arial" charset="0"/>
              </a:rPr>
              <a:t>;}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f</a:t>
            </a:r>
            <a:r>
              <a:rPr lang="en-IN" sz="1600" baseline="0" dirty="0" smtClean="0">
                <a:latin typeface="Arial" charset="0"/>
              </a:rPr>
              <a:t>riend void max(XYZ, ABC);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</a:t>
            </a:r>
            <a:r>
              <a:rPr lang="en-IN" sz="1600" baseline="0" dirty="0" smtClean="0">
                <a:latin typeface="Arial" charset="0"/>
              </a:rPr>
              <a:t>lass ABC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{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i</a:t>
            </a:r>
            <a:r>
              <a:rPr lang="en-IN" sz="1600" baseline="0" dirty="0" err="1" smtClean="0">
                <a:latin typeface="Arial" charset="0"/>
              </a:rPr>
              <a:t>nt</a:t>
            </a:r>
            <a:r>
              <a:rPr lang="en-IN" sz="1600" baseline="0" dirty="0" smtClean="0">
                <a:latin typeface="Arial" charset="0"/>
              </a:rPr>
              <a:t> a;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public: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void </a:t>
            </a:r>
            <a:r>
              <a:rPr lang="en-IN" sz="1600" dirty="0" err="1" smtClean="0">
                <a:latin typeface="Arial" charset="0"/>
              </a:rPr>
              <a:t>setvalue</a:t>
            </a:r>
            <a:r>
              <a:rPr lang="en-IN" sz="1600" dirty="0" smtClean="0">
                <a:latin typeface="Arial" charset="0"/>
              </a:rPr>
              <a:t>(</a:t>
            </a:r>
            <a:r>
              <a:rPr lang="en-IN" sz="1600" dirty="0" err="1" smtClean="0">
                <a:latin typeface="Arial" charset="0"/>
              </a:rPr>
              <a:t>int</a:t>
            </a:r>
            <a:r>
              <a:rPr lang="en-IN" sz="1600" dirty="0" smtClean="0">
                <a:latin typeface="Arial" charset="0"/>
              </a:rPr>
              <a:t> </a:t>
            </a:r>
            <a:r>
              <a:rPr lang="en-IN" sz="1600" dirty="0" err="1" smtClean="0">
                <a:latin typeface="Arial" charset="0"/>
              </a:rPr>
              <a:t>i</a:t>
            </a:r>
            <a:r>
              <a:rPr lang="en-IN" sz="1600" dirty="0" smtClean="0">
                <a:latin typeface="Arial" charset="0"/>
              </a:rPr>
              <a:t>) { a=</a:t>
            </a:r>
            <a:r>
              <a:rPr lang="en-IN" sz="1600" dirty="0" err="1" smtClean="0">
                <a:latin typeface="Arial" charset="0"/>
              </a:rPr>
              <a:t>i</a:t>
            </a:r>
            <a:r>
              <a:rPr lang="en-IN" sz="1600" dirty="0" smtClean="0">
                <a:latin typeface="Arial" charset="0"/>
              </a:rPr>
              <a:t>;}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friend void max(XYZ, ABC);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};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void max(XYZ m, ABC n)  //Definition of 						friend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if(</a:t>
            </a:r>
            <a:r>
              <a:rPr lang="en-IN" sz="1600" dirty="0" err="1" smtClean="0">
                <a:latin typeface="Arial" charset="0"/>
              </a:rPr>
              <a:t>m.x</a:t>
            </a:r>
            <a:r>
              <a:rPr lang="en-IN" sz="1600" dirty="0" smtClean="0">
                <a:latin typeface="Arial" charset="0"/>
              </a:rPr>
              <a:t>&gt;= </a:t>
            </a:r>
            <a:r>
              <a:rPr lang="en-IN" sz="1600" dirty="0" err="1" smtClean="0">
                <a:latin typeface="Arial" charset="0"/>
              </a:rPr>
              <a:t>n.a</a:t>
            </a:r>
            <a:r>
              <a:rPr lang="en-IN" sz="1600" dirty="0" smtClean="0">
                <a:latin typeface="Arial" charset="0"/>
              </a:rPr>
              <a:t>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cout</a:t>
            </a:r>
            <a:r>
              <a:rPr lang="en-IN" sz="1600" dirty="0" smtClean="0">
                <a:latin typeface="Arial" charset="0"/>
              </a:rPr>
              <a:t>&lt;&lt;</a:t>
            </a:r>
            <a:r>
              <a:rPr lang="en-IN" sz="1600" dirty="0" err="1" smtClean="0">
                <a:latin typeface="Arial" charset="0"/>
              </a:rPr>
              <a:t>m.x</a:t>
            </a:r>
            <a:r>
              <a:rPr lang="en-IN" sz="1600" dirty="0" smtClean="0"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else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cout</a:t>
            </a:r>
            <a:r>
              <a:rPr lang="en-IN" sz="1600" dirty="0" smtClean="0">
                <a:latin typeface="Arial" charset="0"/>
              </a:rPr>
              <a:t>&lt;&lt;</a:t>
            </a:r>
            <a:r>
              <a:rPr lang="en-IN" sz="1600" dirty="0" err="1" smtClean="0">
                <a:latin typeface="Arial" charset="0"/>
              </a:rPr>
              <a:t>n.a</a:t>
            </a:r>
            <a:r>
              <a:rPr lang="en-IN" sz="1600" dirty="0" smtClean="0"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 smtClean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baseline="0" dirty="0" smtClean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67400" y="1676400"/>
            <a:ext cx="2895600" cy="304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i</a:t>
            </a: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nt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ABC </a:t>
            </a: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abc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abc.setvalue</a:t>
            </a:r>
            <a:r>
              <a:rPr lang="en-IN" sz="1600" dirty="0" smtClean="0">
                <a:latin typeface="Arial" charset="0"/>
              </a:rPr>
              <a:t>(10);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XYZ </a:t>
            </a: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xyz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xyz.setvalue</a:t>
            </a:r>
            <a:r>
              <a:rPr lang="en-IN" sz="1600" dirty="0" smtClean="0">
                <a:latin typeface="Arial" charset="0"/>
              </a:rPr>
              <a:t>(20)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m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ax(</a:t>
            </a: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xyz,abc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 smtClean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OUTPUT: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20</a:t>
            </a:r>
            <a:endParaRPr kumimoji="0" lang="en-IN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282575"/>
            <a:ext cx="8105775" cy="56515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/>
              <a:t>Function friendly to two classes</a:t>
            </a:r>
            <a:endParaRPr lang="en-IN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05775" cy="457200"/>
          </a:xfrm>
        </p:spPr>
        <p:txBody>
          <a:bodyPr/>
          <a:lstStyle/>
          <a:p>
            <a:r>
              <a:rPr lang="en-IN" sz="2800" dirty="0" smtClean="0"/>
              <a:t>Swapping Private data of classes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609600"/>
            <a:ext cx="4191000" cy="5791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# 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include&lt;</a:t>
            </a: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iostream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&gt;</a:t>
            </a:r>
            <a:endParaRPr kumimoji="0" lang="en-IN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lass</a:t>
            </a:r>
            <a:r>
              <a:rPr kumimoji="0" lang="en-IN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class_2;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</a:t>
            </a:r>
            <a:r>
              <a:rPr lang="en-IN" sz="1600" baseline="0" dirty="0" smtClean="0">
                <a:latin typeface="Arial" charset="0"/>
              </a:rPr>
              <a:t>lass</a:t>
            </a:r>
            <a:r>
              <a:rPr lang="en-IN" sz="1600" dirty="0" smtClean="0">
                <a:latin typeface="Arial" charset="0"/>
              </a:rPr>
              <a:t> class_1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int</a:t>
            </a:r>
            <a:r>
              <a:rPr lang="en-IN" sz="1600" dirty="0" smtClean="0">
                <a:latin typeface="Arial" charset="0"/>
              </a:rPr>
              <a:t> value1;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p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void </a:t>
            </a:r>
            <a:r>
              <a:rPr lang="en-IN" sz="1600" dirty="0" err="1" smtClean="0">
                <a:latin typeface="Arial" charset="0"/>
              </a:rPr>
              <a:t>intdata</a:t>
            </a:r>
            <a:r>
              <a:rPr lang="en-IN" sz="1600" dirty="0" smtClean="0">
                <a:latin typeface="Arial" charset="0"/>
              </a:rPr>
              <a:t>(</a:t>
            </a:r>
            <a:r>
              <a:rPr lang="en-IN" sz="1600" dirty="0" err="1" smtClean="0">
                <a:latin typeface="Arial" charset="0"/>
              </a:rPr>
              <a:t>int</a:t>
            </a:r>
            <a:r>
              <a:rPr lang="en-IN" sz="1600" dirty="0" smtClean="0">
                <a:latin typeface="Arial" charset="0"/>
              </a:rPr>
              <a:t> a) { value1=a;}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v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oid display(void)  {  </a:t>
            </a: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cout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&lt;&lt;value1&lt;&lt;‘\n”;   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friend void exchange(classes_1 &amp;, classes_2 &amp;);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void exchange(class_1 &amp; x, class_2 &amp; y)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int</a:t>
            </a:r>
            <a:r>
              <a:rPr lang="en-IN" sz="1600" dirty="0" smtClean="0">
                <a:latin typeface="Arial" charset="0"/>
              </a:rPr>
              <a:t> temp = x.value1;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x.value1 = y.value2;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y.value2 = temp;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int</a:t>
            </a:r>
            <a:r>
              <a:rPr lang="en-IN" sz="1600" dirty="0" smtClean="0">
                <a:latin typeface="Arial" charset="0"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class_1 C1;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class_2 C2;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29200" y="609600"/>
            <a:ext cx="3581400" cy="5791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C1.indata(100);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C2.indata(200);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cout</a:t>
            </a:r>
            <a:r>
              <a:rPr lang="en-IN" sz="1600" dirty="0" smtClean="0">
                <a:latin typeface="Arial" charset="0"/>
              </a:rPr>
              <a:t>&lt;&lt;“Values before exchange”&lt;“\n”;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C1.display();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C2.display();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e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xchange(C1,C2); //swapping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 smtClean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 smtClean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out</a:t>
            </a: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&lt;&lt;“values after exchange”&lt;&lt;“\n”;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C1.display();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C2.display();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smtClean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="1" dirty="0" smtClean="0">
                <a:latin typeface="Arial" charset="0"/>
              </a:rPr>
              <a:t>OUTPUT: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Values before exchange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100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200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Values after exchange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200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 smtClean="0">
                <a:latin typeface="Arial" charset="0"/>
              </a:rPr>
              <a:t>100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600" dirty="0" smtClean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 smtClean="0">
              <a:latin typeface="Arial" charset="0"/>
            </a:endParaRP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05775" cy="793750"/>
          </a:xfrm>
        </p:spPr>
        <p:txBody>
          <a:bodyPr/>
          <a:lstStyle/>
          <a:p>
            <a:r>
              <a:rPr lang="en-IN" dirty="0" smtClean="0"/>
              <a:t>Returning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105775" cy="4941888"/>
          </a:xfrm>
        </p:spPr>
        <p:txBody>
          <a:bodyPr/>
          <a:lstStyle/>
          <a:p>
            <a:r>
              <a:rPr lang="en-IN" sz="2400" dirty="0" smtClean="0"/>
              <a:t>A function cannot only receive objects as arguments but also can return them.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1981200"/>
            <a:ext cx="3810000" cy="487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# </a:t>
            </a:r>
            <a:r>
              <a:rPr lang="en-IN" sz="1600" dirty="0" smtClean="0"/>
              <a:t>include&lt;</a:t>
            </a:r>
            <a:r>
              <a:rPr lang="en-IN" sz="1600" smtClean="0"/>
              <a:t>iostream&gt;</a:t>
            </a:r>
            <a:endParaRPr lang="en-IN" sz="1600" dirty="0" smtClean="0"/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using namespace std;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class complex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float </a:t>
            </a:r>
            <a:r>
              <a:rPr lang="en-IN" sz="1600" dirty="0" err="1" smtClean="0"/>
              <a:t>x,y</a:t>
            </a:r>
            <a:r>
              <a:rPr lang="en-IN" sz="1600" dirty="0" smtClean="0"/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public: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void input(float real, float </a:t>
            </a:r>
            <a:r>
              <a:rPr lang="en-IN" sz="1600" dirty="0" err="1" smtClean="0"/>
              <a:t>imag</a:t>
            </a:r>
            <a:r>
              <a:rPr lang="en-IN" sz="1600" dirty="0" smtClean="0"/>
              <a:t>) 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{ x=real;   y=</a:t>
            </a:r>
            <a:r>
              <a:rPr lang="en-IN" sz="1600" dirty="0" err="1" smtClean="0"/>
              <a:t>imag</a:t>
            </a:r>
            <a:r>
              <a:rPr lang="en-IN" sz="1600" dirty="0" smtClean="0"/>
              <a:t>;  }            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friend complex sum (complex, complex);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void show(complex);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 smtClean="0"/>
              <a:t>};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complex sum(complex c1, complex c2)  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{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complex c3;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c3.x=c1.x+c2.x;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c3.y=c1.y+c2.y;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return(c3);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76800" y="1981200"/>
            <a:ext cx="3733800" cy="487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void complex :: show(complex c)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{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err="1" smtClean="0"/>
              <a:t>cout</a:t>
            </a:r>
            <a:r>
              <a:rPr lang="en-IN" sz="1600" dirty="0" smtClean="0"/>
              <a:t>&lt;&lt;</a:t>
            </a:r>
            <a:r>
              <a:rPr lang="en-IN" sz="1600" dirty="0" err="1" smtClean="0"/>
              <a:t>c.x</a:t>
            </a:r>
            <a:r>
              <a:rPr lang="en-IN" sz="1600" dirty="0" smtClean="0"/>
              <a:t>&lt;&lt;“+ j”&lt;&lt;</a:t>
            </a:r>
            <a:r>
              <a:rPr lang="en-IN" sz="1600" dirty="0" err="1" smtClean="0"/>
              <a:t>c.y</a:t>
            </a:r>
            <a:r>
              <a:rPr lang="en-IN" sz="1600" dirty="0" smtClean="0"/>
              <a:t>&lt;&lt;“\n”;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}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err="1" smtClean="0"/>
              <a:t>int</a:t>
            </a:r>
            <a:r>
              <a:rPr lang="en-IN" sz="1600" dirty="0" smtClean="0"/>
              <a:t> main()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{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complex A,B,C;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endParaRPr lang="en-IN" sz="1600" dirty="0" smtClean="0"/>
          </a:p>
          <a:p>
            <a:pPr marL="342900" indent="-342900" defTabSz="457200">
              <a:buClr>
                <a:srgbClr val="000000"/>
              </a:buClr>
              <a:buSzPct val="100000"/>
              <a:defRPr/>
            </a:pPr>
            <a:r>
              <a:rPr lang="en-IN" sz="1600" dirty="0" err="1" smtClean="0"/>
              <a:t>A.input</a:t>
            </a:r>
            <a:r>
              <a:rPr lang="en-IN" sz="1600" dirty="0" smtClean="0"/>
              <a:t>(3.1, 5.65);</a:t>
            </a:r>
          </a:p>
          <a:p>
            <a:pPr marL="342900" indent="-342900" defTabSz="457200">
              <a:buClr>
                <a:srgbClr val="000000"/>
              </a:buClr>
              <a:buSzPct val="100000"/>
              <a:defRPr/>
            </a:pPr>
            <a:r>
              <a:rPr lang="en-IN" sz="1600" dirty="0" smtClean="0"/>
              <a:t>B. </a:t>
            </a:r>
            <a:r>
              <a:rPr lang="en-IN" sz="1600" smtClean="0"/>
              <a:t>input(2.75, 1.2</a:t>
            </a:r>
            <a:r>
              <a:rPr lang="en-IN" sz="1600" dirty="0" smtClean="0"/>
              <a:t>);</a:t>
            </a:r>
          </a:p>
          <a:p>
            <a:pPr marL="342900" indent="-342900" defTabSz="457200">
              <a:buClr>
                <a:srgbClr val="000000"/>
              </a:buClr>
              <a:buSzPct val="100000"/>
              <a:defRPr/>
            </a:pPr>
            <a:endParaRPr lang="en-IN" sz="1600" dirty="0" smtClean="0"/>
          </a:p>
          <a:p>
            <a:pPr defTabSz="457200">
              <a:spcAft>
                <a:spcPct val="0"/>
              </a:spcAft>
            </a:pPr>
            <a:r>
              <a:rPr lang="en-IN" sz="1600" dirty="0" smtClean="0"/>
              <a:t>C= sum(A,B);</a:t>
            </a:r>
          </a:p>
          <a:p>
            <a:pPr defTabSz="457200">
              <a:spcAft>
                <a:spcPct val="0"/>
              </a:spcAft>
            </a:pPr>
            <a:r>
              <a:rPr lang="en-IN" sz="1600" dirty="0" err="1" smtClean="0"/>
              <a:t>cout</a:t>
            </a:r>
            <a:r>
              <a:rPr lang="en-IN" sz="1600" dirty="0" smtClean="0"/>
              <a:t>&lt;&lt;“A=“; show(A);      //sum() is a friend </a:t>
            </a:r>
          </a:p>
          <a:p>
            <a:pPr defTabSz="457200">
              <a:spcAft>
                <a:spcPct val="0"/>
              </a:spcAft>
            </a:pPr>
            <a:r>
              <a:rPr lang="en-IN" sz="1600" dirty="0" err="1" smtClean="0"/>
              <a:t>cout</a:t>
            </a:r>
            <a:r>
              <a:rPr lang="en-IN" sz="1600" dirty="0" smtClean="0"/>
              <a:t>&lt;&lt;“B=“; show(B);     </a:t>
            </a:r>
          </a:p>
          <a:p>
            <a:pPr defTabSz="457200">
              <a:spcAft>
                <a:spcPct val="0"/>
              </a:spcAft>
            </a:pPr>
            <a:r>
              <a:rPr lang="en-IN" sz="1600" dirty="0" err="1" smtClean="0"/>
              <a:t>cout</a:t>
            </a:r>
            <a:r>
              <a:rPr lang="en-IN" sz="1600" dirty="0" smtClean="0"/>
              <a:t>&lt;&lt;“C=“; show(c);</a:t>
            </a:r>
          </a:p>
          <a:p>
            <a:pPr defTabSz="457200">
              <a:spcAft>
                <a:spcPct val="0"/>
              </a:spcAft>
            </a:pPr>
            <a:r>
              <a:rPr lang="en-IN" sz="1600" dirty="0" smtClean="0"/>
              <a:t>return 0;</a:t>
            </a:r>
          </a:p>
          <a:p>
            <a:pPr defTabSz="457200">
              <a:spcAft>
                <a:spcPct val="0"/>
              </a:spcAft>
            </a:pPr>
            <a:r>
              <a:rPr lang="en-IN" sz="1600" dirty="0" smtClean="0"/>
              <a:t>}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67760311"/>
      </p:ext>
    </p:extLst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105775" cy="4865688"/>
          </a:xfrm>
        </p:spPr>
        <p:txBody>
          <a:bodyPr/>
          <a:lstStyle/>
          <a:p>
            <a:r>
              <a:rPr lang="en-IN" sz="2000" dirty="0" smtClean="0"/>
              <a:t>A pointer to a C++ class is done exactly the same way as a pointer to a structure and to access members of a pointer to a class you use the member access operator </a:t>
            </a:r>
            <a:r>
              <a:rPr lang="en-IN" sz="2000" b="1" dirty="0" smtClean="0"/>
              <a:t>-&gt;</a:t>
            </a:r>
            <a:r>
              <a:rPr lang="en-IN" sz="2000" dirty="0" smtClean="0"/>
              <a:t> operator, just as you do with pointers to structures. Also as with all pointers, you must initialize the pointer before using it.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2819400"/>
            <a:ext cx="3352800" cy="3886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#include &lt;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iostream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&gt;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using 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namespace std;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class 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 {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b="1" dirty="0" err="1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int</a:t>
            </a:r>
            <a:r>
              <a:rPr lang="en-US" sz="1600" b="1" dirty="0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;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: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(</a:t>
            </a:r>
            <a:r>
              <a:rPr lang="en-US" sz="1600" b="1" dirty="0" err="1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int</a:t>
            </a:r>
            <a:r>
              <a:rPr lang="en-US" sz="1600" b="1" dirty="0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j) { 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   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 = j; 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}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b="1" dirty="0" err="1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int</a:t>
            </a:r>
            <a:r>
              <a:rPr lang="en-US" sz="1600" b="1" dirty="0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getInt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() { 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   </a:t>
            </a:r>
            <a:r>
              <a:rPr lang="en-US" sz="1600" b="1" dirty="0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return 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; 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}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};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b="1" dirty="0" err="1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int</a:t>
            </a:r>
            <a:r>
              <a:rPr lang="en-US" sz="1600" b="1" dirty="0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main()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{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 ob(</a:t>
            </a:r>
            <a:r>
              <a:rPr lang="en-US" sz="1600" dirty="0" smtClean="0">
                <a:solidFill>
                  <a:srgbClr val="990000"/>
                </a:solidFill>
                <a:latin typeface="Arial Unicode MS" pitchFamily="34" charset="-128"/>
                <a:cs typeface="Arial" charset="0"/>
              </a:rPr>
              <a:t>88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), *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objectPointer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;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0" y="2819400"/>
            <a:ext cx="4191000" cy="2514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objectPointer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 = &amp;ob;      </a:t>
            </a:r>
            <a:r>
              <a:rPr lang="en-US" sz="1600" dirty="0" smtClean="0">
                <a:solidFill>
                  <a:srgbClr val="3F7F5F"/>
                </a:solidFill>
                <a:latin typeface="Arial Unicode MS" pitchFamily="34" charset="-128"/>
                <a:cs typeface="Arial" charset="0"/>
              </a:rPr>
              <a:t>// get address of ob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objectPointer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-&gt;</a:t>
            </a:r>
            <a:r>
              <a:rPr lang="en-US" sz="1600" dirty="0" err="1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getInt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(); 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    </a:t>
            </a:r>
            <a:r>
              <a:rPr lang="en-US" sz="1600" dirty="0" smtClean="0">
                <a:solidFill>
                  <a:srgbClr val="3F7F5F"/>
                </a:solidFill>
                <a:latin typeface="Arial Unicode MS" pitchFamily="34" charset="-128"/>
                <a:cs typeface="Arial" charset="0"/>
              </a:rPr>
              <a:t>// use -&gt; to call </a:t>
            </a:r>
            <a:r>
              <a:rPr lang="en-US" sz="1600" dirty="0" err="1" smtClean="0">
                <a:solidFill>
                  <a:srgbClr val="3F7F5F"/>
                </a:solidFill>
                <a:latin typeface="Arial Unicode MS" pitchFamily="34" charset="-128"/>
                <a:cs typeface="Arial" charset="0"/>
              </a:rPr>
              <a:t>getInt</a:t>
            </a:r>
            <a:r>
              <a:rPr lang="en-US" sz="1600" dirty="0" smtClean="0">
                <a:solidFill>
                  <a:srgbClr val="3F7F5F"/>
                </a:solidFill>
                <a:latin typeface="Arial Unicode MS" pitchFamily="34" charset="-128"/>
                <a:cs typeface="Arial" charset="0"/>
              </a:rPr>
              <a:t>()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b="1" dirty="0" smtClean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return </a:t>
            </a:r>
            <a:r>
              <a:rPr lang="en-US" sz="1600" dirty="0" smtClean="0">
                <a:solidFill>
                  <a:srgbClr val="990000"/>
                </a:solidFill>
                <a:latin typeface="Arial Unicode MS" pitchFamily="34" charset="-128"/>
                <a:cs typeface="Arial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;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/>
            </a:r>
            <a:br>
              <a:rPr lang="en-US" sz="1600" dirty="0" smtClean="0">
                <a:latin typeface="Arial Unicode MS" pitchFamily="34" charset="-128"/>
                <a:cs typeface="Arial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}</a:t>
            </a:r>
            <a:r>
              <a:rPr lang="en-US" sz="1200" dirty="0" smtClean="0">
                <a:latin typeface="Arial" charset="0"/>
                <a:cs typeface="Arial" charset="0"/>
              </a:rPr>
              <a:t> </a:t>
            </a:r>
            <a:endParaRPr kumimoji="0" lang="en-IN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6889451"/>
      </p:ext>
    </p:extLst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0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300" dirty="0" smtClean="0">
                <a:latin typeface="Angsana New" pitchFamily="18" charset="-34"/>
                <a:cs typeface="Angsana New" pitchFamily="18" charset="-34"/>
              </a:rPr>
              <a:t>General form of Class declaration</a:t>
            </a:r>
            <a:endParaRPr lang="en-US" sz="30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class </a:t>
            </a:r>
            <a:r>
              <a:rPr lang="en-US" sz="3500" dirty="0" err="1" smtClean="0">
                <a:latin typeface="Angsana New" pitchFamily="18" charset="-34"/>
                <a:cs typeface="Angsana New" pitchFamily="18" charset="-34"/>
              </a:rPr>
              <a:t>classname</a:t>
            </a:r>
            <a:endParaRPr lang="en-US" sz="35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{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 private: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variable declarations;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 function declarations;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 public: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 variable declarations;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 function declarations;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} obj1, obj2,…..</a:t>
            </a:r>
            <a:r>
              <a:rPr lang="en-US" sz="3500" dirty="0" err="1" smtClean="0">
                <a:latin typeface="Angsana New" pitchFamily="18" charset="-34"/>
                <a:cs typeface="Angsana New" pitchFamily="18" charset="-34"/>
              </a:rPr>
              <a:t>objN</a:t>
            </a: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;</a:t>
            </a:r>
          </a:p>
          <a:p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2971800" y="2971800"/>
            <a:ext cx="838200" cy="1066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371600" y="2286000"/>
            <a:ext cx="990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3810000" y="3276600"/>
            <a:ext cx="1981200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Class Members</a:t>
            </a:r>
            <a:endParaRPr kumimoji="0" lang="en-IN" sz="14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38400" y="2057400"/>
            <a:ext cx="1752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latin typeface="+mj-lt"/>
              </a:rPr>
              <a:t>Access </a:t>
            </a:r>
            <a:r>
              <a:rPr lang="en-IN" dirty="0" err="1" smtClean="0">
                <a:latin typeface="+mj-lt"/>
              </a:rPr>
              <a:t>Specifier</a:t>
            </a:r>
            <a:endParaRPr kumimoji="0" lang="en-IN" sz="16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05775" cy="1022350"/>
          </a:xfrm>
        </p:spPr>
        <p:txBody>
          <a:bodyPr/>
          <a:lstStyle/>
          <a:p>
            <a:r>
              <a:rPr lang="en-IN" dirty="0" smtClean="0"/>
              <a:t>Pointers to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05775" cy="5018088"/>
          </a:xfrm>
        </p:spPr>
        <p:txBody>
          <a:bodyPr/>
          <a:lstStyle/>
          <a:p>
            <a:r>
              <a:rPr lang="en-IN" sz="2400" dirty="0" smtClean="0"/>
              <a:t>It is possible to take address of a member of a class and assign it to a pointer.</a:t>
            </a:r>
          </a:p>
          <a:p>
            <a:r>
              <a:rPr lang="en-IN" sz="2400" dirty="0" smtClean="0"/>
              <a:t>The address of a member can be obtained by applying the operator &amp; to a “fully qualified “ class member name.</a:t>
            </a:r>
          </a:p>
          <a:p>
            <a:r>
              <a:rPr lang="en-IN" sz="2400" dirty="0" smtClean="0"/>
              <a:t>A class member pointer can be declared using the operator ::* with the class name.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4191000"/>
            <a:ext cx="2133600" cy="1828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IN" sz="1600" dirty="0" smtClean="0"/>
              <a:t>Ex:  class A</a:t>
            </a:r>
          </a:p>
          <a:p>
            <a:pPr>
              <a:buNone/>
            </a:pPr>
            <a:r>
              <a:rPr lang="en-IN" sz="1600" dirty="0" smtClean="0"/>
              <a:t>       {</a:t>
            </a:r>
          </a:p>
          <a:p>
            <a:pPr>
              <a:buNone/>
            </a:pPr>
            <a:r>
              <a:rPr lang="en-IN" sz="1600" dirty="0" smtClean="0"/>
              <a:t>          private:</a:t>
            </a:r>
          </a:p>
          <a:p>
            <a:pPr>
              <a:buNone/>
            </a:pPr>
            <a:r>
              <a:rPr lang="en-IN" sz="1600" dirty="0" smtClean="0"/>
              <a:t>             </a:t>
            </a:r>
            <a:r>
              <a:rPr lang="en-IN" sz="1600" dirty="0" err="1" smtClean="0"/>
              <a:t>int</a:t>
            </a:r>
            <a:r>
              <a:rPr lang="en-IN" sz="1600" dirty="0" smtClean="0"/>
              <a:t> m;</a:t>
            </a:r>
          </a:p>
          <a:p>
            <a:pPr>
              <a:buNone/>
            </a:pPr>
            <a:r>
              <a:rPr lang="en-IN" sz="1600" dirty="0" smtClean="0"/>
              <a:t>          public:</a:t>
            </a:r>
          </a:p>
          <a:p>
            <a:pPr>
              <a:buNone/>
            </a:pPr>
            <a:r>
              <a:rPr lang="en-IN" sz="1600" dirty="0" smtClean="0"/>
              <a:t>             void  show();</a:t>
            </a:r>
          </a:p>
          <a:p>
            <a:pPr>
              <a:buNone/>
            </a:pPr>
            <a:r>
              <a:rPr lang="en-IN" sz="1600" dirty="0" smtClean="0"/>
              <a:t>         };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55075889"/>
      </p:ext>
    </p:extLst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105775" cy="5399088"/>
          </a:xfrm>
        </p:spPr>
        <p:txBody>
          <a:bodyPr/>
          <a:lstStyle/>
          <a:p>
            <a:r>
              <a:rPr lang="en-IN" sz="3200" dirty="0" smtClean="0"/>
              <a:t>Define a pointer to the member m as follows:</a:t>
            </a:r>
          </a:p>
          <a:p>
            <a:pPr>
              <a:buNone/>
            </a:pPr>
            <a:r>
              <a:rPr lang="en-IN" sz="3200" dirty="0" smtClean="0"/>
              <a:t>     </a:t>
            </a:r>
            <a:r>
              <a:rPr lang="en-IN" sz="3200" dirty="0" err="1" smtClean="0"/>
              <a:t>int</a:t>
            </a:r>
            <a:r>
              <a:rPr lang="en-IN" sz="3200" dirty="0" smtClean="0"/>
              <a:t> A ::* </a:t>
            </a:r>
            <a:r>
              <a:rPr lang="en-IN" sz="3200" dirty="0" err="1" smtClean="0"/>
              <a:t>ip</a:t>
            </a:r>
            <a:r>
              <a:rPr lang="en-IN" sz="3200" dirty="0" smtClean="0"/>
              <a:t> = &amp;A :: m;</a:t>
            </a:r>
          </a:p>
          <a:p>
            <a:pPr lvl="1"/>
            <a:r>
              <a:rPr lang="en-IN" sz="2800" dirty="0" err="1" smtClean="0"/>
              <a:t>ip</a:t>
            </a:r>
            <a:r>
              <a:rPr lang="en-IN" sz="2800" dirty="0" smtClean="0"/>
              <a:t> pointer created thus acts like a class member in that it must be invoked with a class object. </a:t>
            </a:r>
          </a:p>
          <a:p>
            <a:pPr lvl="1"/>
            <a:r>
              <a:rPr lang="en-IN" sz="2800" dirty="0" smtClean="0"/>
              <a:t>A::* means “pointer-to-member” of A class.</a:t>
            </a:r>
          </a:p>
          <a:p>
            <a:pPr lvl="1"/>
            <a:r>
              <a:rPr lang="en-IN" sz="2800" dirty="0" smtClean="0"/>
              <a:t>&amp;A::m means the “address of the m member of A class”.</a:t>
            </a:r>
          </a:p>
          <a:p>
            <a:pPr lvl="1"/>
            <a:r>
              <a:rPr lang="en-IN" sz="2800" dirty="0" err="1" smtClean="0"/>
              <a:t>ip</a:t>
            </a:r>
            <a:r>
              <a:rPr lang="en-IN" sz="2800" dirty="0" smtClean="0"/>
              <a:t> now be used to access the member m inside member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725891"/>
      </p:ext>
    </p:extLst>
  </p:cSld>
  <p:clrMapOvr>
    <a:masterClrMapping/>
  </p:clrMapOvr>
  <p:transition advClick="0" advTm="2147255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dereferencing operator -&gt;* is used to access a member when we use pointers to both the object and the member.</a:t>
            </a:r>
          </a:p>
          <a:p>
            <a:r>
              <a:rPr lang="en-IN" dirty="0" smtClean="0"/>
              <a:t>The dereferencing operator .* is used when object itself is used with the member pointer.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173744"/>
      </p:ext>
    </p:extLst>
  </p:cSld>
  <p:clrMapOvr>
    <a:masterClrMapping/>
  </p:clrMapOvr>
  <p:transition advClick="0" advTm="2147255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1447800"/>
            <a:ext cx="3886200" cy="5105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#include &lt;</a:t>
            </a:r>
            <a:r>
              <a:rPr lang="en-US" sz="1600" dirty="0" err="1" smtClean="0">
                <a:latin typeface="Arial Unicode MS" pitchFamily="34" charset="-128"/>
                <a:cs typeface="Arial" charset="0"/>
              </a:rPr>
              <a:t>iostream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 Unicode MS" pitchFamily="34" charset="-128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using namespace std;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 Unicode MS" pitchFamily="34" charset="-128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class 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public: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1600" dirty="0" err="1" smtClean="0">
                <a:latin typeface="Arial Unicode MS" pitchFamily="34" charset="-128"/>
                <a:cs typeface="Arial" charset="0"/>
              </a:rPr>
              <a:t>int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> a;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void f(</a:t>
            </a:r>
            <a:r>
              <a:rPr lang="en-US" sz="1600" dirty="0" err="1" smtClean="0">
                <a:latin typeface="Arial Unicode MS" pitchFamily="34" charset="-128"/>
                <a:cs typeface="Arial" charset="0"/>
              </a:rPr>
              <a:t>int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> 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1600" dirty="0" err="1" smtClean="0">
                <a:latin typeface="Arial Unicode MS" pitchFamily="34" charset="-128"/>
                <a:cs typeface="Arial" charset="0"/>
              </a:rPr>
              <a:t>cout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> &lt;&lt; "The value of b is "&lt;&lt; b &lt;&lt; </a:t>
            </a:r>
            <a:r>
              <a:rPr lang="en-US" sz="1600" dirty="0" err="1" smtClean="0">
                <a:latin typeface="Arial Unicode MS" pitchFamily="34" charset="-128"/>
                <a:cs typeface="Arial" charset="0"/>
              </a:rPr>
              <a:t>endl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1600" dirty="0" err="1" smtClean="0">
                <a:latin typeface="Arial Unicode MS" pitchFamily="34" charset="-128"/>
                <a:cs typeface="Arial" charset="0"/>
              </a:rPr>
              <a:t>int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> main()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// declare pointer to data member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</a:t>
            </a:r>
            <a:r>
              <a:rPr lang="en-US" sz="1600" dirty="0" err="1" smtClean="0">
                <a:latin typeface="Arial Unicode MS" pitchFamily="34" charset="-128"/>
                <a:cs typeface="Arial" charset="0"/>
              </a:rPr>
              <a:t>int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> X::*</a:t>
            </a:r>
            <a:r>
              <a:rPr lang="en-US" sz="1600" dirty="0" err="1" smtClean="0">
                <a:latin typeface="Arial Unicode MS" pitchFamily="34" charset="-128"/>
                <a:cs typeface="Arial" charset="0"/>
              </a:rPr>
              <a:t>ptiptr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> = &amp;X::a;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 Unicode MS" pitchFamily="34" charset="-128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// declare a pointer to member function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  <a:cs typeface="Arial" charset="0"/>
              </a:rPr>
              <a:t> void (X::* </a:t>
            </a:r>
            <a:r>
              <a:rPr lang="en-US" sz="1600" dirty="0" err="1" smtClean="0">
                <a:latin typeface="Arial Unicode MS" pitchFamily="34" charset="-128"/>
                <a:cs typeface="Arial" charset="0"/>
              </a:rPr>
              <a:t>ptfptr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>) (</a:t>
            </a:r>
            <a:r>
              <a:rPr lang="en-US" sz="1600" dirty="0" err="1" smtClean="0">
                <a:latin typeface="Arial Unicode MS" pitchFamily="34" charset="-128"/>
                <a:cs typeface="Arial" charset="0"/>
              </a:rPr>
              <a:t>int</a:t>
            </a:r>
            <a:r>
              <a:rPr lang="en-US" sz="1600" dirty="0" smtClean="0">
                <a:latin typeface="Arial Unicode MS" pitchFamily="34" charset="-128"/>
                <a:cs typeface="Arial" charset="0"/>
              </a:rPr>
              <a:t>) = &amp;X::f;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1524000"/>
            <a:ext cx="4648200" cy="3124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// create an object of class type 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X </a:t>
            </a:r>
            <a:r>
              <a:rPr lang="en-US" dirty="0" err="1" smtClean="0">
                <a:cs typeface="Arial" charset="0"/>
              </a:rPr>
              <a:t>xobject</a:t>
            </a:r>
            <a:r>
              <a:rPr lang="en-US" dirty="0" smtClean="0">
                <a:cs typeface="Arial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// initialize data member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xobject</a:t>
            </a:r>
            <a:r>
              <a:rPr lang="en-US" dirty="0" smtClean="0">
                <a:cs typeface="Arial" charset="0"/>
              </a:rPr>
              <a:t>.*</a:t>
            </a:r>
            <a:r>
              <a:rPr lang="en-US" dirty="0" err="1" smtClean="0">
                <a:cs typeface="Arial" charset="0"/>
              </a:rPr>
              <a:t>ptiptr</a:t>
            </a:r>
            <a:r>
              <a:rPr lang="en-US" dirty="0" smtClean="0">
                <a:cs typeface="Arial" charset="0"/>
              </a:rPr>
              <a:t> = 10;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cs typeface="Arial" charset="0"/>
              </a:rPr>
              <a:t>cout</a:t>
            </a:r>
            <a:r>
              <a:rPr lang="en-US" dirty="0" smtClean="0">
                <a:cs typeface="Arial" charset="0"/>
              </a:rPr>
              <a:t> &lt;&lt; "The value of a is " &lt;&lt; </a:t>
            </a:r>
            <a:r>
              <a:rPr lang="en-US" dirty="0" err="1" smtClean="0">
                <a:cs typeface="Arial" charset="0"/>
              </a:rPr>
              <a:t>xobject</a:t>
            </a:r>
            <a:r>
              <a:rPr lang="en-US" dirty="0" smtClean="0">
                <a:cs typeface="Arial" charset="0"/>
              </a:rPr>
              <a:t>.*</a:t>
            </a:r>
            <a:r>
              <a:rPr lang="en-US" dirty="0" err="1" smtClean="0">
                <a:cs typeface="Arial" charset="0"/>
              </a:rPr>
              <a:t>ptiptr</a:t>
            </a:r>
            <a:r>
              <a:rPr lang="en-US" dirty="0" smtClean="0">
                <a:cs typeface="Arial" charset="0"/>
              </a:rPr>
              <a:t>&lt;&lt; </a:t>
            </a:r>
            <a:r>
              <a:rPr lang="en-US" dirty="0" err="1" smtClean="0">
                <a:cs typeface="Arial" charset="0"/>
              </a:rPr>
              <a:t>endl</a:t>
            </a:r>
            <a:r>
              <a:rPr lang="en-US" dirty="0" smtClean="0">
                <a:cs typeface="Arial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// call member function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(</a:t>
            </a:r>
            <a:r>
              <a:rPr lang="en-US" dirty="0" err="1" smtClean="0">
                <a:cs typeface="Arial" charset="0"/>
              </a:rPr>
              <a:t>xobject</a:t>
            </a:r>
            <a:r>
              <a:rPr lang="en-US" dirty="0" smtClean="0">
                <a:cs typeface="Arial" charset="0"/>
              </a:rPr>
              <a:t>.*</a:t>
            </a:r>
            <a:r>
              <a:rPr lang="en-US" dirty="0" err="1" smtClean="0">
                <a:cs typeface="Arial" charset="0"/>
              </a:rPr>
              <a:t>ptfptr</a:t>
            </a:r>
            <a:r>
              <a:rPr lang="en-US" dirty="0" smtClean="0">
                <a:cs typeface="Arial" charset="0"/>
              </a:rPr>
              <a:t>) (20);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367914297"/>
      </p:ext>
    </p:extLst>
  </p:cSld>
  <p:clrMapOvr>
    <a:masterClrMapping/>
  </p:clrMapOvr>
  <p:transition advClick="0" advTm="2147255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33400" y="609600"/>
            <a:ext cx="3505200" cy="5638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#include&lt;</a:t>
            </a:r>
            <a:r>
              <a:rPr kumimoji="0" lang="en-IN" b="0" i="0" u="none" strike="noStrike" cap="none" normalizeH="0" baseline="0" dirty="0" err="1" smtClean="0">
                <a:ln>
                  <a:noFill/>
                </a:ln>
                <a:effectLst/>
              </a:rPr>
              <a:t>iostream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class M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 smtClean="0"/>
              <a:t>int</a:t>
            </a:r>
            <a:r>
              <a:rPr lang="en-IN" dirty="0" smtClean="0"/>
              <a:t> x;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 smtClean="0"/>
              <a:t>i</a:t>
            </a:r>
            <a:r>
              <a:rPr kumimoji="0" lang="en-IN" b="0" i="0" u="none" strike="noStrike" cap="none" normalizeH="0" baseline="0" dirty="0" err="1" smtClean="0">
                <a:ln>
                  <a:noFill/>
                </a:ln>
                <a:effectLst/>
              </a:rPr>
              <a:t>nt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 y;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public: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v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oid </a:t>
            </a:r>
            <a:r>
              <a:rPr kumimoji="0" lang="en-IN" b="0" i="0" u="none" strike="noStrike" cap="none" normalizeH="0" baseline="0" dirty="0" err="1" smtClean="0">
                <a:ln>
                  <a:noFill/>
                </a:ln>
                <a:effectLst/>
              </a:rPr>
              <a:t>set_xy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(</a:t>
            </a:r>
            <a:r>
              <a:rPr kumimoji="0" lang="en-IN" b="0" i="0" u="none" strike="noStrike" cap="none" normalizeH="0" baseline="0" dirty="0" err="1" smtClean="0">
                <a:ln>
                  <a:noFill/>
                </a:ln>
                <a:effectLst/>
              </a:rPr>
              <a:t>int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 a,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</a:rPr>
              <a:t> </a:t>
            </a:r>
            <a:r>
              <a:rPr kumimoji="0" lang="en-IN" b="0" i="0" u="none" strike="noStrike" cap="none" normalizeH="0" dirty="0" err="1" smtClean="0">
                <a:ln>
                  <a:noFill/>
                </a:ln>
                <a:effectLst/>
              </a:rPr>
              <a:t>int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</a:rPr>
              <a:t> b)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 smtClean="0"/>
              <a:t>{</a:t>
            </a:r>
            <a:r>
              <a:rPr lang="en-IN" dirty="0" smtClean="0"/>
              <a:t>   x=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</a:rPr>
              <a:t>a;</a:t>
            </a:r>
            <a:r>
              <a:rPr lang="en-IN" dirty="0" smtClean="0"/>
              <a:t>   y=b;    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f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</a:rPr>
              <a:t>riend </a:t>
            </a:r>
            <a:r>
              <a:rPr kumimoji="0" lang="en-IN" b="0" i="0" u="none" strike="noStrike" cap="none" normalizeH="0" dirty="0" err="1" smtClean="0">
                <a:ln>
                  <a:noFill/>
                </a:ln>
                <a:effectLst/>
              </a:rPr>
              <a:t>int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</a:rPr>
              <a:t> sum(M </a:t>
            </a:r>
            <a:r>
              <a:rPr kumimoji="0" lang="en-IN" b="0" i="0" u="none" strike="noStrike" cap="none" normalizeH="0" dirty="0" err="1" smtClean="0">
                <a:ln>
                  <a:noFill/>
                </a:ln>
                <a:effectLst/>
              </a:rPr>
              <a:t>m</a:t>
            </a:r>
            <a:r>
              <a:rPr kumimoji="0" lang="en-IN" b="0" i="0" u="none" strike="noStrike" cap="none" normalizeH="0" dirty="0" smtClean="0">
                <a:ln>
                  <a:noFill/>
                </a:ln>
                <a:effectLst/>
              </a:rPr>
              <a:t>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 smtClean="0"/>
              <a:t>int</a:t>
            </a:r>
            <a:r>
              <a:rPr lang="en-IN" dirty="0" smtClean="0"/>
              <a:t> sum(M </a:t>
            </a:r>
            <a:r>
              <a:rPr lang="en-IN" dirty="0" err="1" smtClean="0"/>
              <a:t>m</a:t>
            </a:r>
            <a:r>
              <a:rPr lang="en-IN" dirty="0" smtClean="0"/>
              <a:t>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{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dirty="0" smtClean="0"/>
              <a:t>// declare pointer to data member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 smtClean="0"/>
              <a:t>int</a:t>
            </a:r>
            <a:r>
              <a:rPr lang="en-IN" dirty="0" smtClean="0"/>
              <a:t> M :: * </a:t>
            </a:r>
            <a:r>
              <a:rPr lang="en-IN" dirty="0" err="1" smtClean="0"/>
              <a:t>px</a:t>
            </a:r>
            <a:r>
              <a:rPr lang="en-IN" dirty="0" smtClean="0"/>
              <a:t> =&amp;M :: x;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dirty="0" err="1" smtClean="0"/>
              <a:t>int</a:t>
            </a:r>
            <a:r>
              <a:rPr lang="en-IN" dirty="0" smtClean="0"/>
              <a:t> M :: * </a:t>
            </a:r>
            <a:r>
              <a:rPr lang="en-IN" dirty="0" err="1" smtClean="0"/>
              <a:t>py</a:t>
            </a:r>
            <a:r>
              <a:rPr lang="en-IN" dirty="0" smtClean="0"/>
              <a:t> =&amp;M :: y;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dirty="0" smtClean="0"/>
              <a:t>M *pm=&amp;m;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dirty="0" err="1" smtClean="0"/>
              <a:t>int</a:t>
            </a:r>
            <a:r>
              <a:rPr lang="en-IN" dirty="0" smtClean="0"/>
              <a:t> S = m.*px + pm-&gt;*</a:t>
            </a:r>
            <a:r>
              <a:rPr lang="en-IN" dirty="0" err="1" smtClean="0"/>
              <a:t>py</a:t>
            </a:r>
            <a:r>
              <a:rPr lang="en-IN" dirty="0" smtClean="0"/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return S;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b="0" i="0" u="none" strike="noStrike" cap="none" normalizeH="0" dirty="0" smtClean="0">
              <a:ln>
                <a:noFill/>
              </a:ln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48200" y="685800"/>
            <a:ext cx="3810000" cy="5486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err="1" smtClean="0">
                <a:ln>
                  <a:noFill/>
                </a:ln>
                <a:effectLst/>
              </a:rPr>
              <a:t>int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M n;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//declare pointer to member function</a:t>
            </a:r>
            <a:endParaRPr kumimoji="0" lang="en-IN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void (M :: *</a:t>
            </a:r>
            <a:r>
              <a:rPr lang="en-IN" dirty="0" err="1" smtClean="0"/>
              <a:t>pf</a:t>
            </a:r>
            <a:r>
              <a:rPr lang="en-IN" dirty="0" smtClean="0"/>
              <a:t>)(</a:t>
            </a:r>
            <a:r>
              <a:rPr lang="en-IN" dirty="0" err="1" smtClean="0"/>
              <a:t>int,int</a:t>
            </a:r>
            <a:r>
              <a:rPr lang="en-IN" dirty="0" smtClean="0"/>
              <a:t>) = &amp;M :: </a:t>
            </a:r>
            <a:r>
              <a:rPr lang="en-IN" dirty="0" err="1" smtClean="0"/>
              <a:t>set_xy</a:t>
            </a:r>
            <a:r>
              <a:rPr lang="en-IN" dirty="0" smtClean="0"/>
              <a:t>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dirty="0" smtClean="0"/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dirty="0" smtClean="0"/>
              <a:t>// call member function</a:t>
            </a:r>
            <a:endParaRPr kumimoji="0" lang="en-IN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(n.*pf)(10,20);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 smtClean="0"/>
              <a:t>cout</a:t>
            </a:r>
            <a:r>
              <a:rPr lang="en-IN" dirty="0" smtClean="0"/>
              <a:t>&lt;&lt;“SUM=“&lt;&lt;sum(n)  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M *op = &amp;n;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(op-&gt;*</a:t>
            </a:r>
            <a:r>
              <a:rPr kumimoji="0" lang="en-IN" b="0" i="0" u="none" strike="noStrike" cap="none" normalizeH="0" baseline="0" dirty="0" err="1" smtClean="0">
                <a:ln>
                  <a:noFill/>
                </a:ln>
                <a:effectLst/>
              </a:rPr>
              <a:t>pf</a:t>
            </a: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)(30,40);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 smtClean="0"/>
              <a:t>cout</a:t>
            </a:r>
            <a:r>
              <a:rPr lang="en-IN" dirty="0" smtClean="0"/>
              <a:t>&lt;&lt;“SUM=“&lt;&lt;sum(n);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/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smtClean="0">
                <a:ln>
                  <a:noFill/>
                </a:ln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829287"/>
      </p:ext>
    </p:extLst>
  </p:cSld>
  <p:clrMapOvr>
    <a:masterClrMapping/>
  </p:clrMapOvr>
  <p:transition advClick="0" advTm="2147255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05775" cy="1022350"/>
          </a:xfrm>
        </p:spPr>
        <p:txBody>
          <a:bodyPr/>
          <a:lstStyle/>
          <a:p>
            <a:r>
              <a:rPr lang="en-IN" sz="3600" dirty="0" smtClean="0"/>
              <a:t>this pointer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05775" cy="4941888"/>
          </a:xfrm>
        </p:spPr>
        <p:txBody>
          <a:bodyPr/>
          <a:lstStyle/>
          <a:p>
            <a:r>
              <a:rPr lang="en-IN" sz="2400" dirty="0" smtClean="0"/>
              <a:t>Every object in C++ has access to its own address through an important pointer called </a:t>
            </a:r>
            <a:r>
              <a:rPr lang="en-IN" sz="2400" b="1" dirty="0" smtClean="0"/>
              <a:t>this</a:t>
            </a:r>
            <a:r>
              <a:rPr lang="en-IN" sz="2400" dirty="0" smtClean="0"/>
              <a:t> pointer. </a:t>
            </a:r>
          </a:p>
          <a:p>
            <a:r>
              <a:rPr lang="en-IN" sz="2400" dirty="0" smtClean="0"/>
              <a:t>The </a:t>
            </a:r>
            <a:r>
              <a:rPr lang="en-IN" sz="2400" b="1" dirty="0" smtClean="0"/>
              <a:t>this</a:t>
            </a:r>
            <a:r>
              <a:rPr lang="en-IN" sz="2400" dirty="0" smtClean="0"/>
              <a:t> pointer is an implicit parameter to all member functions. Therefore, inside a member function, this may be used to refer to the invoking object.</a:t>
            </a:r>
          </a:p>
          <a:p>
            <a:r>
              <a:rPr lang="en-IN" sz="2400" dirty="0" smtClean="0"/>
              <a:t>Friend functions do not have a </a:t>
            </a:r>
            <a:r>
              <a:rPr lang="en-IN" sz="2400" b="1" dirty="0" smtClean="0"/>
              <a:t>this</a:t>
            </a:r>
            <a:r>
              <a:rPr lang="en-IN" sz="2400" dirty="0" smtClean="0"/>
              <a:t> pointer, because friends are not members of a class. Only member functions have a </a:t>
            </a:r>
            <a:r>
              <a:rPr lang="en-IN" sz="2400" b="1" dirty="0" smtClean="0"/>
              <a:t>this</a:t>
            </a:r>
            <a:r>
              <a:rPr lang="en-IN" sz="2400" dirty="0" smtClean="0"/>
              <a:t> pointer.</a:t>
            </a:r>
          </a:p>
          <a:p>
            <a:r>
              <a:rPr lang="en-IN" sz="2400" dirty="0" smtClean="0"/>
              <a:t>We cannot declare  this pointer or make assignments to it.</a:t>
            </a:r>
          </a:p>
          <a:p>
            <a:r>
              <a:rPr lang="en-IN" sz="2400" dirty="0" smtClean="0"/>
              <a:t>A static member function does not have a this pointer.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8907853"/>
      </p:ext>
    </p:extLst>
  </p:cSld>
  <p:clrMapOvr>
    <a:masterClrMapping/>
  </p:clrMapOvr>
  <p:transition advClick="0" advTm="2147255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676400"/>
            <a:ext cx="4572000" cy="426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#include &lt;</a:t>
            </a:r>
            <a:r>
              <a:rPr lang="en-US" dirty="0" err="1" smtClean="0">
                <a:cs typeface="Arial" charset="0"/>
              </a:rPr>
              <a:t>iostream</a:t>
            </a:r>
            <a:r>
              <a:rPr lang="en-US" dirty="0" smtClean="0">
                <a:cs typeface="Arial" charset="0"/>
              </a:rPr>
              <a:t>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using namespace std;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struct</a:t>
            </a:r>
            <a:r>
              <a:rPr lang="en-US" dirty="0" smtClean="0">
                <a:cs typeface="Arial" charset="0"/>
              </a:rPr>
              <a:t> X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private: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int</a:t>
            </a:r>
            <a:r>
              <a:rPr lang="en-US" dirty="0" smtClean="0">
                <a:cs typeface="Arial" charset="0"/>
              </a:rPr>
              <a:t> 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public: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void </a:t>
            </a:r>
            <a:r>
              <a:rPr lang="en-US" dirty="0" err="1" smtClean="0">
                <a:cs typeface="Arial" charset="0"/>
              </a:rPr>
              <a:t>Set_a</a:t>
            </a:r>
            <a:r>
              <a:rPr lang="en-US" dirty="0" smtClean="0">
                <a:cs typeface="Arial" charset="0"/>
              </a:rPr>
              <a:t>(</a:t>
            </a:r>
            <a:r>
              <a:rPr lang="en-US" dirty="0" err="1" smtClean="0">
                <a:cs typeface="Arial" charset="0"/>
              </a:rPr>
              <a:t>int</a:t>
            </a:r>
            <a:r>
              <a:rPr lang="en-US" dirty="0" smtClean="0">
                <a:cs typeface="Arial" charset="0"/>
              </a:rPr>
              <a:t> a)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// The 'this' pointer is used to retrieve '</a:t>
            </a:r>
            <a:r>
              <a:rPr lang="en-US" dirty="0" err="1" smtClean="0">
                <a:cs typeface="Arial" charset="0"/>
              </a:rPr>
              <a:t>xobj.a</a:t>
            </a:r>
            <a:r>
              <a:rPr lang="en-US" dirty="0" smtClean="0">
                <a:cs typeface="Arial" charset="0"/>
              </a:rPr>
              <a:t>'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// hidden by the automatic variable 'a'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this-&gt;a = 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charset="0"/>
              </a:rPr>
              <a:t> 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676400"/>
            <a:ext cx="3124200" cy="419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smtClean="0">
                <a:cs typeface="Arial" charset="0"/>
              </a:rPr>
              <a:t>void </a:t>
            </a:r>
            <a:r>
              <a:rPr lang="en-US" dirty="0" err="1" smtClean="0">
                <a:cs typeface="Arial" charset="0"/>
              </a:rPr>
              <a:t>Print_a</a:t>
            </a:r>
            <a:r>
              <a:rPr lang="en-US" dirty="0" smtClean="0">
                <a:cs typeface="Arial" charset="0"/>
              </a:rPr>
              <a:t>()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smtClean="0">
                <a:cs typeface="Arial" charset="0"/>
              </a:rPr>
              <a:t>{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err="1" smtClean="0">
                <a:cs typeface="Arial" charset="0"/>
              </a:rPr>
              <a:t>cout</a:t>
            </a:r>
            <a:r>
              <a:rPr lang="en-US" dirty="0" smtClean="0">
                <a:cs typeface="Arial" charset="0"/>
              </a:rPr>
              <a:t> &lt;&lt; "a = " &lt;&lt; a &lt;&lt; </a:t>
            </a:r>
            <a:r>
              <a:rPr lang="en-US" dirty="0" err="1" smtClean="0">
                <a:cs typeface="Arial" charset="0"/>
              </a:rPr>
              <a:t>endl</a:t>
            </a:r>
            <a:r>
              <a:rPr lang="en-US" dirty="0" smtClean="0">
                <a:cs typeface="Arial" charset="0"/>
              </a:rPr>
              <a:t>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smtClean="0">
                <a:cs typeface="Arial" charset="0"/>
              </a:rPr>
              <a:t> }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smtClean="0">
                <a:cs typeface="Arial" charset="0"/>
              </a:rPr>
              <a:t> };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err="1" smtClean="0">
                <a:cs typeface="Arial" charset="0"/>
              </a:rPr>
              <a:t>int</a:t>
            </a:r>
            <a:r>
              <a:rPr lang="en-US" dirty="0" smtClean="0">
                <a:cs typeface="Arial" charset="0"/>
              </a:rPr>
              <a:t> main()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smtClean="0">
                <a:cs typeface="Arial" charset="0"/>
              </a:rPr>
              <a:t> {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smtClean="0">
                <a:cs typeface="Arial" charset="0"/>
              </a:rPr>
              <a:t>X </a:t>
            </a:r>
            <a:r>
              <a:rPr lang="en-US" dirty="0" err="1" smtClean="0">
                <a:cs typeface="Arial" charset="0"/>
              </a:rPr>
              <a:t>xobj</a:t>
            </a:r>
            <a:r>
              <a:rPr lang="en-US" dirty="0" smtClean="0">
                <a:cs typeface="Arial" charset="0"/>
              </a:rPr>
              <a:t>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int</a:t>
            </a:r>
            <a:r>
              <a:rPr lang="en-US" dirty="0" smtClean="0">
                <a:cs typeface="Arial" charset="0"/>
              </a:rPr>
              <a:t> a = 5;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err="1" smtClean="0">
                <a:cs typeface="Arial" charset="0"/>
              </a:rPr>
              <a:t>xobj.Set_a</a:t>
            </a:r>
            <a:r>
              <a:rPr lang="en-US" dirty="0" smtClean="0">
                <a:cs typeface="Arial" charset="0"/>
              </a:rPr>
              <a:t>(a);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err="1" smtClean="0">
                <a:cs typeface="Arial" charset="0"/>
              </a:rPr>
              <a:t>xobj.Print_a</a:t>
            </a:r>
            <a:r>
              <a:rPr lang="en-US" dirty="0" smtClean="0">
                <a:cs typeface="Arial" charset="0"/>
              </a:rPr>
              <a:t>();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smtClean="0">
                <a:cs typeface="Arial" charset="0"/>
              </a:rPr>
              <a:t>}</a:t>
            </a:r>
            <a:endParaRPr kumimoji="0" lang="en-IN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3114674"/>
      </p:ext>
    </p:extLst>
  </p:cSld>
  <p:clrMapOvr>
    <a:masterClrMapping/>
  </p:clrMapOvr>
  <p:transition advClick="0" advTm="2147255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457200"/>
            <a:ext cx="3581400" cy="6400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#include &lt;</a:t>
            </a:r>
            <a:r>
              <a:rPr lang="en-US" sz="1600" dirty="0" err="1" smtClean="0">
                <a:cs typeface="Arial" charset="0"/>
              </a:rPr>
              <a:t>iostream</a:t>
            </a:r>
            <a:r>
              <a:rPr lang="en-US" sz="1600" dirty="0" smtClean="0">
                <a:cs typeface="Arial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using namespace std;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class Box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public: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// Constructor definition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Box(double l=2.0, double b=2.0, double h=2.0)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</a:t>
            </a:r>
            <a:r>
              <a:rPr lang="en-US" sz="1600" dirty="0" err="1" smtClean="0">
                <a:cs typeface="Arial" charset="0"/>
              </a:rPr>
              <a:t>cout</a:t>
            </a:r>
            <a:r>
              <a:rPr lang="en-US" sz="1600" dirty="0" smtClean="0">
                <a:cs typeface="Arial" charset="0"/>
              </a:rPr>
              <a:t> &lt;&lt;"Constructor called." &lt;&lt; </a:t>
            </a:r>
            <a:r>
              <a:rPr lang="en-US" sz="1600" dirty="0" err="1" smtClean="0">
                <a:cs typeface="Arial" charset="0"/>
              </a:rPr>
              <a:t>endl</a:t>
            </a:r>
            <a:r>
              <a:rPr lang="en-US" sz="1600" dirty="0" smtClean="0">
                <a:cs typeface="Arial" charset="0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length = l; breadth = b; height = h;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double Volume()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return length * breadth * height;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cs typeface="Arial" charset="0"/>
              </a:rPr>
              <a:t>int</a:t>
            </a:r>
            <a:r>
              <a:rPr lang="en-US" sz="1600" dirty="0" smtClean="0">
                <a:cs typeface="Arial" charset="0"/>
              </a:rPr>
              <a:t> compare(Box </a:t>
            </a:r>
            <a:r>
              <a:rPr lang="en-US" sz="1600" dirty="0" err="1" smtClean="0">
                <a:cs typeface="Arial" charset="0"/>
              </a:rPr>
              <a:t>box</a:t>
            </a:r>
            <a:r>
              <a:rPr lang="en-US" sz="1600" dirty="0" smtClean="0">
                <a:cs typeface="Arial" charset="0"/>
              </a:rPr>
              <a:t>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return this-&gt;Volume() &gt; </a:t>
            </a:r>
            <a:r>
              <a:rPr lang="en-US" sz="1600" dirty="0" err="1" smtClean="0">
                <a:cs typeface="Arial" charset="0"/>
              </a:rPr>
              <a:t>box.Volume</a:t>
            </a:r>
            <a:r>
              <a:rPr lang="en-US" sz="1600" dirty="0" smtClean="0">
                <a:cs typeface="Arial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private: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double length;            // Length of a box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double breadth;         // Breadth of a box double height;           // Height of a box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};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724400" y="533400"/>
            <a:ext cx="4114800" cy="609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cs typeface="Arial" charset="0"/>
              </a:rPr>
              <a:t>int</a:t>
            </a:r>
            <a:r>
              <a:rPr lang="en-US" sz="1600" dirty="0" smtClean="0">
                <a:cs typeface="Arial" charset="0"/>
              </a:rPr>
              <a:t> main(void)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Box Box1(3.3, 1.2, 1.5);     // Declare box1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Box Box2(8.5, 6.0, 2.0);      // Declare box2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if(Box1.compare(Box2))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cs typeface="Arial" charset="0"/>
              </a:rPr>
              <a:t>cout</a:t>
            </a:r>
            <a:r>
              <a:rPr lang="en-US" sz="1600" dirty="0" smtClean="0">
                <a:cs typeface="Arial" charset="0"/>
              </a:rPr>
              <a:t> &lt;&lt; "Box2 is smaller than Box1" &lt;&lt;</a:t>
            </a:r>
            <a:r>
              <a:rPr lang="en-US" sz="1600" dirty="0" err="1" smtClean="0">
                <a:cs typeface="Arial" charset="0"/>
              </a:rPr>
              <a:t>endl</a:t>
            </a:r>
            <a:r>
              <a:rPr lang="en-US" sz="1600" dirty="0" smtClean="0">
                <a:cs typeface="Arial" charset="0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else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cs typeface="Arial" charset="0"/>
              </a:rPr>
              <a:t>cout</a:t>
            </a:r>
            <a:r>
              <a:rPr lang="en-US" sz="1600" dirty="0" smtClean="0">
                <a:cs typeface="Arial" charset="0"/>
              </a:rPr>
              <a:t> &lt;&lt; "Box2 is equal to or larger than Box1" &lt;&lt;</a:t>
            </a:r>
            <a:r>
              <a:rPr lang="en-US" sz="1600" dirty="0" err="1" smtClean="0">
                <a:cs typeface="Arial" charset="0"/>
              </a:rPr>
              <a:t>endl</a:t>
            </a:r>
            <a:r>
              <a:rPr lang="en-US" sz="1600" dirty="0" smtClean="0">
                <a:cs typeface="Arial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return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cs typeface="Arial" charset="0"/>
              </a:rPr>
              <a:t>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cs typeface="Arial" charset="0"/>
              </a:rPr>
              <a:t>OUTPUT: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00" dirty="0" smtClean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00" dirty="0" smtClean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1600" dirty="0" smtClean="0"/>
              <a:t>Constructor called.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1600" dirty="0" smtClean="0"/>
              <a:t> Constructor called.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1600" dirty="0" smtClean="0"/>
              <a:t> Box2 is equal to or larger than Box1</a:t>
            </a:r>
            <a:endParaRPr lang="en-US" sz="16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0590"/>
      </p:ext>
    </p:extLst>
  </p:cSld>
  <p:clrMapOvr>
    <a:masterClrMapping/>
  </p:clrMapOvr>
  <p:transition advClick="0" advTm="214725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05775" cy="1022350"/>
          </a:xfrm>
        </p:spPr>
        <p:txBody>
          <a:bodyPr/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given to a particular class.</a:t>
            </a:r>
          </a:p>
          <a:p>
            <a:r>
              <a:rPr lang="en-US" dirty="0" smtClean="0"/>
              <a:t>Serves as a name </a:t>
            </a:r>
            <a:r>
              <a:rPr lang="en-US" dirty="0" err="1" smtClean="0"/>
              <a:t>specifier</a:t>
            </a:r>
            <a:r>
              <a:rPr lang="en-US" dirty="0" smtClean="0"/>
              <a:t> for the class using which we can create objects.</a:t>
            </a:r>
          </a:p>
          <a:p>
            <a:r>
              <a:rPr lang="en-US" dirty="0" smtClean="0"/>
              <a:t>The class is specified by keyword “class”</a:t>
            </a:r>
            <a:endParaRPr lang="en-US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1650"/>
            <a:ext cx="8105775" cy="1022350"/>
          </a:xfrm>
        </p:spPr>
        <p:txBody>
          <a:bodyPr/>
          <a:lstStyle/>
          <a:p>
            <a:r>
              <a:rPr lang="en-US" dirty="0" smtClean="0"/>
              <a:t>Data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305800" cy="4403725"/>
          </a:xfrm>
        </p:spPr>
        <p:txBody>
          <a:bodyPr/>
          <a:lstStyle/>
          <a:p>
            <a:r>
              <a:rPr lang="en-US" dirty="0" smtClean="0"/>
              <a:t>Are the variables declared inside the class </a:t>
            </a:r>
          </a:p>
          <a:p>
            <a:r>
              <a:rPr lang="en-US" dirty="0" smtClean="0"/>
              <a:t>We can declare any number of data members of any type in a class.</a:t>
            </a:r>
          </a:p>
          <a:p>
            <a:r>
              <a:rPr lang="en-US" dirty="0" smtClean="0"/>
              <a:t>We can say that variables in C are data members in C++.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rn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functions that are declared inside the class</a:t>
            </a:r>
          </a:p>
          <a:p>
            <a:r>
              <a:rPr lang="en-US" dirty="0" smtClean="0"/>
              <a:t>Various operations(functions) that can be performed to data members of that class.</a:t>
            </a:r>
          </a:p>
          <a:p>
            <a:r>
              <a:rPr lang="en-US" dirty="0" smtClean="0"/>
              <a:t>We can declare any number of member functions of any type in a class.</a:t>
            </a:r>
          </a:p>
          <a:p>
            <a:r>
              <a:rPr lang="en-US" dirty="0" smtClean="0"/>
              <a:t>E.g. void read();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specify access rights for the data members and member functions of the class.</a:t>
            </a:r>
          </a:p>
          <a:p>
            <a:r>
              <a:rPr lang="en-US" dirty="0" smtClean="0"/>
              <a:t>Depending upon the access level of a class member, access to it is allowed or denied.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Within the body, the keywords </a:t>
            </a:r>
            <a:r>
              <a:rPr lang="en-US" i="1" dirty="0" smtClean="0">
                <a:solidFill>
                  <a:srgbClr val="FF0000"/>
                </a:solidFill>
              </a:rPr>
              <a:t>private: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public:</a:t>
            </a:r>
            <a:r>
              <a:rPr lang="en-US" dirty="0" smtClean="0"/>
              <a:t> specify the access level of the members of the class.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the default is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Usually, the data members of a class are declared in the </a:t>
            </a:r>
            <a:r>
              <a:rPr lang="en-US" i="1" dirty="0" smtClean="0">
                <a:solidFill>
                  <a:srgbClr val="FF0000"/>
                </a:solidFill>
              </a:rPr>
              <a:t>private:</a:t>
            </a:r>
            <a:r>
              <a:rPr lang="en-US" dirty="0" smtClean="0"/>
              <a:t> section of the class and the member functions are in </a:t>
            </a:r>
            <a:r>
              <a:rPr lang="en-US" i="1" dirty="0" smtClean="0">
                <a:solidFill>
                  <a:srgbClr val="FF0000"/>
                </a:solidFill>
              </a:rPr>
              <a:t>public:</a:t>
            </a:r>
            <a:r>
              <a:rPr lang="en-US" dirty="0" smtClean="0"/>
              <a:t> section.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214725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Lucida Sans Unicode"/>
        <a:cs typeface="Lucida Sans Unicode"/>
      </a:majorFont>
      <a:minorFont>
        <a:latin typeface="Calibri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</Template>
  <TotalTime>2138</TotalTime>
  <Words>3524</Words>
  <Application>Microsoft Office PowerPoint</Application>
  <PresentationFormat>On-screen Show (4:3)</PresentationFormat>
  <Paragraphs>774</Paragraphs>
  <Slides>57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 Unicode MS</vt:lpstr>
      <vt:lpstr>Angsana New</vt:lpstr>
      <vt:lpstr>Arial</vt:lpstr>
      <vt:lpstr>Calibri</vt:lpstr>
      <vt:lpstr>Lucida Sans Unicode</vt:lpstr>
      <vt:lpstr>Times New Roman</vt:lpstr>
      <vt:lpstr>Wingdings</vt:lpstr>
      <vt:lpstr>Wingdings 3</vt:lpstr>
      <vt:lpstr>LPU Theme</vt:lpstr>
      <vt:lpstr>Classes and Objects</vt:lpstr>
      <vt:lpstr>Class</vt:lpstr>
      <vt:lpstr>Classes in C++</vt:lpstr>
      <vt:lpstr>General Structure of a class</vt:lpstr>
      <vt:lpstr>PowerPoint Presentation</vt:lpstr>
      <vt:lpstr>Class Name</vt:lpstr>
      <vt:lpstr>Data Members</vt:lpstr>
      <vt:lpstr>Member functions</vt:lpstr>
      <vt:lpstr>Access Specifiers</vt:lpstr>
      <vt:lpstr>Classes in C++</vt:lpstr>
      <vt:lpstr>PowerPoint Presentation</vt:lpstr>
      <vt:lpstr>PowerPoint Presentation</vt:lpstr>
      <vt:lpstr>PowerPoint Presentation</vt:lpstr>
      <vt:lpstr>Class Example</vt:lpstr>
      <vt:lpstr>Creating Objects</vt:lpstr>
      <vt:lpstr>PowerPoint Presentation</vt:lpstr>
      <vt:lpstr>Accessing class members</vt:lpstr>
      <vt:lpstr>Accessing class members</vt:lpstr>
      <vt:lpstr>Accessing class members</vt:lpstr>
      <vt:lpstr>Defining Member functions</vt:lpstr>
      <vt:lpstr>Outside the Class Definition</vt:lpstr>
      <vt:lpstr>PowerPoint Presentation</vt:lpstr>
      <vt:lpstr>Example</vt:lpstr>
      <vt:lpstr>PowerPoint Presentation</vt:lpstr>
      <vt:lpstr>Inside the class definition</vt:lpstr>
      <vt:lpstr>PowerPoint Presentation</vt:lpstr>
      <vt:lpstr>Making an outside function inline</vt:lpstr>
      <vt:lpstr>Nesting of Member Functions</vt:lpstr>
      <vt:lpstr>PowerPoint Presentation</vt:lpstr>
      <vt:lpstr>Private member functions</vt:lpstr>
      <vt:lpstr>Array within a class</vt:lpstr>
      <vt:lpstr>Memory allocation for objects</vt:lpstr>
      <vt:lpstr>Memory allocation for objects</vt:lpstr>
      <vt:lpstr>Static data members</vt:lpstr>
      <vt:lpstr>PowerPoint Presentation</vt:lpstr>
      <vt:lpstr>Static Member Functions</vt:lpstr>
      <vt:lpstr>PowerPoint Presentation</vt:lpstr>
      <vt:lpstr>Arrays of Objects</vt:lpstr>
      <vt:lpstr>Friend function</vt:lpstr>
      <vt:lpstr>Friend function</vt:lpstr>
      <vt:lpstr>PowerPoint Presentation</vt:lpstr>
      <vt:lpstr>PowerPoint Presentation</vt:lpstr>
      <vt:lpstr>PowerPoint Presentation</vt:lpstr>
      <vt:lpstr>PowerPoint Presentation</vt:lpstr>
      <vt:lpstr>Using friend function to Add data objects of two different classes</vt:lpstr>
      <vt:lpstr> Function friendly to two classes</vt:lpstr>
      <vt:lpstr>Swapping Private data of classes</vt:lpstr>
      <vt:lpstr>Returning Objects</vt:lpstr>
      <vt:lpstr>Pointer to Objects</vt:lpstr>
      <vt:lpstr>Pointers to Members</vt:lpstr>
      <vt:lpstr>PowerPoint Presentation</vt:lpstr>
      <vt:lpstr>PowerPoint Presentation</vt:lpstr>
      <vt:lpstr>Example</vt:lpstr>
      <vt:lpstr>PowerPoint Presentation</vt:lpstr>
      <vt:lpstr>this pointer</vt:lpstr>
      <vt:lpstr>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140</cp:revision>
  <dcterms:created xsi:type="dcterms:W3CDTF">2011-09-13T04:54:51Z</dcterms:created>
  <dcterms:modified xsi:type="dcterms:W3CDTF">2021-01-18T06:03:29Z</dcterms:modified>
</cp:coreProperties>
</file>