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jpeg" ContentType="image/jpeg"/>
  <Override PartName="/ppt/presProps.xml" ContentType="application/vnd.openxmlformats-officedocument.presentationml.presPro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_rels/slide39.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0.xml.rels" ContentType="application/vnd.openxmlformats-package.relationships+xml"/>
  <Override PartName="/ppt/slides/_rels/slide37.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29.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19.xml.rels" ContentType="application/vnd.openxmlformats-package.relationships+xml"/>
  <Override PartName="/ppt/slides/slide19.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0.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33.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30.xml" ContentType="application/vnd.openxmlformats-officedocument.presentationml.slide+xml"/>
  <Override PartName="/ppt/slides/slide16.xml" ContentType="application/vnd.openxmlformats-officedocument.presentationml.slide+xml"/>
  <Override PartName="/ppt/slides/slide31.xml" ContentType="application/vnd.openxmlformats-officedocument.presentationml.slide+xml"/>
  <Override PartName="/ppt/slides/slide17.xml" ContentType="application/vnd.openxmlformats-officedocument.presentationml.slide+xml"/>
  <Override PartName="/ppt/slides/slide32.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Slides/_rels/notesSlide29.xml.rels" ContentType="application/vnd.openxmlformats-package.relationships+xml"/>
  <Override PartName="/ppt/notesSlides/notesSlide2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N" sz="4400" spc="-1" strike="noStrike">
                <a:latin typeface="Arial"/>
              </a:rPr>
              <a:t>Click to move the slide</a:t>
            </a:r>
            <a:endParaRPr b="0" lang="en-IN" sz="4400" spc="-1" strike="noStrike">
              <a:latin typeface="Arial"/>
            </a:endParaRPr>
          </a:p>
        </p:txBody>
      </p:sp>
      <p:sp>
        <p:nvSpPr>
          <p:cNvPr id="4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edit the notes format</a:t>
            </a:r>
            <a:endParaRPr b="0" lang="en-IN" sz="2000" spc="-1" strike="noStrike">
              <a:latin typeface="Arial"/>
            </a:endParaRPr>
          </a:p>
        </p:txBody>
      </p:sp>
      <p:sp>
        <p:nvSpPr>
          <p:cNvPr id="43"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44"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r>
              <a:rPr b="0" lang="en-IN" sz="1400" spc="-1" strike="noStrike">
                <a:latin typeface="Times New Roman"/>
              </a:rPr>
              <a:t>&lt;date/time&gt;</a:t>
            </a:r>
            <a:endParaRPr b="0" lang="en-IN" sz="1400" spc="-1" strike="noStrike">
              <a:latin typeface="Times New Roman"/>
            </a:endParaRPr>
          </a:p>
        </p:txBody>
      </p:sp>
      <p:sp>
        <p:nvSpPr>
          <p:cNvPr id="45"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a:defRPr b="0" lang="en-IN" sz="1400" spc="-1" strike="noStrike">
                <a:latin typeface="Times New Roman"/>
              </a:defRPr>
            </a:lvl1pPr>
          </a:lstStyle>
          <a:p>
            <a:r>
              <a:rPr b="0" lang="en-IN" sz="1400" spc="-1" strike="noStrike">
                <a:latin typeface="Times New Roman"/>
              </a:rPr>
              <a:t>&lt;footer&gt;</a:t>
            </a:r>
            <a:endParaRPr b="0" lang="en-IN" sz="1400" spc="-1" strike="noStrike">
              <a:latin typeface="Times New Roman"/>
            </a:endParaRPr>
          </a:p>
        </p:txBody>
      </p:sp>
      <p:sp>
        <p:nvSpPr>
          <p:cNvPr id="46"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algn="r">
              <a:buNone/>
              <a:defRPr b="0" lang="en-IN" sz="1400" spc="-1" strike="noStrike">
                <a:latin typeface="Times New Roman"/>
              </a:defRPr>
            </a:lvl1pPr>
          </a:lstStyle>
          <a:p>
            <a:pPr algn="r">
              <a:buNone/>
            </a:pPr>
            <a:fld id="{416C9E89-0191-4C26-B848-5F83D1AA128A}"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sldImg"/>
          </p:nvPr>
        </p:nvSpPr>
        <p:spPr>
          <a:xfrm>
            <a:off x="1371600" y="1143000"/>
            <a:ext cx="4114080" cy="3085560"/>
          </a:xfrm>
          <a:prstGeom prst="rect">
            <a:avLst/>
          </a:prstGeom>
          <a:ln w="0">
            <a:noFill/>
          </a:ln>
        </p:spPr>
      </p:sp>
      <p:sp>
        <p:nvSpPr>
          <p:cNvPr id="117" name="PlaceHolder 2"/>
          <p:cNvSpPr>
            <a:spLocks noGrp="1"/>
          </p:cNvSpPr>
          <p:nvPr>
            <p:ph type="body"/>
          </p:nvPr>
        </p:nvSpPr>
        <p:spPr>
          <a:xfrm>
            <a:off x="685800" y="4400280"/>
            <a:ext cx="5485680" cy="3599640"/>
          </a:xfrm>
          <a:prstGeom prst="rect">
            <a:avLst/>
          </a:prstGeom>
          <a:noFill/>
          <a:ln w="0">
            <a:noFill/>
          </a:ln>
        </p:spPr>
        <p:txBody>
          <a:bodyPr lIns="90000" rIns="90000" tIns="46800" bIns="46800" anchor="t">
            <a:noAutofit/>
          </a:bodyPr>
          <a:p>
            <a:pPr marL="216000" indent="-216000">
              <a:lnSpc>
                <a:spcPct val="100000"/>
              </a:lnSpc>
              <a:buNone/>
              <a:tabLst>
                <a:tab algn="l" pos="0"/>
              </a:tabLst>
            </a:pPr>
            <a:r>
              <a:rPr b="0" lang="en-US" sz="1200" spc="-1" strike="noStrike">
                <a:solidFill>
                  <a:srgbClr val="000000"/>
                </a:solidFill>
                <a:latin typeface="Calibri"/>
              </a:rPr>
              <a:t>LCM: 56    </a:t>
            </a:r>
            <a:endParaRPr b="0" lang="en-IN"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rPr>
              <a:t>16</a:t>
            </a:r>
            <a:endParaRPr b="0" lang="en-IN"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rPr>
              <a:t>14</a:t>
            </a:r>
            <a:endParaRPr b="0" lang="en-IN"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rPr>
              <a:t>Diff= 2</a:t>
            </a:r>
            <a:endParaRPr b="0" lang="en-IN"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rPr>
              <a:t>Ans 28</a:t>
            </a:r>
            <a:endParaRPr b="0" lang="en-IN" sz="1200" spc="-1" strike="noStrike">
              <a:latin typeface="Arial"/>
            </a:endParaRPr>
          </a:p>
          <a:p>
            <a:pPr marL="216000" indent="-216000">
              <a:lnSpc>
                <a:spcPct val="100000"/>
              </a:lnSpc>
              <a:buNone/>
              <a:tabLst>
                <a:tab algn="l" pos="0"/>
              </a:tabLst>
            </a:pPr>
            <a:endParaRPr b="0" lang="en-IN" sz="1200" spc="-1" strike="noStrike">
              <a:latin typeface="Arial"/>
            </a:endParaRPr>
          </a:p>
        </p:txBody>
      </p:sp>
      <p:sp>
        <p:nvSpPr>
          <p:cNvPr id="118" name="Slide Number Placeholder 3"/>
          <p:cNvSpPr/>
          <p:nvPr/>
        </p:nvSpPr>
        <p:spPr>
          <a:xfrm>
            <a:off x="3884760" y="8685360"/>
            <a:ext cx="2971080" cy="457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C7A20DE-59DF-4A8B-A185-FDB1BF7C4C1E}" type="slidenum">
              <a:rPr b="0" lang="en-US" sz="1200" spc="-1" strike="noStrike">
                <a:solidFill>
                  <a:srgbClr val="000000"/>
                </a:solidFill>
                <a:latin typeface="Calibri"/>
              </a:rPr>
              <a:t>&lt;number&gt;</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15B3811-AF91-4A08-9615-0A16A0A5BCA4}"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B38F84F-8CE2-42F0-BE14-70AE43BBB073}"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3C6D168-EF32-4802-8E78-1C874B334261}"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2D2812FF-17B8-4CFE-93E4-4D0F9946CCB1}"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1C539FC-E968-482B-8B2E-553EB55530DE}"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7D926C6-112B-4041-8606-40C815B83717}"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0617B3D-B080-41F9-A9AA-8CEECFED8CF8}"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4E75776-D7A7-47A8-BEC1-E29C4A5EE97F}"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A0CD522-D8AE-4393-AF46-8429D9F17BB6}"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54656E1-AF13-4E50-9A32-70B2A7E488AF}"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39A6D2A-3198-4C85-9B12-118AB22F7665}"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B9653A6-DD6C-41A4-A5C9-2786E8C12364}"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6520"/>
            <a:ext cx="2895120" cy="364320"/>
          </a:xfrm>
          <a:prstGeom prst="rect">
            <a:avLst/>
          </a:prstGeom>
          <a:noFill/>
          <a:ln w="0">
            <a:noFill/>
          </a:ln>
        </p:spPr>
        <p:txBody>
          <a:bodyPr lIns="90000" rIns="90000" tIns="46800" bIns="46800" anchor="ctr">
            <a:noAutofit/>
          </a:bodyPr>
          <a:lstStyle>
            <a:lvl1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pc="-1" strike="noStrike">
                <a:solidFill>
                  <a:srgbClr val="898989"/>
                </a:solidFill>
                <a:latin typeface="Calibri"/>
              </a:defRPr>
            </a:lvl1pPr>
          </a:lstStyle>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898989"/>
                </a:solidFill>
                <a:latin typeface="Calibri"/>
              </a:rPr>
              <a:t>&lt;footer&gt;</a:t>
            </a:r>
            <a:endParaRPr b="0" lang="en-IN" sz="1200" spc="-1" strike="noStrike">
              <a:latin typeface="Times New Roman"/>
            </a:endParaRPr>
          </a:p>
        </p:txBody>
      </p:sp>
      <p:sp>
        <p:nvSpPr>
          <p:cNvPr id="1" name="PlaceHolder 2"/>
          <p:cNvSpPr>
            <a:spLocks noGrp="1"/>
          </p:cNvSpPr>
          <p:nvPr>
            <p:ph type="sldNum" idx="2"/>
          </p:nvPr>
        </p:nvSpPr>
        <p:spPr>
          <a:xfrm>
            <a:off x="6552720" y="6356520"/>
            <a:ext cx="2133000" cy="364320"/>
          </a:xfrm>
          <a:prstGeom prst="rect">
            <a:avLst/>
          </a:prstGeom>
          <a:noFill/>
          <a:ln w="0">
            <a:noFill/>
          </a:ln>
        </p:spPr>
        <p:txBody>
          <a:bodyPr lIns="90000" rIns="90000" tIns="46800" bIns="46800" anchor="ctr">
            <a:noAutofit/>
          </a:bodyPr>
          <a:lstStyle>
            <a:lvl1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pc="-1" strike="noStrike">
                <a:solidFill>
                  <a:srgbClr val="898989"/>
                </a:solidFill>
                <a:latin typeface="Calibri"/>
              </a:defRPr>
            </a:lvl1pPr>
          </a:lstStyle>
          <a:p>
            <a: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86D3210-8400-4C8D-99C3-5465F4B54F5F}" type="slidenum">
              <a:rPr b="0" lang="en-US" sz="1200" spc="-1" strike="noStrike">
                <a:solidFill>
                  <a:srgbClr val="898989"/>
                </a:solidFill>
                <a:latin typeface="Calibri"/>
              </a:rPr>
              <a:t>&lt;number&gt;</a:t>
            </a:fld>
            <a:endParaRPr b="0" lang="en-IN" sz="1200" spc="-1" strike="noStrike">
              <a:latin typeface="Times New Roman"/>
            </a:endParaRPr>
          </a:p>
        </p:txBody>
      </p:sp>
      <p:sp>
        <p:nvSpPr>
          <p:cNvPr id="2" name="PlaceHolder 3"/>
          <p:cNvSpPr>
            <a:spLocks noGrp="1"/>
          </p:cNvSpPr>
          <p:nvPr>
            <p:ph type="dt" idx="3"/>
          </p:nvPr>
        </p:nvSpPr>
        <p:spPr>
          <a:xfrm>
            <a:off x="456840" y="6356520"/>
            <a:ext cx="2133000" cy="364320"/>
          </a:xfrm>
          <a:prstGeom prst="rect">
            <a:avLst/>
          </a:prstGeom>
          <a:noFill/>
          <a:ln w="0">
            <a:noFill/>
          </a:ln>
        </p:spPr>
        <p:txBody>
          <a:bodyPr lIns="90000" rIns="90000" tIns="46800" bIns="468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2840"/>
            <a:ext cx="8228880" cy="114228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000000"/>
                </a:solidFill>
                <a:latin typeface="Calibri"/>
              </a:rPr>
              <a:t>Pipes and Cistern</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
          <p:cNvSpPr/>
          <p:nvPr/>
        </p:nvSpPr>
        <p:spPr>
          <a:xfrm>
            <a:off x="457200" y="609120"/>
            <a:ext cx="8228880" cy="617148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000000"/>
                </a:solidFill>
                <a:latin typeface="Calibri"/>
                <a:ea typeface="DejaVu Sans"/>
              </a:rPr>
              <a:t>Example: </a:t>
            </a:r>
            <a:endParaRPr b="0" lang="en-IN" sz="2800" spc="-1" strike="noStrike">
              <a:latin typeface="Arial"/>
            </a:endParaRPr>
          </a:p>
          <a:p>
            <a:pPr>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DejaVu Sans"/>
              </a:rPr>
              <a:t>Two pipes can fill a cistern in 20 minutes and 30 minutes respectively. Third pipe can empty the tank in 40 minutes. If all the three pipes are opened together, how long it will take to fill the tank full?</a:t>
            </a:r>
            <a:endParaRPr b="0" lang="en-IN" sz="2800" spc="-1" strike="noStrike">
              <a:latin typeface="Arial"/>
            </a:endParaRPr>
          </a:p>
          <a:p>
            <a:pPr>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000000"/>
                </a:solidFill>
                <a:latin typeface="Calibri"/>
                <a:ea typeface="DejaVu Sans"/>
              </a:rPr>
              <a:t>Solution: </a:t>
            </a:r>
            <a:endParaRPr b="0" lang="en-IN" sz="2800" spc="-1" strike="noStrike">
              <a:latin typeface="Arial"/>
            </a:endParaRPr>
          </a:p>
          <a:p>
            <a:pPr>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DejaVu Sans"/>
              </a:rPr>
              <a:t>Let’s say x = 20, y = 30 and z = 40</a:t>
            </a:r>
            <a:endParaRPr b="0" lang="en-IN" sz="2800" spc="-1" strike="noStrike">
              <a:latin typeface="Arial"/>
            </a:endParaRPr>
          </a:p>
          <a:p>
            <a:pPr>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2800" spc="-1" strike="noStrike">
              <a:latin typeface="Arial"/>
            </a:endParaRPr>
          </a:p>
          <a:p>
            <a:pPr>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DejaVu Sans"/>
              </a:rPr>
              <a:t>=                  20 * 30 * 40                 = 17.14 min</a:t>
            </a:r>
            <a:endParaRPr b="0" lang="en-IN" sz="2800" spc="-1" strike="noStrike">
              <a:latin typeface="Arial"/>
            </a:endParaRPr>
          </a:p>
          <a:p>
            <a:pPr>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(30*40) + (20*40) - (20*30) </a:t>
            </a:r>
            <a:endParaRPr b="0" lang="en-IN" sz="2800" spc="-1" strike="noStrike">
              <a:latin typeface="Arial"/>
            </a:endParaRPr>
          </a:p>
          <a:p>
            <a:pPr>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2800" spc="-1" strike="noStrike">
              <a:latin typeface="Arial"/>
            </a:endParaRPr>
          </a:p>
          <a:p>
            <a:pPr>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DejaVu Sans"/>
              </a:rPr>
              <a:t>So it will take 17.14 minutes to fill the tank full.</a:t>
            </a:r>
            <a:endParaRPr b="0" lang="en-IN" sz="2800" spc="-1" strike="noStrike">
              <a:latin typeface="Arial"/>
            </a:endParaRPr>
          </a:p>
        </p:txBody>
      </p:sp>
      <p:sp>
        <p:nvSpPr>
          <p:cNvPr id="66" name="Straight Connector 4"/>
          <p:cNvSpPr/>
          <p:nvPr/>
        </p:nvSpPr>
        <p:spPr>
          <a:xfrm>
            <a:off x="838080" y="4952880"/>
            <a:ext cx="4343400" cy="360"/>
          </a:xfrm>
          <a:prstGeom prst="line">
            <a:avLst/>
          </a:prstGeom>
          <a:ln w="9360">
            <a:solidFill>
              <a:srgbClr val="4a7ebb"/>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
          <p:cNvSpPr/>
          <p:nvPr/>
        </p:nvSpPr>
        <p:spPr>
          <a:xfrm>
            <a:off x="457200" y="533160"/>
            <a:ext cx="8228880" cy="559188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Calibri"/>
                <a:ea typeface="DejaVu Sans"/>
              </a:rPr>
              <a:t>Rule 4:</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A pipe can fill a cistern in x hours. Because of a leak in the bottom, it is filled in y hours. If it is full, the time taken by the leak to empty the cistern is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1" lang="en-US" sz="3200" spc="-1" strike="noStrike">
                <a:solidFill>
                  <a:srgbClr val="000000"/>
                </a:solidFill>
                <a:latin typeface="Calibri"/>
                <a:ea typeface="DejaVu Sans"/>
              </a:rPr>
              <a:t>XY</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hours.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Calibri"/>
                <a:ea typeface="DejaVu Sans"/>
              </a:rPr>
              <a:t>       </a:t>
            </a:r>
            <a:r>
              <a:rPr b="1" lang="en-US" sz="3200" spc="-1" strike="noStrike">
                <a:solidFill>
                  <a:srgbClr val="000000"/>
                </a:solidFill>
                <a:latin typeface="Calibri"/>
                <a:ea typeface="DejaVu Sans"/>
              </a:rPr>
              <a:t>Y – X</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
        <p:nvSpPr>
          <p:cNvPr id="68" name="Straight Connector 4"/>
          <p:cNvSpPr/>
          <p:nvPr/>
        </p:nvSpPr>
        <p:spPr>
          <a:xfrm>
            <a:off x="990720" y="3733920"/>
            <a:ext cx="1371600" cy="360"/>
          </a:xfrm>
          <a:prstGeom prst="line">
            <a:avLst/>
          </a:prstGeom>
          <a:ln w="9360">
            <a:solidFill>
              <a:srgbClr val="4a7ebb"/>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
          <p:cNvSpPr/>
          <p:nvPr/>
        </p:nvSpPr>
        <p:spPr>
          <a:xfrm>
            <a:off x="456840" y="457200"/>
            <a:ext cx="8457480" cy="632376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Calibri"/>
                <a:ea typeface="DejaVu Sans"/>
              </a:rPr>
              <a:t>Example:</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A pipe can fill a tank in 3 hours. Because of leak in the bottom, it is filled in 4 hours. If the tank is full, how much time will the leak take to empty it?</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Calibri"/>
                <a:ea typeface="DejaVu Sans"/>
              </a:rPr>
              <a:t>Solution:</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Work done by leak in one hour = 1/3 – 1/4  = 1/12</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So leak will empty the tank in 12 hours.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Calibri"/>
                <a:ea typeface="DejaVu Sans"/>
              </a:rPr>
              <a:t>By formula</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Let’s say x = 3 and y = 4</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3*4   = 12 hours.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4-3</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
        <p:nvSpPr>
          <p:cNvPr id="70" name="Straight Connector 4"/>
          <p:cNvSpPr/>
          <p:nvPr/>
        </p:nvSpPr>
        <p:spPr>
          <a:xfrm>
            <a:off x="1066680" y="6019920"/>
            <a:ext cx="762120" cy="360"/>
          </a:xfrm>
          <a:prstGeom prst="line">
            <a:avLst/>
          </a:prstGeom>
          <a:ln w="9360">
            <a:solidFill>
              <a:srgbClr val="4a7ebb"/>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
          <p:cNvSpPr/>
          <p:nvPr/>
        </p:nvSpPr>
        <p:spPr>
          <a:xfrm>
            <a:off x="457200" y="609480"/>
            <a:ext cx="8228880" cy="551592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Calibri"/>
                <a:ea typeface="DejaVu Sans"/>
              </a:rPr>
              <a:t>Rule 5:</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A cistern has a leak which can empty it in X hours. A pipe which admits Y litres of water per hour into the cistern is turned on and now the cistern is emptied in Z hours. The capacity of the cistern is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1" lang="en-US" sz="3200" spc="-1" strike="noStrike">
                <a:solidFill>
                  <a:srgbClr val="000000"/>
                </a:solidFill>
                <a:latin typeface="Calibri"/>
                <a:ea typeface="DejaVu Sans"/>
              </a:rPr>
              <a:t>XYZ  </a:t>
            </a:r>
            <a:r>
              <a:rPr b="0" lang="en-US" sz="3200" spc="-1" strike="noStrike">
                <a:solidFill>
                  <a:srgbClr val="000000"/>
                </a:solidFill>
                <a:latin typeface="Calibri"/>
                <a:ea typeface="DejaVu Sans"/>
              </a:rPr>
              <a:t>   litres.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Calibri"/>
                <a:ea typeface="DejaVu Sans"/>
              </a:rPr>
              <a:t>       </a:t>
            </a:r>
            <a:r>
              <a:rPr b="1" lang="en-US" sz="3200" spc="-1" strike="noStrike">
                <a:solidFill>
                  <a:srgbClr val="000000"/>
                </a:solidFill>
                <a:latin typeface="Calibri"/>
                <a:ea typeface="DejaVu Sans"/>
              </a:rPr>
              <a:t>Z-X</a:t>
            </a:r>
            <a:endParaRPr b="0" lang="en-IN" sz="3200" spc="-1" strike="noStrike">
              <a:latin typeface="Arial"/>
            </a:endParaRPr>
          </a:p>
        </p:txBody>
      </p:sp>
      <p:sp>
        <p:nvSpPr>
          <p:cNvPr id="72" name="Straight Connector 4"/>
          <p:cNvSpPr/>
          <p:nvPr/>
        </p:nvSpPr>
        <p:spPr>
          <a:xfrm>
            <a:off x="914400" y="4343400"/>
            <a:ext cx="1143000" cy="360"/>
          </a:xfrm>
          <a:prstGeom prst="line">
            <a:avLst/>
          </a:prstGeom>
          <a:ln w="9360">
            <a:solidFill>
              <a:srgbClr val="4a7ebb"/>
            </a:solidFill>
            <a:miter/>
          </a:ln>
        </p:spPr>
        <p:style>
          <a:lnRef idx="0"/>
          <a:fillRef idx="0"/>
          <a:effectRef idx="0"/>
          <a:fontRef idx="minor"/>
        </p:style>
      </p:sp>
      <p:sp>
        <p:nvSpPr>
          <p:cNvPr id="73" name="Left Brace 5"/>
          <p:cNvSpPr/>
          <p:nvPr/>
        </p:nvSpPr>
        <p:spPr>
          <a:xfrm>
            <a:off x="743040" y="3962520"/>
            <a:ext cx="113400" cy="761040"/>
          </a:xfrm>
          <a:custGeom>
            <a:avLst/>
            <a:gdLst/>
            <a:ahLst/>
            <a:rect l="l" t="t" r="r" b="b"/>
            <a:pathLst>
              <a:path w="21600" h="21600">
                <a:moveTo>
                  <a:pt x="21600" y="0"/>
                </a:moveTo>
                <a:cubicBezTo>
                  <a:pt x="16200" y="0"/>
                  <a:pt x="10800" y="135"/>
                  <a:pt x="10800" y="270"/>
                </a:cubicBezTo>
                <a:lnTo>
                  <a:pt x="10800" y="10530"/>
                </a:lnTo>
                <a:cubicBezTo>
                  <a:pt x="10800" y="10665"/>
                  <a:pt x="5400" y="10800"/>
                  <a:pt x="0" y="10800"/>
                </a:cubicBezTo>
                <a:cubicBezTo>
                  <a:pt x="5400" y="10800"/>
                  <a:pt x="10800" y="10935"/>
                  <a:pt x="10800" y="11070"/>
                </a:cubicBezTo>
                <a:lnTo>
                  <a:pt x="10800" y="21330"/>
                </a:lnTo>
                <a:cubicBezTo>
                  <a:pt x="10800" y="21465"/>
                  <a:pt x="16200" y="21600"/>
                  <a:pt x="21600" y="21600"/>
                </a:cubicBezTo>
              </a:path>
            </a:pathLst>
          </a:custGeom>
          <a:noFill/>
          <a:ln w="9360">
            <a:solidFill>
              <a:srgbClr val="4a7ebb"/>
            </a:solidFill>
            <a:miter/>
          </a:ln>
        </p:spPr>
        <p:style>
          <a:lnRef idx="0"/>
          <a:fillRef idx="0"/>
          <a:effectRef idx="0"/>
          <a:fontRef idx="minor"/>
        </p:style>
      </p:sp>
      <p:sp>
        <p:nvSpPr>
          <p:cNvPr id="74" name="Right Brace 6"/>
          <p:cNvSpPr/>
          <p:nvPr/>
        </p:nvSpPr>
        <p:spPr>
          <a:xfrm>
            <a:off x="2057400" y="3962520"/>
            <a:ext cx="151560" cy="761040"/>
          </a:xfrm>
          <a:custGeom>
            <a:avLst/>
            <a:gdLst/>
            <a:ahLst/>
            <a:rect l="l" t="t" r="r" b="b"/>
            <a:pathLst>
              <a:path w="21600" h="21600">
                <a:moveTo>
                  <a:pt x="0" y="0"/>
                </a:moveTo>
                <a:cubicBezTo>
                  <a:pt x="5400" y="0"/>
                  <a:pt x="10800" y="180"/>
                  <a:pt x="10800" y="360"/>
                </a:cubicBezTo>
                <a:lnTo>
                  <a:pt x="10800" y="10440"/>
                </a:lnTo>
                <a:cubicBezTo>
                  <a:pt x="10800" y="10620"/>
                  <a:pt x="16200" y="10800"/>
                  <a:pt x="21600" y="10800"/>
                </a:cubicBezTo>
                <a:cubicBezTo>
                  <a:pt x="16200" y="10800"/>
                  <a:pt x="10800" y="10980"/>
                  <a:pt x="10800" y="11160"/>
                </a:cubicBezTo>
                <a:lnTo>
                  <a:pt x="10800" y="21240"/>
                </a:lnTo>
                <a:cubicBezTo>
                  <a:pt x="10800" y="21420"/>
                  <a:pt x="5400" y="21600"/>
                  <a:pt x="0" y="21600"/>
                </a:cubicBezTo>
              </a:path>
            </a:pathLst>
          </a:custGeom>
          <a:noFill/>
          <a:ln w="9360">
            <a:solidFill>
              <a:srgbClr val="4a7ebb"/>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
          <p:cNvSpPr/>
          <p:nvPr/>
        </p:nvSpPr>
        <p:spPr>
          <a:xfrm>
            <a:off x="457200" y="380520"/>
            <a:ext cx="8228880" cy="624780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Calibri"/>
                <a:ea typeface="DejaVu Sans"/>
              </a:rPr>
              <a:t>Example:</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A leak in the bottom of a tank can empty the full tank in  6 hours. An inlet pipe fills water at the rate of 4 litres per minute. When the tank is full, the inlet is opened and due to leak, the tank is empty in 8 hours. Find the capacity of the tank.</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Calibri"/>
                <a:ea typeface="DejaVu Sans"/>
              </a:rPr>
              <a:t>Solution:</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Here, X=6, Y =4*60 =240 and Z = 8.</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The capacity of the tank is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6 * 240 * 8   = 5760 litres.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8 – 6</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
        <p:nvSpPr>
          <p:cNvPr id="76" name="Straight Connector 4"/>
          <p:cNvSpPr/>
          <p:nvPr/>
        </p:nvSpPr>
        <p:spPr>
          <a:xfrm>
            <a:off x="1219320" y="5791320"/>
            <a:ext cx="2057400" cy="360"/>
          </a:xfrm>
          <a:prstGeom prst="line">
            <a:avLst/>
          </a:prstGeom>
          <a:ln w="9360">
            <a:solidFill>
              <a:srgbClr val="4a7ebb"/>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
          <p:cNvSpPr/>
          <p:nvPr/>
        </p:nvSpPr>
        <p:spPr>
          <a:xfrm>
            <a:off x="457200" y="456840"/>
            <a:ext cx="8228880" cy="566820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Calibri"/>
                <a:ea typeface="DejaVu Sans"/>
              </a:rPr>
              <a:t>Rule 6:</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One fill pipe A is K times faster than the other fill pipe B. If B can fill a cistern in X hours, then the time in which the cistern will be full, if both the fill pipes are opened together, is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1" lang="en-US" sz="3200" spc="-1" strike="noStrike">
                <a:solidFill>
                  <a:srgbClr val="000000"/>
                </a:solidFill>
                <a:latin typeface="Calibri"/>
                <a:ea typeface="DejaVu Sans"/>
              </a:rPr>
              <a:t>X   </a:t>
            </a:r>
            <a:r>
              <a:rPr b="0" lang="en-US" sz="3200" spc="-1" strike="noStrike">
                <a:solidFill>
                  <a:srgbClr val="000000"/>
                </a:solidFill>
                <a:latin typeface="Calibri"/>
                <a:ea typeface="DejaVu Sans"/>
              </a:rPr>
              <a:t>    hours.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1" lang="en-US" sz="3200" spc="-1" strike="noStrike">
                <a:solidFill>
                  <a:srgbClr val="000000"/>
                </a:solidFill>
                <a:latin typeface="Calibri"/>
                <a:ea typeface="DejaVu Sans"/>
              </a:rPr>
              <a:t>K + 1</a:t>
            </a:r>
            <a:endParaRPr b="0" lang="en-IN" sz="3200" spc="-1" strike="noStrike">
              <a:latin typeface="Arial"/>
            </a:endParaRPr>
          </a:p>
        </p:txBody>
      </p:sp>
      <p:sp>
        <p:nvSpPr>
          <p:cNvPr id="78" name="Straight Connector 4"/>
          <p:cNvSpPr/>
          <p:nvPr/>
        </p:nvSpPr>
        <p:spPr>
          <a:xfrm>
            <a:off x="2057400" y="4191120"/>
            <a:ext cx="914400" cy="360"/>
          </a:xfrm>
          <a:prstGeom prst="line">
            <a:avLst/>
          </a:prstGeom>
          <a:ln w="9360">
            <a:solidFill>
              <a:srgbClr val="4a7ebb"/>
            </a:solidFill>
            <a:miter/>
          </a:ln>
        </p:spPr>
        <p:style>
          <a:lnRef idx="0"/>
          <a:fillRef idx="0"/>
          <a:effectRef idx="0"/>
          <a:fontRef idx="minor"/>
        </p:style>
      </p:sp>
      <p:sp>
        <p:nvSpPr>
          <p:cNvPr id="79" name="Left Brace 5"/>
          <p:cNvSpPr/>
          <p:nvPr/>
        </p:nvSpPr>
        <p:spPr>
          <a:xfrm>
            <a:off x="1752480" y="3886200"/>
            <a:ext cx="304200" cy="837360"/>
          </a:xfrm>
          <a:custGeom>
            <a:avLst/>
            <a:gdLst/>
            <a:ahLst/>
            <a:rect l="l" t="t" r="r" b="b"/>
            <a:pathLst>
              <a:path w="21600" h="21600">
                <a:moveTo>
                  <a:pt x="21600" y="0"/>
                </a:moveTo>
                <a:cubicBezTo>
                  <a:pt x="16200" y="0"/>
                  <a:pt x="10800" y="328"/>
                  <a:pt x="10800" y="655"/>
                </a:cubicBezTo>
                <a:lnTo>
                  <a:pt x="10800" y="10145"/>
                </a:lnTo>
                <a:cubicBezTo>
                  <a:pt x="10800" y="10473"/>
                  <a:pt x="5400" y="10800"/>
                  <a:pt x="0" y="10800"/>
                </a:cubicBezTo>
                <a:cubicBezTo>
                  <a:pt x="5400" y="10800"/>
                  <a:pt x="10800" y="11128"/>
                  <a:pt x="10800" y="11455"/>
                </a:cubicBezTo>
                <a:lnTo>
                  <a:pt x="10800" y="20945"/>
                </a:lnTo>
                <a:cubicBezTo>
                  <a:pt x="10800" y="21273"/>
                  <a:pt x="16200" y="21600"/>
                  <a:pt x="21600" y="21600"/>
                </a:cubicBezTo>
              </a:path>
            </a:pathLst>
          </a:custGeom>
          <a:noFill/>
          <a:ln w="9360">
            <a:solidFill>
              <a:srgbClr val="4a7ebb"/>
            </a:solidFill>
            <a:miter/>
          </a:ln>
        </p:spPr>
        <p:style>
          <a:lnRef idx="0"/>
          <a:fillRef idx="0"/>
          <a:effectRef idx="0"/>
          <a:fontRef idx="minor"/>
        </p:style>
      </p:sp>
      <p:sp>
        <p:nvSpPr>
          <p:cNvPr id="80" name="Right Brace 6"/>
          <p:cNvSpPr/>
          <p:nvPr/>
        </p:nvSpPr>
        <p:spPr>
          <a:xfrm>
            <a:off x="2971800" y="3886200"/>
            <a:ext cx="227880" cy="837360"/>
          </a:xfrm>
          <a:custGeom>
            <a:avLst/>
            <a:gdLst/>
            <a:ahLst/>
            <a:rect l="l" t="t" r="r" b="b"/>
            <a:pathLst>
              <a:path w="21600" h="21600">
                <a:moveTo>
                  <a:pt x="0" y="0"/>
                </a:moveTo>
                <a:cubicBezTo>
                  <a:pt x="5400" y="0"/>
                  <a:pt x="10800" y="246"/>
                  <a:pt x="10800" y="491"/>
                </a:cubicBezTo>
                <a:lnTo>
                  <a:pt x="10800" y="10309"/>
                </a:lnTo>
                <a:cubicBezTo>
                  <a:pt x="10800" y="10555"/>
                  <a:pt x="16200" y="10800"/>
                  <a:pt x="21600" y="10800"/>
                </a:cubicBezTo>
                <a:cubicBezTo>
                  <a:pt x="16200" y="10800"/>
                  <a:pt x="10800" y="11046"/>
                  <a:pt x="10800" y="11291"/>
                </a:cubicBezTo>
                <a:lnTo>
                  <a:pt x="10800" y="21109"/>
                </a:lnTo>
                <a:cubicBezTo>
                  <a:pt x="10800" y="21355"/>
                  <a:pt x="5400" y="21600"/>
                  <a:pt x="0" y="21600"/>
                </a:cubicBezTo>
              </a:path>
            </a:pathLst>
          </a:custGeom>
          <a:noFill/>
          <a:ln w="9360">
            <a:solidFill>
              <a:srgbClr val="4a7ebb"/>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
          <p:cNvSpPr/>
          <p:nvPr/>
        </p:nvSpPr>
        <p:spPr>
          <a:xfrm>
            <a:off x="457200" y="533160"/>
            <a:ext cx="8228880" cy="559188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Calibri"/>
                <a:ea typeface="DejaVu Sans"/>
              </a:rPr>
              <a:t>Example:</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One fill pipe A is 10 times faster than second fill pipe B. If B can fill a cistern in 55 minutes, then find the time when the cistern will be full if both fill pipes are opened together.</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Calibri"/>
                <a:ea typeface="DejaVu Sans"/>
              </a:rPr>
              <a:t>Solution: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Here, K =10 and X = 55</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55    = 5 mins.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10 + 1</a:t>
            </a:r>
            <a:endParaRPr b="0" lang="en-IN" sz="3200" spc="-1" strike="noStrike">
              <a:latin typeface="Arial"/>
            </a:endParaRPr>
          </a:p>
        </p:txBody>
      </p:sp>
      <p:sp>
        <p:nvSpPr>
          <p:cNvPr id="82" name="Straight Connector 4"/>
          <p:cNvSpPr/>
          <p:nvPr/>
        </p:nvSpPr>
        <p:spPr>
          <a:xfrm>
            <a:off x="1143000" y="4876920"/>
            <a:ext cx="914400" cy="360"/>
          </a:xfrm>
          <a:prstGeom prst="line">
            <a:avLst/>
          </a:prstGeom>
          <a:ln w="9360">
            <a:solidFill>
              <a:srgbClr val="4a7ebb"/>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
          <p:cNvSpPr/>
          <p:nvPr/>
        </p:nvSpPr>
        <p:spPr>
          <a:xfrm>
            <a:off x="457200" y="533160"/>
            <a:ext cx="8228880" cy="559188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Calibri"/>
                <a:ea typeface="DejaVu Sans"/>
              </a:rPr>
              <a:t>Rule 7:</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One fill pipe A is K times faster than the other fill pipe B. If A can fill a cistern in X hours, then the time in which the cistern will be full, if both the fill pipes are opened together, is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1" lang="en-US" sz="3200" spc="-1" strike="noStrike">
                <a:solidFill>
                  <a:srgbClr val="000000"/>
                </a:solidFill>
                <a:latin typeface="Calibri"/>
                <a:ea typeface="DejaVu Sans"/>
              </a:rPr>
              <a:t>K       X    </a:t>
            </a:r>
            <a:r>
              <a:rPr b="0" lang="en-US" sz="3200" spc="-1" strike="noStrike">
                <a:solidFill>
                  <a:srgbClr val="000000"/>
                </a:solidFill>
                <a:latin typeface="Calibri"/>
                <a:ea typeface="DejaVu Sans"/>
              </a:rPr>
              <a:t>hours.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1" lang="en-US" sz="3200" spc="-1" strike="noStrike">
                <a:solidFill>
                  <a:srgbClr val="000000"/>
                </a:solidFill>
                <a:latin typeface="Calibri"/>
                <a:ea typeface="DejaVu Sans"/>
              </a:rPr>
              <a:t>K + 1</a:t>
            </a:r>
            <a:endParaRPr b="0" lang="en-IN" sz="3200" spc="-1" strike="noStrike">
              <a:latin typeface="Arial"/>
            </a:endParaRPr>
          </a:p>
        </p:txBody>
      </p:sp>
      <p:sp>
        <p:nvSpPr>
          <p:cNvPr id="84" name="Straight Connector 4"/>
          <p:cNvSpPr/>
          <p:nvPr/>
        </p:nvSpPr>
        <p:spPr>
          <a:xfrm>
            <a:off x="1523880" y="3733920"/>
            <a:ext cx="990720" cy="360"/>
          </a:xfrm>
          <a:prstGeom prst="line">
            <a:avLst/>
          </a:prstGeom>
          <a:ln w="9360">
            <a:solidFill>
              <a:srgbClr val="4a7ebb"/>
            </a:solidFill>
            <a:miter/>
          </a:ln>
        </p:spPr>
        <p:style>
          <a:lnRef idx="0"/>
          <a:fillRef idx="0"/>
          <a:effectRef idx="0"/>
          <a:fontRef idx="minor"/>
        </p:style>
      </p:sp>
      <p:sp>
        <p:nvSpPr>
          <p:cNvPr id="85" name="Left Brace 5"/>
          <p:cNvSpPr/>
          <p:nvPr/>
        </p:nvSpPr>
        <p:spPr>
          <a:xfrm>
            <a:off x="1295280" y="3352680"/>
            <a:ext cx="227880" cy="837720"/>
          </a:xfrm>
          <a:custGeom>
            <a:avLst/>
            <a:gdLst/>
            <a:ahLst/>
            <a:rect l="l" t="t" r="r" b="b"/>
            <a:pathLst>
              <a:path w="21600" h="21600">
                <a:moveTo>
                  <a:pt x="21600" y="0"/>
                </a:moveTo>
                <a:cubicBezTo>
                  <a:pt x="16200" y="0"/>
                  <a:pt x="10800" y="246"/>
                  <a:pt x="10800" y="491"/>
                </a:cubicBezTo>
                <a:lnTo>
                  <a:pt x="10800" y="10309"/>
                </a:lnTo>
                <a:cubicBezTo>
                  <a:pt x="10800" y="10555"/>
                  <a:pt x="5400" y="10800"/>
                  <a:pt x="0" y="10800"/>
                </a:cubicBezTo>
                <a:cubicBezTo>
                  <a:pt x="5400" y="10800"/>
                  <a:pt x="10800" y="11046"/>
                  <a:pt x="10800" y="11291"/>
                </a:cubicBezTo>
                <a:lnTo>
                  <a:pt x="10800" y="21109"/>
                </a:lnTo>
                <a:cubicBezTo>
                  <a:pt x="10800" y="21355"/>
                  <a:pt x="16200" y="21600"/>
                  <a:pt x="21600" y="21600"/>
                </a:cubicBezTo>
              </a:path>
            </a:pathLst>
          </a:custGeom>
          <a:noFill/>
          <a:ln w="9360">
            <a:solidFill>
              <a:srgbClr val="4a7ebb"/>
            </a:solidFill>
            <a:miter/>
          </a:ln>
        </p:spPr>
        <p:style>
          <a:lnRef idx="0"/>
          <a:fillRef idx="0"/>
          <a:effectRef idx="0"/>
          <a:fontRef idx="minor"/>
        </p:style>
      </p:sp>
      <p:sp>
        <p:nvSpPr>
          <p:cNvPr id="86" name="Right Brace 6"/>
          <p:cNvSpPr/>
          <p:nvPr/>
        </p:nvSpPr>
        <p:spPr>
          <a:xfrm>
            <a:off x="2514600" y="3352680"/>
            <a:ext cx="227880" cy="837720"/>
          </a:xfrm>
          <a:custGeom>
            <a:avLst/>
            <a:gdLst/>
            <a:ahLst/>
            <a:rect l="l" t="t" r="r" b="b"/>
            <a:pathLst>
              <a:path w="21600" h="21600">
                <a:moveTo>
                  <a:pt x="0" y="0"/>
                </a:moveTo>
                <a:cubicBezTo>
                  <a:pt x="5400" y="0"/>
                  <a:pt x="10800" y="246"/>
                  <a:pt x="10800" y="491"/>
                </a:cubicBezTo>
                <a:lnTo>
                  <a:pt x="10800" y="10309"/>
                </a:lnTo>
                <a:cubicBezTo>
                  <a:pt x="10800" y="10555"/>
                  <a:pt x="16200" y="10800"/>
                  <a:pt x="21600" y="10800"/>
                </a:cubicBezTo>
                <a:cubicBezTo>
                  <a:pt x="16200" y="10800"/>
                  <a:pt x="10800" y="11046"/>
                  <a:pt x="10800" y="11291"/>
                </a:cubicBezTo>
                <a:lnTo>
                  <a:pt x="10800" y="21109"/>
                </a:lnTo>
                <a:cubicBezTo>
                  <a:pt x="10800" y="21355"/>
                  <a:pt x="5400" y="21600"/>
                  <a:pt x="0" y="21600"/>
                </a:cubicBezTo>
              </a:path>
            </a:pathLst>
          </a:custGeom>
          <a:noFill/>
          <a:ln w="9360">
            <a:solidFill>
              <a:srgbClr val="4a7ebb"/>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457200" y="456840"/>
            <a:ext cx="8228880" cy="566820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Calibri"/>
                <a:ea typeface="DejaVu Sans"/>
              </a:rPr>
              <a:t>Example:</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One fill pipe A is 4 times faster than second fill pipe B. If A can fill a cistern in 15 minutes, then find the time when the cistern will be full if both fill pipes are opened together.</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Calibri"/>
                <a:ea typeface="DejaVu Sans"/>
              </a:rPr>
              <a:t>Solution:</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Here, K = 4 and X = 15</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(4/ 4 + 1) 15</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12 minutes.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88" name=""/>
          <p:cNvSpPr/>
          <p:nvPr/>
        </p:nvSpPr>
        <p:spPr>
          <a:xfrm>
            <a:off x="457200" y="609480"/>
            <a:ext cx="8228880" cy="551592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Calibri"/>
                <a:ea typeface="DejaVu Sans"/>
              </a:rPr>
              <a:t>Rule 8:</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If one fill pipe A is K times faster and takes X minutes less time than the other fill pipe B, then the time taken to fill a cistern, if both the pipes are opened together is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1" lang="en-US" sz="3200" spc="-1" strike="noStrike">
                <a:solidFill>
                  <a:srgbClr val="000000"/>
                </a:solidFill>
                <a:latin typeface="Calibri"/>
                <a:ea typeface="DejaVu Sans"/>
              </a:rPr>
              <a:t>KX</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minutes.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1" lang="en-US" sz="3200" spc="-1" strike="noStrike">
                <a:solidFill>
                  <a:srgbClr val="000000"/>
                </a:solidFill>
                <a:latin typeface="Calibri"/>
                <a:ea typeface="DejaVu Sans"/>
              </a:rPr>
              <a:t>       </a:t>
            </a:r>
            <a:r>
              <a:rPr b="1" lang="en-US" sz="3200" spc="-1" strike="noStrike">
                <a:solidFill>
                  <a:srgbClr val="000000"/>
                </a:solidFill>
                <a:latin typeface="Calibri"/>
                <a:ea typeface="DejaVu Sans"/>
              </a:rPr>
              <a:t>(K – 1)</a:t>
            </a:r>
            <a:r>
              <a:rPr b="1" lang="en-US" sz="3200" spc="-1" strike="noStrike" baseline="30000">
                <a:solidFill>
                  <a:srgbClr val="000000"/>
                </a:solidFill>
                <a:latin typeface="Calibri"/>
                <a:ea typeface="DejaVu Sans"/>
              </a:rPr>
              <a:t>2</a:t>
            </a:r>
            <a:endParaRPr b="0" lang="en-IN" sz="3200" spc="-1" strike="noStrike">
              <a:latin typeface="Arial"/>
            </a:endParaRPr>
          </a:p>
        </p:txBody>
      </p:sp>
      <p:sp>
        <p:nvSpPr>
          <p:cNvPr id="89" name="Straight Connector 4"/>
          <p:cNvSpPr/>
          <p:nvPr/>
        </p:nvSpPr>
        <p:spPr>
          <a:xfrm>
            <a:off x="2057400" y="3809880"/>
            <a:ext cx="1219320" cy="360"/>
          </a:xfrm>
          <a:prstGeom prst="line">
            <a:avLst/>
          </a:prstGeom>
          <a:ln w="9360">
            <a:solidFill>
              <a:srgbClr val="4a7ebb"/>
            </a:solidFill>
            <a:miter/>
          </a:ln>
        </p:spPr>
        <p:style>
          <a:lnRef idx="0"/>
          <a:fillRef idx="0"/>
          <a:effectRef idx="0"/>
          <a:fontRef idx="minor"/>
        </p:style>
      </p:sp>
      <p:sp>
        <p:nvSpPr>
          <p:cNvPr id="90" name="Left Brace 5"/>
          <p:cNvSpPr/>
          <p:nvPr/>
        </p:nvSpPr>
        <p:spPr>
          <a:xfrm>
            <a:off x="1828800" y="3429000"/>
            <a:ext cx="227880" cy="837360"/>
          </a:xfrm>
          <a:custGeom>
            <a:avLst/>
            <a:gdLst/>
            <a:ahLst/>
            <a:rect l="l" t="t" r="r" b="b"/>
            <a:pathLst>
              <a:path w="21600" h="21600">
                <a:moveTo>
                  <a:pt x="21600" y="0"/>
                </a:moveTo>
                <a:cubicBezTo>
                  <a:pt x="16200" y="0"/>
                  <a:pt x="10800" y="246"/>
                  <a:pt x="10800" y="491"/>
                </a:cubicBezTo>
                <a:lnTo>
                  <a:pt x="10800" y="10309"/>
                </a:lnTo>
                <a:cubicBezTo>
                  <a:pt x="10800" y="10555"/>
                  <a:pt x="5400" y="10800"/>
                  <a:pt x="0" y="10800"/>
                </a:cubicBezTo>
                <a:cubicBezTo>
                  <a:pt x="5400" y="10800"/>
                  <a:pt x="10800" y="11046"/>
                  <a:pt x="10800" y="11291"/>
                </a:cubicBezTo>
                <a:lnTo>
                  <a:pt x="10800" y="21109"/>
                </a:lnTo>
                <a:cubicBezTo>
                  <a:pt x="10800" y="21355"/>
                  <a:pt x="16200" y="21600"/>
                  <a:pt x="21600" y="21600"/>
                </a:cubicBezTo>
              </a:path>
            </a:pathLst>
          </a:custGeom>
          <a:noFill/>
          <a:ln w="9360">
            <a:solidFill>
              <a:srgbClr val="4a7ebb"/>
            </a:solidFill>
            <a:miter/>
          </a:ln>
        </p:spPr>
        <p:style>
          <a:lnRef idx="0"/>
          <a:fillRef idx="0"/>
          <a:effectRef idx="0"/>
          <a:fontRef idx="minor"/>
        </p:style>
      </p:sp>
      <p:sp>
        <p:nvSpPr>
          <p:cNvPr id="91" name="Right Brace 6"/>
          <p:cNvSpPr/>
          <p:nvPr/>
        </p:nvSpPr>
        <p:spPr>
          <a:xfrm>
            <a:off x="3276720" y="3429000"/>
            <a:ext cx="227880" cy="837360"/>
          </a:xfrm>
          <a:custGeom>
            <a:avLst/>
            <a:gdLst/>
            <a:ahLst/>
            <a:rect l="l" t="t" r="r" b="b"/>
            <a:pathLst>
              <a:path w="21600" h="21600">
                <a:moveTo>
                  <a:pt x="0" y="0"/>
                </a:moveTo>
                <a:cubicBezTo>
                  <a:pt x="5400" y="0"/>
                  <a:pt x="10800" y="246"/>
                  <a:pt x="10800" y="491"/>
                </a:cubicBezTo>
                <a:lnTo>
                  <a:pt x="10800" y="10309"/>
                </a:lnTo>
                <a:cubicBezTo>
                  <a:pt x="10800" y="10555"/>
                  <a:pt x="16200" y="10800"/>
                  <a:pt x="21600" y="10800"/>
                </a:cubicBezTo>
                <a:cubicBezTo>
                  <a:pt x="16200" y="10800"/>
                  <a:pt x="10800" y="11046"/>
                  <a:pt x="10800" y="11291"/>
                </a:cubicBezTo>
                <a:lnTo>
                  <a:pt x="10800" y="21109"/>
                </a:lnTo>
                <a:cubicBezTo>
                  <a:pt x="10800" y="21355"/>
                  <a:pt x="5400" y="21600"/>
                  <a:pt x="0" y="21600"/>
                </a:cubicBezTo>
              </a:path>
            </a:pathLst>
          </a:custGeom>
          <a:noFill/>
          <a:ln w="9360">
            <a:solidFill>
              <a:srgbClr val="4a7ebb"/>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
          <p:cNvSpPr/>
          <p:nvPr/>
        </p:nvSpPr>
        <p:spPr>
          <a:xfrm>
            <a:off x="457200" y="533520"/>
            <a:ext cx="8228880" cy="624744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90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Calibri"/>
                <a:ea typeface="DejaVu Sans"/>
              </a:rPr>
              <a:t>1. Basic Concepts:</a:t>
            </a:r>
            <a:endParaRPr b="0" lang="en-IN" sz="3600" spc="-1" strike="noStrike">
              <a:latin typeface="Arial"/>
            </a:endParaRPr>
          </a:p>
          <a:p>
            <a:pPr marL="216000" indent="-216000">
              <a:lnSpc>
                <a:spcPct val="100000"/>
              </a:lnSpc>
              <a:spcBef>
                <a:spcPts val="7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DejaVu Sans"/>
              </a:rPr>
              <a:t>A pipe which fills up the tank is known as inlet.</a:t>
            </a:r>
            <a:endParaRPr b="0" lang="en-IN" sz="2800" spc="-1" strike="noStrike">
              <a:latin typeface="Arial"/>
            </a:endParaRPr>
          </a:p>
          <a:p>
            <a:pPr marL="216000" indent="-216000">
              <a:lnSpc>
                <a:spcPct val="100000"/>
              </a:lnSpc>
              <a:spcBef>
                <a:spcPts val="7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DejaVu Sans"/>
              </a:rPr>
              <a:t>A pipe which empties the tank is known as outlet.</a:t>
            </a:r>
            <a:endParaRPr b="0" lang="en-IN" sz="2800" spc="-1" strike="noStrike">
              <a:latin typeface="Arial"/>
            </a:endParaRPr>
          </a:p>
          <a:p>
            <a:pPr marL="216000" indent="-216000">
              <a:lnSpc>
                <a:spcPct val="100000"/>
              </a:lnSpc>
              <a:spcBef>
                <a:spcPts val="7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DejaVu Sans"/>
              </a:rPr>
              <a:t>A pipe takes </a:t>
            </a:r>
            <a:r>
              <a:rPr b="1" lang="en-US" sz="2800" spc="-1" strike="noStrike">
                <a:solidFill>
                  <a:srgbClr val="000000"/>
                </a:solidFill>
                <a:latin typeface="Calibri"/>
                <a:ea typeface="DejaVu Sans"/>
              </a:rPr>
              <a:t>x</a:t>
            </a:r>
            <a:r>
              <a:rPr b="0" lang="en-US" sz="2800" spc="-1" strike="noStrike">
                <a:solidFill>
                  <a:srgbClr val="000000"/>
                </a:solidFill>
                <a:latin typeface="Calibri"/>
                <a:ea typeface="DejaVu Sans"/>
              </a:rPr>
              <a:t> hours to fill up the tank. Then </a:t>
            </a:r>
            <a:r>
              <a:rPr b="1" lang="en-US" sz="2800" spc="-1" strike="noStrike">
                <a:solidFill>
                  <a:srgbClr val="000000"/>
                </a:solidFill>
                <a:latin typeface="Calibri"/>
                <a:ea typeface="DejaVu Sans"/>
              </a:rPr>
              <a:t>1/x</a:t>
            </a:r>
            <a:r>
              <a:rPr b="0" lang="en-US" sz="2800" spc="-1" strike="noStrike">
                <a:solidFill>
                  <a:srgbClr val="000000"/>
                </a:solidFill>
                <a:latin typeface="Calibri"/>
                <a:ea typeface="DejaVu Sans"/>
              </a:rPr>
              <a:t> parts of the tank will be filled in </a:t>
            </a:r>
            <a:r>
              <a:rPr b="1" lang="en-US" sz="2800" spc="-1" strike="noStrike">
                <a:solidFill>
                  <a:srgbClr val="000000"/>
                </a:solidFill>
                <a:latin typeface="Calibri"/>
                <a:ea typeface="DejaVu Sans"/>
              </a:rPr>
              <a:t>1 hour</a:t>
            </a:r>
            <a:r>
              <a:rPr b="0" lang="en-US" sz="2800" spc="-1" strike="noStrike">
                <a:solidFill>
                  <a:srgbClr val="000000"/>
                </a:solidFill>
                <a:latin typeface="Calibri"/>
                <a:ea typeface="DejaVu Sans"/>
              </a:rPr>
              <a:t>.</a:t>
            </a:r>
            <a:endParaRPr b="0" lang="en-IN" sz="2800" spc="-1" strike="noStrike">
              <a:latin typeface="Arial"/>
            </a:endParaRPr>
          </a:p>
          <a:p>
            <a:pPr marL="216000" indent="-216000">
              <a:lnSpc>
                <a:spcPct val="100000"/>
              </a:lnSpc>
              <a:spcBef>
                <a:spcPts val="7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DejaVu Sans"/>
              </a:rPr>
              <a:t>A pipe takes </a:t>
            </a:r>
            <a:r>
              <a:rPr b="1" lang="en-US" sz="2800" spc="-1" strike="noStrike">
                <a:solidFill>
                  <a:srgbClr val="000000"/>
                </a:solidFill>
                <a:latin typeface="Calibri"/>
                <a:ea typeface="DejaVu Sans"/>
              </a:rPr>
              <a:t>y</a:t>
            </a:r>
            <a:r>
              <a:rPr b="0" lang="en-US" sz="2800" spc="-1" strike="noStrike">
                <a:solidFill>
                  <a:srgbClr val="000000"/>
                </a:solidFill>
                <a:latin typeface="Calibri"/>
                <a:ea typeface="DejaVu Sans"/>
              </a:rPr>
              <a:t> hours to empty the tank. Then part emptied in 1 hour </a:t>
            </a:r>
            <a:r>
              <a:rPr b="1" lang="en-US" sz="2800" spc="-1" strike="noStrike">
                <a:solidFill>
                  <a:srgbClr val="000000"/>
                </a:solidFill>
                <a:latin typeface="Calibri"/>
                <a:ea typeface="DejaVu Sans"/>
              </a:rPr>
              <a:t>= 1/y</a:t>
            </a:r>
            <a:endParaRPr b="0" lang="en-IN" sz="2800" spc="-1" strike="noStrike">
              <a:latin typeface="Arial"/>
            </a:endParaRPr>
          </a:p>
          <a:p>
            <a:pPr marL="216000" indent="-216000">
              <a:lnSpc>
                <a:spcPct val="100000"/>
              </a:lnSpc>
              <a:spcBef>
                <a:spcPts val="7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DejaVu Sans"/>
              </a:rPr>
              <a:t>Pipe </a:t>
            </a:r>
            <a:r>
              <a:rPr b="1" lang="en-US" sz="2800" spc="-1" strike="noStrike">
                <a:solidFill>
                  <a:srgbClr val="000000"/>
                </a:solidFill>
                <a:latin typeface="Calibri"/>
                <a:ea typeface="DejaVu Sans"/>
              </a:rPr>
              <a:t>A</a:t>
            </a:r>
            <a:r>
              <a:rPr b="0" lang="en-US" sz="2800" spc="-1" strike="noStrike">
                <a:solidFill>
                  <a:srgbClr val="000000"/>
                </a:solidFill>
                <a:latin typeface="Calibri"/>
                <a:ea typeface="DejaVu Sans"/>
              </a:rPr>
              <a:t> can fill a tank n times as fast as another pipe </a:t>
            </a:r>
            <a:r>
              <a:rPr b="1" lang="en-US" sz="2800" spc="-1" strike="noStrike">
                <a:solidFill>
                  <a:srgbClr val="000000"/>
                </a:solidFill>
                <a:latin typeface="Calibri"/>
                <a:ea typeface="DejaVu Sans"/>
              </a:rPr>
              <a:t>B</a:t>
            </a:r>
            <a:r>
              <a:rPr b="0" lang="en-US" sz="2800" spc="-1" strike="noStrike">
                <a:solidFill>
                  <a:srgbClr val="000000"/>
                </a:solidFill>
                <a:latin typeface="Calibri"/>
                <a:ea typeface="DejaVu Sans"/>
              </a:rPr>
              <a:t>. This means: If slower pipe </a:t>
            </a:r>
            <a:r>
              <a:rPr b="1" lang="en-US" sz="2800" spc="-1" strike="noStrike">
                <a:solidFill>
                  <a:srgbClr val="000000"/>
                </a:solidFill>
                <a:latin typeface="Calibri"/>
                <a:ea typeface="DejaVu Sans"/>
              </a:rPr>
              <a:t>B</a:t>
            </a:r>
            <a:r>
              <a:rPr b="0" lang="en-US" sz="2800" spc="-1" strike="noStrike">
                <a:solidFill>
                  <a:srgbClr val="000000"/>
                </a:solidFill>
                <a:latin typeface="Calibri"/>
                <a:ea typeface="DejaVu Sans"/>
              </a:rPr>
              <a:t> takes </a:t>
            </a:r>
            <a:r>
              <a:rPr b="1" lang="en-US" sz="2800" spc="-1" strike="noStrike">
                <a:solidFill>
                  <a:srgbClr val="000000"/>
                </a:solidFill>
                <a:latin typeface="Calibri"/>
                <a:ea typeface="DejaVu Sans"/>
              </a:rPr>
              <a:t>x min </a:t>
            </a:r>
            <a:r>
              <a:rPr b="0" lang="en-US" sz="2800" spc="-1" strike="noStrike">
                <a:solidFill>
                  <a:srgbClr val="000000"/>
                </a:solidFill>
                <a:latin typeface="Calibri"/>
                <a:ea typeface="DejaVu Sans"/>
              </a:rPr>
              <a:t>to fill up the empty tank, then faster pipe </a:t>
            </a:r>
            <a:r>
              <a:rPr b="1" lang="en-US" sz="2800" spc="-1" strike="noStrike">
                <a:solidFill>
                  <a:srgbClr val="000000"/>
                </a:solidFill>
                <a:latin typeface="Calibri"/>
                <a:ea typeface="DejaVu Sans"/>
              </a:rPr>
              <a:t>A</a:t>
            </a:r>
            <a:r>
              <a:rPr b="0" lang="en-US" sz="2800" spc="-1" strike="noStrike">
                <a:solidFill>
                  <a:srgbClr val="000000"/>
                </a:solidFill>
                <a:latin typeface="Calibri"/>
                <a:ea typeface="DejaVu Sans"/>
              </a:rPr>
              <a:t> takes </a:t>
            </a:r>
            <a:r>
              <a:rPr b="1" lang="en-US" sz="2800" spc="-1" strike="noStrike">
                <a:solidFill>
                  <a:srgbClr val="000000"/>
                </a:solidFill>
                <a:latin typeface="Calibri"/>
                <a:ea typeface="DejaVu Sans"/>
              </a:rPr>
              <a:t>x/n min</a:t>
            </a:r>
            <a:r>
              <a:rPr b="0" lang="en-US" sz="2800" spc="-1" strike="noStrike">
                <a:solidFill>
                  <a:srgbClr val="000000"/>
                </a:solidFill>
                <a:latin typeface="Calibri"/>
                <a:ea typeface="DejaVu Sans"/>
              </a:rPr>
              <a:t> to fill up the empty tank. If they operate together, then part of the tank that is filled up in </a:t>
            </a:r>
            <a:r>
              <a:rPr b="1" lang="en-US" sz="2800" spc="-1" strike="noStrike">
                <a:solidFill>
                  <a:srgbClr val="000000"/>
                </a:solidFill>
                <a:latin typeface="Calibri"/>
                <a:ea typeface="DejaVu Sans"/>
              </a:rPr>
              <a:t>1 hour</a:t>
            </a:r>
            <a:r>
              <a:rPr b="0" lang="en-US" sz="2800" spc="-1" strike="noStrike">
                <a:solidFill>
                  <a:srgbClr val="000000"/>
                </a:solidFill>
                <a:latin typeface="Calibri"/>
                <a:ea typeface="DejaVu Sans"/>
              </a:rPr>
              <a:t> is </a:t>
            </a:r>
            <a:r>
              <a:rPr b="1" lang="en-US" sz="2800" spc="-1" strike="noStrike">
                <a:solidFill>
                  <a:srgbClr val="000000"/>
                </a:solidFill>
                <a:latin typeface="Calibri"/>
                <a:ea typeface="DejaVu Sans"/>
              </a:rPr>
              <a:t>(n + 1)/x.</a:t>
            </a:r>
            <a:endParaRPr b="0" lang="en-IN" sz="2800" spc="-1" strike="noStrike">
              <a:latin typeface="Arial"/>
            </a:endParaRPr>
          </a:p>
          <a:p>
            <a:pPr>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92" name=""/>
          <p:cNvSpPr/>
          <p:nvPr/>
        </p:nvSpPr>
        <p:spPr>
          <a:xfrm>
            <a:off x="457200" y="533160"/>
            <a:ext cx="8228880" cy="559188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Calibri"/>
                <a:ea typeface="DejaVu Sans"/>
              </a:rPr>
              <a:t>Example:</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One fill pipe A is 5 times faster than second fill pipe B and takes 32 minutes less than the fill pipe B. When will the cistern be full if both fill pipes are opened together?</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Calibri"/>
                <a:ea typeface="DejaVu Sans"/>
              </a:rPr>
              <a:t>Solution:</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Here, K = 5 and X = 32</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5 * 32     = 10 minutes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(5 - 1)</a:t>
            </a:r>
            <a:r>
              <a:rPr b="0" lang="en-US" sz="3200" spc="-1" strike="noStrike" baseline="30000">
                <a:solidFill>
                  <a:srgbClr val="000000"/>
                </a:solidFill>
                <a:latin typeface="Calibri"/>
                <a:ea typeface="DejaVu Sans"/>
              </a:rPr>
              <a:t>2</a:t>
            </a:r>
            <a:endParaRPr b="0" lang="en-IN" sz="3200" spc="-1" strike="noStrike">
              <a:latin typeface="Arial"/>
            </a:endParaRPr>
          </a:p>
        </p:txBody>
      </p:sp>
      <p:sp>
        <p:nvSpPr>
          <p:cNvPr id="93" name="Straight Connector 4"/>
          <p:cNvSpPr/>
          <p:nvPr/>
        </p:nvSpPr>
        <p:spPr>
          <a:xfrm>
            <a:off x="2057400" y="4876920"/>
            <a:ext cx="1143000" cy="360"/>
          </a:xfrm>
          <a:prstGeom prst="line">
            <a:avLst/>
          </a:prstGeom>
          <a:ln w="9360">
            <a:solidFill>
              <a:srgbClr val="4a7ebb"/>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
          <p:cNvSpPr/>
          <p:nvPr/>
        </p:nvSpPr>
        <p:spPr>
          <a:xfrm>
            <a:off x="457200" y="609120"/>
            <a:ext cx="8228880" cy="586692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Calibri"/>
                <a:ea typeface="DejaVu Sans"/>
              </a:rPr>
              <a:t>Rule 9:</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If one fill pipe A is K times faster and takes X minutes less time than the other fill pipe B, then</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A will fill the cistern in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1" lang="en-US" sz="3200" spc="-1" strike="noStrike">
                <a:solidFill>
                  <a:srgbClr val="000000"/>
                </a:solidFill>
                <a:latin typeface="Calibri"/>
                <a:ea typeface="DejaVu Sans"/>
              </a:rPr>
              <a:t> </a:t>
            </a:r>
            <a:r>
              <a:rPr b="1" lang="en-US" sz="3200" spc="-1" strike="noStrike">
                <a:solidFill>
                  <a:srgbClr val="000000"/>
                </a:solidFill>
                <a:latin typeface="Calibri"/>
                <a:ea typeface="DejaVu Sans"/>
              </a:rPr>
              <a:t>X      </a:t>
            </a:r>
            <a:r>
              <a:rPr b="0" lang="en-US" sz="3200" spc="-1" strike="noStrike">
                <a:solidFill>
                  <a:srgbClr val="000000"/>
                </a:solidFill>
                <a:latin typeface="Calibri"/>
                <a:ea typeface="DejaVu Sans"/>
              </a:rPr>
              <a:t>minutes.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1" lang="en-US" sz="3200" spc="-1" strike="noStrike">
                <a:solidFill>
                  <a:srgbClr val="000000"/>
                </a:solidFill>
                <a:latin typeface="Calibri"/>
                <a:ea typeface="DejaVu Sans"/>
              </a:rPr>
              <a:t>K - 1</a:t>
            </a:r>
            <a:endParaRPr b="0" lang="en-IN" sz="3200" spc="-1" strike="noStrike">
              <a:latin typeface="Arial"/>
            </a:endParaRPr>
          </a:p>
          <a:p>
            <a:pPr>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(b)  B will fill the cistern in</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1" lang="en-US" sz="3200" spc="-1" strike="noStrike">
                <a:solidFill>
                  <a:srgbClr val="000000"/>
                </a:solidFill>
                <a:latin typeface="Calibri"/>
                <a:ea typeface="DejaVu Sans"/>
              </a:rPr>
              <a:t> </a:t>
            </a:r>
            <a:r>
              <a:rPr b="1" lang="en-US" sz="3200" spc="-1" strike="noStrike">
                <a:solidFill>
                  <a:srgbClr val="000000"/>
                </a:solidFill>
                <a:latin typeface="Calibri"/>
                <a:ea typeface="DejaVu Sans"/>
              </a:rPr>
              <a:t>KX    </a:t>
            </a:r>
            <a:r>
              <a:rPr b="0" lang="en-US" sz="3200" spc="-1" strike="noStrike">
                <a:solidFill>
                  <a:srgbClr val="000000"/>
                </a:solidFill>
                <a:latin typeface="Calibri"/>
                <a:ea typeface="DejaVu Sans"/>
              </a:rPr>
              <a:t>minutes.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1" lang="en-US" sz="3200" spc="-1" strike="noStrike">
                <a:solidFill>
                  <a:srgbClr val="000000"/>
                </a:solidFill>
                <a:latin typeface="Calibri"/>
                <a:ea typeface="DejaVu Sans"/>
              </a:rPr>
              <a:t>K - 1</a:t>
            </a:r>
            <a:endParaRPr b="0" lang="en-IN" sz="3200" spc="-1" strike="noStrike">
              <a:latin typeface="Arial"/>
            </a:endParaRPr>
          </a:p>
          <a:p>
            <a:pPr>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a:p>
            <a:pPr>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
        <p:nvSpPr>
          <p:cNvPr id="95" name="Straight Connector 4"/>
          <p:cNvSpPr/>
          <p:nvPr/>
        </p:nvSpPr>
        <p:spPr>
          <a:xfrm>
            <a:off x="1371600" y="3429000"/>
            <a:ext cx="762120" cy="360"/>
          </a:xfrm>
          <a:prstGeom prst="line">
            <a:avLst/>
          </a:prstGeom>
          <a:ln w="9360">
            <a:solidFill>
              <a:srgbClr val="4a7ebb"/>
            </a:solidFill>
            <a:miter/>
          </a:ln>
        </p:spPr>
        <p:style>
          <a:lnRef idx="0"/>
          <a:fillRef idx="0"/>
          <a:effectRef idx="0"/>
          <a:fontRef idx="minor"/>
        </p:style>
      </p:sp>
      <p:sp>
        <p:nvSpPr>
          <p:cNvPr id="96" name="Straight Connector 6"/>
          <p:cNvSpPr/>
          <p:nvPr/>
        </p:nvSpPr>
        <p:spPr>
          <a:xfrm>
            <a:off x="1371600" y="5791320"/>
            <a:ext cx="762120" cy="360"/>
          </a:xfrm>
          <a:prstGeom prst="line">
            <a:avLst/>
          </a:prstGeom>
          <a:ln w="9360">
            <a:solidFill>
              <a:srgbClr val="4a7ebb"/>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533520" y="2666520"/>
            <a:ext cx="8228880" cy="114228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000000"/>
                </a:solidFill>
                <a:latin typeface="Calibri"/>
              </a:rPr>
              <a:t>Practice Questions</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
          <p:cNvSpPr/>
          <p:nvPr/>
        </p:nvSpPr>
        <p:spPr>
          <a:xfrm>
            <a:off x="457200" y="609480"/>
            <a:ext cx="8228880" cy="601920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1. Pipe A can fill a tank in 36 minutes and pipe B can fill it in 45 minutes. If both the pipes are opened to fill an empty tank, in how many minutes will it be full?</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15</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18</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20</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25</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2" presetSubtype="4">
                                  <p:stCondLst>
                                    <p:cond delay="0"/>
                                  </p:stCondLst>
                                  <p:childTnLst>
                                    <p:set>
                                      <p:cBhvr>
                                        <p:cTn id="6" dur="1" fill="hold">
                                          <p:stCondLst>
                                            <p:cond delay="0"/>
                                          </p:stCondLst>
                                        </p:cTn>
                                        <p:tgtEl>
                                          <p:spTgt spid="98">
                                            <p:txEl>
                                              <p:pRg st="5" end="5"/>
                                            </p:txEl>
                                          </p:spTgt>
                                        </p:tgtEl>
                                        <p:attrNameLst>
                                          <p:attrName>style.visibility</p:attrName>
                                        </p:attrNameLst>
                                      </p:cBhvr>
                                      <p:to>
                                        <p:strVal val="visible"/>
                                      </p:to>
                                    </p:set>
                                    <p:animEffect filter="wipe(down)" transition="in">
                                      <p:cBhvr additive="repl">
                                        <p:cTn id="7" dur="500"/>
                                        <p:tgtEl>
                                          <p:spTgt spid="98">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
          <p:cNvSpPr/>
          <p:nvPr/>
        </p:nvSpPr>
        <p:spPr>
          <a:xfrm>
            <a:off x="457200" y="456840"/>
            <a:ext cx="8228880" cy="566820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2. Two pipes A &amp; B can fill a Cistern in 8 and 24 minutes respectively. If both pipes opened together, but pipe A is closed 4 minutes before theCistern will full. In what time the Cistern will full?</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9 1/7 min </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7 1/7 min</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8min</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9 min</a:t>
            </a:r>
            <a:endParaRPr b="0" lang="en-IN" sz="3200" spc="-1" strike="noStrike">
              <a:latin typeface="Arial"/>
            </a:endParaRPr>
          </a:p>
          <a:p>
            <a:pPr>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8" dur="indefinite" restart="never" nodeType="tmRoot">
          <p:childTnLst>
            <p:seq>
              <p:cTn id="9" dur="indefinite" nodeType="mainSeq">
                <p:childTnLst>
                  <p:par>
                    <p:cTn id="10" nodeType="clickEffect" fill="hold">
                      <p:stCondLst>
                        <p:cond delay="indefinite"/>
                      </p:stCondLst>
                      <p:childTnLst>
                        <p:par>
                          <p:cTn id="11" nodeType="withEffect" fill="hold">
                            <p:stCondLst>
                              <p:cond delay="0"/>
                            </p:stCondLst>
                            <p:childTnLst>
                              <p:par>
                                <p:cTn id="12" nodeType="clickEffect" fill="hold" presetClass="entr" presetID="22" presetSubtype="4">
                                  <p:stCondLst>
                                    <p:cond delay="0"/>
                                  </p:stCondLst>
                                  <p:childTnLst>
                                    <p:set>
                                      <p:cBhvr>
                                        <p:cTn id="13" dur="1" fill="hold">
                                          <p:stCondLst>
                                            <p:cond delay="0"/>
                                          </p:stCondLst>
                                        </p:cTn>
                                        <p:tgtEl>
                                          <p:spTgt spid="99">
                                            <p:txEl>
                                              <p:pRg st="6" end="6"/>
                                            </p:txEl>
                                          </p:spTgt>
                                        </p:tgtEl>
                                        <p:attrNameLst>
                                          <p:attrName>style.visibility</p:attrName>
                                        </p:attrNameLst>
                                      </p:cBhvr>
                                      <p:to>
                                        <p:strVal val="visible"/>
                                      </p:to>
                                    </p:set>
                                    <p:animEffect filter="wipe(down)" transition="in">
                                      <p:cBhvr additive="repl">
                                        <p:cTn id="14" dur="500"/>
                                        <p:tgtEl>
                                          <p:spTgt spid="99">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
          <p:cNvSpPr/>
          <p:nvPr/>
        </p:nvSpPr>
        <p:spPr>
          <a:xfrm>
            <a:off x="457200" y="609480"/>
            <a:ext cx="8228880" cy="551592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3. Two taps A &amp; B can fill a tank in 48 and 36 minutes respectively. If both taps are opened together then after how much time pipe A is closed so that the tank is filled in 25 minutes 30 seconds?</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14 min</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25 min</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22 min</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None of these</a:t>
            </a:r>
            <a:endParaRPr b="0" lang="en-IN" sz="3200" spc="-1" strike="noStrike">
              <a:latin typeface="Arial"/>
            </a:endParaRPr>
          </a:p>
          <a:p>
            <a:pPr>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childTnLst>
                  <p:par>
                    <p:cTn id="17" nodeType="clickEffect" fill="hold">
                      <p:stCondLst>
                        <p:cond delay="indefinite"/>
                      </p:stCondLst>
                      <p:childTnLst>
                        <p:par>
                          <p:cTn id="18" nodeType="withEffect" fill="hold">
                            <p:stCondLst>
                              <p:cond delay="0"/>
                            </p:stCondLst>
                            <p:childTnLst>
                              <p:par>
                                <p:cTn id="19" nodeType="clickEffect" fill="hold" presetClass="entr" presetID="22" presetSubtype="4">
                                  <p:stCondLst>
                                    <p:cond delay="0"/>
                                  </p:stCondLst>
                                  <p:childTnLst>
                                    <p:set>
                                      <p:cBhvr>
                                        <p:cTn id="20" dur="1" fill="hold">
                                          <p:stCondLst>
                                            <p:cond delay="0"/>
                                          </p:stCondLst>
                                        </p:cTn>
                                        <p:tgtEl>
                                          <p:spTgt spid="100">
                                            <p:txEl>
                                              <p:pRg st="6" end="6"/>
                                            </p:txEl>
                                          </p:spTgt>
                                        </p:tgtEl>
                                        <p:attrNameLst>
                                          <p:attrName>style.visibility</p:attrName>
                                        </p:attrNameLst>
                                      </p:cBhvr>
                                      <p:to>
                                        <p:strVal val="visible"/>
                                      </p:to>
                                    </p:set>
                                    <p:animEffect filter="wipe(down)" transition="in">
                                      <p:cBhvr additive="repl">
                                        <p:cTn id="21" dur="500"/>
                                        <p:tgtEl>
                                          <p:spTgt spid="100">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
          <p:cNvSpPr/>
          <p:nvPr/>
        </p:nvSpPr>
        <p:spPr>
          <a:xfrm>
            <a:off x="457200" y="609480"/>
            <a:ext cx="8228880" cy="551592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4. A Boy and a Girl together fill a Cistern with water. The Boy pours 4 liters water in every 3 minutes and Girl pours 3 liters water in every 4 minutes. In how much time they will fill 100 liters of water in Cistern?</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32 minutes</a:t>
            </a:r>
            <a:r>
              <a:rPr b="0" lang="en-US" sz="3200" spc="-1" strike="noStrike">
                <a:solidFill>
                  <a:srgbClr val="000000"/>
                </a:solidFill>
                <a:latin typeface="Calibri"/>
                <a:ea typeface="DejaVu Sans"/>
              </a:rPr>
              <a:t>	</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1 hour</a:t>
            </a:r>
            <a:r>
              <a:rPr b="0" lang="en-US" sz="3200" spc="-1" strike="noStrike">
                <a:solidFill>
                  <a:srgbClr val="000000"/>
                </a:solidFill>
                <a:latin typeface="Calibri"/>
                <a:ea typeface="DejaVu Sans"/>
              </a:rPr>
              <a:t>	</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48 minutes</a:t>
            </a:r>
            <a:r>
              <a:rPr b="0" lang="en-US" sz="3200" spc="-1" strike="noStrike">
                <a:solidFill>
                  <a:srgbClr val="000000"/>
                </a:solidFill>
                <a:latin typeface="Calibri"/>
                <a:ea typeface="DejaVu Sans"/>
              </a:rPr>
              <a:t>	</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2 hours</a:t>
            </a:r>
            <a:endParaRPr b="0" lang="en-IN" sz="3200" spc="-1" strike="noStrike">
              <a:latin typeface="Arial"/>
            </a:endParaRPr>
          </a:p>
          <a:p>
            <a:pPr>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22" dur="indefinite" restart="never" nodeType="tmRoot">
          <p:childTnLst>
            <p:seq>
              <p:cTn id="23" dur="indefinite" nodeType="mainSeq">
                <p:childTnLst>
                  <p:par>
                    <p:cTn id="24" nodeType="clickEffect" fill="hold">
                      <p:stCondLst>
                        <p:cond delay="indefinite"/>
                      </p:stCondLst>
                      <p:childTnLst>
                        <p:par>
                          <p:cTn id="25" nodeType="withEffect" fill="hold">
                            <p:stCondLst>
                              <p:cond delay="0"/>
                            </p:stCondLst>
                            <p:childTnLst>
                              <p:par>
                                <p:cTn id="26" nodeType="clickEffect" fill="hold" presetClass="entr" presetID="22" presetSubtype="4">
                                  <p:stCondLst>
                                    <p:cond delay="0"/>
                                  </p:stCondLst>
                                  <p:childTnLst>
                                    <p:set>
                                      <p:cBhvr>
                                        <p:cTn id="27" dur="1" fill="hold">
                                          <p:stCondLst>
                                            <p:cond delay="0"/>
                                          </p:stCondLst>
                                        </p:cTn>
                                        <p:tgtEl>
                                          <p:spTgt spid="101">
                                            <p:txEl>
                                              <p:pRg st="6" end="6"/>
                                            </p:txEl>
                                          </p:spTgt>
                                        </p:tgtEl>
                                        <p:attrNameLst>
                                          <p:attrName>style.visibility</p:attrName>
                                        </p:attrNameLst>
                                      </p:cBhvr>
                                      <p:to>
                                        <p:strVal val="visible"/>
                                      </p:to>
                                    </p:set>
                                    <p:animEffect filter="wipe(down)" transition="in">
                                      <p:cBhvr additive="repl">
                                        <p:cTn id="28" dur="500"/>
                                        <p:tgtEl>
                                          <p:spTgt spid="101">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4320"/>
            <a:ext cx="8228880" cy="114228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800" spc="-1" strike="noStrike">
                <a:solidFill>
                  <a:srgbClr val="000000"/>
                </a:solidFill>
                <a:latin typeface="Calibri"/>
              </a:rPr>
              <a:t>.</a:t>
            </a:r>
            <a:endParaRPr b="0" lang="en-IN" sz="800" spc="-1" strike="noStrike">
              <a:latin typeface="Arial"/>
            </a:endParaRPr>
          </a:p>
        </p:txBody>
      </p:sp>
      <p:sp>
        <p:nvSpPr>
          <p:cNvPr id="103" name=""/>
          <p:cNvSpPr/>
          <p:nvPr/>
        </p:nvSpPr>
        <p:spPr>
          <a:xfrm>
            <a:off x="457200" y="762120"/>
            <a:ext cx="8228880" cy="536328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5. Two pipes A &amp; B can fill a Cistern in 1 hour &amp; 75 minutes respectively.  There is also an outlet pipe C. If all three pipes are opened together, the Cistern is full in 50 minutes. How much time will be taken by C to empty the full Cistern?</a:t>
            </a:r>
            <a:endParaRPr b="0" lang="en-IN" sz="3200" spc="-1" strike="noStrike">
              <a:latin typeface="Arial"/>
            </a:endParaRPr>
          </a:p>
          <a:p>
            <a:pPr marL="216000" indent="-216000">
              <a:lnSpc>
                <a:spcPct val="100000"/>
              </a:lnSpc>
              <a:spcBef>
                <a:spcPts val="799"/>
              </a:spcBef>
              <a:buClr>
                <a:srgbClr val="000000"/>
              </a:buClr>
              <a:buFont typeface="Calibri"/>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60 min.</a:t>
            </a:r>
            <a:endParaRPr b="0" lang="en-IN" sz="3200" spc="-1" strike="noStrike">
              <a:latin typeface="Arial"/>
            </a:endParaRPr>
          </a:p>
          <a:p>
            <a:pPr marL="216000" indent="-216000">
              <a:lnSpc>
                <a:spcPct val="100000"/>
              </a:lnSpc>
              <a:spcBef>
                <a:spcPts val="799"/>
              </a:spcBef>
              <a:buClr>
                <a:srgbClr val="000000"/>
              </a:buClr>
              <a:buFont typeface="Calibri"/>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44 min.</a:t>
            </a:r>
            <a:endParaRPr b="0" lang="en-IN" sz="3200" spc="-1" strike="noStrike">
              <a:latin typeface="Arial"/>
            </a:endParaRPr>
          </a:p>
          <a:p>
            <a:pPr marL="216000" indent="-216000">
              <a:lnSpc>
                <a:spcPct val="100000"/>
              </a:lnSpc>
              <a:spcBef>
                <a:spcPts val="799"/>
              </a:spcBef>
              <a:buClr>
                <a:srgbClr val="000000"/>
              </a:buClr>
              <a:buFont typeface="Calibri"/>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52 min.</a:t>
            </a:r>
            <a:endParaRPr b="0" lang="en-IN" sz="3200" spc="-1" strike="noStrike">
              <a:latin typeface="Arial"/>
            </a:endParaRPr>
          </a:p>
          <a:p>
            <a:pPr marL="216000" indent="-216000">
              <a:lnSpc>
                <a:spcPct val="100000"/>
              </a:lnSpc>
              <a:spcBef>
                <a:spcPts val="799"/>
              </a:spcBef>
              <a:buClr>
                <a:srgbClr val="000000"/>
              </a:buClr>
              <a:buFont typeface="Calibri"/>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100 min.</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
          <p:cNvSpPr/>
          <p:nvPr/>
        </p:nvSpPr>
        <p:spPr>
          <a:xfrm>
            <a:off x="457200" y="609480"/>
            <a:ext cx="8228880" cy="551592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6. Two pipes A &amp; B can fill a tank in 5 hour &amp; 20 hours respectively.  There is a third pipe to empty it, but the operator did not notice it. Due to which it caused a delay of 1 hour in filling of tank. Find the time in which the third pipe would empty the filled tank?</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34 hours </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18 hours </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20 hours</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80 hours</a:t>
            </a:r>
            <a:endParaRPr b="0" lang="en-IN" sz="3200" spc="-1" strike="noStrike">
              <a:latin typeface="Arial"/>
            </a:endParaRPr>
          </a:p>
          <a:p>
            <a:pPr>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childTnLst>
                  <p:par>
                    <p:cTn id="31" fill="hold">
                      <p:stCondLst>
                        <p:cond delay="indefinite"/>
                      </p:stCondLst>
                      <p:childTnLst>
                        <p:par>
                          <p:cTn id="32" fill="hold">
                            <p:stCondLst>
                              <p:cond delay="0"/>
                            </p:stCondLst>
                            <p:childTnLst>
                              <p:par>
                                <p:cTn id="33" nodeType="clickEffect" fill="hold" presetClass="entr" presetID="22" presetSubtype="4">
                                  <p:stCondLst>
                                    <p:cond delay="0"/>
                                  </p:stCondLst>
                                  <p:childTnLst>
                                    <p:set>
                                      <p:cBhvr>
                                        <p:cTn id="34" dur="1" fill="hold">
                                          <p:stCondLst>
                                            <p:cond delay="0"/>
                                          </p:stCondLst>
                                        </p:cTn>
                                        <p:tgtEl>
                                          <p:spTgt spid="104">
                                            <p:txEl>
                                              <p:pRg st="5" end="5"/>
                                            </p:txEl>
                                          </p:spTgt>
                                        </p:tgtEl>
                                        <p:attrNameLst>
                                          <p:attrName>style.visibility</p:attrName>
                                        </p:attrNameLst>
                                      </p:cBhvr>
                                      <p:to>
                                        <p:strVal val="visible"/>
                                      </p:to>
                                    </p:set>
                                    <p:animEffect filter="wipe(down)" transition="in">
                                      <p:cBhvr additive="repl">
                                        <p:cTn id="35" dur="500"/>
                                        <p:tgtEl>
                                          <p:spTgt spid="104">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
          <p:cNvSpPr/>
          <p:nvPr/>
        </p:nvSpPr>
        <p:spPr>
          <a:xfrm>
            <a:off x="457200" y="609480"/>
            <a:ext cx="8228880" cy="551592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7. Two pipes A &amp; B can fill a Cistern in 30 hour &amp;20hours respectively.  A third pipe C can leaks out 45 liters of water per minute. If all the pipes are opened together, the Cistern will fill in 15 hours. Find capacity of the Cistern? </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162000 liters </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820000 liters </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14000 liters </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28000 liters</a:t>
            </a:r>
            <a:endParaRPr b="0" lang="en-IN" sz="3200" spc="-1" strike="noStrike">
              <a:latin typeface="Arial"/>
            </a:endParaRPr>
          </a:p>
          <a:p>
            <a:pPr>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36" dur="indefinite" restart="never" nodeType="tmRoot">
          <p:childTnLst>
            <p:seq>
              <p:cTn id="37" dur="indefinite" nodeType="mainSeq">
                <p:childTnLst>
                  <p:par>
                    <p:cTn id="38" nodeType="clickEffect" fill="hold">
                      <p:stCondLst>
                        <p:cond delay="indefinite"/>
                      </p:stCondLst>
                      <p:childTnLst>
                        <p:par>
                          <p:cTn id="39" nodeType="withEffect" fill="hold">
                            <p:stCondLst>
                              <p:cond delay="0"/>
                            </p:stCondLst>
                            <p:childTnLst>
                              <p:par>
                                <p:cTn id="40" nodeType="clickEffect" fill="hold" presetClass="entr" presetID="22" presetSubtype="4">
                                  <p:stCondLst>
                                    <p:cond delay="0"/>
                                  </p:stCondLst>
                                  <p:childTnLst>
                                    <p:set>
                                      <p:cBhvr>
                                        <p:cTn id="41" dur="1" fill="hold">
                                          <p:stCondLst>
                                            <p:cond delay="0"/>
                                          </p:stCondLst>
                                        </p:cTn>
                                        <p:tgtEl>
                                          <p:spTgt spid="105">
                                            <p:txEl>
                                              <p:pRg st="6" end="6"/>
                                            </p:txEl>
                                          </p:spTgt>
                                        </p:tgtEl>
                                        <p:attrNameLst>
                                          <p:attrName>style.visibility</p:attrName>
                                        </p:attrNameLst>
                                      </p:cBhvr>
                                      <p:to>
                                        <p:strVal val="visible"/>
                                      </p:to>
                                    </p:set>
                                    <p:animEffect filter="wipe(down)" transition="in">
                                      <p:cBhvr additive="repl">
                                        <p:cTn id="42" dur="500"/>
                                        <p:tgtEl>
                                          <p:spTgt spid="105">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
          <p:cNvSpPr/>
          <p:nvPr/>
        </p:nvSpPr>
        <p:spPr>
          <a:xfrm>
            <a:off x="457200" y="533160"/>
            <a:ext cx="8228880" cy="559188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90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Calibri"/>
                <a:ea typeface="DejaVu Sans"/>
              </a:rPr>
              <a:t>2. Rules and Tricks:</a:t>
            </a:r>
            <a:endParaRPr b="0" lang="en-IN" sz="3600" spc="-1" strike="noStrike">
              <a:latin typeface="Arial"/>
            </a:endParaRPr>
          </a:p>
          <a:p>
            <a:pPr>
              <a:lnSpc>
                <a:spcPct val="100000"/>
              </a:lnSpc>
              <a:spcBef>
                <a:spcPts val="90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Calibri"/>
                <a:ea typeface="DejaVu Sans"/>
              </a:rPr>
              <a:t>Rule 1:</a:t>
            </a:r>
            <a:endParaRPr b="0" lang="en-IN" sz="3600" spc="-1" strike="noStrike">
              <a:latin typeface="Arial"/>
            </a:endParaRPr>
          </a:p>
          <a:p>
            <a:pPr>
              <a:lnSpc>
                <a:spcPct val="100000"/>
              </a:lnSpc>
              <a:spcBef>
                <a:spcPts val="90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00000"/>
                </a:solidFill>
                <a:latin typeface="Calibri"/>
                <a:ea typeface="DejaVu Sans"/>
              </a:rPr>
              <a:t>Two pipes A and B can fill (or empty) a cistern in X and Y hours respectively, while working alone. If both the pipes are opened together, then the time taken to fill (or empty) the cistern is given by</a:t>
            </a:r>
            <a:endParaRPr b="0" lang="en-IN" sz="3600" spc="-1" strike="noStrike">
              <a:latin typeface="Arial"/>
            </a:endParaRPr>
          </a:p>
          <a:p>
            <a:pPr>
              <a:lnSpc>
                <a:spcPct val="100000"/>
              </a:lnSpc>
              <a:spcBef>
                <a:spcPts val="90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00000"/>
                </a:solidFill>
                <a:latin typeface="Calibri"/>
                <a:ea typeface="DejaVu Sans"/>
              </a:rPr>
              <a:t>	</a:t>
            </a:r>
            <a:r>
              <a:rPr b="0" lang="en-US" sz="3600" spc="-1" strike="noStrike">
                <a:solidFill>
                  <a:srgbClr val="000000"/>
                </a:solidFill>
                <a:latin typeface="Calibri"/>
                <a:ea typeface="DejaVu Sans"/>
              </a:rPr>
              <a:t>        </a:t>
            </a:r>
            <a:r>
              <a:rPr b="1" lang="en-US" sz="3600" spc="-1" strike="noStrike">
                <a:solidFill>
                  <a:srgbClr val="000000"/>
                </a:solidFill>
                <a:latin typeface="Calibri"/>
                <a:ea typeface="DejaVu Sans"/>
              </a:rPr>
              <a:t>XY         hours.</a:t>
            </a:r>
            <a:endParaRPr b="0" lang="en-IN" sz="3600" spc="-1" strike="noStrike">
              <a:latin typeface="Arial"/>
            </a:endParaRPr>
          </a:p>
          <a:p>
            <a:pPr>
              <a:lnSpc>
                <a:spcPct val="100000"/>
              </a:lnSpc>
              <a:spcBef>
                <a:spcPts val="90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Calibri"/>
                <a:ea typeface="DejaVu Sans"/>
              </a:rPr>
              <a:t>	</a:t>
            </a:r>
            <a:r>
              <a:rPr b="1" lang="en-US" sz="3600" spc="-1" strike="noStrike">
                <a:solidFill>
                  <a:srgbClr val="000000"/>
                </a:solidFill>
                <a:latin typeface="Calibri"/>
                <a:ea typeface="DejaVu Sans"/>
              </a:rPr>
              <a:t>     </a:t>
            </a:r>
            <a:r>
              <a:rPr b="1" lang="en-US" sz="3600" spc="-1" strike="noStrike">
                <a:solidFill>
                  <a:srgbClr val="000000"/>
                </a:solidFill>
                <a:latin typeface="Calibri"/>
                <a:ea typeface="DejaVu Sans"/>
              </a:rPr>
              <a:t>X  +  Y</a:t>
            </a:r>
            <a:endParaRPr b="0" lang="en-IN" sz="3600" spc="-1" strike="noStrike">
              <a:latin typeface="Arial"/>
            </a:endParaRPr>
          </a:p>
          <a:p>
            <a:pPr>
              <a:lnSpc>
                <a:spcPct val="100000"/>
              </a:lnSpc>
              <a:spcBef>
                <a:spcPts val="90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600" spc="-1" strike="noStrike">
              <a:latin typeface="Arial"/>
            </a:endParaRPr>
          </a:p>
        </p:txBody>
      </p:sp>
      <p:sp>
        <p:nvSpPr>
          <p:cNvPr id="50" name="Straight Connector 4"/>
          <p:cNvSpPr/>
          <p:nvPr/>
        </p:nvSpPr>
        <p:spPr>
          <a:xfrm>
            <a:off x="1905120" y="5334120"/>
            <a:ext cx="1295280" cy="360"/>
          </a:xfrm>
          <a:prstGeom prst="line">
            <a:avLst/>
          </a:prstGeom>
          <a:ln w="9360">
            <a:solidFill>
              <a:srgbClr val="4a7ebb"/>
            </a:solidFill>
            <a:miter/>
          </a:ln>
        </p:spPr>
        <p:style>
          <a:lnRef idx="0"/>
          <a:fillRef idx="0"/>
          <a:effectRef idx="0"/>
          <a:fontRef idx="minor"/>
        </p:style>
      </p:sp>
      <p:sp>
        <p:nvSpPr>
          <p:cNvPr id="51" name="Left Brace 5"/>
          <p:cNvSpPr/>
          <p:nvPr/>
        </p:nvSpPr>
        <p:spPr>
          <a:xfrm>
            <a:off x="1600200" y="4876920"/>
            <a:ext cx="304200" cy="1065960"/>
          </a:xfrm>
          <a:custGeom>
            <a:avLst/>
            <a:gdLst/>
            <a:ahLst/>
            <a:rect l="l" t="t" r="r" b="b"/>
            <a:pathLst>
              <a:path w="21600" h="21600">
                <a:moveTo>
                  <a:pt x="21600" y="0"/>
                </a:moveTo>
                <a:cubicBezTo>
                  <a:pt x="16200" y="0"/>
                  <a:pt x="10800" y="257"/>
                  <a:pt x="10800" y="514"/>
                </a:cubicBezTo>
                <a:lnTo>
                  <a:pt x="10800" y="10286"/>
                </a:lnTo>
                <a:cubicBezTo>
                  <a:pt x="10800" y="10543"/>
                  <a:pt x="5400" y="10800"/>
                  <a:pt x="0" y="10800"/>
                </a:cubicBezTo>
                <a:cubicBezTo>
                  <a:pt x="5400" y="10800"/>
                  <a:pt x="10800" y="11057"/>
                  <a:pt x="10800" y="11314"/>
                </a:cubicBezTo>
                <a:lnTo>
                  <a:pt x="10800" y="21086"/>
                </a:lnTo>
                <a:cubicBezTo>
                  <a:pt x="10800" y="21343"/>
                  <a:pt x="16200" y="21600"/>
                  <a:pt x="21600" y="21600"/>
                </a:cubicBezTo>
              </a:path>
            </a:pathLst>
          </a:custGeom>
          <a:noFill/>
          <a:ln w="9360">
            <a:solidFill>
              <a:srgbClr val="4a7ebb"/>
            </a:solidFill>
            <a:miter/>
          </a:ln>
        </p:spPr>
        <p:style>
          <a:lnRef idx="0"/>
          <a:fillRef idx="0"/>
          <a:effectRef idx="0"/>
          <a:fontRef idx="minor"/>
        </p:style>
      </p:sp>
      <p:sp>
        <p:nvSpPr>
          <p:cNvPr id="52" name="Right Brace 6"/>
          <p:cNvSpPr/>
          <p:nvPr/>
        </p:nvSpPr>
        <p:spPr>
          <a:xfrm>
            <a:off x="3200400" y="4876920"/>
            <a:ext cx="227880" cy="1065960"/>
          </a:xfrm>
          <a:custGeom>
            <a:avLst/>
            <a:gdLst/>
            <a:ahLst/>
            <a:rect l="l" t="t" r="r" b="b"/>
            <a:pathLst>
              <a:path w="21600" h="21600">
                <a:moveTo>
                  <a:pt x="0" y="0"/>
                </a:moveTo>
                <a:cubicBezTo>
                  <a:pt x="5400" y="0"/>
                  <a:pt x="10800" y="193"/>
                  <a:pt x="10800" y="386"/>
                </a:cubicBezTo>
                <a:lnTo>
                  <a:pt x="10800" y="10414"/>
                </a:lnTo>
                <a:cubicBezTo>
                  <a:pt x="10800" y="10607"/>
                  <a:pt x="16200" y="10800"/>
                  <a:pt x="21600" y="10800"/>
                </a:cubicBezTo>
                <a:cubicBezTo>
                  <a:pt x="16200" y="10800"/>
                  <a:pt x="10800" y="10993"/>
                  <a:pt x="10800" y="11186"/>
                </a:cubicBezTo>
                <a:lnTo>
                  <a:pt x="10800" y="21214"/>
                </a:lnTo>
                <a:cubicBezTo>
                  <a:pt x="10800" y="21407"/>
                  <a:pt x="5400" y="21600"/>
                  <a:pt x="0" y="21600"/>
                </a:cubicBezTo>
              </a:path>
            </a:pathLst>
          </a:custGeom>
          <a:noFill/>
          <a:ln w="9360">
            <a:solidFill>
              <a:srgbClr val="4a7ebb"/>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
          <p:cNvSpPr/>
          <p:nvPr/>
        </p:nvSpPr>
        <p:spPr>
          <a:xfrm>
            <a:off x="457200" y="609480"/>
            <a:ext cx="8228880" cy="551592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8. A cistern is normally filled in 8 hours but takes two hours longer to fill because of a leak in its bottom. If the cistern is full, the leak will empty it in?</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16 hrs </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20 hrs </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40 hrs </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25 hrs</a:t>
            </a:r>
            <a:endParaRPr b="0" lang="en-IN" sz="3200" spc="-1" strike="noStrike">
              <a:latin typeface="Arial"/>
            </a:endParaRPr>
          </a:p>
          <a:p>
            <a:pPr>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childTnLst>
                  <p:par>
                    <p:cTn id="45" nodeType="clickEffect" fill="hold">
                      <p:stCondLst>
                        <p:cond delay="indefinite"/>
                      </p:stCondLst>
                      <p:childTnLst>
                        <p:par>
                          <p:cTn id="46" nodeType="withEffect" fill="hold">
                            <p:stCondLst>
                              <p:cond delay="0"/>
                            </p:stCondLst>
                            <p:childTnLst>
                              <p:par>
                                <p:cTn id="47" nodeType="clickEffect" fill="hold" presetClass="entr" presetID="22" presetSubtype="4">
                                  <p:stCondLst>
                                    <p:cond delay="0"/>
                                  </p:stCondLst>
                                  <p:childTnLst>
                                    <p:set>
                                      <p:cBhvr>
                                        <p:cTn id="48" dur="1" fill="hold">
                                          <p:stCondLst>
                                            <p:cond delay="0"/>
                                          </p:stCondLst>
                                        </p:cTn>
                                        <p:tgtEl>
                                          <p:spTgt spid="106">
                                            <p:txEl>
                                              <p:pRg st="6" end="6"/>
                                            </p:txEl>
                                          </p:spTgt>
                                        </p:tgtEl>
                                        <p:attrNameLst>
                                          <p:attrName>style.visibility</p:attrName>
                                        </p:attrNameLst>
                                      </p:cBhvr>
                                      <p:to>
                                        <p:strVal val="visible"/>
                                      </p:to>
                                    </p:set>
                                    <p:animEffect filter="wipe(down)" transition="in">
                                      <p:cBhvr additive="repl">
                                        <p:cTn id="49" dur="500"/>
                                        <p:tgtEl>
                                          <p:spTgt spid="106">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
          <p:cNvSpPr/>
          <p:nvPr/>
        </p:nvSpPr>
        <p:spPr>
          <a:xfrm>
            <a:off x="457200" y="533160"/>
            <a:ext cx="8228880" cy="559188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9. A leak in bottom of a tank can empty it in 6 hours. A tap fill the tank @ 4 liters/minutes. If both taps are opened, then the tank will empty in 8 hours. Find capacity of the tank?</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6720 liters</a:t>
            </a:r>
            <a:r>
              <a:rPr b="0" lang="en-US" sz="3200" spc="-1" strike="noStrike">
                <a:solidFill>
                  <a:srgbClr val="000000"/>
                </a:solidFill>
                <a:latin typeface="Calibri"/>
                <a:ea typeface="DejaVu Sans"/>
              </a:rPr>
              <a:t>	</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8100 liters</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5760 liters</a:t>
            </a:r>
            <a:r>
              <a:rPr b="0" lang="en-US" sz="3200" spc="-1" strike="noStrike">
                <a:solidFill>
                  <a:srgbClr val="000000"/>
                </a:solidFill>
                <a:latin typeface="Calibri"/>
                <a:ea typeface="DejaVu Sans"/>
              </a:rPr>
              <a:t>	</a:t>
            </a:r>
            <a:endParaRPr b="0" lang="en-IN" sz="3200" spc="-1" strike="noStrike">
              <a:latin typeface="Arial"/>
            </a:endParaRPr>
          </a:p>
          <a:p>
            <a:pPr marL="216000" indent="-216000">
              <a:lnSpc>
                <a:spcPct val="100000"/>
              </a:lnSpc>
              <a:spcBef>
                <a:spcPts val="799"/>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4750 liters</a:t>
            </a:r>
            <a:endParaRPr b="0" lang="en-IN" sz="3200" spc="-1" strike="noStrike">
              <a:latin typeface="Arial"/>
            </a:endParaRPr>
          </a:p>
          <a:p>
            <a:pPr>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50" dur="indefinite" restart="never" nodeType="tmRoot">
          <p:childTnLst>
            <p:seq>
              <p:cTn id="51" dur="indefinite" nodeType="mainSeq">
                <p:childTnLst>
                  <p:par>
                    <p:cTn id="52" nodeType="clickEffect" fill="hold">
                      <p:stCondLst>
                        <p:cond delay="indefinite"/>
                      </p:stCondLst>
                      <p:childTnLst>
                        <p:par>
                          <p:cTn id="53" nodeType="withEffect" fill="hold">
                            <p:stCondLst>
                              <p:cond delay="0"/>
                            </p:stCondLst>
                            <p:childTnLst>
                              <p:par>
                                <p:cTn id="54" nodeType="clickEffect" fill="hold" presetClass="entr" presetID="16" presetSubtype="21">
                                  <p:stCondLst>
                                    <p:cond delay="0"/>
                                  </p:stCondLst>
                                  <p:childTnLst>
                                    <p:set>
                                      <p:cBhvr>
                                        <p:cTn id="55" dur="1" fill="hold">
                                          <p:stCondLst>
                                            <p:cond delay="0"/>
                                          </p:stCondLst>
                                        </p:cTn>
                                        <p:tgtEl>
                                          <p:spTgt spid="107">
                                            <p:txEl>
                                              <p:pRg st="6" end="6"/>
                                            </p:txEl>
                                          </p:spTgt>
                                        </p:tgtEl>
                                        <p:attrNameLst>
                                          <p:attrName>style.visibility</p:attrName>
                                        </p:attrNameLst>
                                      </p:cBhvr>
                                      <p:to>
                                        <p:strVal val="visible"/>
                                      </p:to>
                                    </p:set>
                                    <p:animEffect filter="barn(inVertical)" transition="in">
                                      <p:cBhvr additive="repl">
                                        <p:cTn id="56" dur="500"/>
                                        <p:tgtEl>
                                          <p:spTgt spid="107">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
          <p:cNvSpPr/>
          <p:nvPr/>
        </p:nvSpPr>
        <p:spPr>
          <a:xfrm>
            <a:off x="457200" y="533160"/>
            <a:ext cx="8228880" cy="559188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ea typeface="DejaVu Sans"/>
              </a:rPr>
              <a:t>10. If tap A &amp; B can fill a tank in 10 &amp; 15 hour respectively. An outlet pipe C can empty it in 20 hours. Initially tap A &amp; B are opened and when the tank was supposed to fill it was found that tap C was open by mistake. Now, the tap C being closed, after how much time the tank will fill?</a:t>
            </a:r>
            <a:endParaRPr b="0" lang="en-IN" sz="3000" spc="-1" strike="noStrike">
              <a:latin typeface="Arial"/>
            </a:endParaRPr>
          </a:p>
          <a:p>
            <a:pPr marL="216000" indent="-216000">
              <a:lnSpc>
                <a:spcPct val="100000"/>
              </a:lnSpc>
              <a:spcBef>
                <a:spcPts val="751"/>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ea typeface="DejaVu Sans"/>
              </a:rPr>
              <a:t> </a:t>
            </a:r>
            <a:r>
              <a:rPr b="0" lang="en-US" sz="3000" spc="-1" strike="noStrike">
                <a:solidFill>
                  <a:srgbClr val="000000"/>
                </a:solidFill>
                <a:latin typeface="Calibri"/>
                <a:ea typeface="DejaVu Sans"/>
              </a:rPr>
              <a:t>2 h</a:t>
            </a:r>
            <a:r>
              <a:rPr b="0" lang="en-US" sz="3000" spc="-1" strike="noStrike">
                <a:solidFill>
                  <a:srgbClr val="000000"/>
                </a:solidFill>
                <a:latin typeface="Calibri"/>
                <a:ea typeface="DejaVu Sans"/>
              </a:rPr>
              <a:t>	</a:t>
            </a:r>
            <a:endParaRPr b="0" lang="en-IN" sz="3000" spc="-1" strike="noStrike">
              <a:latin typeface="Arial"/>
            </a:endParaRPr>
          </a:p>
          <a:p>
            <a:pPr marL="216000" indent="-216000">
              <a:lnSpc>
                <a:spcPct val="100000"/>
              </a:lnSpc>
              <a:spcBef>
                <a:spcPts val="751"/>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ea typeface="DejaVu Sans"/>
              </a:rPr>
              <a:t> </a:t>
            </a:r>
            <a:r>
              <a:rPr b="0" lang="en-US" sz="3000" spc="-1" strike="noStrike">
                <a:solidFill>
                  <a:srgbClr val="000000"/>
                </a:solidFill>
                <a:latin typeface="Calibri"/>
                <a:ea typeface="DejaVu Sans"/>
              </a:rPr>
              <a:t>1 h 48 min</a:t>
            </a:r>
            <a:endParaRPr b="0" lang="en-IN" sz="3000" spc="-1" strike="noStrike">
              <a:latin typeface="Arial"/>
            </a:endParaRPr>
          </a:p>
          <a:p>
            <a:pPr marL="216000" indent="-216000">
              <a:lnSpc>
                <a:spcPct val="100000"/>
              </a:lnSpc>
              <a:spcBef>
                <a:spcPts val="751"/>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ea typeface="DejaVu Sans"/>
              </a:rPr>
              <a:t> </a:t>
            </a:r>
            <a:r>
              <a:rPr b="0" lang="en-US" sz="3000" spc="-1" strike="noStrike">
                <a:solidFill>
                  <a:srgbClr val="000000"/>
                </a:solidFill>
                <a:latin typeface="Calibri"/>
                <a:ea typeface="DejaVu Sans"/>
              </a:rPr>
              <a:t>1 h</a:t>
            </a:r>
            <a:r>
              <a:rPr b="0" lang="en-US" sz="3000" spc="-1" strike="noStrike">
                <a:solidFill>
                  <a:srgbClr val="000000"/>
                </a:solidFill>
                <a:latin typeface="Calibri"/>
                <a:ea typeface="DejaVu Sans"/>
              </a:rPr>
              <a:t>	</a:t>
            </a:r>
            <a:endParaRPr b="0" lang="en-IN" sz="3000" spc="-1" strike="noStrike">
              <a:latin typeface="Arial"/>
            </a:endParaRPr>
          </a:p>
          <a:p>
            <a:pPr marL="216000" indent="-216000">
              <a:lnSpc>
                <a:spcPct val="100000"/>
              </a:lnSpc>
              <a:spcBef>
                <a:spcPts val="751"/>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ea typeface="DejaVu Sans"/>
              </a:rPr>
              <a:t> </a:t>
            </a:r>
            <a:r>
              <a:rPr b="0" lang="en-US" sz="3000" spc="-1" strike="noStrike">
                <a:solidFill>
                  <a:srgbClr val="000000"/>
                </a:solidFill>
                <a:latin typeface="Calibri"/>
                <a:ea typeface="DejaVu Sans"/>
              </a:rPr>
              <a:t>2h 20 min</a:t>
            </a:r>
            <a:endParaRPr b="0" lang="en-IN" sz="3000" spc="-1" strike="noStrike">
              <a:latin typeface="Arial"/>
            </a:endParaRPr>
          </a:p>
          <a:p>
            <a:pPr>
              <a:lnSpc>
                <a:spcPct val="100000"/>
              </a:lnSpc>
              <a:spcBef>
                <a:spcPts val="751"/>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000" spc="-1" strike="noStrike">
              <a:latin typeface="Arial"/>
            </a:endParaRPr>
          </a:p>
          <a:p>
            <a:pPr>
              <a:lnSpc>
                <a:spcPct val="100000"/>
              </a:lnSpc>
              <a:spcBef>
                <a:spcPts val="7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000" spc="-1" strike="noStrike">
              <a:latin typeface="Arial"/>
            </a:endParaRPr>
          </a:p>
        </p:txBody>
      </p:sp>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childTnLst>
                  <p:par>
                    <p:cTn id="59" nodeType="clickEffect" fill="hold">
                      <p:stCondLst>
                        <p:cond delay="indefinite"/>
                      </p:stCondLst>
                      <p:childTnLst>
                        <p:par>
                          <p:cTn id="60" nodeType="withEffect" fill="hold">
                            <p:stCondLst>
                              <p:cond delay="0"/>
                            </p:stCondLst>
                            <p:childTnLst>
                              <p:par>
                                <p:cTn id="61" nodeType="clickEffect" fill="hold" presetClass="entr" presetID="42">
                                  <p:stCondLst>
                                    <p:cond delay="0"/>
                                  </p:stCondLst>
                                  <p:childTnLst>
                                    <p:set>
                                      <p:cBhvr>
                                        <p:cTn id="62" dur="1" fill="hold">
                                          <p:stCondLst>
                                            <p:cond delay="0"/>
                                          </p:stCondLst>
                                        </p:cTn>
                                        <p:tgtEl>
                                          <p:spTgt spid="108">
                                            <p:txEl>
                                              <p:pRg st="6" end="6"/>
                                            </p:txEl>
                                          </p:spTgt>
                                        </p:tgtEl>
                                        <p:attrNameLst>
                                          <p:attrName>style.visibility</p:attrName>
                                        </p:attrNameLst>
                                      </p:cBhvr>
                                      <p:to>
                                        <p:strVal val="visible"/>
                                      </p:to>
                                    </p:set>
                                    <p:animEffect filter="fade" transition="in">
                                      <p:cBhvr additive="repl">
                                        <p:cTn id="63" dur="1000"/>
                                        <p:tgtEl>
                                          <p:spTgt spid="108">
                                            <p:txEl>
                                              <p:pRg st="6" end="6"/>
                                            </p:txEl>
                                          </p:spTgt>
                                        </p:tgtEl>
                                      </p:cBhvr>
                                    </p:animEffect>
                                    <p:anim calcmode="lin" valueType="num">
                                      <p:cBhvr additive="repl">
                                        <p:cTn id="64" dur="1000" fill="hold"/>
                                        <p:tgtEl>
                                          <p:spTgt spid="108">
                                            <p:txEl>
                                              <p:pRg st="6" end="6"/>
                                            </p:txEl>
                                          </p:spTgt>
                                        </p:tgtEl>
                                        <p:attrNameLst>
                                          <p:attrName>ppt_x</p:attrName>
                                        </p:attrNameLst>
                                      </p:cBhvr>
                                      <p:tavLst>
                                        <p:tav tm="0">
                                          <p:val>
                                            <p:strVal val="#ppt_x"/>
                                          </p:val>
                                        </p:tav>
                                        <p:tav tm="100000">
                                          <p:val>
                                            <p:strVal val="#ppt_x"/>
                                          </p:val>
                                        </p:tav>
                                      </p:tavLst>
                                    </p:anim>
                                    <p:anim calcmode="lin" valueType="num">
                                      <p:cBhvr additive="repl">
                                        <p:cTn id="65" dur="1000" fill="hold"/>
                                        <p:tgtEl>
                                          <p:spTgt spid="10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
          <p:cNvSpPr/>
          <p:nvPr/>
        </p:nvSpPr>
        <p:spPr>
          <a:xfrm>
            <a:off x="457200" y="609120"/>
            <a:ext cx="8228880" cy="586692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11. A, B &amp; C are pipes attached to a Cistern. A &amp; B can fill it in 20 and 30 minutes respectively. While, C can empty it in 15 minutes. If A, B, &amp; C are kept open successively for 1 minute each. How seen will Cistern be filled?</a:t>
            </a:r>
            <a:endParaRPr b="0" lang="en-IN" sz="3200" spc="-1" strike="noStrike">
              <a:latin typeface="Arial"/>
            </a:endParaRPr>
          </a:p>
          <a:p>
            <a:pPr>
              <a:lnSpc>
                <a:spcPct val="100000"/>
              </a:lnSpc>
              <a:spcBef>
                <a:spcPts val="751"/>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ea typeface="DejaVu Sans"/>
              </a:rPr>
              <a:t>a) 520 min</a:t>
            </a:r>
            <a:r>
              <a:rPr b="0" lang="en-US" sz="3000" spc="-1" strike="noStrike">
                <a:solidFill>
                  <a:srgbClr val="000000"/>
                </a:solidFill>
                <a:latin typeface="Calibri"/>
                <a:ea typeface="DejaVu Sans"/>
              </a:rPr>
              <a:t>	</a:t>
            </a:r>
            <a:endParaRPr b="0" lang="en-IN" sz="3000" spc="-1" strike="noStrike">
              <a:latin typeface="Arial"/>
            </a:endParaRPr>
          </a:p>
          <a:p>
            <a:pPr>
              <a:lnSpc>
                <a:spcPct val="100000"/>
              </a:lnSpc>
              <a:spcBef>
                <a:spcPts val="751"/>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ea typeface="DejaVu Sans"/>
              </a:rPr>
              <a:t> </a:t>
            </a:r>
            <a:r>
              <a:rPr b="0" lang="en-US" sz="3000" spc="-1" strike="noStrike">
                <a:solidFill>
                  <a:srgbClr val="000000"/>
                </a:solidFill>
                <a:latin typeface="Calibri"/>
                <a:ea typeface="DejaVu Sans"/>
              </a:rPr>
              <a:t>b) 167 min</a:t>
            </a:r>
            <a:endParaRPr b="0" lang="en-IN" sz="3000" spc="-1" strike="noStrike">
              <a:latin typeface="Arial"/>
            </a:endParaRPr>
          </a:p>
          <a:p>
            <a:pPr>
              <a:lnSpc>
                <a:spcPct val="100000"/>
              </a:lnSpc>
              <a:spcBef>
                <a:spcPts val="751"/>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ea typeface="DejaVu Sans"/>
              </a:rPr>
              <a:t> </a:t>
            </a:r>
            <a:r>
              <a:rPr b="0" lang="en-US" sz="3000" spc="-1" strike="noStrike">
                <a:solidFill>
                  <a:srgbClr val="000000"/>
                </a:solidFill>
                <a:latin typeface="Calibri"/>
                <a:ea typeface="DejaVu Sans"/>
              </a:rPr>
              <a:t>c) 120 min</a:t>
            </a:r>
            <a:r>
              <a:rPr b="0" lang="en-US" sz="3000" spc="-1" strike="noStrike">
                <a:solidFill>
                  <a:srgbClr val="000000"/>
                </a:solidFill>
                <a:latin typeface="Calibri"/>
                <a:ea typeface="DejaVu Sans"/>
              </a:rPr>
              <a:t>	</a:t>
            </a:r>
            <a:endParaRPr b="0" lang="en-IN" sz="30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ea typeface="DejaVu Sans"/>
              </a:rPr>
              <a:t> </a:t>
            </a:r>
            <a:r>
              <a:rPr b="0" lang="en-US" sz="3000" spc="-1" strike="noStrike">
                <a:solidFill>
                  <a:srgbClr val="000000"/>
                </a:solidFill>
                <a:latin typeface="Calibri"/>
                <a:ea typeface="DejaVu Sans"/>
              </a:rPr>
              <a:t>d) 620 min</a:t>
            </a:r>
            <a:br>
              <a:rPr sz="3000"/>
            </a:br>
            <a:endParaRPr b="0" lang="en-IN" sz="30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
          <p:cNvSpPr/>
          <p:nvPr/>
        </p:nvSpPr>
        <p:spPr>
          <a:xfrm>
            <a:off x="457200" y="609120"/>
            <a:ext cx="8228880" cy="586692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12. 3/4 part of a tank is full of water. When 30 litres of water is taken out, the tank becomes empty. The capacity of the tank is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(1) 36 litres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(2) 42 litres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(3) 40 litres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(4) 38 litres</a:t>
            </a:r>
            <a:br>
              <a:rPr sz="3000"/>
            </a:b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
          <p:cNvSpPr/>
          <p:nvPr/>
        </p:nvSpPr>
        <p:spPr>
          <a:xfrm>
            <a:off x="457200" y="609120"/>
            <a:ext cx="8228880" cy="586692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13. If 3/5 th of a cistern is filled in 1 minute, the time needed to fill the rest is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(1) 40 sec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(2) 30 sec</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(3) 36 sec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(4) 24 sec</a:t>
            </a:r>
            <a:br>
              <a:rPr sz="3000"/>
            </a:b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
          <p:cNvSpPr/>
          <p:nvPr/>
        </p:nvSpPr>
        <p:spPr>
          <a:xfrm>
            <a:off x="457200" y="609120"/>
            <a:ext cx="8228880" cy="586692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000000"/>
                </a:solidFill>
                <a:latin typeface="Calibri"/>
                <a:ea typeface="DejaVu Sans"/>
              </a:rPr>
              <a:t>14. There are two pumps to fill a tank with water. First pump can fill the empty tank in 8 hours, while the second in 10 hours. If both the pumps are opened at the same time and kept open for 4 hours, the part of tank that will be filled up is :</a:t>
            </a:r>
            <a:endParaRPr b="0" lang="en-IN" sz="2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000000"/>
                </a:solidFill>
                <a:latin typeface="Calibri"/>
                <a:ea typeface="DejaVu Sans"/>
              </a:rPr>
              <a:t>(1) 9/10 </a:t>
            </a:r>
            <a:endParaRPr b="0" lang="en-IN" sz="2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000000"/>
                </a:solidFill>
                <a:latin typeface="Calibri"/>
                <a:ea typeface="DejaVu Sans"/>
              </a:rPr>
              <a:t>(2) 1/10</a:t>
            </a:r>
            <a:endParaRPr b="0" lang="en-IN" sz="2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000000"/>
                </a:solidFill>
                <a:latin typeface="Calibri"/>
                <a:ea typeface="DejaVu Sans"/>
              </a:rPr>
              <a:t>(3) 2/5 </a:t>
            </a:r>
            <a:endParaRPr b="0" lang="en-IN" sz="2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000000"/>
                </a:solidFill>
                <a:latin typeface="Calibri"/>
                <a:ea typeface="DejaVu Sans"/>
              </a:rPr>
              <a:t>(4) 1/5</a:t>
            </a:r>
            <a:br>
              <a:rPr sz="2200"/>
            </a:br>
            <a:endParaRPr b="0" lang="en-IN" sz="2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42840"/>
            <a:ext cx="8228880" cy="114228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000000"/>
                </a:solidFill>
                <a:latin typeface="Calibri"/>
              </a:rPr>
              <a:t>Advance Questions</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
          <p:cNvSpPr/>
          <p:nvPr/>
        </p:nvSpPr>
        <p:spPr>
          <a:xfrm>
            <a:off x="457200" y="609120"/>
            <a:ext cx="8228880" cy="586692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12. In what time a Cistern be filled by 3 pipes of diameter 1 cm, 1.33 cm and 2 cm running together, while the largest can fill alone in 61 minutes?The amount of water flowing in by each pipe being proportional to square of its diameter.</a:t>
            </a:r>
            <a:br>
              <a:rPr sz="3200"/>
            </a:br>
            <a:r>
              <a:rPr b="0" lang="en-US" sz="3200" spc="-1" strike="noStrike">
                <a:solidFill>
                  <a:srgbClr val="000000"/>
                </a:solidFill>
                <a:latin typeface="Calibri"/>
                <a:ea typeface="DejaVu Sans"/>
              </a:rPr>
              <a:t>a) 36 min</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b) 24 min</a:t>
            </a:r>
            <a:br>
              <a:rPr sz="3200"/>
            </a:br>
            <a:r>
              <a:rPr b="0" lang="en-US" sz="3200" spc="-1" strike="noStrike">
                <a:solidFill>
                  <a:srgbClr val="000000"/>
                </a:solidFill>
                <a:latin typeface="Calibri"/>
                <a:ea typeface="DejaVu Sans"/>
              </a:rPr>
              <a:t>c) 45 min</a:t>
            </a:r>
            <a:br>
              <a:rPr sz="3200"/>
            </a:br>
            <a:r>
              <a:rPr b="0" lang="en-US" sz="3200" spc="-1" strike="noStrike">
                <a:solidFill>
                  <a:srgbClr val="000000"/>
                </a:solidFill>
                <a:latin typeface="Calibri"/>
                <a:ea typeface="DejaVu Sans"/>
              </a:rPr>
              <a:t>d) 40 min</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66" dur="indefinite" restart="never" nodeType="tmRoot">
          <p:childTnLst>
            <p:seq>
              <p:cTn id="67" dur="indefinite" nodeType="mainSeq">
                <p:childTnLst>
                  <p:par>
                    <p:cTn id="68" fill="hold">
                      <p:stCondLst>
                        <p:cond delay="indefinite"/>
                      </p:stCondLst>
                      <p:childTnLst>
                        <p:par>
                          <p:cTn id="69" fill="hold">
                            <p:stCondLst>
                              <p:cond delay="0"/>
                            </p:stCondLst>
                            <p:childTnLst>
                              <p:par>
                                <p:cTn id="70" nodeType="clickEffect" fill="hold" presetClass="entr" presetID="42">
                                  <p:stCondLst>
                                    <p:cond delay="0"/>
                                  </p:stCondLst>
                                  <p:childTnLst>
                                    <p:set>
                                      <p:cBhvr>
                                        <p:cTn id="71" dur="1" fill="hold">
                                          <p:stCondLst>
                                            <p:cond delay="0"/>
                                          </p:stCondLst>
                                        </p:cTn>
                                        <p:tgtEl>
                                          <p:spTgt spid="114">
                                            <p:txEl>
                                              <p:pRg st="1" end="1"/>
                                            </p:txEl>
                                          </p:spTgt>
                                        </p:tgtEl>
                                        <p:attrNameLst>
                                          <p:attrName>style.visibility</p:attrName>
                                        </p:attrNameLst>
                                      </p:cBhvr>
                                      <p:to>
                                        <p:strVal val="visible"/>
                                      </p:to>
                                    </p:set>
                                    <p:animEffect filter="fade" transition="in">
                                      <p:cBhvr additive="repl">
                                        <p:cTn id="72" dur="1000"/>
                                        <p:tgtEl>
                                          <p:spTgt spid="114">
                                            <p:txEl>
                                              <p:pRg st="1" end="1"/>
                                            </p:txEl>
                                          </p:spTgt>
                                        </p:tgtEl>
                                      </p:cBhvr>
                                    </p:animEffect>
                                    <p:anim calcmode="lin" valueType="num">
                                      <p:cBhvr additive="repl">
                                        <p:cTn id="73" dur="1000" fill="hold"/>
                                        <p:tgtEl>
                                          <p:spTgt spid="114">
                                            <p:txEl>
                                              <p:pRg st="1" end="1"/>
                                            </p:txEl>
                                          </p:spTgt>
                                        </p:tgtEl>
                                        <p:attrNameLst>
                                          <p:attrName>ppt_x</p:attrName>
                                        </p:attrNameLst>
                                      </p:cBhvr>
                                      <p:tavLst>
                                        <p:tav tm="0">
                                          <p:val>
                                            <p:strVal val="#ppt_x"/>
                                          </p:val>
                                        </p:tav>
                                        <p:tav tm="100000">
                                          <p:val>
                                            <p:strVal val="#ppt_x"/>
                                          </p:val>
                                        </p:tav>
                                      </p:tavLst>
                                    </p:anim>
                                    <p:anim calcmode="lin" valueType="num">
                                      <p:cBhvr additive="repl">
                                        <p:cTn id="74" dur="1000" fill="hold"/>
                                        <p:tgtEl>
                                          <p:spTgt spid="11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
          <p:cNvSpPr/>
          <p:nvPr/>
        </p:nvSpPr>
        <p:spPr>
          <a:xfrm>
            <a:off x="457200" y="609120"/>
            <a:ext cx="8228880" cy="586692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13. In what time a Cistern be filled by 3 pipes whose diameters are  1 cm, 2 cm and 4 cm, running together, when largest alone  fill it in 1 1/20 hours?The amount of water flowing in by each pipe being proportional to square of its diameter.</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a) 60 min</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b) 48 min</a:t>
            </a:r>
            <a:br>
              <a:rPr sz="3200"/>
            </a:br>
            <a:r>
              <a:rPr b="0" lang="en-US" sz="3200" spc="-1" strike="noStrike">
                <a:solidFill>
                  <a:srgbClr val="000000"/>
                </a:solidFill>
                <a:latin typeface="Calibri"/>
                <a:ea typeface="DejaVu Sans"/>
              </a:rPr>
              <a:t>c) 25 min</a:t>
            </a:r>
            <a:br>
              <a:rPr sz="3200"/>
            </a:br>
            <a:r>
              <a:rPr b="0" lang="en-US" sz="3200" spc="-1" strike="noStrike">
                <a:solidFill>
                  <a:srgbClr val="000000"/>
                </a:solidFill>
                <a:latin typeface="Calibri"/>
                <a:ea typeface="DejaVu Sans"/>
              </a:rPr>
              <a:t>d) 30 min</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
          <p:cNvSpPr/>
          <p:nvPr/>
        </p:nvSpPr>
        <p:spPr>
          <a:xfrm>
            <a:off x="457200" y="533160"/>
            <a:ext cx="8228880" cy="5591880"/>
          </a:xfrm>
          <a:prstGeom prst="rect">
            <a:avLst/>
          </a:prstGeom>
          <a:noFill/>
          <a:ln w="0">
            <a:noFill/>
          </a:ln>
        </p:spPr>
        <p:style>
          <a:lnRef idx="0"/>
          <a:fillRef idx="0"/>
          <a:effectRef idx="0"/>
          <a:fontRef idx="minor"/>
        </p:style>
        <p:txBody>
          <a:bodyPr lIns="90000" rIns="90000" tIns="45000" bIns="45000" anchor="t">
            <a:normAutofit fontScale="97000"/>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Calibri"/>
                <a:ea typeface="DejaVu Sans"/>
              </a:rPr>
              <a:t>Example: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Two pipes A and B can fill a cistern in 20 and 30 minutes respectively. If both the pipes are opened together, how long will it take to fill the cistern?</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Calibri"/>
                <a:ea typeface="DejaVu Sans"/>
              </a:rPr>
              <a:t>Solution 1:</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Let’s say x = 20 and y = 30, then</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20 * 30    = 600/50   = 12minutes.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20 + 30</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So it will take 12 minutes for both the pipes to full the cistern.</a:t>
            </a:r>
            <a:endParaRPr b="0" lang="en-IN" sz="3200" spc="-1" strike="noStrike">
              <a:latin typeface="Arial"/>
            </a:endParaRPr>
          </a:p>
        </p:txBody>
      </p:sp>
      <p:sp>
        <p:nvSpPr>
          <p:cNvPr id="54" name="Straight Connector 4"/>
          <p:cNvSpPr/>
          <p:nvPr/>
        </p:nvSpPr>
        <p:spPr>
          <a:xfrm>
            <a:off x="457200" y="4876920"/>
            <a:ext cx="1371600" cy="360"/>
          </a:xfrm>
          <a:prstGeom prst="line">
            <a:avLst/>
          </a:prstGeom>
          <a:ln w="9360">
            <a:solidFill>
              <a:srgbClr val="4a7ebb"/>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
          <p:cNvSpPr/>
          <p:nvPr/>
        </p:nvSpPr>
        <p:spPr>
          <a:xfrm>
            <a:off x="457200" y="533160"/>
            <a:ext cx="8228880" cy="5591880"/>
          </a:xfrm>
          <a:prstGeom prst="rect">
            <a:avLst/>
          </a:prstGeom>
          <a:noFill/>
          <a:ln w="0">
            <a:noFill/>
          </a:ln>
        </p:spPr>
        <p:style>
          <a:lnRef idx="0"/>
          <a:fillRef idx="0"/>
          <a:effectRef idx="0"/>
          <a:fontRef idx="minor"/>
        </p:style>
        <p:txBody>
          <a:bodyPr lIns="90000" rIns="90000" tIns="45000" bIns="45000" anchor="t">
            <a:normAutofit fontScale="98000"/>
          </a:bodyPr>
          <a:p>
            <a:pPr>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000000"/>
                </a:solidFill>
                <a:latin typeface="Calibri"/>
                <a:ea typeface="DejaVu Sans"/>
              </a:rPr>
              <a:t>Solution 2: (UNITARY METHOD)</a:t>
            </a:r>
            <a:endParaRPr b="0" lang="en-IN" sz="2800" spc="-1" strike="noStrike">
              <a:latin typeface="Arial"/>
            </a:endParaRPr>
          </a:p>
          <a:p>
            <a:pPr algn="just">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DejaVu Sans"/>
              </a:rPr>
              <a:t>Let the total work be assumed as LCM(20,30)= 60 Units</a:t>
            </a:r>
            <a:endParaRPr b="0" lang="en-IN" sz="2800" spc="-1" strike="noStrike">
              <a:latin typeface="Arial"/>
            </a:endParaRPr>
          </a:p>
          <a:p>
            <a:pPr algn="just">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2800" spc="-1" strike="noStrike">
              <a:latin typeface="Arial"/>
            </a:endParaRPr>
          </a:p>
          <a:p>
            <a:pPr algn="just">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DejaVu Sans"/>
              </a:rPr>
              <a:t>Now to complete 60 units A takes 20 mins</a:t>
            </a:r>
            <a:endParaRPr b="0" lang="en-IN" sz="2800" spc="-1" strike="noStrike">
              <a:latin typeface="Arial"/>
            </a:endParaRPr>
          </a:p>
          <a:p>
            <a:pPr algn="just">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DejaVu Sans"/>
              </a:rPr>
              <a:t>To complete 60 units B takes 30 mins</a:t>
            </a:r>
            <a:endParaRPr b="0" lang="en-IN" sz="2800" spc="-1" strike="noStrike">
              <a:latin typeface="Arial"/>
            </a:endParaRPr>
          </a:p>
          <a:p>
            <a:pPr algn="just">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2800" spc="-1" strike="noStrike">
              <a:latin typeface="Arial"/>
            </a:endParaRPr>
          </a:p>
          <a:p>
            <a:pPr algn="just">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DejaVu Sans"/>
              </a:rPr>
              <a:t>Units done in 1 min by A = 3</a:t>
            </a:r>
            <a:endParaRPr b="0" lang="en-IN" sz="2800" spc="-1" strike="noStrike">
              <a:latin typeface="Arial"/>
            </a:endParaRPr>
          </a:p>
          <a:p>
            <a:pPr algn="just">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DejaVu Sans"/>
              </a:rPr>
              <a:t>Units done in 1 min by B = 2</a:t>
            </a:r>
            <a:endParaRPr b="0" lang="en-IN" sz="2800" spc="-1" strike="noStrike">
              <a:latin typeface="Arial"/>
            </a:endParaRPr>
          </a:p>
          <a:p>
            <a:pPr algn="just">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DejaVu Sans"/>
              </a:rPr>
              <a:t>Units done in 1 min by A &amp; B = 5</a:t>
            </a:r>
            <a:endParaRPr b="0" lang="en-IN" sz="2800" spc="-1" strike="noStrike">
              <a:latin typeface="Arial"/>
            </a:endParaRPr>
          </a:p>
          <a:p>
            <a:pPr algn="just">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2800" spc="-1" strike="noStrike">
              <a:latin typeface="Arial"/>
            </a:endParaRPr>
          </a:p>
          <a:p>
            <a:pPr algn="just">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DejaVu Sans"/>
              </a:rPr>
              <a:t>To complete 60 units they will take 60/5 = 12 minutes.</a:t>
            </a:r>
            <a:endParaRPr b="0" lang="en-IN" sz="2800" spc="-1" strike="noStrike">
              <a:latin typeface="Arial"/>
            </a:endParaRPr>
          </a:p>
          <a:p>
            <a:pPr>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2800" spc="-1" strike="noStrike">
              <a:latin typeface="Arial"/>
            </a:endParaRPr>
          </a:p>
          <a:p>
            <a:pPr>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
          <p:cNvSpPr/>
          <p:nvPr/>
        </p:nvSpPr>
        <p:spPr>
          <a:xfrm>
            <a:off x="457200" y="533160"/>
            <a:ext cx="8228880" cy="559188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Calibri"/>
                <a:ea typeface="DejaVu Sans"/>
              </a:rPr>
              <a:t>Rule 2:</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Three pipes can fill (or empty) a cistern in X, Y and Z hours while working alone. If all the three pipes are opened together, the time taken to fill (or empty) the cistern is given by</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1" lang="en-US" sz="3200" spc="-1" strike="noStrike">
                <a:solidFill>
                  <a:srgbClr val="000000"/>
                </a:solidFill>
                <a:latin typeface="Calibri"/>
                <a:ea typeface="DejaVu Sans"/>
              </a:rPr>
              <a:t>	</a:t>
            </a:r>
            <a:r>
              <a:rPr b="1" lang="en-US" sz="3200" spc="-1" strike="noStrike">
                <a:solidFill>
                  <a:srgbClr val="000000"/>
                </a:solidFill>
                <a:latin typeface="Calibri"/>
                <a:ea typeface="DejaVu Sans"/>
              </a:rPr>
              <a:t>XYZ              hours.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Calibri"/>
                <a:ea typeface="DejaVu Sans"/>
              </a:rPr>
              <a:t>	</a:t>
            </a:r>
            <a:r>
              <a:rPr b="1" lang="en-US" sz="3200" spc="-1" strike="noStrike">
                <a:solidFill>
                  <a:srgbClr val="000000"/>
                </a:solidFill>
                <a:latin typeface="Calibri"/>
                <a:ea typeface="DejaVu Sans"/>
              </a:rPr>
              <a:t>  </a:t>
            </a:r>
            <a:r>
              <a:rPr b="1" lang="en-US" sz="3200" spc="-1" strike="noStrike">
                <a:solidFill>
                  <a:srgbClr val="000000"/>
                </a:solidFill>
                <a:latin typeface="Calibri"/>
                <a:ea typeface="DejaVu Sans"/>
              </a:rPr>
              <a:t>XY + YZ + XZ</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
        <p:nvSpPr>
          <p:cNvPr id="57" name="Straight Connector 4"/>
          <p:cNvSpPr/>
          <p:nvPr/>
        </p:nvSpPr>
        <p:spPr>
          <a:xfrm>
            <a:off x="1600200" y="3657600"/>
            <a:ext cx="1981080" cy="360"/>
          </a:xfrm>
          <a:prstGeom prst="line">
            <a:avLst/>
          </a:prstGeom>
          <a:ln w="9360">
            <a:solidFill>
              <a:srgbClr val="4a7ebb"/>
            </a:solidFill>
            <a:miter/>
          </a:ln>
        </p:spPr>
        <p:style>
          <a:lnRef idx="0"/>
          <a:fillRef idx="0"/>
          <a:effectRef idx="0"/>
          <a:fontRef idx="minor"/>
        </p:style>
      </p:sp>
      <p:sp>
        <p:nvSpPr>
          <p:cNvPr id="58" name="Left Brace 5"/>
          <p:cNvSpPr/>
          <p:nvPr/>
        </p:nvSpPr>
        <p:spPr>
          <a:xfrm>
            <a:off x="1219320" y="3276720"/>
            <a:ext cx="380160" cy="913680"/>
          </a:xfrm>
          <a:custGeom>
            <a:avLst/>
            <a:gdLst/>
            <a:ahLst/>
            <a:rect l="l" t="t" r="r" b="b"/>
            <a:pathLst>
              <a:path w="21600" h="21600">
                <a:moveTo>
                  <a:pt x="21600" y="0"/>
                </a:moveTo>
                <a:cubicBezTo>
                  <a:pt x="16200" y="0"/>
                  <a:pt x="10800" y="375"/>
                  <a:pt x="10800" y="750"/>
                </a:cubicBezTo>
                <a:lnTo>
                  <a:pt x="10800" y="10050"/>
                </a:lnTo>
                <a:cubicBezTo>
                  <a:pt x="10800" y="10425"/>
                  <a:pt x="5400" y="10800"/>
                  <a:pt x="0" y="10800"/>
                </a:cubicBezTo>
                <a:cubicBezTo>
                  <a:pt x="5400" y="10800"/>
                  <a:pt x="10800" y="11175"/>
                  <a:pt x="10800" y="11550"/>
                </a:cubicBezTo>
                <a:lnTo>
                  <a:pt x="10800" y="20850"/>
                </a:lnTo>
                <a:cubicBezTo>
                  <a:pt x="10800" y="21225"/>
                  <a:pt x="16200" y="21600"/>
                  <a:pt x="21600" y="21600"/>
                </a:cubicBezTo>
              </a:path>
            </a:pathLst>
          </a:custGeom>
          <a:noFill/>
          <a:ln w="9360">
            <a:solidFill>
              <a:srgbClr val="4a7ebb"/>
            </a:solidFill>
            <a:miter/>
          </a:ln>
        </p:spPr>
        <p:style>
          <a:lnRef idx="0"/>
          <a:fillRef idx="0"/>
          <a:effectRef idx="0"/>
          <a:fontRef idx="minor"/>
        </p:style>
      </p:sp>
      <p:sp>
        <p:nvSpPr>
          <p:cNvPr id="59" name="Right Brace 6"/>
          <p:cNvSpPr/>
          <p:nvPr/>
        </p:nvSpPr>
        <p:spPr>
          <a:xfrm>
            <a:off x="3809880" y="3276720"/>
            <a:ext cx="304200" cy="913680"/>
          </a:xfrm>
          <a:custGeom>
            <a:avLst/>
            <a:gdLst/>
            <a:ahLst/>
            <a:rect l="l" t="t" r="r" b="b"/>
            <a:pathLst>
              <a:path w="21600" h="21600">
                <a:moveTo>
                  <a:pt x="0" y="0"/>
                </a:moveTo>
                <a:cubicBezTo>
                  <a:pt x="5400" y="0"/>
                  <a:pt x="10800" y="300"/>
                  <a:pt x="10800" y="600"/>
                </a:cubicBezTo>
                <a:lnTo>
                  <a:pt x="10800" y="10200"/>
                </a:lnTo>
                <a:cubicBezTo>
                  <a:pt x="10800" y="10500"/>
                  <a:pt x="16200" y="10800"/>
                  <a:pt x="21600" y="10800"/>
                </a:cubicBezTo>
                <a:cubicBezTo>
                  <a:pt x="16200" y="10800"/>
                  <a:pt x="10800" y="11100"/>
                  <a:pt x="10800" y="11400"/>
                </a:cubicBezTo>
                <a:lnTo>
                  <a:pt x="10800" y="21000"/>
                </a:lnTo>
                <a:cubicBezTo>
                  <a:pt x="10800" y="21300"/>
                  <a:pt x="5400" y="21600"/>
                  <a:pt x="0" y="21600"/>
                </a:cubicBezTo>
              </a:path>
            </a:pathLst>
          </a:custGeom>
          <a:noFill/>
          <a:ln w="9360">
            <a:solidFill>
              <a:srgbClr val="4a7ebb"/>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
          <p:cNvSpPr/>
          <p:nvPr/>
        </p:nvSpPr>
        <p:spPr>
          <a:xfrm>
            <a:off x="456840" y="380880"/>
            <a:ext cx="8381160" cy="5592240"/>
          </a:xfrm>
          <a:prstGeom prst="rect">
            <a:avLst/>
          </a:prstGeom>
          <a:noFill/>
          <a:ln w="0">
            <a:noFill/>
          </a:ln>
        </p:spPr>
        <p:style>
          <a:lnRef idx="0"/>
          <a:fillRef idx="0"/>
          <a:effectRef idx="0"/>
          <a:fontRef idx="minor"/>
        </p:style>
        <p:txBody>
          <a:bodyPr lIns="90000" rIns="90000" tIns="45000" bIns="45000" anchor="t">
            <a:normAutofit fontScale="89000"/>
          </a:bodyPr>
          <a:p>
            <a:pPr>
              <a:lnSpc>
                <a:spcPct val="100000"/>
              </a:lnSpc>
              <a:spcBef>
                <a:spcPts val="7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000" spc="-1" strike="noStrike">
                <a:solidFill>
                  <a:srgbClr val="000000"/>
                </a:solidFill>
                <a:latin typeface="Calibri"/>
                <a:ea typeface="DejaVu Sans"/>
              </a:rPr>
              <a:t>Example:</a:t>
            </a:r>
            <a:endParaRPr b="0" lang="en-IN" sz="3000" spc="-1" strike="noStrike">
              <a:latin typeface="Arial"/>
            </a:endParaRPr>
          </a:p>
          <a:p>
            <a:pPr>
              <a:lnSpc>
                <a:spcPct val="100000"/>
              </a:lnSpc>
              <a:spcBef>
                <a:spcPts val="7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ea typeface="DejaVu Sans"/>
              </a:rPr>
              <a:t>Three pipes A,B and C can fill a tank in 20 minutes, 30 minutes and 40 minutes respectively while working alone. If, all the pipes are opened together, how long will it take to fill the tank full?</a:t>
            </a:r>
            <a:endParaRPr b="0" lang="en-IN" sz="3000" spc="-1" strike="noStrike">
              <a:latin typeface="Arial"/>
            </a:endParaRPr>
          </a:p>
          <a:p>
            <a:pPr>
              <a:lnSpc>
                <a:spcPct val="100000"/>
              </a:lnSpc>
              <a:spcBef>
                <a:spcPts val="7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000" spc="-1" strike="noStrike">
                <a:solidFill>
                  <a:srgbClr val="000000"/>
                </a:solidFill>
                <a:latin typeface="Calibri"/>
                <a:ea typeface="DejaVu Sans"/>
              </a:rPr>
              <a:t>Solution 1:</a:t>
            </a:r>
            <a:endParaRPr b="0" lang="en-IN" sz="3000" spc="-1" strike="noStrike">
              <a:latin typeface="Arial"/>
            </a:endParaRPr>
          </a:p>
          <a:p>
            <a:pPr>
              <a:lnSpc>
                <a:spcPct val="100000"/>
              </a:lnSpc>
              <a:spcBef>
                <a:spcPts val="7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ea typeface="DejaVu Sans"/>
              </a:rPr>
              <a:t>Let’s say X = 20 minutes, Y = 30 minutes, Z = 40 minutes, then</a:t>
            </a:r>
            <a:endParaRPr b="0" lang="en-IN" sz="3000" spc="-1" strike="noStrike">
              <a:latin typeface="Arial"/>
            </a:endParaRPr>
          </a:p>
          <a:p>
            <a:pPr>
              <a:lnSpc>
                <a:spcPct val="100000"/>
              </a:lnSpc>
              <a:spcBef>
                <a:spcPts val="7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ea typeface="DejaVu Sans"/>
              </a:rPr>
              <a:t>=           20  * 30 * 40</a:t>
            </a:r>
            <a:r>
              <a:rPr b="0" lang="en-US" sz="3000" spc="-1" strike="noStrike">
                <a:solidFill>
                  <a:srgbClr val="000000"/>
                </a:solidFill>
                <a:latin typeface="Calibri"/>
                <a:ea typeface="DejaVu Sans"/>
              </a:rPr>
              <a:t>	</a:t>
            </a:r>
            <a:r>
              <a:rPr b="0" lang="en-US" sz="3000" spc="-1" strike="noStrike">
                <a:solidFill>
                  <a:srgbClr val="000000"/>
                </a:solidFill>
                <a:latin typeface="Calibri"/>
                <a:ea typeface="DejaVu Sans"/>
              </a:rPr>
              <a:t>	</a:t>
            </a:r>
            <a:r>
              <a:rPr b="0" lang="en-US" sz="3000" spc="-1" strike="noStrike">
                <a:solidFill>
                  <a:srgbClr val="000000"/>
                </a:solidFill>
                <a:latin typeface="Calibri"/>
                <a:ea typeface="DejaVu Sans"/>
              </a:rPr>
              <a:t> = 9.23 mins</a:t>
            </a:r>
            <a:endParaRPr b="0" lang="en-IN" sz="3000" spc="-1" strike="noStrike">
              <a:latin typeface="Arial"/>
            </a:endParaRPr>
          </a:p>
          <a:p>
            <a:pPr>
              <a:lnSpc>
                <a:spcPct val="100000"/>
              </a:lnSpc>
              <a:spcBef>
                <a:spcPts val="7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ea typeface="DejaVu Sans"/>
              </a:rPr>
              <a:t>   </a:t>
            </a:r>
            <a:r>
              <a:rPr b="0" lang="en-US" sz="3000" spc="-1" strike="noStrike">
                <a:solidFill>
                  <a:srgbClr val="000000"/>
                </a:solidFill>
                <a:latin typeface="Calibri"/>
                <a:ea typeface="DejaVu Sans"/>
              </a:rPr>
              <a:t>(20*30) + (30*40) + (20*40)</a:t>
            </a:r>
            <a:endParaRPr b="0" lang="en-IN" sz="3000" spc="-1" strike="noStrike">
              <a:latin typeface="Arial"/>
            </a:endParaRPr>
          </a:p>
          <a:p>
            <a:pPr>
              <a:lnSpc>
                <a:spcPct val="100000"/>
              </a:lnSpc>
              <a:spcBef>
                <a:spcPts val="7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000" spc="-1" strike="noStrike">
              <a:latin typeface="Arial"/>
            </a:endParaRPr>
          </a:p>
          <a:p>
            <a:pPr>
              <a:lnSpc>
                <a:spcPct val="100000"/>
              </a:lnSpc>
              <a:spcBef>
                <a:spcPts val="7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ea typeface="DejaVu Sans"/>
              </a:rPr>
              <a:t>So it will take 9.23 minutes to fill the tank full.</a:t>
            </a:r>
            <a:endParaRPr b="0" lang="en-IN" sz="3000" spc="-1" strike="noStrike">
              <a:latin typeface="Arial"/>
            </a:endParaRPr>
          </a:p>
        </p:txBody>
      </p:sp>
      <p:sp>
        <p:nvSpPr>
          <p:cNvPr id="61" name="Straight Connector 4"/>
          <p:cNvSpPr/>
          <p:nvPr/>
        </p:nvSpPr>
        <p:spPr>
          <a:xfrm>
            <a:off x="838080" y="5029200"/>
            <a:ext cx="4114800" cy="360"/>
          </a:xfrm>
          <a:prstGeom prst="line">
            <a:avLst/>
          </a:prstGeom>
          <a:ln w="9360">
            <a:solidFill>
              <a:srgbClr val="4a7ebb"/>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
          <p:cNvSpPr/>
          <p:nvPr/>
        </p:nvSpPr>
        <p:spPr>
          <a:xfrm>
            <a:off x="457200" y="304560"/>
            <a:ext cx="8228880" cy="6171480"/>
          </a:xfrm>
          <a:prstGeom prst="rect">
            <a:avLst/>
          </a:prstGeom>
          <a:noFill/>
          <a:ln w="0">
            <a:noFill/>
          </a:ln>
        </p:spPr>
        <p:style>
          <a:lnRef idx="0"/>
          <a:fillRef idx="0"/>
          <a:effectRef idx="0"/>
          <a:fontRef idx="minor"/>
        </p:style>
        <p:txBody>
          <a:bodyPr lIns="90000" rIns="90000" tIns="45000" bIns="45000" anchor="t">
            <a:normAutofit fontScale="94000"/>
          </a:bodyPr>
          <a:p>
            <a:pPr>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000000"/>
                </a:solidFill>
                <a:latin typeface="Calibri"/>
                <a:ea typeface="DejaVu Sans"/>
              </a:rPr>
              <a:t>Solution 2:(UNITARY METHOD)</a:t>
            </a:r>
            <a:endParaRPr b="0" lang="en-IN" sz="2800" spc="-1" strike="noStrike">
              <a:latin typeface="Arial"/>
            </a:endParaRPr>
          </a:p>
          <a:p>
            <a:pPr algn="just">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DejaVu Sans"/>
              </a:rPr>
              <a:t>Let the total work be assumed as LCM(20,30,40)= 120 Units</a:t>
            </a:r>
            <a:endParaRPr b="0" lang="en-IN" sz="2800" spc="-1" strike="noStrike">
              <a:latin typeface="Arial"/>
            </a:endParaRPr>
          </a:p>
          <a:p>
            <a:pPr algn="just">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DejaVu Sans"/>
              </a:rPr>
              <a:t>Now to complete 120 units A takes 20 mins</a:t>
            </a:r>
            <a:endParaRPr b="0" lang="en-IN" sz="2800" spc="-1" strike="noStrike">
              <a:latin typeface="Arial"/>
            </a:endParaRPr>
          </a:p>
          <a:p>
            <a:pPr algn="just">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DejaVu Sans"/>
              </a:rPr>
              <a:t>To complete 120 units B takes 30 mins</a:t>
            </a:r>
            <a:endParaRPr b="0" lang="en-IN" sz="2800" spc="-1" strike="noStrike">
              <a:latin typeface="Arial"/>
            </a:endParaRPr>
          </a:p>
          <a:p>
            <a:pPr algn="just">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DejaVu Sans"/>
              </a:rPr>
              <a:t>To complete 120 units C takes 40 mins</a:t>
            </a:r>
            <a:endParaRPr b="0" lang="en-IN" sz="2800" spc="-1" strike="noStrike">
              <a:latin typeface="Arial"/>
            </a:endParaRPr>
          </a:p>
          <a:p>
            <a:pPr algn="just">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2800" spc="-1" strike="noStrike">
              <a:latin typeface="Arial"/>
            </a:endParaRPr>
          </a:p>
          <a:p>
            <a:pPr algn="just">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DejaVu Sans"/>
              </a:rPr>
              <a:t>Units done in 1 min by A = 6</a:t>
            </a:r>
            <a:endParaRPr b="0" lang="en-IN" sz="2800" spc="-1" strike="noStrike">
              <a:latin typeface="Arial"/>
            </a:endParaRPr>
          </a:p>
          <a:p>
            <a:pPr algn="just">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DejaVu Sans"/>
              </a:rPr>
              <a:t>Units done in 1 min by B = 4</a:t>
            </a:r>
            <a:endParaRPr b="0" lang="en-IN" sz="2800" spc="-1" strike="noStrike">
              <a:latin typeface="Arial"/>
            </a:endParaRPr>
          </a:p>
          <a:p>
            <a:pPr algn="just">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DejaVu Sans"/>
              </a:rPr>
              <a:t>Units done in 1 min by C = 3</a:t>
            </a:r>
            <a:endParaRPr b="0" lang="en-IN" sz="2800" spc="-1" strike="noStrike">
              <a:latin typeface="Arial"/>
            </a:endParaRPr>
          </a:p>
          <a:p>
            <a:pPr algn="just">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DejaVu Sans"/>
              </a:rPr>
              <a:t>Units done in 1 min by A+B+C = 13</a:t>
            </a:r>
            <a:endParaRPr b="0" lang="en-IN" sz="2800" spc="-1" strike="noStrike">
              <a:latin typeface="Arial"/>
            </a:endParaRPr>
          </a:p>
          <a:p>
            <a:pPr algn="just">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DejaVu Sans"/>
              </a:rPr>
              <a:t>To complete 120 units they will take 120/13 = 9.23 minutes.</a:t>
            </a:r>
            <a:endParaRPr b="0" lang="en-IN" sz="28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
          <p:cNvSpPr/>
          <p:nvPr/>
        </p:nvSpPr>
        <p:spPr>
          <a:xfrm>
            <a:off x="457200" y="533160"/>
            <a:ext cx="8228880" cy="559188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Calibri"/>
                <a:ea typeface="DejaVu Sans"/>
              </a:rPr>
              <a:t>Rule 3:</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If a pipe can fill a cistern in X hours and another can fill the same cistern in Y hours, but a third one can empty the full tank in Y hours, and all of them are opened together, then</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Net part filled in 1 hour = 1/X + 1/Y – 1/Z</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Time taken to fill the full cistern =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r>
              <a:rPr b="1" lang="en-US" sz="3200" spc="-1" strike="noStrike">
                <a:solidFill>
                  <a:srgbClr val="000000"/>
                </a:solidFill>
                <a:latin typeface="Calibri"/>
                <a:ea typeface="DejaVu Sans"/>
              </a:rPr>
              <a:t>	</a:t>
            </a:r>
            <a:r>
              <a:rPr b="1" lang="en-US" sz="3200" spc="-1" strike="noStrike">
                <a:solidFill>
                  <a:srgbClr val="000000"/>
                </a:solidFill>
                <a:latin typeface="Calibri"/>
                <a:ea typeface="DejaVu Sans"/>
              </a:rPr>
              <a:t>XYZ              hours.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Calibri"/>
                <a:ea typeface="DejaVu Sans"/>
              </a:rPr>
              <a:t>	</a:t>
            </a:r>
            <a:r>
              <a:rPr b="1" lang="en-US" sz="3200" spc="-1" strike="noStrike">
                <a:solidFill>
                  <a:srgbClr val="000000"/>
                </a:solidFill>
                <a:latin typeface="Calibri"/>
                <a:ea typeface="DejaVu Sans"/>
              </a:rPr>
              <a:t>  </a:t>
            </a:r>
            <a:r>
              <a:rPr b="1" lang="en-US" sz="3200" spc="-1" strike="noStrike">
                <a:solidFill>
                  <a:srgbClr val="000000"/>
                </a:solidFill>
                <a:latin typeface="Calibri"/>
                <a:ea typeface="DejaVu Sans"/>
              </a:rPr>
              <a:t>YZ + XZ - XY</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
        <p:nvSpPr>
          <p:cNvPr id="64" name="Straight Connector 3"/>
          <p:cNvSpPr/>
          <p:nvPr/>
        </p:nvSpPr>
        <p:spPr>
          <a:xfrm>
            <a:off x="1600200" y="4876920"/>
            <a:ext cx="1981080" cy="360"/>
          </a:xfrm>
          <a:prstGeom prst="line">
            <a:avLst/>
          </a:prstGeom>
          <a:ln w="9360">
            <a:solidFill>
              <a:srgbClr val="4a7ebb"/>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1809</TotalTime>
  <Application>LibreOffice/7.3.7.2$MacOSX_AARCH64 LibreOffice_project/e114eadc50a9ff8d8c8a0567d6da8f454beeb84f</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2016-10-08T15:40:27Z</dcterms:created>
  <dc:creator>User</dc:creator>
  <dc:description/>
  <dc:language>en-IN</dc:language>
  <cp:lastModifiedBy/>
  <dcterms:modified xsi:type="dcterms:W3CDTF">2023-01-03T13:48:23Z</dcterms:modified>
  <cp:revision>151</cp:revision>
  <dc:subject/>
  <dc:title>Pipes and Cistern</dc:title>
</cp:coreProperties>
</file>

<file path=docProps/custom.xml><?xml version="1.0" encoding="utf-8"?>
<Properties xmlns="http://schemas.openxmlformats.org/officeDocument/2006/custom-properties" xmlns:vt="http://schemas.openxmlformats.org/officeDocument/2006/docPropsVTypes"/>
</file>