
<file path=[Content_Types].xml><?xml version="1.0" encoding="utf-8"?>
<Types xmlns="http://schemas.openxmlformats.org/package/2006/content-types">
  <Default Extension="jpeg" ContentType="image/jpeg"/>
  <Default Extension="JPG" ContentType="image/.jp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455" r:id="rId3"/>
    <p:sldId id="504" r:id="rId5"/>
    <p:sldId id="457" r:id="rId6"/>
    <p:sldId id="458" r:id="rId7"/>
    <p:sldId id="459" r:id="rId8"/>
    <p:sldId id="460" r:id="rId9"/>
    <p:sldId id="461" r:id="rId10"/>
    <p:sldId id="515" r:id="rId11"/>
    <p:sldId id="462" r:id="rId12"/>
    <p:sldId id="505" r:id="rId13"/>
    <p:sldId id="463" r:id="rId14"/>
    <p:sldId id="506" r:id="rId15"/>
    <p:sldId id="521" r:id="rId16"/>
    <p:sldId id="522" r:id="rId17"/>
    <p:sldId id="520" r:id="rId18"/>
    <p:sldId id="517" r:id="rId19"/>
    <p:sldId id="508" r:id="rId20"/>
    <p:sldId id="516" r:id="rId21"/>
    <p:sldId id="507" r:id="rId22"/>
    <p:sldId id="510" r:id="rId23"/>
    <p:sldId id="519" r:id="rId24"/>
    <p:sldId id="509" r:id="rId25"/>
    <p:sldId id="518" r:id="rId26"/>
    <p:sldId id="502"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1618" autoAdjust="0"/>
    <p:restoredTop sz="87224" autoAdjust="0"/>
  </p:normalViewPr>
  <p:slideViewPr>
    <p:cSldViewPr snapToGrid="0">
      <p:cViewPr varScale="1">
        <p:scale>
          <a:sx n="63" d="100"/>
          <a:sy n="63" d="100"/>
        </p:scale>
        <p:origin x="-1158" y="-108"/>
      </p:cViewPr>
      <p:guideLst>
        <p:guide orient="horz" pos="2160"/>
        <p:guide pos="387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646A4F-F976-47AD-9E0B-DEB8B87FF1C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4E5F1C-18F0-46A8-B179-598C90B80A18}"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Part –B-7</a:t>
            </a:r>
            <a:r>
              <a:rPr lang="en-US" baseline="30000" dirty="0" smtClean="0"/>
              <a:t>th</a:t>
            </a:r>
            <a:r>
              <a:rPr lang="en-US" dirty="0" smtClean="0"/>
              <a:t> edition</a:t>
            </a:r>
            <a:br>
              <a:rPr lang="en-US" dirty="0" smtClean="0"/>
            </a:br>
            <a:r>
              <a:rPr lang="en-US" dirty="0" smtClean="0"/>
              <a:t>23.1.2</a:t>
            </a:r>
            <a:br>
              <a:rPr lang="en-US" dirty="0" smtClean="0"/>
            </a:br>
            <a:r>
              <a:rPr lang="en-US" dirty="0" smtClean="0"/>
              <a:t>qn-5</a:t>
            </a:r>
            <a:br>
              <a:rPr lang="en-US" dirty="0" smtClean="0"/>
            </a:br>
            <a:r>
              <a:rPr lang="en-US" dirty="0" err="1" smtClean="0"/>
              <a:t>ans</a:t>
            </a:r>
            <a:r>
              <a:rPr lang="en-US" baseline="0" dirty="0" smtClean="0"/>
              <a:t> d</a:t>
            </a:r>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Part B-7</a:t>
            </a:r>
            <a:r>
              <a:rPr lang="en-US" baseline="30000" dirty="0" smtClean="0"/>
              <a:t>th</a:t>
            </a:r>
            <a:r>
              <a:rPr lang="en-US" dirty="0" smtClean="0"/>
              <a:t> edition</a:t>
            </a:r>
            <a:br>
              <a:rPr lang="en-US" dirty="0" smtClean="0"/>
            </a:br>
            <a:r>
              <a:rPr lang="en-US" dirty="0" smtClean="0"/>
              <a:t>25.3.1</a:t>
            </a:r>
            <a:br>
              <a:rPr lang="en-US" dirty="0" smtClean="0"/>
            </a:br>
            <a:r>
              <a:rPr lang="en-US" dirty="0" smtClean="0"/>
              <a:t>qn-1</a:t>
            </a:r>
            <a:br>
              <a:rPr lang="en-US" dirty="0" smtClean="0"/>
            </a:br>
            <a:r>
              <a:rPr lang="en-US" dirty="0" err="1" smtClean="0"/>
              <a:t>ans</a:t>
            </a:r>
            <a:r>
              <a:rPr lang="en-US" dirty="0" smtClean="0"/>
              <a:t> is D</a:t>
            </a:r>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Ans</a:t>
            </a:r>
            <a:r>
              <a:rPr lang="en-US" dirty="0" smtClean="0"/>
              <a:t> is 4</a:t>
            </a:r>
            <a:br>
              <a:rPr lang="en-US" dirty="0" smtClean="0"/>
            </a:br>
            <a:br>
              <a:rPr lang="en-US" dirty="0" smtClean="0"/>
            </a:br>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Ans</a:t>
            </a:r>
            <a:r>
              <a:rPr lang="en-US" dirty="0" smtClean="0"/>
              <a:t> is 2.</a:t>
            </a:r>
            <a:br>
              <a:rPr lang="en-US" dirty="0" smtClean="0"/>
            </a:br>
            <a:br>
              <a:rPr lang="en-US" dirty="0" smtClean="0"/>
            </a:br>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Ans</a:t>
            </a:r>
            <a:r>
              <a:rPr lang="en-US" dirty="0" smtClean="0"/>
              <a:t> is 3.</a:t>
            </a:r>
            <a:br>
              <a:rPr lang="en-US" dirty="0" smtClean="0"/>
            </a:br>
            <a:br>
              <a:rPr lang="en-US" dirty="0" smtClean="0"/>
            </a:br>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Ans</a:t>
            </a:r>
            <a:r>
              <a:rPr lang="en-US" dirty="0" smtClean="0"/>
              <a:t> is C</a:t>
            </a:r>
            <a:br>
              <a:rPr lang="en-US" dirty="0" smtClean="0"/>
            </a:br>
            <a:r>
              <a:rPr lang="en-US" dirty="0" smtClean="0"/>
              <a:t>25.3.1</a:t>
            </a:r>
            <a:br>
              <a:rPr lang="en-US" dirty="0" smtClean="0"/>
            </a:br>
            <a:r>
              <a:rPr lang="en-US" dirty="0" smtClean="0"/>
              <a:t>part –B-7</a:t>
            </a:r>
            <a:r>
              <a:rPr lang="en-US" baseline="30000" dirty="0" smtClean="0"/>
              <a:t>th</a:t>
            </a:r>
            <a:r>
              <a:rPr lang="en-US" dirty="0" smtClean="0"/>
              <a:t> edition</a:t>
            </a:r>
            <a:br>
              <a:rPr lang="en-US" dirty="0" smtClean="0"/>
            </a:br>
            <a:r>
              <a:rPr lang="en-US" dirty="0" err="1" smtClean="0"/>
              <a:t>qn</a:t>
            </a:r>
            <a:r>
              <a:rPr lang="en-US" baseline="0" dirty="0" smtClean="0"/>
              <a:t> 2</a:t>
            </a:r>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Ans</a:t>
            </a:r>
            <a:r>
              <a:rPr lang="en-US" dirty="0" smtClean="0"/>
              <a:t> is E</a:t>
            </a:r>
            <a:br>
              <a:rPr lang="en-US" dirty="0" smtClean="0"/>
            </a:br>
            <a:r>
              <a:rPr lang="en-US" dirty="0" smtClean="0"/>
              <a:t>part C-4</a:t>
            </a:r>
            <a:r>
              <a:rPr lang="en-US" baseline="30000" dirty="0" smtClean="0"/>
              <a:t>th</a:t>
            </a:r>
            <a:r>
              <a:rPr lang="en-US" dirty="0" smtClean="0"/>
              <a:t> edition</a:t>
            </a:r>
            <a:br>
              <a:rPr lang="en-US" dirty="0" smtClean="0"/>
            </a:br>
            <a:r>
              <a:rPr lang="en-US" dirty="0" smtClean="0"/>
              <a:t>179.2.3</a:t>
            </a:r>
            <a:br>
              <a:rPr lang="en-US" dirty="0" smtClean="0"/>
            </a:br>
            <a:r>
              <a:rPr lang="en-US" dirty="0" err="1" smtClean="0"/>
              <a:t>qn</a:t>
            </a:r>
            <a:r>
              <a:rPr lang="en-US" dirty="0" smtClean="0"/>
              <a:t> 2</a:t>
            </a:r>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Ans</a:t>
            </a:r>
            <a:r>
              <a:rPr lang="en-US" dirty="0" smtClean="0"/>
              <a:t> is 4</a:t>
            </a:r>
            <a:br>
              <a:rPr lang="en-US" dirty="0" smtClean="0"/>
            </a:br>
            <a:r>
              <a:rPr lang="en-US" dirty="0" smtClean="0"/>
              <a:t>65.1.2</a:t>
            </a:r>
            <a:br>
              <a:rPr lang="en-US" dirty="0" smtClean="0"/>
            </a:br>
            <a:r>
              <a:rPr lang="en-US" dirty="0" smtClean="0"/>
              <a:t>part</a:t>
            </a:r>
            <a:r>
              <a:rPr lang="en-US" baseline="0" dirty="0" smtClean="0"/>
              <a:t> B-7</a:t>
            </a:r>
            <a:r>
              <a:rPr lang="en-US" baseline="30000" dirty="0" smtClean="0"/>
              <a:t>th</a:t>
            </a:r>
            <a:r>
              <a:rPr lang="en-US" baseline="0" dirty="0" smtClean="0"/>
              <a:t> edition</a:t>
            </a:r>
            <a:br>
              <a:rPr lang="en-US" baseline="0" dirty="0" smtClean="0"/>
            </a:br>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C4E5F1C-18F0-46A8-B179-598C90B80A18}" type="slidenum">
              <a:rPr lang="en-US" smtClean="0"/>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Part B-7</a:t>
            </a:r>
            <a:r>
              <a:rPr lang="en-US" baseline="30000" dirty="0" smtClean="0"/>
              <a:t>th</a:t>
            </a:r>
            <a:r>
              <a:rPr lang="en-US" dirty="0" smtClean="0"/>
              <a:t> edition</a:t>
            </a:r>
            <a:br>
              <a:rPr lang="en-US" dirty="0" smtClean="0"/>
            </a:br>
            <a:r>
              <a:rPr lang="en-US" dirty="0" err="1" smtClean="0"/>
              <a:t>qn</a:t>
            </a:r>
            <a:r>
              <a:rPr lang="en-US" dirty="0" smtClean="0"/>
              <a:t> C-62.1.2</a:t>
            </a:r>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Ans</a:t>
            </a:r>
            <a:r>
              <a:rPr lang="en-US" dirty="0" smtClean="0"/>
              <a:t> is C</a:t>
            </a:r>
            <a:br>
              <a:rPr lang="en-US" dirty="0" smtClean="0"/>
            </a:br>
            <a:r>
              <a:rPr lang="en-US" dirty="0" smtClean="0"/>
              <a:t>part C-4</a:t>
            </a:r>
            <a:r>
              <a:rPr lang="en-US" baseline="30000" dirty="0" smtClean="0"/>
              <a:t>th</a:t>
            </a:r>
            <a:r>
              <a:rPr lang="en-US" dirty="0" smtClean="0"/>
              <a:t> edition</a:t>
            </a:r>
            <a:br>
              <a:rPr lang="en-US" dirty="0" smtClean="0"/>
            </a:br>
            <a:r>
              <a:rPr lang="en-US" dirty="0" smtClean="0"/>
              <a:t>179.2.3</a:t>
            </a:r>
            <a:br>
              <a:rPr lang="en-US" sz="1200" b="1" i="0" kern="1200" dirty="0" smtClean="0">
                <a:solidFill>
                  <a:schemeClr val="tx1"/>
                </a:solidFill>
                <a:effectLst/>
                <a:latin typeface="+mn-lt"/>
                <a:ea typeface="+mn-ea"/>
                <a:cs typeface="+mn-cs"/>
              </a:rPr>
            </a:br>
            <a:r>
              <a:rPr lang="en-US" sz="1200" b="1" i="0" kern="1200" dirty="0" err="1" smtClean="0">
                <a:solidFill>
                  <a:schemeClr val="tx1"/>
                </a:solidFill>
                <a:effectLst/>
                <a:latin typeface="+mn-lt"/>
                <a:ea typeface="+mn-ea"/>
                <a:cs typeface="+mn-cs"/>
              </a:rPr>
              <a:t>qn</a:t>
            </a:r>
            <a:r>
              <a:rPr lang="en-US" sz="1200" b="1" i="0" kern="1200" dirty="0" smtClean="0">
                <a:solidFill>
                  <a:schemeClr val="tx1"/>
                </a:solidFill>
                <a:effectLst/>
                <a:latin typeface="+mn-lt"/>
                <a:ea typeface="+mn-ea"/>
                <a:cs typeface="+mn-cs"/>
              </a:rPr>
              <a:t> 17</a:t>
            </a:r>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C4E5F1C-18F0-46A8-B179-598C90B80A18}" type="slidenum">
              <a:rPr lang="en-US" smtClean="0"/>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Ans</a:t>
            </a:r>
            <a:r>
              <a:rPr lang="en-US" dirty="0" smtClean="0"/>
              <a:t> </a:t>
            </a:r>
            <a:r>
              <a:rPr lang="en-US" smtClean="0"/>
              <a:t>is </a:t>
            </a:r>
            <a:r>
              <a:rPr lang="en-US" dirty="0" smtClean="0"/>
              <a:t>B</a:t>
            </a:r>
            <a:br>
              <a:rPr lang="en-US" dirty="0" smtClean="0"/>
            </a:br>
            <a:r>
              <a:rPr lang="en-US" dirty="0" smtClean="0"/>
              <a:t>part C-4</a:t>
            </a:r>
            <a:r>
              <a:rPr lang="en-US" baseline="30000" dirty="0" smtClean="0"/>
              <a:t>th</a:t>
            </a:r>
            <a:r>
              <a:rPr lang="en-US" baseline="0" dirty="0" smtClean="0"/>
              <a:t> edition</a:t>
            </a:r>
            <a:br>
              <a:rPr lang="en-US" baseline="0" dirty="0" smtClean="0"/>
            </a:br>
            <a:r>
              <a:rPr lang="en-US" baseline="0" dirty="0" smtClean="0"/>
              <a:t>179.2.3</a:t>
            </a:r>
            <a:br>
              <a:rPr lang="en-US" baseline="0" dirty="0" smtClean="0"/>
            </a:br>
            <a:r>
              <a:rPr lang="en-US" baseline="0" dirty="0" err="1" smtClean="0"/>
              <a:t>qn</a:t>
            </a:r>
            <a:r>
              <a:rPr lang="en-US" baseline="0" dirty="0" smtClean="0"/>
              <a:t> 16</a:t>
            </a:r>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Ans</a:t>
            </a:r>
            <a:r>
              <a:rPr lang="en-US" baseline="0" dirty="0" smtClean="0"/>
              <a:t> is A</a:t>
            </a:r>
            <a:br>
              <a:rPr lang="en-US" baseline="0" dirty="0" smtClean="0"/>
            </a:br>
            <a:r>
              <a:rPr lang="en-US" baseline="0" dirty="0" smtClean="0"/>
              <a:t>part C-4</a:t>
            </a:r>
            <a:r>
              <a:rPr lang="en-US" baseline="30000" dirty="0" smtClean="0"/>
              <a:t>th</a:t>
            </a:r>
            <a:r>
              <a:rPr lang="en-US" baseline="0" dirty="0" smtClean="0"/>
              <a:t> edition/</a:t>
            </a:r>
            <a:endParaRPr lang="en-US" baseline="0" dirty="0" smtClean="0"/>
          </a:p>
          <a:p>
            <a:endParaRPr lang="en-US" baseline="0" dirty="0" smtClean="0"/>
          </a:p>
          <a:p>
            <a:r>
              <a:rPr lang="en-US" baseline="0" dirty="0" smtClean="0"/>
              <a:t>179.2.3</a:t>
            </a:r>
            <a:br>
              <a:rPr lang="en-US" dirty="0" smtClean="0"/>
            </a:br>
            <a:r>
              <a:rPr lang="en-US" dirty="0" err="1" smtClean="0"/>
              <a:t>qn</a:t>
            </a:r>
            <a:r>
              <a:rPr lang="en-US" dirty="0" smtClean="0"/>
              <a:t> 1</a:t>
            </a:r>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Option A</a:t>
            </a:r>
            <a:endParaRPr lang="en-US" dirty="0"/>
          </a:p>
          <a:p>
            <a:r>
              <a:rPr lang="en-US" dirty="0"/>
              <a:t>Easy (Optional)</a:t>
            </a:r>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C4E5F1C-18F0-46A8-B179-598C90B80A18}" type="slidenum">
              <a:rPr lang="en-US" smtClean="0"/>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609601"/>
            <a:ext cx="10363200" cy="4267200"/>
          </a:xfrm>
        </p:spPr>
        <p:txBody>
          <a:bodyPr anchor="b">
            <a:noAutofit/>
          </a:bodyPr>
          <a:lstStyle>
            <a:lvl1pPr>
              <a:lnSpc>
                <a:spcPct val="100000"/>
              </a:lnSpc>
              <a:defRPr sz="8000"/>
            </a:lvl1pPr>
          </a:lstStyle>
          <a:p>
            <a:r>
              <a:rPr lang="en-US"/>
              <a:t>Click to edit Master title style</a:t>
            </a:r>
            <a:endParaRPr lang="en-US" dirty="0"/>
          </a:p>
        </p:txBody>
      </p:sp>
      <p:sp>
        <p:nvSpPr>
          <p:cNvPr id="3" name="Subtitle 2"/>
          <p:cNvSpPr>
            <a:spLocks noGrp="1"/>
          </p:cNvSpPr>
          <p:nvPr>
            <p:ph type="subTitle" idx="1"/>
          </p:nvPr>
        </p:nvSpPr>
        <p:spPr>
          <a:xfrm>
            <a:off x="1828800" y="4953000"/>
            <a:ext cx="85344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9C7B6E1B-5CD6-457E-B12E-40DB70920123}" type="datetimeFigureOut">
              <a:rPr lang="en-US" smtClean="0"/>
            </a:fld>
            <a:endParaRPr lang="en-US"/>
          </a:p>
        </p:txBody>
      </p:sp>
      <p:sp>
        <p:nvSpPr>
          <p:cNvPr id="8" name="Slide Number Placeholder 7"/>
          <p:cNvSpPr>
            <a:spLocks noGrp="1"/>
          </p:cNvSpPr>
          <p:nvPr>
            <p:ph type="sldNum" sz="quarter" idx="11"/>
          </p:nvPr>
        </p:nvSpPr>
        <p:spPr/>
        <p:txBody>
          <a:bodyPr/>
          <a:lstStyle/>
          <a:p>
            <a:fld id="{4E6FD98F-884B-4231-90DD-78567DD4FAEB}" type="slidenum">
              <a:rPr lang="en-US" smtClean="0"/>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9C7B6E1B-5CD6-457E-B12E-40DB7092012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6FD98F-884B-4231-90DD-78567DD4FAE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9C7B6E1B-5CD6-457E-B12E-40DB7092012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6FD98F-884B-4231-90DD-78567DD4FAE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anose="020B0604020202020204" pitchFamily="34" charset="0"/>
              <a:buChar char="•"/>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9C7B6E1B-5CD6-457E-B12E-40DB7092012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6FD98F-884B-4231-90DD-78567DD4FAE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1371601"/>
            <a:ext cx="103632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a:t>Click to edit Master title style</a:t>
            </a:r>
            <a:endParaRPr lang="en-US" dirty="0"/>
          </a:p>
        </p:txBody>
      </p:sp>
      <p:sp>
        <p:nvSpPr>
          <p:cNvPr id="3" name="Text Placeholder 2"/>
          <p:cNvSpPr>
            <a:spLocks noGrp="1"/>
          </p:cNvSpPr>
          <p:nvPr>
            <p:ph type="body" idx="1"/>
          </p:nvPr>
        </p:nvSpPr>
        <p:spPr>
          <a:xfrm>
            <a:off x="963084" y="4068764"/>
            <a:ext cx="103632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9C7B6E1B-5CD6-457E-B12E-40DB7092012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6FD98F-884B-4231-90DD-78567DD4FAEB}" type="slidenum">
              <a:rPr lang="en-US" smtClean="0"/>
            </a:fld>
            <a:endParaRPr lang="en-US"/>
          </a:p>
        </p:txBody>
      </p:sp>
      <p:sp>
        <p:nvSpPr>
          <p:cNvPr id="7" name="Oval 6"/>
          <p:cNvSpPr/>
          <p:nvPr/>
        </p:nvSpPr>
        <p:spPr>
          <a:xfrm>
            <a:off x="5994400" y="3924300"/>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6261100" y="3924300"/>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728971" y="3924300"/>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4" name="Content Placeholder 3"/>
          <p:cNvSpPr>
            <a:spLocks noGrp="1"/>
          </p:cNvSpPr>
          <p:nvPr>
            <p:ph sz="half" idx="2"/>
          </p:nvPr>
        </p:nvSpPr>
        <p:spPr>
          <a:xfrm>
            <a:off x="6197600" y="1600201"/>
            <a:ext cx="53848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9C7B6E1B-5CD6-457E-B12E-40DB70920123}"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6FD98F-884B-4231-90DD-78567DD4FAEB}" type="slidenum">
              <a:rPr lang="en-US" smtClean="0"/>
            </a:fld>
            <a:endParaRPr lang="en-US"/>
          </a:p>
        </p:txBody>
      </p:sp>
      <p:sp>
        <p:nvSpPr>
          <p:cNvPr id="9" name="Content Placeholder 8"/>
          <p:cNvSpPr>
            <a:spLocks noGrp="1"/>
          </p:cNvSpPr>
          <p:nvPr>
            <p:ph sz="quarter" idx="13"/>
          </p:nvPr>
        </p:nvSpPr>
        <p:spPr>
          <a:xfrm>
            <a:off x="487680" y="1600200"/>
            <a:ext cx="5388864" cy="452628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609600" y="1600200"/>
            <a:ext cx="5386917"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5" name="Text Placeholder 4"/>
          <p:cNvSpPr>
            <a:spLocks noGrp="1"/>
          </p:cNvSpPr>
          <p:nvPr>
            <p:ph type="body" sz="quarter" idx="3"/>
          </p:nvPr>
        </p:nvSpPr>
        <p:spPr>
          <a:xfrm>
            <a:off x="6197601" y="1600200"/>
            <a:ext cx="5389033"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7" name="Date Placeholder 6"/>
          <p:cNvSpPr>
            <a:spLocks noGrp="1"/>
          </p:cNvSpPr>
          <p:nvPr>
            <p:ph type="dt" sz="half" idx="10"/>
          </p:nvPr>
        </p:nvSpPr>
        <p:spPr/>
        <p:txBody>
          <a:bodyPr/>
          <a:lstStyle/>
          <a:p>
            <a:fld id="{9C7B6E1B-5CD6-457E-B12E-40DB70920123}"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E6FD98F-884B-4231-90DD-78567DD4FAEB}" type="slidenum">
              <a:rPr lang="en-US" smtClean="0"/>
            </a:fld>
            <a:endParaRPr lang="en-US"/>
          </a:p>
        </p:txBody>
      </p:sp>
      <p:sp>
        <p:nvSpPr>
          <p:cNvPr id="11" name="Content Placeholder 10"/>
          <p:cNvSpPr>
            <a:spLocks noGrp="1"/>
          </p:cNvSpPr>
          <p:nvPr>
            <p:ph sz="quarter" idx="13"/>
          </p:nvPr>
        </p:nvSpPr>
        <p:spPr>
          <a:xfrm>
            <a:off x="609600" y="2212848"/>
            <a:ext cx="5388864" cy="3913632"/>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3" name="Content Placeholder 12"/>
          <p:cNvSpPr>
            <a:spLocks noGrp="1"/>
          </p:cNvSpPr>
          <p:nvPr>
            <p:ph sz="quarter" idx="14"/>
          </p:nvPr>
        </p:nvSpPr>
        <p:spPr>
          <a:xfrm>
            <a:off x="6230112" y="2212849"/>
            <a:ext cx="5388864" cy="3913187"/>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C7B6E1B-5CD6-457E-B12E-40DB70920123}"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E6FD98F-884B-4231-90DD-78567DD4FAE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7B6E1B-5CD6-457E-B12E-40DB70920123}"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E6FD98F-884B-4231-90DD-78567DD4FAE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76117" y="266700"/>
            <a:ext cx="4011084"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958850" y="273051"/>
            <a:ext cx="66611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7876117" y="2438401"/>
            <a:ext cx="4011084"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9C7B6E1B-5CD6-457E-B12E-40DB70920123}"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6FD98F-884B-4231-90DD-78567DD4FAE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39435" y="228600"/>
            <a:ext cx="7615765" cy="895350"/>
          </a:xfrm>
        </p:spPr>
        <p:txBody>
          <a:bodyPr anchor="b"/>
          <a:lstStyle>
            <a:lvl1pPr algn="ctr">
              <a:lnSpc>
                <a:spcPct val="100000"/>
              </a:lnSpc>
              <a:defRPr sz="2800" b="0"/>
            </a:lvl1pPr>
          </a:lstStyle>
          <a:p>
            <a:r>
              <a:rPr lang="en-US"/>
              <a:t>Click to edit Master title style</a:t>
            </a:r>
            <a:endParaRPr lang="en-US" dirty="0"/>
          </a:p>
        </p:txBody>
      </p:sp>
      <p:sp>
        <p:nvSpPr>
          <p:cNvPr id="3" name="Picture Placeholder 2"/>
          <p:cNvSpPr>
            <a:spLocks noGrp="1"/>
          </p:cNvSpPr>
          <p:nvPr>
            <p:ph type="pic" idx="1"/>
          </p:nvPr>
        </p:nvSpPr>
        <p:spPr>
          <a:xfrm>
            <a:off x="2010835" y="1143000"/>
            <a:ext cx="8072965"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a:t>
            </a:r>
            <a:r>
              <a:rPr lang="en-US"/>
              <a:t>to add </a:t>
            </a:r>
            <a:r>
              <a:rPr lang="en-US" dirty="0"/>
              <a:t>picture</a:t>
            </a:r>
            <a:endParaRPr lang="en-US" dirty="0"/>
          </a:p>
        </p:txBody>
      </p:sp>
      <p:sp>
        <p:nvSpPr>
          <p:cNvPr id="4" name="Text Placeholder 3"/>
          <p:cNvSpPr>
            <a:spLocks noGrp="1"/>
          </p:cNvSpPr>
          <p:nvPr>
            <p:ph type="body" sz="half" idx="2"/>
          </p:nvPr>
        </p:nvSpPr>
        <p:spPr>
          <a:xfrm>
            <a:off x="2239435" y="5810250"/>
            <a:ext cx="7615765"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9C7B6E1B-5CD6-457E-B12E-40DB70920123}"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6FD98F-884B-4231-90DD-78567DD4FAE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0"/>
            <a:ext cx="10972800" cy="1600200"/>
          </a:xfrm>
          <a:prstGeom prst="rect">
            <a:avLst/>
          </a:prstGeom>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8484463" y="6356351"/>
            <a:ext cx="2781300"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anose="020B0502020202020204" pitchFamily="34" charset="0"/>
              </a:defRPr>
            </a:lvl1pPr>
          </a:lstStyle>
          <a:p>
            <a:fld id="{9C7B6E1B-5CD6-457E-B12E-40DB70920123}" type="datetimeFigureOut">
              <a:rPr lang="en-US" smtClean="0"/>
            </a:fld>
            <a:endParaRPr lang="en-US"/>
          </a:p>
        </p:txBody>
      </p:sp>
      <p:sp>
        <p:nvSpPr>
          <p:cNvPr id="5" name="Footer Placeholder 4"/>
          <p:cNvSpPr>
            <a:spLocks noGrp="1"/>
          </p:cNvSpPr>
          <p:nvPr>
            <p:ph type="ftr" sz="quarter" idx="3"/>
          </p:nvPr>
        </p:nvSpPr>
        <p:spPr>
          <a:xfrm>
            <a:off x="878887" y="6356351"/>
            <a:ext cx="3797300"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anose="020B0502020202020204" pitchFamily="34" charset="0"/>
              </a:defRPr>
            </a:lvl1pPr>
          </a:lstStyle>
          <a:p>
            <a:endParaRPr lang="en-US"/>
          </a:p>
        </p:txBody>
      </p:sp>
      <p:sp>
        <p:nvSpPr>
          <p:cNvPr id="6" name="Slide Number Placeholder 5"/>
          <p:cNvSpPr>
            <a:spLocks noGrp="1"/>
          </p:cNvSpPr>
          <p:nvPr>
            <p:ph type="sldNum" sz="quarter" idx="4"/>
          </p:nvPr>
        </p:nvSpPr>
        <p:spPr>
          <a:xfrm>
            <a:off x="11391038" y="6356351"/>
            <a:ext cx="749300"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anose="020B0502020202020204" pitchFamily="34" charset="0"/>
              </a:defRPr>
            </a:lvl1pPr>
          </a:lstStyle>
          <a:p>
            <a:fld id="{4E6FD98F-884B-4231-90DD-78567DD4FAEB}" type="slidenum">
              <a:rPr lang="en-US" smtClean="0"/>
            </a:fld>
            <a:endParaRPr lang="en-US"/>
          </a:p>
        </p:txBody>
      </p:sp>
      <p:sp>
        <p:nvSpPr>
          <p:cNvPr id="7" name="Oval 6"/>
          <p:cNvSpPr/>
          <p:nvPr/>
        </p:nvSpPr>
        <p:spPr>
          <a:xfrm>
            <a:off x="11277014" y="6499384"/>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758826" y="6499384"/>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6.xml"/><Relationship Id="rId2" Type="http://schemas.openxmlformats.org/officeDocument/2006/relationships/image" Target="../media/image3.png"/><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image" Target="../media/image7.em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10789" y="1221582"/>
            <a:ext cx="11229474" cy="2395044"/>
          </a:xfrm>
        </p:spPr>
        <p:txBody>
          <a:bodyPr>
            <a:normAutofit/>
          </a:bodyPr>
          <a:lstStyle/>
          <a:p>
            <a:r>
              <a:rPr lang="en-US" sz="8800" b="1" dirty="0">
                <a:solidFill>
                  <a:srgbClr val="C00000"/>
                </a:solidFill>
              </a:rPr>
              <a:t>Syllogism</a:t>
            </a:r>
            <a:endParaRPr lang="en-US" sz="8800" b="1" dirty="0">
              <a:solidFill>
                <a:srgbClr val="C00000"/>
              </a:solidFill>
              <a:effectLst/>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45432" y="994156"/>
            <a:ext cx="11085094" cy="4154984"/>
          </a:xfrm>
          <a:prstGeom prst="rect">
            <a:avLst/>
          </a:prstGeom>
        </p:spPr>
        <p:txBody>
          <a:bodyPr wrap="square">
            <a:spAutoFit/>
          </a:bodyPr>
          <a:lstStyle/>
          <a:p>
            <a:pPr lvl="0"/>
            <a:r>
              <a:rPr lang="en-US" sz="2400" dirty="0">
                <a:latin typeface="Times New Roman" panose="02020603050405020304" pitchFamily="18" charset="0"/>
                <a:cs typeface="Times New Roman" panose="02020603050405020304" pitchFamily="18" charset="0"/>
              </a:rPr>
              <a:t> S</a:t>
            </a:r>
            <a:r>
              <a:rPr lang="en-US" sz="2400" dirty="0" smtClean="0">
                <a:latin typeface="Times New Roman" panose="02020603050405020304" pitchFamily="18" charset="0"/>
                <a:cs typeface="Times New Roman" panose="02020603050405020304" pitchFamily="18" charset="0"/>
              </a:rPr>
              <a:t>tatements:</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Some kings are queens</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All queens are beautiful</a:t>
            </a:r>
            <a:endParaRPr lang="en-US" sz="2400" dirty="0" smtClean="0">
              <a:latin typeface="Times New Roman" panose="02020603050405020304" pitchFamily="18" charset="0"/>
              <a:cs typeface="Times New Roman" panose="02020603050405020304" pitchFamily="18" charset="0"/>
            </a:endParaRPr>
          </a:p>
          <a:p>
            <a:pPr lvl="0"/>
            <a:endParaRPr lang="en-US" sz="2400" dirty="0">
              <a:latin typeface="Times New Roman" panose="02020603050405020304" pitchFamily="18" charset="0"/>
              <a:cs typeface="Times New Roman" panose="02020603050405020304" pitchFamily="18" charset="0"/>
            </a:endParaRPr>
          </a:p>
          <a:p>
            <a:pPr lvl="0"/>
            <a:r>
              <a:rPr lang="en-US" sz="2400" dirty="0" smtClean="0">
                <a:latin typeface="Times New Roman" panose="02020603050405020304" pitchFamily="18" charset="0"/>
                <a:cs typeface="Times New Roman" panose="02020603050405020304" pitchFamily="18" charset="0"/>
              </a:rPr>
              <a:t>Conclusions:</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1. All kings are beautiful</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11.All queens are kings</a:t>
            </a:r>
            <a:endParaRPr lang="en-US" sz="2400" dirty="0" smtClean="0">
              <a:latin typeface="Times New Roman" panose="02020603050405020304" pitchFamily="18" charset="0"/>
              <a:cs typeface="Times New Roman" panose="02020603050405020304" pitchFamily="18" charset="0"/>
            </a:endParaRPr>
          </a:p>
          <a:p>
            <a:pPr lvl="0"/>
            <a:r>
              <a:rPr lang="en-US" sz="2400" b="1" dirty="0"/>
              <a:t>-CUBASTION CONSULTING PVT LTD</a:t>
            </a:r>
            <a:br>
              <a:rPr lang="en-US" sz="2400" dirty="0"/>
            </a:br>
            <a:endParaRPr lang="en-US" sz="2400" dirty="0">
              <a:latin typeface="Times New Roman" panose="02020603050405020304" pitchFamily="18" charset="0"/>
              <a:cs typeface="Times New Roman" panose="02020603050405020304" pitchFamily="18" charset="0"/>
            </a:endParaRPr>
          </a:p>
          <a:p>
            <a:pPr marL="457200" lvl="0" indent="-457200">
              <a:buAutoNum type="alphaUcPeriod"/>
            </a:pPr>
            <a:r>
              <a:rPr lang="en-US" sz="2400" dirty="0" smtClean="0">
                <a:latin typeface="Times New Roman" panose="02020603050405020304" pitchFamily="18" charset="0"/>
                <a:cs typeface="Times New Roman" panose="02020603050405020304" pitchFamily="18" charset="0"/>
              </a:rPr>
              <a:t>I follow        b. I &amp; II follow          c. II follow           d. neither follow</a:t>
            </a:r>
            <a:endParaRPr lang="en-US" sz="2400" dirty="0" smtClean="0">
              <a:latin typeface="Times New Roman" panose="02020603050405020304" pitchFamily="18" charset="0"/>
              <a:cs typeface="Times New Roman" panose="02020603050405020304" pitchFamily="18" charset="0"/>
            </a:endParaRPr>
          </a:p>
          <a:p>
            <a:pPr marL="457200" lvl="0" indent="-457200">
              <a:buAutoNum type="alphaUcPeriod"/>
            </a:pPr>
            <a:endParaRPr lang="en-US" sz="2400" dirty="0">
              <a:latin typeface="Times New Roman" panose="02020603050405020304" pitchFamily="18" charset="0"/>
              <a:cs typeface="Times New Roman" panose="02020603050405020304" pitchFamily="18" charset="0"/>
            </a:endParaRPr>
          </a:p>
        </p:txBody>
      </p:sp>
      <p:sp>
        <p:nvSpPr>
          <p:cNvPr id="4" name="Rectangle 3"/>
          <p:cNvSpPr/>
          <p:nvPr/>
        </p:nvSpPr>
        <p:spPr>
          <a:xfrm>
            <a:off x="2247193"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Syllogism</a:t>
            </a:r>
            <a:endParaRPr lang="en-US" sz="2800" b="1" dirty="0">
              <a:solidFill>
                <a:schemeClr val="bg1"/>
              </a:solidFill>
            </a:endParaRPr>
          </a:p>
        </p:txBody>
      </p:sp>
      <p:sp>
        <p:nvSpPr>
          <p:cNvPr id="8" name="Rectangle 7"/>
          <p:cNvSpPr/>
          <p:nvPr/>
        </p:nvSpPr>
        <p:spPr>
          <a:xfrm>
            <a:off x="545432" y="994156"/>
            <a:ext cx="9725141" cy="392159"/>
          </a:xfrm>
          <a:prstGeom prst="rect">
            <a:avLst/>
          </a:prstGeom>
        </p:spPr>
        <p:txBody>
          <a:bodyPr wrap="square">
            <a:spAutoFit/>
          </a:bodyPr>
          <a:lstStyle/>
          <a:p>
            <a:pPr>
              <a:lnSpc>
                <a:spcPct val="115000"/>
              </a:lnSpc>
            </a:pPr>
            <a:endParaRPr lang="en-US" dirty="0">
              <a:latin typeface="Calibri" panose="020F0502020204030204" pitchFamily="34" charset="0"/>
              <a:ea typeface="Calibri" panose="020F0502020204030204" pitchFamily="34" charset="0"/>
              <a:cs typeface="Mangal" panose="0204050305020303020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45432" y="937705"/>
            <a:ext cx="11085094" cy="461665"/>
          </a:xfrm>
          <a:prstGeom prst="rect">
            <a:avLst/>
          </a:prstGeom>
        </p:spPr>
        <p:txBody>
          <a:bodyPr wrap="square">
            <a:spAutoFit/>
          </a:bodyPr>
          <a:lstStyle/>
          <a:p>
            <a:pPr lvl="0"/>
            <a:r>
              <a:rPr lang="en-US" sz="2400" dirty="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p:txBody>
      </p:sp>
      <p:sp>
        <p:nvSpPr>
          <p:cNvPr id="4" name="Rectangle 3"/>
          <p:cNvSpPr/>
          <p:nvPr/>
        </p:nvSpPr>
        <p:spPr>
          <a:xfrm>
            <a:off x="2247193"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Syllogism</a:t>
            </a:r>
            <a:endParaRPr lang="en-US" sz="2800" b="1" dirty="0">
              <a:solidFill>
                <a:schemeClr val="bg1"/>
              </a:solidFill>
            </a:endParaRPr>
          </a:p>
        </p:txBody>
      </p:sp>
      <p:sp>
        <p:nvSpPr>
          <p:cNvPr id="8" name="Rectangle 7"/>
          <p:cNvSpPr/>
          <p:nvPr/>
        </p:nvSpPr>
        <p:spPr>
          <a:xfrm>
            <a:off x="545432" y="994156"/>
            <a:ext cx="11327020" cy="6001643"/>
          </a:xfrm>
          <a:prstGeom prst="rect">
            <a:avLst/>
          </a:prstGeom>
        </p:spPr>
        <p:txBody>
          <a:bodyPr wrap="square">
            <a:spAutoFit/>
          </a:bodyPr>
          <a:lstStyle/>
          <a:p>
            <a:pPr fontAlgn="base"/>
            <a:r>
              <a:rPr lang="en-US" sz="2400" b="1" u="sng" dirty="0"/>
              <a:t>Statements :</a:t>
            </a:r>
            <a:r>
              <a:rPr lang="en-US" sz="2400" b="1" dirty="0"/>
              <a:t> </a:t>
            </a:r>
            <a:br>
              <a:rPr lang="en-US" sz="2400" b="1" dirty="0" smtClean="0"/>
            </a:br>
            <a:r>
              <a:rPr lang="en-US" sz="2400" dirty="0" smtClean="0"/>
              <a:t>All </a:t>
            </a:r>
            <a:r>
              <a:rPr lang="en-US" sz="2400" dirty="0"/>
              <a:t>the papers are books. </a:t>
            </a:r>
            <a:br>
              <a:rPr lang="en-US" sz="2400" dirty="0" smtClean="0"/>
            </a:br>
            <a:r>
              <a:rPr lang="en-US" sz="2400" dirty="0" smtClean="0"/>
              <a:t>All </a:t>
            </a:r>
            <a:r>
              <a:rPr lang="en-US" sz="2400" dirty="0"/>
              <a:t>the bags are books. </a:t>
            </a:r>
            <a:br>
              <a:rPr lang="en-US" sz="2400" dirty="0" smtClean="0"/>
            </a:br>
            <a:r>
              <a:rPr lang="en-US" sz="2400" dirty="0" smtClean="0"/>
              <a:t>Some </a:t>
            </a:r>
            <a:r>
              <a:rPr lang="en-US" sz="2400" dirty="0"/>
              <a:t>purses are bags.</a:t>
            </a:r>
            <a:br>
              <a:rPr lang="en-US" sz="2400" dirty="0"/>
            </a:br>
            <a:br>
              <a:rPr lang="en-US" sz="2400" dirty="0"/>
            </a:br>
            <a:r>
              <a:rPr lang="en-US" sz="2400" b="1" u="sng" dirty="0"/>
              <a:t>Conclusions :</a:t>
            </a:r>
            <a:br>
              <a:rPr lang="en-US" sz="2400" b="1" dirty="0"/>
            </a:br>
            <a:r>
              <a:rPr lang="en-US" sz="2400" dirty="0"/>
              <a:t>I. Some papers are bags.</a:t>
            </a:r>
            <a:br>
              <a:rPr lang="en-US" sz="2400" dirty="0"/>
            </a:br>
            <a:r>
              <a:rPr lang="en-US" sz="2400" dirty="0"/>
              <a:t>II. Some books are papers.</a:t>
            </a:r>
            <a:br>
              <a:rPr lang="en-US" sz="2400" dirty="0"/>
            </a:br>
            <a:r>
              <a:rPr lang="en-US" sz="2400" dirty="0"/>
              <a:t>III. Some books are purses</a:t>
            </a:r>
            <a:r>
              <a:rPr lang="en-US" sz="2400" dirty="0" smtClean="0"/>
              <a:t>.</a:t>
            </a:r>
            <a:br>
              <a:rPr lang="en-US" dirty="0" smtClean="0"/>
            </a:br>
            <a:r>
              <a:rPr lang="en-US" dirty="0" smtClean="0"/>
              <a:t>-</a:t>
            </a:r>
            <a:r>
              <a:rPr lang="en-US" b="1" dirty="0"/>
              <a:t>SMARTPRIX WEB PVT LTD</a:t>
            </a:r>
            <a:endParaRPr lang="en-US" b="1" dirty="0"/>
          </a:p>
          <a:p>
            <a:pPr fontAlgn="base"/>
            <a:endParaRPr lang="en-US" b="1" dirty="0" smtClean="0"/>
          </a:p>
          <a:p>
            <a:pPr fontAlgn="base"/>
            <a:r>
              <a:rPr lang="en-US" sz="2400" b="1" dirty="0" smtClean="0"/>
              <a:t>A</a:t>
            </a:r>
            <a:r>
              <a:rPr lang="en-US" sz="2400" b="1" dirty="0"/>
              <a:t>.</a:t>
            </a:r>
            <a:r>
              <a:rPr lang="en-US" sz="2400" dirty="0"/>
              <a:t> Only (I)</a:t>
            </a:r>
            <a:endParaRPr lang="en-US" sz="2400" dirty="0"/>
          </a:p>
          <a:p>
            <a:pPr fontAlgn="base"/>
            <a:r>
              <a:rPr lang="en-US" sz="2400" b="1" dirty="0"/>
              <a:t>B.</a:t>
            </a:r>
            <a:r>
              <a:rPr lang="en-US" sz="2400" dirty="0"/>
              <a:t> Only (</a:t>
            </a:r>
            <a:r>
              <a:rPr lang="en-US" sz="2400" dirty="0" smtClean="0"/>
              <a:t>I) </a:t>
            </a:r>
            <a:r>
              <a:rPr lang="en-US" sz="2400" dirty="0"/>
              <a:t>and (</a:t>
            </a:r>
            <a:r>
              <a:rPr lang="en-US" sz="2400" dirty="0" smtClean="0"/>
              <a:t>II)</a:t>
            </a:r>
            <a:endParaRPr lang="en-US" sz="2400" dirty="0"/>
          </a:p>
          <a:p>
            <a:pPr fontAlgn="base"/>
            <a:r>
              <a:rPr lang="en-US" sz="2400" b="1" dirty="0"/>
              <a:t>C.</a:t>
            </a:r>
            <a:r>
              <a:rPr lang="en-US" sz="2400" dirty="0"/>
              <a:t> Only </a:t>
            </a:r>
            <a:r>
              <a:rPr lang="en-US" sz="2400" dirty="0" smtClean="0"/>
              <a:t>(III)</a:t>
            </a:r>
            <a:endParaRPr lang="en-US" sz="2400" dirty="0"/>
          </a:p>
          <a:p>
            <a:pPr fontAlgn="base"/>
            <a:r>
              <a:rPr lang="en-US" sz="2400" b="1" dirty="0"/>
              <a:t>D.</a:t>
            </a:r>
            <a:r>
              <a:rPr lang="en-US" sz="2400" dirty="0"/>
              <a:t> </a:t>
            </a:r>
            <a:r>
              <a:rPr lang="en-US" sz="2400" dirty="0" smtClean="0"/>
              <a:t>both </a:t>
            </a:r>
            <a:r>
              <a:rPr lang="en-US" sz="2400" dirty="0"/>
              <a:t>(</a:t>
            </a:r>
            <a:r>
              <a:rPr lang="en-US" sz="2400" dirty="0" smtClean="0"/>
              <a:t>II) </a:t>
            </a:r>
            <a:r>
              <a:rPr lang="en-US" sz="2400" dirty="0"/>
              <a:t>and (III</a:t>
            </a:r>
            <a:r>
              <a:rPr lang="en-US" sz="2400" dirty="0" smtClean="0"/>
              <a:t>)</a:t>
            </a:r>
            <a:endParaRPr lang="en-US" sz="2400" dirty="0" smtClean="0"/>
          </a:p>
          <a:p>
            <a:pPr fontAlgn="base"/>
            <a:endParaRPr lang="en-US" dirty="0"/>
          </a:p>
          <a:p>
            <a:pPr fontAlgn="base"/>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16193" y="994156"/>
            <a:ext cx="11291313" cy="4154984"/>
          </a:xfrm>
          <a:prstGeom prst="rect">
            <a:avLst/>
          </a:prstGeom>
        </p:spPr>
        <p:txBody>
          <a:bodyPr wrap="square">
            <a:spAutoFit/>
          </a:bodyPr>
          <a:lstStyle/>
          <a:p>
            <a:r>
              <a:rPr lang="en-US" sz="2400" b="1" dirty="0"/>
              <a:t>Statements</a:t>
            </a:r>
            <a:r>
              <a:rPr lang="en-US" sz="2400" dirty="0"/>
              <a:t>: Some Cats are Rats. All bats are tables. All Rats are Bats.</a:t>
            </a:r>
            <a:br>
              <a:rPr lang="en-US" sz="2400" dirty="0"/>
            </a:br>
            <a:r>
              <a:rPr lang="en-US" sz="2400" b="1" dirty="0" smtClean="0"/>
              <a:t>Conclusion:</a:t>
            </a:r>
            <a:endParaRPr lang="en-US" sz="2400" b="1" dirty="0" smtClean="0"/>
          </a:p>
          <a:p>
            <a:r>
              <a:rPr lang="en-US" sz="2400" dirty="0" smtClean="0"/>
              <a:t>I</a:t>
            </a:r>
            <a:r>
              <a:rPr lang="en-US" sz="2400" dirty="0"/>
              <a:t>. Some Cats are bats</a:t>
            </a:r>
            <a:endParaRPr lang="en-US" sz="2400" dirty="0"/>
          </a:p>
          <a:p>
            <a:r>
              <a:rPr lang="en-US" sz="2400" dirty="0"/>
              <a:t>II. All bats are rats</a:t>
            </a:r>
            <a:endParaRPr lang="en-US" sz="2400" dirty="0"/>
          </a:p>
          <a:p>
            <a:r>
              <a:rPr lang="en-US" sz="2400" dirty="0"/>
              <a:t>III. All tables are cats</a:t>
            </a:r>
            <a:endParaRPr lang="en-US" sz="2400" dirty="0"/>
          </a:p>
          <a:p>
            <a:r>
              <a:rPr lang="en-US" sz="2400" dirty="0"/>
              <a:t>IV. All bats are cats</a:t>
            </a:r>
            <a:endParaRPr lang="en-US" sz="2400" dirty="0"/>
          </a:p>
          <a:p>
            <a:r>
              <a:rPr lang="en-US" sz="2400" b="1" dirty="0" smtClean="0"/>
              <a:t>-KPIT</a:t>
            </a:r>
            <a:endParaRPr lang="en-US" sz="2400" b="1" dirty="0" smtClean="0"/>
          </a:p>
          <a:p>
            <a:r>
              <a:rPr lang="en-US" sz="2400" dirty="0" smtClean="0"/>
              <a:t>1</a:t>
            </a:r>
            <a:r>
              <a:rPr lang="en-US" sz="2400" dirty="0"/>
              <a:t>. Only I &amp; II follow</a:t>
            </a:r>
            <a:endParaRPr lang="en-US" sz="2400" dirty="0"/>
          </a:p>
          <a:p>
            <a:r>
              <a:rPr lang="en-US" sz="2400" dirty="0"/>
              <a:t>2. Only II follows</a:t>
            </a:r>
            <a:endParaRPr lang="en-US" sz="2400" dirty="0"/>
          </a:p>
          <a:p>
            <a:r>
              <a:rPr lang="en-US" sz="2400" dirty="0"/>
              <a:t>3. Only I &amp; IV follow</a:t>
            </a:r>
            <a:endParaRPr lang="en-US" sz="2400" dirty="0"/>
          </a:p>
          <a:p>
            <a:r>
              <a:rPr lang="en-US" sz="2400" dirty="0"/>
              <a:t>4. None of </a:t>
            </a:r>
            <a:r>
              <a:rPr lang="en-US" sz="2400" dirty="0" smtClean="0"/>
              <a:t>these</a:t>
            </a:r>
            <a:endParaRPr lang="en-US" sz="2400" dirty="0"/>
          </a:p>
        </p:txBody>
      </p:sp>
      <p:sp>
        <p:nvSpPr>
          <p:cNvPr id="4" name="Rectangle 3"/>
          <p:cNvSpPr/>
          <p:nvPr/>
        </p:nvSpPr>
        <p:spPr>
          <a:xfrm>
            <a:off x="2247193"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Syllogism</a:t>
            </a:r>
            <a:endParaRPr lang="en-US" sz="2800" b="1" dirty="0">
              <a:solidFill>
                <a:schemeClr val="bg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62233" y="994156"/>
            <a:ext cx="11842954" cy="4893647"/>
          </a:xfrm>
          <a:prstGeom prst="rect">
            <a:avLst/>
          </a:prstGeom>
        </p:spPr>
        <p:txBody>
          <a:bodyPr wrap="square">
            <a:spAutoFit/>
          </a:bodyPr>
          <a:lstStyle/>
          <a:p>
            <a:r>
              <a:rPr lang="en-US" sz="2400" b="1" dirty="0"/>
              <a:t>Statements:</a:t>
            </a:r>
            <a:r>
              <a:rPr lang="en-US" sz="2400" dirty="0"/>
              <a:t> Some ships are boats. All boats are submarines. Some submarines are </a:t>
            </a:r>
            <a:r>
              <a:rPr lang="en-US" sz="2400" dirty="0" err="1"/>
              <a:t>yatches</a:t>
            </a:r>
            <a:r>
              <a:rPr lang="en-US" sz="2400" dirty="0"/>
              <a:t>.</a:t>
            </a:r>
            <a:br>
              <a:rPr lang="en-US" sz="2400" dirty="0"/>
            </a:br>
            <a:r>
              <a:rPr lang="en-US" sz="2400" b="1" dirty="0"/>
              <a:t>Conclusion</a:t>
            </a:r>
            <a:r>
              <a:rPr lang="en-US" sz="2400" b="1" dirty="0" smtClean="0"/>
              <a:t>:</a:t>
            </a:r>
            <a:endParaRPr lang="en-US" sz="2400" b="1" dirty="0" smtClean="0"/>
          </a:p>
          <a:p>
            <a:r>
              <a:rPr lang="en-US" sz="2400" dirty="0" smtClean="0"/>
              <a:t>I</a:t>
            </a:r>
            <a:r>
              <a:rPr lang="en-US" sz="2400" dirty="0"/>
              <a:t>. Some </a:t>
            </a:r>
            <a:r>
              <a:rPr lang="en-US" sz="2400" dirty="0" err="1"/>
              <a:t>yatches</a:t>
            </a:r>
            <a:r>
              <a:rPr lang="en-US" sz="2400" dirty="0"/>
              <a:t> are boats.</a:t>
            </a:r>
            <a:endParaRPr lang="en-US" sz="2400" dirty="0"/>
          </a:p>
          <a:p>
            <a:r>
              <a:rPr lang="en-US" sz="2400" dirty="0"/>
              <a:t>II. Some submarines are boats.</a:t>
            </a:r>
            <a:endParaRPr lang="en-US" sz="2400" dirty="0"/>
          </a:p>
          <a:p>
            <a:r>
              <a:rPr lang="en-US" sz="2400" dirty="0"/>
              <a:t>III. Some submarines are ships.</a:t>
            </a:r>
            <a:endParaRPr lang="en-US" sz="2400" dirty="0"/>
          </a:p>
          <a:p>
            <a:r>
              <a:rPr lang="en-US" sz="2400" dirty="0"/>
              <a:t>IV. Some </a:t>
            </a:r>
            <a:r>
              <a:rPr lang="en-US" sz="2400" dirty="0" err="1"/>
              <a:t>yatches</a:t>
            </a:r>
            <a:r>
              <a:rPr lang="en-US" sz="2400" dirty="0"/>
              <a:t> are ships</a:t>
            </a:r>
            <a:endParaRPr lang="en-US" sz="2400" dirty="0"/>
          </a:p>
          <a:p>
            <a:r>
              <a:rPr lang="en-US" sz="2400" b="1" dirty="0" smtClean="0"/>
              <a:t>-KPIT</a:t>
            </a:r>
            <a:endParaRPr lang="en-US" sz="2400" b="1" dirty="0" smtClean="0"/>
          </a:p>
          <a:p>
            <a:r>
              <a:rPr lang="en-US" sz="2400" dirty="0" smtClean="0"/>
              <a:t>1</a:t>
            </a:r>
            <a:r>
              <a:rPr lang="en-US" sz="2400" dirty="0"/>
              <a:t>. All follow</a:t>
            </a:r>
            <a:endParaRPr lang="en-US" sz="2400" dirty="0"/>
          </a:p>
          <a:p>
            <a:r>
              <a:rPr lang="en-US" sz="2400" dirty="0"/>
              <a:t>2. Only II and III follow</a:t>
            </a:r>
            <a:endParaRPr lang="en-US" sz="2400" dirty="0"/>
          </a:p>
          <a:p>
            <a:r>
              <a:rPr lang="en-US" sz="2400" dirty="0"/>
              <a:t>3. Only III follows</a:t>
            </a:r>
            <a:endParaRPr lang="en-US" sz="2400" dirty="0"/>
          </a:p>
          <a:p>
            <a:r>
              <a:rPr lang="en-US" sz="2400" dirty="0"/>
              <a:t>4. Only IV follows</a:t>
            </a:r>
            <a:endParaRPr lang="en-US" sz="2400" dirty="0"/>
          </a:p>
          <a:p>
            <a:endParaRPr lang="en-US" sz="2400" dirty="0"/>
          </a:p>
        </p:txBody>
      </p:sp>
      <p:sp>
        <p:nvSpPr>
          <p:cNvPr id="4" name="Rectangle 3"/>
          <p:cNvSpPr/>
          <p:nvPr/>
        </p:nvSpPr>
        <p:spPr>
          <a:xfrm>
            <a:off x="2247193"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Syllogism</a:t>
            </a:r>
            <a:endParaRPr lang="en-US" sz="2800" b="1" dirty="0">
              <a:solidFill>
                <a:schemeClr val="bg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65471" y="994156"/>
            <a:ext cx="11783961" cy="4524315"/>
          </a:xfrm>
          <a:prstGeom prst="rect">
            <a:avLst/>
          </a:prstGeom>
        </p:spPr>
        <p:txBody>
          <a:bodyPr wrap="square">
            <a:spAutoFit/>
          </a:bodyPr>
          <a:lstStyle/>
          <a:p>
            <a:r>
              <a:rPr lang="en-US" sz="2400" b="1" dirty="0"/>
              <a:t>Statements:</a:t>
            </a:r>
            <a:r>
              <a:rPr lang="en-US" sz="2400" dirty="0"/>
              <a:t> Most CPUs are keyboards. No keyboard is a Mouse. All </a:t>
            </a:r>
            <a:r>
              <a:rPr lang="en-US" sz="2400" dirty="0" err="1"/>
              <a:t>Mouses</a:t>
            </a:r>
            <a:r>
              <a:rPr lang="en-US" sz="2400" dirty="0"/>
              <a:t> are CPU.</a:t>
            </a:r>
            <a:br>
              <a:rPr lang="en-US" sz="2400" dirty="0"/>
            </a:br>
            <a:r>
              <a:rPr lang="en-US" sz="2400" b="1" dirty="0"/>
              <a:t>Conclusion</a:t>
            </a:r>
            <a:r>
              <a:rPr lang="en-US" sz="2400" b="1" dirty="0" smtClean="0"/>
              <a:t>:</a:t>
            </a:r>
            <a:endParaRPr lang="en-US" sz="2400" b="1" dirty="0" smtClean="0"/>
          </a:p>
          <a:p>
            <a:r>
              <a:rPr lang="en-US" sz="2400" dirty="0" smtClean="0"/>
              <a:t>I</a:t>
            </a:r>
            <a:r>
              <a:rPr lang="en-US" sz="2400" dirty="0"/>
              <a:t>. Some keyboards are CPU</a:t>
            </a:r>
            <a:endParaRPr lang="en-US" sz="2400" dirty="0"/>
          </a:p>
          <a:p>
            <a:r>
              <a:rPr lang="en-US" sz="2400" dirty="0"/>
              <a:t>II. All CPU’s are Mouse</a:t>
            </a:r>
            <a:endParaRPr lang="en-US" sz="2400" dirty="0"/>
          </a:p>
          <a:p>
            <a:r>
              <a:rPr lang="en-US" sz="2400" dirty="0"/>
              <a:t>III. No Mouse is a keyboard</a:t>
            </a:r>
            <a:endParaRPr lang="en-US" sz="2400" dirty="0"/>
          </a:p>
          <a:p>
            <a:r>
              <a:rPr lang="en-US" sz="2400" dirty="0"/>
              <a:t>IV. Some Mouse are keyboard</a:t>
            </a:r>
            <a:endParaRPr lang="en-US" sz="2400" dirty="0"/>
          </a:p>
          <a:p>
            <a:r>
              <a:rPr lang="en-US" sz="2400" b="1" dirty="0" smtClean="0"/>
              <a:t>-CHC CONSULTING</a:t>
            </a:r>
            <a:endParaRPr lang="en-US" sz="2400" b="1" dirty="0" smtClean="0"/>
          </a:p>
          <a:p>
            <a:r>
              <a:rPr lang="en-US" sz="2400" dirty="0" smtClean="0"/>
              <a:t>1</a:t>
            </a:r>
            <a:r>
              <a:rPr lang="en-US" sz="2400" dirty="0"/>
              <a:t>. Only I follows</a:t>
            </a:r>
            <a:endParaRPr lang="en-US" sz="2400" dirty="0"/>
          </a:p>
          <a:p>
            <a:r>
              <a:rPr lang="en-US" sz="2400" dirty="0"/>
              <a:t>2. Only II and III follow</a:t>
            </a:r>
            <a:endParaRPr lang="en-US" sz="2400" dirty="0"/>
          </a:p>
          <a:p>
            <a:r>
              <a:rPr lang="en-US" sz="2400" dirty="0"/>
              <a:t>3. Only I and III follow</a:t>
            </a:r>
            <a:endParaRPr lang="en-US" sz="2400" dirty="0"/>
          </a:p>
          <a:p>
            <a:r>
              <a:rPr lang="en-US" sz="2400" dirty="0"/>
              <a:t>4. Only II follows</a:t>
            </a:r>
            <a:endParaRPr lang="en-US" sz="2400" dirty="0"/>
          </a:p>
          <a:p>
            <a:endParaRPr lang="en-US" sz="2400" dirty="0"/>
          </a:p>
        </p:txBody>
      </p:sp>
      <p:sp>
        <p:nvSpPr>
          <p:cNvPr id="4" name="Rectangle 3"/>
          <p:cNvSpPr/>
          <p:nvPr/>
        </p:nvSpPr>
        <p:spPr>
          <a:xfrm>
            <a:off x="2247193"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Syllogism</a:t>
            </a:r>
            <a:endParaRPr lang="en-US" sz="2800" b="1" dirty="0">
              <a:solidFill>
                <a:schemeClr val="bg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16193" y="994156"/>
            <a:ext cx="11291313" cy="4893647"/>
          </a:xfrm>
          <a:prstGeom prst="rect">
            <a:avLst/>
          </a:prstGeom>
        </p:spPr>
        <p:txBody>
          <a:bodyPr wrap="square">
            <a:spAutoFit/>
          </a:bodyPr>
          <a:lstStyle/>
          <a:p>
            <a:pPr lvl="0"/>
            <a:r>
              <a:rPr lang="en-US" sz="2400" dirty="0" smtClean="0">
                <a:latin typeface="Times New Roman" panose="02020603050405020304" pitchFamily="18" charset="0"/>
                <a:cs typeface="Times New Roman" panose="02020603050405020304" pitchFamily="18" charset="0"/>
              </a:rPr>
              <a:t>Statements:</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I. Some cars can fly.</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II. Rama is a car.</a:t>
            </a:r>
            <a:endParaRPr lang="en-US" sz="2400" dirty="0" smtClean="0">
              <a:latin typeface="Times New Roman" panose="02020603050405020304" pitchFamily="18" charset="0"/>
              <a:cs typeface="Times New Roman" panose="02020603050405020304" pitchFamily="18" charset="0"/>
            </a:endParaRPr>
          </a:p>
          <a:p>
            <a:pPr lvl="0"/>
            <a:endParaRPr lang="en-US" sz="2400" dirty="0">
              <a:latin typeface="Times New Roman" panose="02020603050405020304" pitchFamily="18" charset="0"/>
              <a:cs typeface="Times New Roman" panose="02020603050405020304" pitchFamily="18" charset="0"/>
            </a:endParaRPr>
          </a:p>
          <a:p>
            <a:pPr lvl="0"/>
            <a:r>
              <a:rPr lang="en-US" sz="2400" dirty="0" smtClean="0">
                <a:latin typeface="Times New Roman" panose="02020603050405020304" pitchFamily="18" charset="0"/>
                <a:cs typeface="Times New Roman" panose="02020603050405020304" pitchFamily="18" charset="0"/>
              </a:rPr>
              <a:t>Conclusions:</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I. Rama can fly.</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II. Rama cannot fly.</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III. Rama can dance.</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IV. Rama can swim.</a:t>
            </a:r>
            <a:endParaRPr lang="en-US" sz="2400" dirty="0" smtClean="0">
              <a:latin typeface="Times New Roman" panose="02020603050405020304" pitchFamily="18" charset="0"/>
              <a:cs typeface="Times New Roman" panose="02020603050405020304" pitchFamily="18" charset="0"/>
            </a:endParaRPr>
          </a:p>
          <a:p>
            <a:pPr lvl="0"/>
            <a:r>
              <a:rPr lang="en-US" sz="2400" b="1" dirty="0" smtClean="0"/>
              <a:t>-</a:t>
            </a:r>
            <a:r>
              <a:rPr lang="en-US" sz="2400" b="1" dirty="0"/>
              <a:t>SMARTPRIX WEB PVT LTD</a:t>
            </a:r>
            <a:endParaRPr lang="en-US" sz="2400" b="1" dirty="0">
              <a:latin typeface="Times New Roman" panose="02020603050405020304" pitchFamily="18" charset="0"/>
              <a:cs typeface="Times New Roman" panose="02020603050405020304" pitchFamily="18" charset="0"/>
            </a:endParaRPr>
          </a:p>
          <a:p>
            <a:pPr lvl="0"/>
            <a:endParaRPr lang="en-US" sz="2400" dirty="0" smtClean="0">
              <a:latin typeface="Times New Roman" panose="02020603050405020304" pitchFamily="18" charset="0"/>
              <a:cs typeface="Times New Roman" panose="02020603050405020304" pitchFamily="18" charset="0"/>
            </a:endParaRPr>
          </a:p>
          <a:p>
            <a:pPr lvl="0"/>
            <a:r>
              <a:rPr lang="en-US" sz="2400" dirty="0" smtClean="0">
                <a:latin typeface="Times New Roman" panose="02020603050405020304" pitchFamily="18" charset="0"/>
                <a:cs typeface="Times New Roman" panose="02020603050405020304" pitchFamily="18" charset="0"/>
              </a:rPr>
              <a:t>a. All I,II,III and IV follows                     c. either I or II</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b. only I follow                                         d. none of these</a:t>
            </a:r>
            <a:endParaRPr lang="en-US" sz="2400" dirty="0">
              <a:latin typeface="Times New Roman" panose="02020603050405020304" pitchFamily="18" charset="0"/>
              <a:cs typeface="Times New Roman" panose="02020603050405020304" pitchFamily="18" charset="0"/>
            </a:endParaRPr>
          </a:p>
        </p:txBody>
      </p:sp>
      <p:sp>
        <p:nvSpPr>
          <p:cNvPr id="4" name="Rectangle 3"/>
          <p:cNvSpPr/>
          <p:nvPr/>
        </p:nvSpPr>
        <p:spPr>
          <a:xfrm>
            <a:off x="2247193"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Syllogism</a:t>
            </a:r>
            <a:endParaRPr lang="en-US" sz="2800" b="1" dirty="0">
              <a:solidFill>
                <a:schemeClr val="bg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45432" y="994156"/>
            <a:ext cx="11085094" cy="461665"/>
          </a:xfrm>
          <a:prstGeom prst="rect">
            <a:avLst/>
          </a:prstGeom>
        </p:spPr>
        <p:txBody>
          <a:bodyPr wrap="square">
            <a:spAutoFit/>
          </a:bodyPr>
          <a:lstStyle/>
          <a:p>
            <a:pPr lvl="0"/>
            <a:r>
              <a:rPr lang="en-US" sz="2400" dirty="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p:txBody>
      </p:sp>
      <p:sp>
        <p:nvSpPr>
          <p:cNvPr id="4" name="Rectangle 3"/>
          <p:cNvSpPr/>
          <p:nvPr/>
        </p:nvSpPr>
        <p:spPr>
          <a:xfrm>
            <a:off x="2247193"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Syllogism</a:t>
            </a:r>
            <a:endParaRPr lang="en-US" sz="2800" b="1" dirty="0">
              <a:solidFill>
                <a:schemeClr val="bg1"/>
              </a:solidFill>
            </a:endParaRPr>
          </a:p>
        </p:txBody>
      </p:sp>
      <p:sp>
        <p:nvSpPr>
          <p:cNvPr id="5" name="Rectangle 4"/>
          <p:cNvSpPr/>
          <p:nvPr/>
        </p:nvSpPr>
        <p:spPr>
          <a:xfrm>
            <a:off x="837061" y="839802"/>
            <a:ext cx="11020642" cy="6360716"/>
          </a:xfrm>
          <a:prstGeom prst="rect">
            <a:avLst/>
          </a:prstGeom>
        </p:spPr>
        <p:txBody>
          <a:bodyPr wrap="square">
            <a:spAutoFit/>
          </a:bodyPr>
          <a:lstStyle/>
          <a:p>
            <a:r>
              <a:rPr lang="en-US" sz="2000" b="1" dirty="0">
                <a:solidFill>
                  <a:srgbClr val="222222"/>
                </a:solidFill>
                <a:latin typeface="Roboto"/>
              </a:rPr>
              <a:t>Statements:</a:t>
            </a:r>
            <a:br>
              <a:rPr lang="en-US" sz="2000" dirty="0"/>
            </a:br>
            <a:r>
              <a:rPr lang="en-US" sz="2000" dirty="0">
                <a:solidFill>
                  <a:srgbClr val="222222"/>
                </a:solidFill>
                <a:latin typeface="Roboto"/>
              </a:rPr>
              <a:t>Some cows are camels.</a:t>
            </a:r>
            <a:br>
              <a:rPr lang="en-US" sz="2000" dirty="0"/>
            </a:br>
            <a:r>
              <a:rPr lang="en-US" sz="2000" dirty="0">
                <a:solidFill>
                  <a:srgbClr val="222222"/>
                </a:solidFill>
                <a:latin typeface="Roboto"/>
              </a:rPr>
              <a:t>All camels are buffaloes.</a:t>
            </a:r>
            <a:br>
              <a:rPr lang="en-US" sz="2000" dirty="0"/>
            </a:br>
            <a:r>
              <a:rPr lang="en-US" sz="2000" dirty="0">
                <a:solidFill>
                  <a:srgbClr val="222222"/>
                </a:solidFill>
                <a:latin typeface="Roboto"/>
              </a:rPr>
              <a:t>No buffalo is a fox.</a:t>
            </a:r>
            <a:br>
              <a:rPr lang="en-US" sz="2000" dirty="0"/>
            </a:br>
            <a:r>
              <a:rPr lang="en-US" sz="2000" dirty="0">
                <a:solidFill>
                  <a:srgbClr val="222222"/>
                </a:solidFill>
                <a:latin typeface="Roboto"/>
              </a:rPr>
              <a:t> </a:t>
            </a:r>
            <a:endParaRPr lang="en-US" sz="2000" dirty="0"/>
          </a:p>
          <a:p>
            <a:r>
              <a:rPr lang="en-US" sz="2000" b="1" dirty="0" smtClean="0">
                <a:solidFill>
                  <a:srgbClr val="222222"/>
                </a:solidFill>
                <a:latin typeface="Roboto"/>
              </a:rPr>
              <a:t>Conclusions </a:t>
            </a:r>
            <a:r>
              <a:rPr lang="en-US" sz="2000" b="1" dirty="0">
                <a:solidFill>
                  <a:srgbClr val="222222"/>
                </a:solidFill>
                <a:latin typeface="Roboto"/>
              </a:rPr>
              <a:t>:</a:t>
            </a:r>
            <a:br>
              <a:rPr lang="en-US" sz="2000" dirty="0"/>
            </a:br>
            <a:r>
              <a:rPr lang="en-US" sz="2000" dirty="0">
                <a:solidFill>
                  <a:srgbClr val="222222"/>
                </a:solidFill>
                <a:latin typeface="Roboto"/>
              </a:rPr>
              <a:t>Some camels are foxes.</a:t>
            </a:r>
            <a:br>
              <a:rPr lang="en-US" sz="2000" dirty="0"/>
            </a:br>
            <a:r>
              <a:rPr lang="en-US" sz="2000" dirty="0">
                <a:solidFill>
                  <a:srgbClr val="222222"/>
                </a:solidFill>
                <a:latin typeface="Roboto"/>
              </a:rPr>
              <a:t>No buffalo is a cow.</a:t>
            </a:r>
            <a:br>
              <a:rPr lang="en-US" sz="2000" dirty="0"/>
            </a:br>
            <a:r>
              <a:rPr lang="en-US" sz="2000" dirty="0">
                <a:solidFill>
                  <a:srgbClr val="222222"/>
                </a:solidFill>
                <a:latin typeface="Roboto"/>
              </a:rPr>
              <a:t>No cow is a fox</a:t>
            </a:r>
            <a:r>
              <a:rPr lang="en-US" sz="2000" dirty="0" smtClean="0">
                <a:solidFill>
                  <a:srgbClr val="222222"/>
                </a:solidFill>
                <a:latin typeface="Roboto"/>
              </a:rPr>
              <a:t>.</a:t>
            </a:r>
            <a:endParaRPr lang="en-US" sz="2000" dirty="0" smtClean="0">
              <a:solidFill>
                <a:srgbClr val="222222"/>
              </a:solidFill>
              <a:latin typeface="Roboto"/>
            </a:endParaRPr>
          </a:p>
          <a:p>
            <a:r>
              <a:rPr lang="en-US" sz="2000" dirty="0" smtClean="0"/>
              <a:t>-</a:t>
            </a:r>
            <a:r>
              <a:rPr lang="en-US" sz="2000" b="1" dirty="0"/>
              <a:t>GRAZITTI INTERACTIVE LLP</a:t>
            </a:r>
            <a:endParaRPr lang="en-US" sz="2000" dirty="0" smtClean="0">
              <a:solidFill>
                <a:srgbClr val="222222"/>
              </a:solidFill>
              <a:latin typeface="Roboto"/>
            </a:endParaRPr>
          </a:p>
          <a:p>
            <a:endParaRPr lang="en-US" sz="2000" dirty="0">
              <a:solidFill>
                <a:srgbClr val="222222"/>
              </a:solidFill>
              <a:latin typeface="Roboto"/>
            </a:endParaRPr>
          </a:p>
          <a:p>
            <a:pPr>
              <a:spcBef>
                <a:spcPts val="750"/>
              </a:spcBef>
            </a:pPr>
            <a:r>
              <a:rPr lang="en-US" sz="2000" dirty="0">
                <a:solidFill>
                  <a:srgbClr val="000000"/>
                </a:solidFill>
                <a:latin typeface="Segoe UI" panose="020B0502040204020203" pitchFamily="34" charset="0"/>
                <a:ea typeface="Times New Roman" panose="02020603050405020304" pitchFamily="18" charset="0"/>
                <a:cs typeface="Mangal" panose="02040503050203030202"/>
              </a:rPr>
              <a:t>(A) If only (1) conclusion follows</a:t>
            </a:r>
            <a:endParaRPr lang="en-US" sz="2000" dirty="0">
              <a:latin typeface="Calibri" panose="020F0502020204030204" pitchFamily="34" charset="0"/>
              <a:ea typeface="Calibri" panose="020F0502020204030204" pitchFamily="34" charset="0"/>
              <a:cs typeface="Mangal" panose="02040503050203030202"/>
            </a:endParaRPr>
          </a:p>
          <a:p>
            <a:pPr>
              <a:spcBef>
                <a:spcPts val="750"/>
              </a:spcBef>
            </a:pPr>
            <a:r>
              <a:rPr lang="en-US" sz="2000" dirty="0">
                <a:solidFill>
                  <a:srgbClr val="000000"/>
                </a:solidFill>
                <a:latin typeface="Segoe UI" panose="020B0502040204020203" pitchFamily="34" charset="0"/>
                <a:ea typeface="Times New Roman" panose="02020603050405020304" pitchFamily="18" charset="0"/>
                <a:cs typeface="Mangal" panose="02040503050203030202"/>
              </a:rPr>
              <a:t>(B) If only (2) conclusion follows</a:t>
            </a:r>
            <a:endParaRPr lang="en-US" sz="2000" dirty="0">
              <a:latin typeface="Calibri" panose="020F0502020204030204" pitchFamily="34" charset="0"/>
              <a:ea typeface="Calibri" panose="020F0502020204030204" pitchFamily="34" charset="0"/>
              <a:cs typeface="Mangal" panose="02040503050203030202"/>
            </a:endParaRPr>
          </a:p>
          <a:p>
            <a:pPr>
              <a:spcBef>
                <a:spcPts val="750"/>
              </a:spcBef>
            </a:pPr>
            <a:r>
              <a:rPr lang="en-US" sz="2000" dirty="0">
                <a:solidFill>
                  <a:srgbClr val="000000"/>
                </a:solidFill>
                <a:latin typeface="Segoe UI" panose="020B0502040204020203" pitchFamily="34" charset="0"/>
                <a:ea typeface="Times New Roman" panose="02020603050405020304" pitchFamily="18" charset="0"/>
                <a:cs typeface="Mangal" panose="02040503050203030202"/>
              </a:rPr>
              <a:t>(C) If either (1) or (2) follows</a:t>
            </a:r>
            <a:endParaRPr lang="en-US" sz="2000" dirty="0">
              <a:latin typeface="Calibri" panose="020F0502020204030204" pitchFamily="34" charset="0"/>
              <a:ea typeface="Calibri" panose="020F0502020204030204" pitchFamily="34" charset="0"/>
              <a:cs typeface="Mangal" panose="02040503050203030202"/>
            </a:endParaRPr>
          </a:p>
          <a:p>
            <a:pPr>
              <a:spcBef>
                <a:spcPts val="750"/>
              </a:spcBef>
            </a:pPr>
            <a:r>
              <a:rPr lang="en-US" sz="2000" dirty="0">
                <a:solidFill>
                  <a:srgbClr val="000000"/>
                </a:solidFill>
                <a:latin typeface="Segoe UI" panose="020B0502040204020203" pitchFamily="34" charset="0"/>
                <a:ea typeface="Times New Roman" panose="02020603050405020304" pitchFamily="18" charset="0"/>
                <a:cs typeface="Mangal" panose="02040503050203030202"/>
              </a:rPr>
              <a:t>(D) If neither (1) nor (2) follows and</a:t>
            </a:r>
            <a:endParaRPr lang="en-US" sz="2000" dirty="0">
              <a:solidFill>
                <a:srgbClr val="000000"/>
              </a:solidFill>
              <a:latin typeface="Segoe UI" panose="020B0502040204020203" pitchFamily="34" charset="0"/>
              <a:ea typeface="Times New Roman" panose="02020603050405020304" pitchFamily="18" charset="0"/>
              <a:cs typeface="Mangal" panose="02040503050203030202"/>
            </a:endParaRPr>
          </a:p>
          <a:p>
            <a:pPr>
              <a:spcBef>
                <a:spcPts val="750"/>
              </a:spcBef>
            </a:pPr>
            <a:r>
              <a:rPr lang="en-US" sz="2000" dirty="0">
                <a:solidFill>
                  <a:srgbClr val="000000"/>
                </a:solidFill>
                <a:latin typeface="Segoe UI" panose="020B0502040204020203" pitchFamily="34" charset="0"/>
                <a:ea typeface="Times New Roman" panose="02020603050405020304" pitchFamily="18" charset="0"/>
              </a:rPr>
              <a:t>(E) </a:t>
            </a:r>
            <a:r>
              <a:rPr lang="en-US" sz="2000" dirty="0" smtClean="0">
                <a:solidFill>
                  <a:srgbClr val="000000"/>
                </a:solidFill>
                <a:latin typeface="Segoe UI" panose="020B0502040204020203" pitchFamily="34" charset="0"/>
                <a:ea typeface="Times New Roman" panose="02020603050405020304" pitchFamily="18" charset="0"/>
              </a:rPr>
              <a:t>None follows</a:t>
            </a:r>
            <a:endParaRPr lang="en-US" sz="2000" dirty="0"/>
          </a:p>
          <a:p>
            <a:endParaRPr lang="en-US" dirty="0" smtClean="0">
              <a:solidFill>
                <a:srgbClr val="222222"/>
              </a:solidFill>
              <a:latin typeface="Roboto"/>
            </a:endParaRPr>
          </a:p>
          <a:p>
            <a:endParaRPr lang="en-US" dirty="0">
              <a:solidFill>
                <a:srgbClr val="222222"/>
              </a:solidFill>
              <a:latin typeface="Roboto"/>
            </a:endParaRP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45432" y="994156"/>
            <a:ext cx="11085094" cy="461665"/>
          </a:xfrm>
          <a:prstGeom prst="rect">
            <a:avLst/>
          </a:prstGeom>
        </p:spPr>
        <p:txBody>
          <a:bodyPr wrap="square">
            <a:spAutoFit/>
          </a:bodyPr>
          <a:lstStyle/>
          <a:p>
            <a:pPr lvl="0"/>
            <a:r>
              <a:rPr lang="en-US" sz="2400" dirty="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p:txBody>
      </p:sp>
      <p:sp>
        <p:nvSpPr>
          <p:cNvPr id="4" name="Rectangle 3"/>
          <p:cNvSpPr/>
          <p:nvPr/>
        </p:nvSpPr>
        <p:spPr>
          <a:xfrm>
            <a:off x="2247193"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Syllogism</a:t>
            </a:r>
            <a:endParaRPr lang="en-US" sz="2800" b="1" dirty="0">
              <a:solidFill>
                <a:schemeClr val="bg1"/>
              </a:solidFill>
            </a:endParaRPr>
          </a:p>
        </p:txBody>
      </p:sp>
      <p:sp>
        <p:nvSpPr>
          <p:cNvPr id="8" name="Rectangle 7"/>
          <p:cNvSpPr/>
          <p:nvPr/>
        </p:nvSpPr>
        <p:spPr>
          <a:xfrm>
            <a:off x="545432" y="994156"/>
            <a:ext cx="9725141" cy="4764381"/>
          </a:xfrm>
          <a:prstGeom prst="rect">
            <a:avLst/>
          </a:prstGeom>
        </p:spPr>
        <p:txBody>
          <a:bodyPr wrap="square">
            <a:spAutoFit/>
          </a:bodyPr>
          <a:lstStyle/>
          <a:p>
            <a:pPr>
              <a:lnSpc>
                <a:spcPct val="115000"/>
              </a:lnSpc>
            </a:pPr>
            <a:r>
              <a:rPr lang="en-US" sz="2400" b="1" dirty="0" smtClean="0">
                <a:latin typeface="Calibri" panose="020F0502020204030204" pitchFamily="34" charset="0"/>
                <a:ea typeface="Calibri" panose="020F0502020204030204" pitchFamily="34" charset="0"/>
                <a:cs typeface="Mangal" panose="02040503050203030202"/>
              </a:rPr>
              <a:t>Statement:</a:t>
            </a:r>
            <a:br>
              <a:rPr lang="en-US" sz="2400" dirty="0" smtClean="0">
                <a:latin typeface="Calibri" panose="020F0502020204030204" pitchFamily="34" charset="0"/>
                <a:ea typeface="Calibri" panose="020F0502020204030204" pitchFamily="34" charset="0"/>
                <a:cs typeface="Mangal" panose="02040503050203030202"/>
              </a:rPr>
            </a:br>
            <a:r>
              <a:rPr lang="en-US" sz="2400" dirty="0" smtClean="0">
                <a:latin typeface="Calibri" panose="020F0502020204030204" pitchFamily="34" charset="0"/>
                <a:ea typeface="Calibri" panose="020F0502020204030204" pitchFamily="34" charset="0"/>
                <a:cs typeface="Mangal" panose="02040503050203030202"/>
              </a:rPr>
              <a:t>All pens are books </a:t>
            </a:r>
            <a:br>
              <a:rPr lang="en-US" sz="2400" dirty="0" smtClean="0">
                <a:latin typeface="Calibri" panose="020F0502020204030204" pitchFamily="34" charset="0"/>
                <a:ea typeface="Calibri" panose="020F0502020204030204" pitchFamily="34" charset="0"/>
                <a:cs typeface="Mangal" panose="02040503050203030202"/>
              </a:rPr>
            </a:br>
            <a:r>
              <a:rPr lang="en-US" sz="2400" dirty="0" smtClean="0">
                <a:latin typeface="Calibri" panose="020F0502020204030204" pitchFamily="34" charset="0"/>
                <a:ea typeface="Calibri" panose="020F0502020204030204" pitchFamily="34" charset="0"/>
                <a:cs typeface="Mangal" panose="02040503050203030202"/>
              </a:rPr>
              <a:t>No pencils are books</a:t>
            </a:r>
            <a:endParaRPr lang="en-US" sz="2400" dirty="0" smtClean="0">
              <a:latin typeface="Calibri" panose="020F0502020204030204" pitchFamily="34" charset="0"/>
              <a:ea typeface="Calibri" panose="020F0502020204030204" pitchFamily="34" charset="0"/>
              <a:cs typeface="Mangal" panose="02040503050203030202"/>
            </a:endParaRPr>
          </a:p>
          <a:p>
            <a:pPr>
              <a:lnSpc>
                <a:spcPct val="115000"/>
              </a:lnSpc>
            </a:pPr>
            <a:endParaRPr lang="en-US" sz="2400" dirty="0">
              <a:latin typeface="Calibri" panose="020F0502020204030204" pitchFamily="34" charset="0"/>
              <a:ea typeface="Calibri" panose="020F0502020204030204" pitchFamily="34" charset="0"/>
              <a:cs typeface="Mangal" panose="02040503050203030202"/>
            </a:endParaRPr>
          </a:p>
          <a:p>
            <a:pPr>
              <a:lnSpc>
                <a:spcPct val="115000"/>
              </a:lnSpc>
            </a:pPr>
            <a:r>
              <a:rPr lang="en-US" sz="2400" b="1" dirty="0" smtClean="0">
                <a:latin typeface="Calibri" panose="020F0502020204030204" pitchFamily="34" charset="0"/>
                <a:ea typeface="Calibri" panose="020F0502020204030204" pitchFamily="34" charset="0"/>
                <a:cs typeface="Mangal" panose="02040503050203030202"/>
              </a:rPr>
              <a:t>Conclusion:</a:t>
            </a:r>
            <a:br>
              <a:rPr lang="en-US" sz="2400" dirty="0" smtClean="0">
                <a:latin typeface="Calibri" panose="020F0502020204030204" pitchFamily="34" charset="0"/>
                <a:ea typeface="Calibri" panose="020F0502020204030204" pitchFamily="34" charset="0"/>
                <a:cs typeface="Mangal" panose="02040503050203030202"/>
              </a:rPr>
            </a:br>
            <a:r>
              <a:rPr lang="en-US" sz="2400" dirty="0" smtClean="0">
                <a:latin typeface="Calibri" panose="020F0502020204030204" pitchFamily="34" charset="0"/>
                <a:ea typeface="Calibri" panose="020F0502020204030204" pitchFamily="34" charset="0"/>
                <a:cs typeface="Mangal" panose="02040503050203030202"/>
              </a:rPr>
              <a:t>1. All books are pencils</a:t>
            </a:r>
            <a:br>
              <a:rPr lang="en-US" sz="2400" dirty="0" smtClean="0">
                <a:latin typeface="Calibri" panose="020F0502020204030204" pitchFamily="34" charset="0"/>
                <a:ea typeface="Calibri" panose="020F0502020204030204" pitchFamily="34" charset="0"/>
                <a:cs typeface="Mangal" panose="02040503050203030202"/>
              </a:rPr>
            </a:br>
            <a:r>
              <a:rPr lang="en-US" sz="2400" dirty="0" smtClean="0">
                <a:latin typeface="Calibri" panose="020F0502020204030204" pitchFamily="34" charset="0"/>
                <a:ea typeface="Calibri" panose="020F0502020204030204" pitchFamily="34" charset="0"/>
                <a:cs typeface="Mangal" panose="02040503050203030202"/>
              </a:rPr>
              <a:t>2. All pencils are books</a:t>
            </a:r>
            <a:br>
              <a:rPr lang="en-US" sz="2400" dirty="0" smtClean="0">
                <a:latin typeface="Calibri" panose="020F0502020204030204" pitchFamily="34" charset="0"/>
                <a:ea typeface="Calibri" panose="020F0502020204030204" pitchFamily="34" charset="0"/>
                <a:cs typeface="Mangal" panose="02040503050203030202"/>
              </a:rPr>
            </a:br>
            <a:r>
              <a:rPr lang="en-US" sz="2400" dirty="0" smtClean="0">
                <a:latin typeface="Calibri" panose="020F0502020204030204" pitchFamily="34" charset="0"/>
                <a:ea typeface="Calibri" panose="020F0502020204030204" pitchFamily="34" charset="0"/>
                <a:cs typeface="Mangal" panose="02040503050203030202"/>
              </a:rPr>
              <a:t>3. Some pencils are books</a:t>
            </a:r>
            <a:br>
              <a:rPr lang="en-US" sz="2400" dirty="0" smtClean="0">
                <a:latin typeface="Calibri" panose="020F0502020204030204" pitchFamily="34" charset="0"/>
                <a:ea typeface="Calibri" panose="020F0502020204030204" pitchFamily="34" charset="0"/>
                <a:cs typeface="Mangal" panose="02040503050203030202"/>
              </a:rPr>
            </a:br>
            <a:r>
              <a:rPr lang="en-US" sz="2400" dirty="0" smtClean="0">
                <a:latin typeface="Calibri" panose="020F0502020204030204" pitchFamily="34" charset="0"/>
                <a:ea typeface="Calibri" panose="020F0502020204030204" pitchFamily="34" charset="0"/>
                <a:cs typeface="Mangal" panose="02040503050203030202"/>
              </a:rPr>
              <a:t>4. None</a:t>
            </a:r>
            <a:endParaRPr lang="en-US" sz="2400" dirty="0" smtClean="0">
              <a:latin typeface="Calibri" panose="020F0502020204030204" pitchFamily="34" charset="0"/>
              <a:ea typeface="Calibri" panose="020F0502020204030204" pitchFamily="34" charset="0"/>
              <a:cs typeface="Mangal" panose="02040503050203030202"/>
            </a:endParaRPr>
          </a:p>
          <a:p>
            <a:pPr>
              <a:lnSpc>
                <a:spcPct val="115000"/>
              </a:lnSpc>
            </a:pPr>
            <a:r>
              <a:rPr lang="en-US" sz="2400" b="1" dirty="0" smtClean="0"/>
              <a:t>-</a:t>
            </a:r>
            <a:r>
              <a:rPr lang="en-US" sz="2400" b="1" dirty="0"/>
              <a:t>EMERSON INFORMATION </a:t>
            </a:r>
            <a:r>
              <a:rPr lang="en-US" sz="2400" b="1" dirty="0" smtClean="0"/>
              <a:t>TECHNOLOGY</a:t>
            </a:r>
            <a:endParaRPr lang="en-US" sz="2400" b="1" dirty="0" smtClean="0"/>
          </a:p>
          <a:p>
            <a:pPr>
              <a:lnSpc>
                <a:spcPct val="115000"/>
              </a:lnSpc>
            </a:pPr>
            <a:endParaRPr lang="en-US" sz="2400" b="1" dirty="0">
              <a:latin typeface="Calibri" panose="020F0502020204030204" pitchFamily="34" charset="0"/>
              <a:ea typeface="Calibri" panose="020F0502020204030204" pitchFamily="34" charset="0"/>
              <a:cs typeface="Mangal" panose="0204050305020303020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513347" y="1905007"/>
            <a:ext cx="11229474" cy="3260551"/>
          </a:xfrm>
        </p:spPr>
        <p:txBody>
          <a:bodyPr anchor="ctr">
            <a:normAutofit/>
          </a:bodyPr>
          <a:lstStyle/>
          <a:p>
            <a:r>
              <a:rPr lang="en-US" b="1" dirty="0">
                <a:solidFill>
                  <a:srgbClr val="C00000"/>
                </a:solidFill>
                <a:effectLst/>
              </a:rPr>
              <a:t>PROBLEMS BASED ON </a:t>
            </a:r>
            <a:r>
              <a:rPr lang="en-US" b="1" dirty="0" smtClean="0">
                <a:solidFill>
                  <a:srgbClr val="C00000"/>
                </a:solidFill>
                <a:effectLst/>
              </a:rPr>
              <a:t>EITHER-OR CASE</a:t>
            </a:r>
            <a:endParaRPr lang="en-US" dirty="0">
              <a:solidFill>
                <a:srgbClr val="C00000"/>
              </a:solidFill>
              <a:effectLst/>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45432" y="994156"/>
            <a:ext cx="11085094" cy="461665"/>
          </a:xfrm>
          <a:prstGeom prst="rect">
            <a:avLst/>
          </a:prstGeom>
        </p:spPr>
        <p:txBody>
          <a:bodyPr wrap="square">
            <a:spAutoFit/>
          </a:bodyPr>
          <a:lstStyle/>
          <a:p>
            <a:pPr lvl="0"/>
            <a:r>
              <a:rPr lang="en-US" sz="2400" dirty="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p:txBody>
      </p:sp>
      <p:sp>
        <p:nvSpPr>
          <p:cNvPr id="4" name="Rectangle 3"/>
          <p:cNvSpPr/>
          <p:nvPr/>
        </p:nvSpPr>
        <p:spPr>
          <a:xfrm>
            <a:off x="2247193"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Syllogism</a:t>
            </a:r>
            <a:endParaRPr lang="en-US" sz="2800" b="1" dirty="0">
              <a:solidFill>
                <a:schemeClr val="bg1"/>
              </a:solidFill>
            </a:endParaRPr>
          </a:p>
        </p:txBody>
      </p:sp>
      <p:sp>
        <p:nvSpPr>
          <p:cNvPr id="8" name="Rectangle 7"/>
          <p:cNvSpPr/>
          <p:nvPr/>
        </p:nvSpPr>
        <p:spPr>
          <a:xfrm>
            <a:off x="545432" y="994156"/>
            <a:ext cx="9725141" cy="5706177"/>
          </a:xfrm>
          <a:prstGeom prst="rect">
            <a:avLst/>
          </a:prstGeom>
        </p:spPr>
        <p:txBody>
          <a:bodyPr wrap="square">
            <a:spAutoFit/>
          </a:bodyPr>
          <a:lstStyle/>
          <a:p>
            <a:pPr>
              <a:lnSpc>
                <a:spcPct val="115000"/>
              </a:lnSpc>
            </a:pPr>
            <a:r>
              <a:rPr lang="en-US" sz="2400" dirty="0" smtClean="0">
                <a:latin typeface="Calibri" panose="020F0502020204030204" pitchFamily="34" charset="0"/>
                <a:ea typeface="Calibri" panose="020F0502020204030204" pitchFamily="34" charset="0"/>
                <a:cs typeface="Mangal" panose="02040503050203030202"/>
              </a:rPr>
              <a:t>Statements:</a:t>
            </a:r>
            <a:br>
              <a:rPr lang="en-US" sz="2400" dirty="0" smtClean="0">
                <a:latin typeface="Calibri" panose="020F0502020204030204" pitchFamily="34" charset="0"/>
                <a:ea typeface="Calibri" panose="020F0502020204030204" pitchFamily="34" charset="0"/>
                <a:cs typeface="Mangal" panose="02040503050203030202"/>
              </a:rPr>
            </a:br>
            <a:r>
              <a:rPr lang="en-US" sz="2400" dirty="0" smtClean="0">
                <a:latin typeface="Calibri" panose="020F0502020204030204" pitchFamily="34" charset="0"/>
                <a:ea typeface="Calibri" panose="020F0502020204030204" pitchFamily="34" charset="0"/>
                <a:cs typeface="Mangal" panose="02040503050203030202"/>
              </a:rPr>
              <a:t>I. </a:t>
            </a:r>
            <a:r>
              <a:rPr lang="en-US" sz="2400" dirty="0">
                <a:latin typeface="Calibri" panose="020F0502020204030204" pitchFamily="34" charset="0"/>
                <a:ea typeface="Calibri" panose="020F0502020204030204" pitchFamily="34" charset="0"/>
                <a:cs typeface="Mangal" panose="02040503050203030202"/>
              </a:rPr>
              <a:t>S</a:t>
            </a:r>
            <a:r>
              <a:rPr lang="en-US" sz="2400" dirty="0" smtClean="0">
                <a:latin typeface="Calibri" panose="020F0502020204030204" pitchFamily="34" charset="0"/>
                <a:ea typeface="Calibri" panose="020F0502020204030204" pitchFamily="34" charset="0"/>
                <a:cs typeface="Mangal" panose="02040503050203030202"/>
              </a:rPr>
              <a:t>ome papers are pens</a:t>
            </a:r>
            <a:br>
              <a:rPr lang="en-US" sz="2400" dirty="0" smtClean="0">
                <a:latin typeface="Calibri" panose="020F0502020204030204" pitchFamily="34" charset="0"/>
                <a:ea typeface="Calibri" panose="020F0502020204030204" pitchFamily="34" charset="0"/>
                <a:cs typeface="Mangal" panose="02040503050203030202"/>
              </a:rPr>
            </a:br>
            <a:r>
              <a:rPr lang="en-US" sz="2400" dirty="0" smtClean="0">
                <a:latin typeface="Calibri" panose="020F0502020204030204" pitchFamily="34" charset="0"/>
                <a:ea typeface="Calibri" panose="020F0502020204030204" pitchFamily="34" charset="0"/>
                <a:cs typeface="Mangal" panose="02040503050203030202"/>
              </a:rPr>
              <a:t>II. Angle is a pen</a:t>
            </a:r>
            <a:endParaRPr lang="en-US" sz="2400" dirty="0" smtClean="0">
              <a:latin typeface="Calibri" panose="020F0502020204030204" pitchFamily="34" charset="0"/>
              <a:ea typeface="Calibri" panose="020F0502020204030204" pitchFamily="34" charset="0"/>
              <a:cs typeface="Mangal" panose="02040503050203030202"/>
            </a:endParaRPr>
          </a:p>
          <a:p>
            <a:pPr>
              <a:lnSpc>
                <a:spcPct val="115000"/>
              </a:lnSpc>
            </a:pPr>
            <a:r>
              <a:rPr lang="en-US" sz="2400" dirty="0" smtClean="0">
                <a:latin typeface="Calibri" panose="020F0502020204030204" pitchFamily="34" charset="0"/>
                <a:ea typeface="Calibri" panose="020F0502020204030204" pitchFamily="34" charset="0"/>
                <a:cs typeface="Mangal" panose="02040503050203030202"/>
              </a:rPr>
              <a:t>Conclusions:</a:t>
            </a:r>
            <a:br>
              <a:rPr lang="en-US" sz="2400" dirty="0" smtClean="0">
                <a:latin typeface="Calibri" panose="020F0502020204030204" pitchFamily="34" charset="0"/>
                <a:ea typeface="Calibri" panose="020F0502020204030204" pitchFamily="34" charset="0"/>
                <a:cs typeface="Mangal" panose="02040503050203030202"/>
              </a:rPr>
            </a:br>
            <a:r>
              <a:rPr lang="en-US" sz="2400" dirty="0" smtClean="0">
                <a:latin typeface="Calibri" panose="020F0502020204030204" pitchFamily="34" charset="0"/>
                <a:ea typeface="Calibri" panose="020F0502020204030204" pitchFamily="34" charset="0"/>
                <a:cs typeface="Mangal" panose="02040503050203030202"/>
              </a:rPr>
              <a:t>1. Angle is not a pen        </a:t>
            </a:r>
            <a:endParaRPr lang="en-US" sz="2400" dirty="0" smtClean="0">
              <a:latin typeface="Calibri" panose="020F0502020204030204" pitchFamily="34" charset="0"/>
              <a:ea typeface="Calibri" panose="020F0502020204030204" pitchFamily="34" charset="0"/>
              <a:cs typeface="Mangal" panose="02040503050203030202"/>
            </a:endParaRPr>
          </a:p>
          <a:p>
            <a:pPr>
              <a:lnSpc>
                <a:spcPct val="115000"/>
              </a:lnSpc>
            </a:pPr>
            <a:r>
              <a:rPr lang="en-US" sz="2400" dirty="0" smtClean="0">
                <a:latin typeface="Calibri" panose="020F0502020204030204" pitchFamily="34" charset="0"/>
                <a:ea typeface="Calibri" panose="020F0502020204030204" pitchFamily="34" charset="0"/>
                <a:cs typeface="Mangal" panose="02040503050203030202"/>
              </a:rPr>
              <a:t>2. Angle is a pen</a:t>
            </a:r>
            <a:endParaRPr lang="en-US" sz="2400" dirty="0" smtClean="0">
              <a:latin typeface="Calibri" panose="020F0502020204030204" pitchFamily="34" charset="0"/>
              <a:ea typeface="Calibri" panose="020F0502020204030204" pitchFamily="34" charset="0"/>
              <a:cs typeface="Mangal" panose="02040503050203030202"/>
            </a:endParaRPr>
          </a:p>
          <a:p>
            <a:pPr>
              <a:lnSpc>
                <a:spcPct val="115000"/>
              </a:lnSpc>
            </a:pPr>
            <a:r>
              <a:rPr lang="en-US" sz="2400" b="1" dirty="0" smtClean="0"/>
              <a:t>-</a:t>
            </a:r>
            <a:r>
              <a:rPr lang="en-US" sz="2400" b="1" dirty="0"/>
              <a:t>L&amp;T </a:t>
            </a:r>
            <a:r>
              <a:rPr lang="en-US" sz="2400" b="1" dirty="0" smtClean="0"/>
              <a:t>INFOTECH</a:t>
            </a:r>
            <a:endParaRPr lang="en-US" sz="2400" b="1" dirty="0" smtClean="0"/>
          </a:p>
          <a:p>
            <a:pPr fontAlgn="base"/>
            <a:endParaRPr lang="en-US" sz="2400" b="1" dirty="0" smtClean="0"/>
          </a:p>
          <a:p>
            <a:pPr fontAlgn="base"/>
            <a:r>
              <a:rPr lang="en-US" sz="2400" b="1" dirty="0" smtClean="0"/>
              <a:t>A</a:t>
            </a:r>
            <a:r>
              <a:rPr lang="en-US" sz="2400" b="1" dirty="0"/>
              <a:t>.</a:t>
            </a:r>
            <a:r>
              <a:rPr lang="en-US" sz="2400" dirty="0"/>
              <a:t> Only conclusion I follows</a:t>
            </a:r>
            <a:endParaRPr lang="en-US" sz="2400" dirty="0"/>
          </a:p>
          <a:p>
            <a:pPr fontAlgn="base"/>
            <a:r>
              <a:rPr lang="en-US" sz="2400" b="1" dirty="0"/>
              <a:t>B.</a:t>
            </a:r>
            <a:r>
              <a:rPr lang="en-US" sz="2400" dirty="0"/>
              <a:t> Only conclusion II follows</a:t>
            </a:r>
            <a:endParaRPr lang="en-US" sz="2400" dirty="0"/>
          </a:p>
          <a:p>
            <a:pPr fontAlgn="base"/>
            <a:r>
              <a:rPr lang="en-US" sz="2400" b="1" dirty="0"/>
              <a:t>C.</a:t>
            </a:r>
            <a:r>
              <a:rPr lang="en-US" sz="2400" dirty="0"/>
              <a:t> Either I or II follows</a:t>
            </a:r>
            <a:endParaRPr lang="en-US" sz="2400" dirty="0"/>
          </a:p>
          <a:p>
            <a:pPr fontAlgn="base"/>
            <a:r>
              <a:rPr lang="en-US" sz="2400" b="1" dirty="0"/>
              <a:t>D.</a:t>
            </a:r>
            <a:r>
              <a:rPr lang="en-US" sz="2400" dirty="0"/>
              <a:t> Neither I nor II follows</a:t>
            </a:r>
            <a:endParaRPr lang="en-US" sz="2400" dirty="0"/>
          </a:p>
          <a:p>
            <a:pPr fontAlgn="base"/>
            <a:r>
              <a:rPr lang="en-US" sz="2400" b="1" dirty="0"/>
              <a:t>E.</a:t>
            </a:r>
            <a:r>
              <a:rPr lang="en-US" sz="2400" dirty="0"/>
              <a:t> Both I and II follow</a:t>
            </a:r>
            <a:endParaRPr lang="en-US" sz="2400" dirty="0"/>
          </a:p>
          <a:p>
            <a:pPr>
              <a:lnSpc>
                <a:spcPct val="115000"/>
              </a:lnSpc>
            </a:pPr>
            <a:endParaRPr lang="en-US" sz="2400" b="1" dirty="0">
              <a:latin typeface="Calibri" panose="020F0502020204030204" pitchFamily="34" charset="0"/>
              <a:ea typeface="Calibri" panose="020F0502020204030204" pitchFamily="34" charset="0"/>
              <a:cs typeface="Mangal" panose="0204050305020303020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45432" y="994156"/>
            <a:ext cx="11085094" cy="461665"/>
          </a:xfrm>
          <a:prstGeom prst="rect">
            <a:avLst/>
          </a:prstGeom>
        </p:spPr>
        <p:txBody>
          <a:bodyPr wrap="square">
            <a:spAutoFit/>
          </a:bodyPr>
          <a:lstStyle/>
          <a:p>
            <a:pPr lvl="0"/>
            <a:r>
              <a:rPr lang="en-US" sz="2400" dirty="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p:txBody>
      </p:sp>
      <p:sp>
        <p:nvSpPr>
          <p:cNvPr id="4" name="Rectangle 3"/>
          <p:cNvSpPr/>
          <p:nvPr/>
        </p:nvSpPr>
        <p:spPr>
          <a:xfrm>
            <a:off x="2247193"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Syllogism</a:t>
            </a:r>
            <a:endParaRPr lang="en-US" sz="2800" b="1" dirty="0">
              <a:solidFill>
                <a:schemeClr val="bg1"/>
              </a:solidFill>
            </a:endParaRPr>
          </a:p>
        </p:txBody>
      </p:sp>
      <p:sp>
        <p:nvSpPr>
          <p:cNvPr id="8" name="Rectangle 7"/>
          <p:cNvSpPr/>
          <p:nvPr/>
        </p:nvSpPr>
        <p:spPr>
          <a:xfrm>
            <a:off x="1225408" y="3138266"/>
            <a:ext cx="9725141" cy="2934650"/>
          </a:xfrm>
          <a:prstGeom prst="rect">
            <a:avLst/>
          </a:prstGeom>
        </p:spPr>
        <p:txBody>
          <a:bodyPr wrap="square">
            <a:spAutoFit/>
          </a:bodyPr>
          <a:lstStyle/>
          <a:p>
            <a:r>
              <a:rPr lang="en-IN" sz="2800" b="1" dirty="0"/>
              <a:t>Types of statements:</a:t>
            </a:r>
            <a:endParaRPr lang="en-IN" sz="2800" b="1" dirty="0"/>
          </a:p>
          <a:p>
            <a:endParaRPr lang="en-IN" sz="2800" dirty="0"/>
          </a:p>
          <a:p>
            <a:r>
              <a:rPr lang="en-IN" dirty="0"/>
              <a:t>There are four types of statements in syllogism</a:t>
            </a:r>
            <a:endParaRPr lang="en-IN" dirty="0"/>
          </a:p>
          <a:p>
            <a:r>
              <a:rPr lang="en-IN" b="1" dirty="0"/>
              <a:t>1. All</a:t>
            </a:r>
            <a:endParaRPr lang="en-IN" dirty="0"/>
          </a:p>
          <a:p>
            <a:r>
              <a:rPr lang="en-IN" b="1" dirty="0"/>
              <a:t>2. Some</a:t>
            </a:r>
            <a:endParaRPr lang="en-IN" dirty="0"/>
          </a:p>
          <a:p>
            <a:r>
              <a:rPr lang="en-IN" b="1" dirty="0"/>
              <a:t>3. No</a:t>
            </a:r>
            <a:endParaRPr lang="en-IN" dirty="0"/>
          </a:p>
          <a:p>
            <a:r>
              <a:rPr lang="en-IN" b="1" dirty="0"/>
              <a:t>4. Some not</a:t>
            </a:r>
            <a:endParaRPr lang="en-IN" dirty="0"/>
          </a:p>
          <a:p>
            <a:r>
              <a:rPr lang="en-IN" dirty="0"/>
              <a:t>These statements can be represented will the help of Venn diagram</a:t>
            </a:r>
            <a:endParaRPr lang="en-IN" dirty="0"/>
          </a:p>
          <a:p>
            <a:pPr>
              <a:lnSpc>
                <a:spcPct val="115000"/>
              </a:lnSpc>
            </a:pPr>
            <a:endParaRPr lang="en-US" dirty="0">
              <a:latin typeface="Calibri" panose="020F0502020204030204" pitchFamily="34" charset="0"/>
              <a:ea typeface="Calibri" panose="020F0502020204030204" pitchFamily="34" charset="0"/>
              <a:cs typeface="Mangal" panose="02040503050203030202"/>
            </a:endParaRPr>
          </a:p>
        </p:txBody>
      </p:sp>
      <p:sp>
        <p:nvSpPr>
          <p:cNvPr id="5" name="Rectangle 4"/>
          <p:cNvSpPr/>
          <p:nvPr/>
        </p:nvSpPr>
        <p:spPr>
          <a:xfrm>
            <a:off x="1225407" y="1847983"/>
            <a:ext cx="9857751" cy="646331"/>
          </a:xfrm>
          <a:prstGeom prst="rect">
            <a:avLst/>
          </a:prstGeom>
        </p:spPr>
        <p:txBody>
          <a:bodyPr wrap="square">
            <a:spAutoFit/>
          </a:bodyPr>
          <a:lstStyle/>
          <a:p>
            <a:r>
              <a:rPr lang="en-US" dirty="0"/>
              <a:t>A syllogism is a logical argument where a quantified statement of a specific form (the conclusion) is inferred from two other quantified statements (the premises).</a:t>
            </a:r>
            <a:endParaRPr lang="en-IN" dirty="0"/>
          </a:p>
        </p:txBody>
      </p:sp>
      <p:sp>
        <p:nvSpPr>
          <p:cNvPr id="7" name="Rectangle 6"/>
          <p:cNvSpPr/>
          <p:nvPr/>
        </p:nvSpPr>
        <p:spPr>
          <a:xfrm>
            <a:off x="1296796" y="1271155"/>
            <a:ext cx="2092790" cy="369332"/>
          </a:xfrm>
          <a:prstGeom prst="rect">
            <a:avLst/>
          </a:prstGeom>
        </p:spPr>
        <p:txBody>
          <a:bodyPr wrap="square">
            <a:spAutoFit/>
          </a:bodyPr>
          <a:lstStyle/>
          <a:p>
            <a:r>
              <a:rPr lang="en-IN" b="1" dirty="0"/>
              <a:t>SYLLOGISM</a:t>
            </a:r>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45432" y="994156"/>
            <a:ext cx="11085094" cy="461665"/>
          </a:xfrm>
          <a:prstGeom prst="rect">
            <a:avLst/>
          </a:prstGeom>
        </p:spPr>
        <p:txBody>
          <a:bodyPr wrap="square">
            <a:spAutoFit/>
          </a:bodyPr>
          <a:lstStyle/>
          <a:p>
            <a:pPr lvl="0"/>
            <a:r>
              <a:rPr lang="en-US" sz="2400" dirty="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p:txBody>
      </p:sp>
      <p:sp>
        <p:nvSpPr>
          <p:cNvPr id="4" name="Rectangle 3"/>
          <p:cNvSpPr/>
          <p:nvPr/>
        </p:nvSpPr>
        <p:spPr>
          <a:xfrm>
            <a:off x="2247193"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Syllogism</a:t>
            </a:r>
            <a:endParaRPr lang="en-US" sz="2800" b="1" dirty="0">
              <a:solidFill>
                <a:schemeClr val="bg1"/>
              </a:solidFill>
            </a:endParaRPr>
          </a:p>
        </p:txBody>
      </p:sp>
      <p:sp>
        <p:nvSpPr>
          <p:cNvPr id="2" name="Rectangle 1"/>
          <p:cNvSpPr/>
          <p:nvPr/>
        </p:nvSpPr>
        <p:spPr>
          <a:xfrm>
            <a:off x="891652" y="994156"/>
            <a:ext cx="10067499" cy="5314275"/>
          </a:xfrm>
          <a:prstGeom prst="rect">
            <a:avLst/>
          </a:prstGeom>
        </p:spPr>
        <p:txBody>
          <a:bodyPr wrap="square">
            <a:spAutoFit/>
          </a:bodyPr>
          <a:lstStyle/>
          <a:p>
            <a:r>
              <a:rPr lang="en-US" b="1" dirty="0">
                <a:solidFill>
                  <a:srgbClr val="222222"/>
                </a:solidFill>
                <a:latin typeface="Roboto"/>
              </a:rPr>
              <a:t>Statements:</a:t>
            </a:r>
            <a:br>
              <a:rPr lang="en-US" dirty="0"/>
            </a:br>
            <a:r>
              <a:rPr lang="en-US" dirty="0">
                <a:solidFill>
                  <a:srgbClr val="222222"/>
                </a:solidFill>
                <a:latin typeface="Roboto"/>
              </a:rPr>
              <a:t>Some paints are shoes.</a:t>
            </a:r>
            <a:br>
              <a:rPr lang="en-US" dirty="0"/>
            </a:br>
            <a:r>
              <a:rPr lang="en-US" dirty="0">
                <a:solidFill>
                  <a:srgbClr val="222222"/>
                </a:solidFill>
                <a:latin typeface="Roboto"/>
              </a:rPr>
              <a:t>Some shoes are sleepers.</a:t>
            </a:r>
            <a:br>
              <a:rPr lang="en-US" dirty="0"/>
            </a:br>
            <a:r>
              <a:rPr lang="en-US" dirty="0">
                <a:solidFill>
                  <a:srgbClr val="222222"/>
                </a:solidFill>
                <a:latin typeface="Roboto"/>
              </a:rPr>
              <a:t>All sleepers are shirts.</a:t>
            </a:r>
            <a:br>
              <a:rPr lang="en-US" dirty="0"/>
            </a:br>
            <a:r>
              <a:rPr lang="en-US" dirty="0">
                <a:solidFill>
                  <a:srgbClr val="222222"/>
                </a:solidFill>
                <a:latin typeface="Roboto"/>
              </a:rPr>
              <a:t> </a:t>
            </a:r>
            <a:br>
              <a:rPr lang="en-US" dirty="0"/>
            </a:br>
            <a:r>
              <a:rPr lang="en-US" b="1" dirty="0">
                <a:solidFill>
                  <a:srgbClr val="222222"/>
                </a:solidFill>
                <a:latin typeface="Roboto"/>
              </a:rPr>
              <a:t>Conclusions:</a:t>
            </a:r>
            <a:br>
              <a:rPr lang="en-US" dirty="0"/>
            </a:br>
            <a:r>
              <a:rPr lang="en-US" dirty="0">
                <a:solidFill>
                  <a:srgbClr val="222222"/>
                </a:solidFill>
                <a:latin typeface="Roboto"/>
              </a:rPr>
              <a:t>At least some shirts are paints.</a:t>
            </a:r>
            <a:br>
              <a:rPr lang="en-US" dirty="0"/>
            </a:br>
            <a:r>
              <a:rPr lang="en-US" dirty="0">
                <a:solidFill>
                  <a:srgbClr val="222222"/>
                </a:solidFill>
                <a:latin typeface="Roboto"/>
              </a:rPr>
              <a:t>No shirt is a paint</a:t>
            </a:r>
            <a:r>
              <a:rPr lang="en-US" dirty="0" smtClean="0">
                <a:solidFill>
                  <a:srgbClr val="222222"/>
                </a:solidFill>
                <a:latin typeface="Roboto"/>
              </a:rPr>
              <a:t>.</a:t>
            </a:r>
            <a:endParaRPr lang="en-US" dirty="0" smtClean="0">
              <a:solidFill>
                <a:srgbClr val="222222"/>
              </a:solidFill>
              <a:latin typeface="Roboto"/>
            </a:endParaRPr>
          </a:p>
          <a:p>
            <a:endParaRPr lang="en-US" dirty="0">
              <a:solidFill>
                <a:srgbClr val="222222"/>
              </a:solidFill>
              <a:latin typeface="Roboto"/>
            </a:endParaRPr>
          </a:p>
          <a:p>
            <a:r>
              <a:rPr lang="en-US" dirty="0"/>
              <a:t>-</a:t>
            </a:r>
            <a:r>
              <a:rPr lang="en-US" b="1" dirty="0"/>
              <a:t>GRAZITTI INTERACTIVE LLP</a:t>
            </a:r>
            <a:endParaRPr lang="en-US" dirty="0" smtClean="0">
              <a:solidFill>
                <a:srgbClr val="222222"/>
              </a:solidFill>
              <a:latin typeface="Roboto"/>
            </a:endParaRPr>
          </a:p>
          <a:p>
            <a:endParaRPr lang="en-US" dirty="0">
              <a:solidFill>
                <a:srgbClr val="222222"/>
              </a:solidFill>
              <a:latin typeface="Roboto"/>
            </a:endParaRPr>
          </a:p>
          <a:p>
            <a:pPr>
              <a:spcBef>
                <a:spcPts val="750"/>
              </a:spcBef>
            </a:pPr>
            <a:r>
              <a:rPr lang="en-US" dirty="0">
                <a:solidFill>
                  <a:srgbClr val="000000"/>
                </a:solidFill>
                <a:latin typeface="Segoe UI" panose="020B0502040204020203" pitchFamily="34" charset="0"/>
                <a:ea typeface="Times New Roman" panose="02020603050405020304" pitchFamily="18" charset="0"/>
                <a:cs typeface="Mangal" panose="02040503050203030202"/>
              </a:rPr>
              <a:t>(A) If only (1) conclusion follows</a:t>
            </a:r>
            <a:endParaRPr lang="en-US" dirty="0">
              <a:latin typeface="Calibri" panose="020F0502020204030204" pitchFamily="34" charset="0"/>
              <a:ea typeface="Calibri" panose="020F0502020204030204" pitchFamily="34" charset="0"/>
              <a:cs typeface="Mangal" panose="02040503050203030202"/>
            </a:endParaRPr>
          </a:p>
          <a:p>
            <a:pPr>
              <a:spcBef>
                <a:spcPts val="750"/>
              </a:spcBef>
            </a:pPr>
            <a:r>
              <a:rPr lang="en-US" dirty="0">
                <a:solidFill>
                  <a:srgbClr val="000000"/>
                </a:solidFill>
                <a:latin typeface="Segoe UI" panose="020B0502040204020203" pitchFamily="34" charset="0"/>
                <a:ea typeface="Times New Roman" panose="02020603050405020304" pitchFamily="18" charset="0"/>
                <a:cs typeface="Mangal" panose="02040503050203030202"/>
              </a:rPr>
              <a:t>(B) If only (2) conclusion follows</a:t>
            </a:r>
            <a:endParaRPr lang="en-US" dirty="0">
              <a:latin typeface="Calibri" panose="020F0502020204030204" pitchFamily="34" charset="0"/>
              <a:ea typeface="Calibri" panose="020F0502020204030204" pitchFamily="34" charset="0"/>
              <a:cs typeface="Mangal" panose="02040503050203030202"/>
            </a:endParaRPr>
          </a:p>
          <a:p>
            <a:pPr>
              <a:spcBef>
                <a:spcPts val="750"/>
              </a:spcBef>
            </a:pPr>
            <a:r>
              <a:rPr lang="en-US" dirty="0">
                <a:solidFill>
                  <a:srgbClr val="000000"/>
                </a:solidFill>
                <a:latin typeface="Segoe UI" panose="020B0502040204020203" pitchFamily="34" charset="0"/>
                <a:ea typeface="Times New Roman" panose="02020603050405020304" pitchFamily="18" charset="0"/>
                <a:cs typeface="Mangal" panose="02040503050203030202"/>
              </a:rPr>
              <a:t>(C) If either (1) or (2) follows</a:t>
            </a:r>
            <a:endParaRPr lang="en-US" dirty="0">
              <a:latin typeface="Calibri" panose="020F0502020204030204" pitchFamily="34" charset="0"/>
              <a:ea typeface="Calibri" panose="020F0502020204030204" pitchFamily="34" charset="0"/>
              <a:cs typeface="Mangal" panose="02040503050203030202"/>
            </a:endParaRPr>
          </a:p>
          <a:p>
            <a:pPr>
              <a:spcBef>
                <a:spcPts val="750"/>
              </a:spcBef>
            </a:pPr>
            <a:r>
              <a:rPr lang="en-US" dirty="0">
                <a:solidFill>
                  <a:srgbClr val="000000"/>
                </a:solidFill>
                <a:latin typeface="Segoe UI" panose="020B0502040204020203" pitchFamily="34" charset="0"/>
                <a:ea typeface="Times New Roman" panose="02020603050405020304" pitchFamily="18" charset="0"/>
                <a:cs typeface="Mangal" panose="02040503050203030202"/>
              </a:rPr>
              <a:t>(D) If neither (1) nor (2) follows and</a:t>
            </a:r>
            <a:endParaRPr lang="en-US" dirty="0">
              <a:solidFill>
                <a:srgbClr val="000000"/>
              </a:solidFill>
              <a:latin typeface="Segoe UI" panose="020B0502040204020203" pitchFamily="34" charset="0"/>
              <a:ea typeface="Times New Roman" panose="02020603050405020304" pitchFamily="18" charset="0"/>
              <a:cs typeface="Mangal" panose="02040503050203030202"/>
            </a:endParaRPr>
          </a:p>
          <a:p>
            <a:pPr>
              <a:spcBef>
                <a:spcPts val="750"/>
              </a:spcBef>
            </a:pPr>
            <a:r>
              <a:rPr lang="en-US" dirty="0">
                <a:solidFill>
                  <a:srgbClr val="000000"/>
                </a:solidFill>
                <a:latin typeface="Segoe UI" panose="020B0502040204020203" pitchFamily="34" charset="0"/>
                <a:ea typeface="Times New Roman" panose="02020603050405020304" pitchFamily="18" charset="0"/>
              </a:rPr>
              <a:t>(E) If both (1) and (2) follow.</a:t>
            </a:r>
            <a:endParaRPr lang="en-US" dirty="0"/>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513347" y="1905007"/>
            <a:ext cx="11229474" cy="3260551"/>
          </a:xfrm>
        </p:spPr>
        <p:txBody>
          <a:bodyPr anchor="ctr">
            <a:normAutofit/>
          </a:bodyPr>
          <a:lstStyle/>
          <a:p>
            <a:r>
              <a:rPr lang="en-US" b="1" dirty="0">
                <a:solidFill>
                  <a:srgbClr val="C00000"/>
                </a:solidFill>
                <a:effectLst/>
              </a:rPr>
              <a:t>PROBLEMS BASED ON </a:t>
            </a:r>
            <a:r>
              <a:rPr lang="en-US" b="1" dirty="0" smtClean="0">
                <a:solidFill>
                  <a:srgbClr val="C00000"/>
                </a:solidFill>
                <a:effectLst/>
              </a:rPr>
              <a:t>POSSIBILITY</a:t>
            </a:r>
            <a:endParaRPr lang="en-US" dirty="0">
              <a:solidFill>
                <a:srgbClr val="C00000"/>
              </a:solidFill>
              <a:effectLst/>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45432" y="994156"/>
            <a:ext cx="11085094" cy="461665"/>
          </a:xfrm>
          <a:prstGeom prst="rect">
            <a:avLst/>
          </a:prstGeom>
        </p:spPr>
        <p:txBody>
          <a:bodyPr wrap="square">
            <a:spAutoFit/>
          </a:bodyPr>
          <a:lstStyle/>
          <a:p>
            <a:pPr lvl="0"/>
            <a:r>
              <a:rPr lang="en-US" sz="2400" dirty="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p:txBody>
      </p:sp>
      <p:sp>
        <p:nvSpPr>
          <p:cNvPr id="4" name="Rectangle 3"/>
          <p:cNvSpPr/>
          <p:nvPr/>
        </p:nvSpPr>
        <p:spPr>
          <a:xfrm>
            <a:off x="2247193"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Syllogism</a:t>
            </a:r>
            <a:endParaRPr lang="en-US" sz="2800" b="1" dirty="0">
              <a:solidFill>
                <a:schemeClr val="bg1"/>
              </a:solidFill>
            </a:endParaRPr>
          </a:p>
        </p:txBody>
      </p:sp>
      <p:sp>
        <p:nvSpPr>
          <p:cNvPr id="2" name="Rectangle 1"/>
          <p:cNvSpPr/>
          <p:nvPr/>
        </p:nvSpPr>
        <p:spPr>
          <a:xfrm>
            <a:off x="1000835" y="1224988"/>
            <a:ext cx="6096000" cy="5591274"/>
          </a:xfrm>
          <a:prstGeom prst="rect">
            <a:avLst/>
          </a:prstGeom>
        </p:spPr>
        <p:txBody>
          <a:bodyPr>
            <a:spAutoFit/>
          </a:bodyPr>
          <a:lstStyle/>
          <a:p>
            <a:r>
              <a:rPr lang="en-US" b="1" dirty="0">
                <a:solidFill>
                  <a:srgbClr val="222222"/>
                </a:solidFill>
                <a:latin typeface="Roboto"/>
              </a:rPr>
              <a:t>Statements:</a:t>
            </a:r>
            <a:br>
              <a:rPr lang="en-US" dirty="0"/>
            </a:br>
            <a:r>
              <a:rPr lang="en-US" dirty="0">
                <a:solidFill>
                  <a:srgbClr val="222222"/>
                </a:solidFill>
                <a:latin typeface="Roboto"/>
              </a:rPr>
              <a:t>All engineers are villagers.</a:t>
            </a:r>
            <a:br>
              <a:rPr lang="en-US" dirty="0"/>
            </a:br>
            <a:r>
              <a:rPr lang="en-US" dirty="0">
                <a:solidFill>
                  <a:srgbClr val="222222"/>
                </a:solidFill>
                <a:latin typeface="Roboto"/>
              </a:rPr>
              <a:t>No villager is a nurse.</a:t>
            </a:r>
            <a:br>
              <a:rPr lang="en-US" dirty="0"/>
            </a:br>
            <a:r>
              <a:rPr lang="en-US" dirty="0">
                <a:solidFill>
                  <a:srgbClr val="222222"/>
                </a:solidFill>
                <a:latin typeface="Roboto"/>
              </a:rPr>
              <a:t>All nurses are managers.</a:t>
            </a:r>
            <a:br>
              <a:rPr lang="en-US" dirty="0"/>
            </a:br>
            <a:r>
              <a:rPr lang="en-US" dirty="0">
                <a:solidFill>
                  <a:srgbClr val="222222"/>
                </a:solidFill>
                <a:latin typeface="Roboto"/>
              </a:rPr>
              <a:t> </a:t>
            </a:r>
            <a:br>
              <a:rPr lang="en-US" dirty="0"/>
            </a:br>
            <a:r>
              <a:rPr lang="en-US" b="1" dirty="0">
                <a:solidFill>
                  <a:srgbClr val="222222"/>
                </a:solidFill>
                <a:latin typeface="Roboto"/>
              </a:rPr>
              <a:t>Conclusions:</a:t>
            </a:r>
            <a:br>
              <a:rPr lang="en-US" dirty="0"/>
            </a:br>
            <a:r>
              <a:rPr lang="en-US" dirty="0">
                <a:solidFill>
                  <a:srgbClr val="222222"/>
                </a:solidFill>
                <a:latin typeface="Roboto"/>
              </a:rPr>
              <a:t>No engineer is a manager.</a:t>
            </a:r>
            <a:br>
              <a:rPr lang="en-US" dirty="0"/>
            </a:br>
            <a:r>
              <a:rPr lang="en-US" dirty="0">
                <a:solidFill>
                  <a:srgbClr val="222222"/>
                </a:solidFill>
                <a:latin typeface="Roboto"/>
              </a:rPr>
              <a:t>All villagers being managers is a </a:t>
            </a:r>
            <a:r>
              <a:rPr lang="en-US" dirty="0" smtClean="0">
                <a:solidFill>
                  <a:srgbClr val="222222"/>
                </a:solidFill>
                <a:latin typeface="Roboto"/>
              </a:rPr>
              <a:t>possibility</a:t>
            </a:r>
            <a:br>
              <a:rPr lang="en-US" dirty="0" smtClean="0">
                <a:solidFill>
                  <a:srgbClr val="222222"/>
                </a:solidFill>
                <a:latin typeface="Roboto"/>
              </a:rPr>
            </a:br>
            <a:endParaRPr lang="en-US" dirty="0" smtClean="0">
              <a:solidFill>
                <a:srgbClr val="222222"/>
              </a:solidFill>
              <a:latin typeface="Roboto"/>
            </a:endParaRPr>
          </a:p>
          <a:p>
            <a:r>
              <a:rPr lang="en-US" dirty="0"/>
              <a:t>-</a:t>
            </a:r>
            <a:r>
              <a:rPr lang="en-US" b="1" dirty="0"/>
              <a:t>GRAZITTI INTERACTIVE LLP</a:t>
            </a:r>
            <a:endParaRPr lang="en-US" dirty="0">
              <a:solidFill>
                <a:srgbClr val="222222"/>
              </a:solidFill>
              <a:latin typeface="Roboto"/>
            </a:endParaRPr>
          </a:p>
          <a:p>
            <a:pPr>
              <a:spcBef>
                <a:spcPts val="750"/>
              </a:spcBef>
            </a:pPr>
            <a:r>
              <a:rPr lang="en-US" dirty="0">
                <a:solidFill>
                  <a:srgbClr val="000000"/>
                </a:solidFill>
                <a:latin typeface="Segoe UI" panose="020B0502040204020203" pitchFamily="34" charset="0"/>
                <a:ea typeface="Times New Roman" panose="02020603050405020304" pitchFamily="18" charset="0"/>
                <a:cs typeface="Mangal" panose="02040503050203030202"/>
              </a:rPr>
              <a:t>(A) If only (1) conclusion follows</a:t>
            </a:r>
            <a:endParaRPr lang="en-US" dirty="0">
              <a:latin typeface="Calibri" panose="020F0502020204030204" pitchFamily="34" charset="0"/>
              <a:ea typeface="Calibri" panose="020F0502020204030204" pitchFamily="34" charset="0"/>
              <a:cs typeface="Mangal" panose="02040503050203030202"/>
            </a:endParaRPr>
          </a:p>
          <a:p>
            <a:pPr>
              <a:spcBef>
                <a:spcPts val="750"/>
              </a:spcBef>
            </a:pPr>
            <a:r>
              <a:rPr lang="en-US" dirty="0">
                <a:solidFill>
                  <a:srgbClr val="000000"/>
                </a:solidFill>
                <a:latin typeface="Segoe UI" panose="020B0502040204020203" pitchFamily="34" charset="0"/>
                <a:ea typeface="Times New Roman" panose="02020603050405020304" pitchFamily="18" charset="0"/>
                <a:cs typeface="Mangal" panose="02040503050203030202"/>
              </a:rPr>
              <a:t>(B) If only (2) conclusion follows</a:t>
            </a:r>
            <a:endParaRPr lang="en-US" dirty="0">
              <a:latin typeface="Calibri" panose="020F0502020204030204" pitchFamily="34" charset="0"/>
              <a:ea typeface="Calibri" panose="020F0502020204030204" pitchFamily="34" charset="0"/>
              <a:cs typeface="Mangal" panose="02040503050203030202"/>
            </a:endParaRPr>
          </a:p>
          <a:p>
            <a:pPr>
              <a:spcBef>
                <a:spcPts val="750"/>
              </a:spcBef>
            </a:pPr>
            <a:r>
              <a:rPr lang="en-US" dirty="0">
                <a:solidFill>
                  <a:srgbClr val="000000"/>
                </a:solidFill>
                <a:latin typeface="Segoe UI" panose="020B0502040204020203" pitchFamily="34" charset="0"/>
                <a:ea typeface="Times New Roman" panose="02020603050405020304" pitchFamily="18" charset="0"/>
                <a:cs typeface="Mangal" panose="02040503050203030202"/>
              </a:rPr>
              <a:t>(C) If either (1) or (2) follows</a:t>
            </a:r>
            <a:endParaRPr lang="en-US" dirty="0">
              <a:latin typeface="Calibri" panose="020F0502020204030204" pitchFamily="34" charset="0"/>
              <a:ea typeface="Calibri" panose="020F0502020204030204" pitchFamily="34" charset="0"/>
              <a:cs typeface="Mangal" panose="02040503050203030202"/>
            </a:endParaRPr>
          </a:p>
          <a:p>
            <a:pPr>
              <a:spcBef>
                <a:spcPts val="750"/>
              </a:spcBef>
            </a:pPr>
            <a:r>
              <a:rPr lang="en-US" dirty="0">
                <a:solidFill>
                  <a:srgbClr val="000000"/>
                </a:solidFill>
                <a:latin typeface="Segoe UI" panose="020B0502040204020203" pitchFamily="34" charset="0"/>
                <a:ea typeface="Times New Roman" panose="02020603050405020304" pitchFamily="18" charset="0"/>
                <a:cs typeface="Mangal" panose="02040503050203030202"/>
              </a:rPr>
              <a:t>(D) If neither (1) nor (2) follows and</a:t>
            </a:r>
            <a:endParaRPr lang="en-US" dirty="0">
              <a:solidFill>
                <a:srgbClr val="000000"/>
              </a:solidFill>
              <a:latin typeface="Segoe UI" panose="020B0502040204020203" pitchFamily="34" charset="0"/>
              <a:ea typeface="Times New Roman" panose="02020603050405020304" pitchFamily="18" charset="0"/>
              <a:cs typeface="Mangal" panose="02040503050203030202"/>
            </a:endParaRPr>
          </a:p>
          <a:p>
            <a:pPr>
              <a:spcBef>
                <a:spcPts val="750"/>
              </a:spcBef>
            </a:pPr>
            <a:r>
              <a:rPr lang="en-US" dirty="0">
                <a:solidFill>
                  <a:srgbClr val="000000"/>
                </a:solidFill>
                <a:latin typeface="Segoe UI" panose="020B0502040204020203" pitchFamily="34" charset="0"/>
                <a:ea typeface="Times New Roman" panose="02020603050405020304" pitchFamily="18" charset="0"/>
              </a:rPr>
              <a:t>(E) If both (1) and (2) follow.</a:t>
            </a:r>
            <a:endParaRPr lang="en-US" dirty="0"/>
          </a:p>
          <a:p>
            <a:endParaRPr lang="en-US" dirty="0" smtClean="0">
              <a:solidFill>
                <a:srgbClr val="222222"/>
              </a:solidFill>
              <a:latin typeface="Roboto"/>
            </a:endParaRPr>
          </a:p>
          <a:p>
            <a:endParaRPr lang="en-US" dirty="0">
              <a:solidFill>
                <a:srgbClr val="222222"/>
              </a:solidFill>
              <a:latin typeface="Roboto"/>
            </a:endParaRPr>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45432" y="994156"/>
            <a:ext cx="11085094" cy="461665"/>
          </a:xfrm>
          <a:prstGeom prst="rect">
            <a:avLst/>
          </a:prstGeom>
        </p:spPr>
        <p:txBody>
          <a:bodyPr wrap="square">
            <a:spAutoFit/>
          </a:bodyPr>
          <a:lstStyle/>
          <a:p>
            <a:pPr lvl="0"/>
            <a:r>
              <a:rPr lang="en-US" sz="2400" dirty="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p:txBody>
      </p:sp>
      <p:sp>
        <p:nvSpPr>
          <p:cNvPr id="4" name="Rectangle 3"/>
          <p:cNvSpPr/>
          <p:nvPr/>
        </p:nvSpPr>
        <p:spPr>
          <a:xfrm>
            <a:off x="2247193"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Syllogism</a:t>
            </a:r>
            <a:endParaRPr lang="en-US" sz="2800" b="1" dirty="0">
              <a:solidFill>
                <a:schemeClr val="bg1"/>
              </a:solidFill>
            </a:endParaRPr>
          </a:p>
        </p:txBody>
      </p:sp>
      <p:sp>
        <p:nvSpPr>
          <p:cNvPr id="5" name="Rectangle 4"/>
          <p:cNvSpPr/>
          <p:nvPr/>
        </p:nvSpPr>
        <p:spPr>
          <a:xfrm>
            <a:off x="873032" y="725214"/>
            <a:ext cx="11182874" cy="6555641"/>
          </a:xfrm>
          <a:prstGeom prst="rect">
            <a:avLst/>
          </a:prstGeom>
        </p:spPr>
        <p:txBody>
          <a:bodyPr wrap="square">
            <a:spAutoFit/>
          </a:bodyPr>
          <a:lstStyle/>
          <a:p>
            <a:r>
              <a:rPr lang="en-US" sz="2000" b="1" dirty="0"/>
              <a:t>Statements:</a:t>
            </a:r>
            <a:br>
              <a:rPr lang="en-US" sz="2000" dirty="0"/>
            </a:br>
            <a:r>
              <a:rPr lang="en-US" sz="2000" dirty="0"/>
              <a:t>Some chairs are desks.</a:t>
            </a:r>
            <a:br>
              <a:rPr lang="en-US" sz="2000" dirty="0"/>
            </a:br>
            <a:r>
              <a:rPr lang="en-US" sz="2000" dirty="0"/>
              <a:t>No desk is a bench.</a:t>
            </a:r>
            <a:br>
              <a:rPr lang="en-US" sz="2000" dirty="0"/>
            </a:br>
            <a:r>
              <a:rPr lang="en-US" sz="2000" dirty="0"/>
              <a:t>Some tables are chairs</a:t>
            </a:r>
            <a:br>
              <a:rPr lang="en-US" sz="2000" dirty="0"/>
            </a:br>
            <a:r>
              <a:rPr lang="en-US" sz="2000" dirty="0"/>
              <a:t> </a:t>
            </a:r>
            <a:endParaRPr lang="en-US" sz="2000" dirty="0" smtClean="0"/>
          </a:p>
          <a:p>
            <a:r>
              <a:rPr lang="en-US" sz="2000" b="1" dirty="0" smtClean="0"/>
              <a:t>Conclusions</a:t>
            </a:r>
            <a:r>
              <a:rPr lang="en-US" sz="2000" b="1" dirty="0"/>
              <a:t>:</a:t>
            </a:r>
            <a:br>
              <a:rPr lang="en-US" sz="2000" dirty="0"/>
            </a:br>
            <a:r>
              <a:rPr lang="en-US" sz="2000" dirty="0"/>
              <a:t>All benches being tables possibility.</a:t>
            </a:r>
            <a:br>
              <a:rPr lang="en-US" sz="2000" dirty="0"/>
            </a:br>
            <a:r>
              <a:rPr lang="en-US" sz="2000" dirty="0"/>
              <a:t>At least some desks are tables</a:t>
            </a:r>
            <a:r>
              <a:rPr lang="en-US" sz="2000" dirty="0" smtClean="0"/>
              <a:t>.</a:t>
            </a:r>
            <a:endParaRPr lang="en-US" sz="2000" dirty="0" smtClean="0"/>
          </a:p>
          <a:p>
            <a:r>
              <a:rPr lang="en-US" sz="2000" dirty="0" smtClean="0"/>
              <a:t>-</a:t>
            </a:r>
            <a:r>
              <a:rPr lang="en-US" sz="2000" b="1" dirty="0"/>
              <a:t>GRAZITTI INTERACTIVE LLP</a:t>
            </a:r>
            <a:endParaRPr lang="en-US" sz="2000" dirty="0" smtClean="0"/>
          </a:p>
          <a:p>
            <a:endParaRPr lang="en-US" sz="2000" dirty="0"/>
          </a:p>
          <a:p>
            <a:pPr>
              <a:spcBef>
                <a:spcPts val="750"/>
              </a:spcBef>
            </a:pPr>
            <a:r>
              <a:rPr lang="en-US" sz="2000" dirty="0">
                <a:solidFill>
                  <a:srgbClr val="000000"/>
                </a:solidFill>
                <a:latin typeface="Segoe UI" panose="020B0502040204020203" pitchFamily="34" charset="0"/>
                <a:ea typeface="Times New Roman" panose="02020603050405020304" pitchFamily="18" charset="0"/>
                <a:cs typeface="Mangal" panose="02040503050203030202"/>
              </a:rPr>
              <a:t>(A) If only (1) conclusion follows</a:t>
            </a:r>
            <a:endParaRPr lang="en-US" sz="2000" dirty="0">
              <a:latin typeface="Calibri" panose="020F0502020204030204" pitchFamily="34" charset="0"/>
              <a:ea typeface="Calibri" panose="020F0502020204030204" pitchFamily="34" charset="0"/>
              <a:cs typeface="Mangal" panose="02040503050203030202"/>
            </a:endParaRPr>
          </a:p>
          <a:p>
            <a:pPr>
              <a:spcBef>
                <a:spcPts val="750"/>
              </a:spcBef>
            </a:pPr>
            <a:r>
              <a:rPr lang="en-US" sz="2000" dirty="0">
                <a:solidFill>
                  <a:srgbClr val="000000"/>
                </a:solidFill>
                <a:latin typeface="Segoe UI" panose="020B0502040204020203" pitchFamily="34" charset="0"/>
                <a:ea typeface="Times New Roman" panose="02020603050405020304" pitchFamily="18" charset="0"/>
                <a:cs typeface="Mangal" panose="02040503050203030202"/>
              </a:rPr>
              <a:t>(B) If only (2) conclusion follows</a:t>
            </a:r>
            <a:endParaRPr lang="en-US" sz="2000" dirty="0">
              <a:latin typeface="Calibri" panose="020F0502020204030204" pitchFamily="34" charset="0"/>
              <a:ea typeface="Calibri" panose="020F0502020204030204" pitchFamily="34" charset="0"/>
              <a:cs typeface="Mangal" panose="02040503050203030202"/>
            </a:endParaRPr>
          </a:p>
          <a:p>
            <a:pPr>
              <a:spcBef>
                <a:spcPts val="750"/>
              </a:spcBef>
            </a:pPr>
            <a:r>
              <a:rPr lang="en-US" sz="2000" dirty="0">
                <a:solidFill>
                  <a:srgbClr val="000000"/>
                </a:solidFill>
                <a:latin typeface="Segoe UI" panose="020B0502040204020203" pitchFamily="34" charset="0"/>
                <a:ea typeface="Times New Roman" panose="02020603050405020304" pitchFamily="18" charset="0"/>
                <a:cs typeface="Mangal" panose="02040503050203030202"/>
              </a:rPr>
              <a:t>(C) If either (1) or (2) follows</a:t>
            </a:r>
            <a:endParaRPr lang="en-US" sz="2000" dirty="0">
              <a:latin typeface="Calibri" panose="020F0502020204030204" pitchFamily="34" charset="0"/>
              <a:ea typeface="Calibri" panose="020F0502020204030204" pitchFamily="34" charset="0"/>
              <a:cs typeface="Mangal" panose="02040503050203030202"/>
            </a:endParaRPr>
          </a:p>
          <a:p>
            <a:pPr>
              <a:spcBef>
                <a:spcPts val="750"/>
              </a:spcBef>
            </a:pPr>
            <a:r>
              <a:rPr lang="en-US" sz="2000" dirty="0">
                <a:solidFill>
                  <a:srgbClr val="000000"/>
                </a:solidFill>
                <a:latin typeface="Segoe UI" panose="020B0502040204020203" pitchFamily="34" charset="0"/>
                <a:ea typeface="Times New Roman" panose="02020603050405020304" pitchFamily="18" charset="0"/>
                <a:cs typeface="Mangal" panose="02040503050203030202"/>
              </a:rPr>
              <a:t>(D) If neither (1) nor (2) follows and</a:t>
            </a:r>
            <a:endParaRPr lang="en-US" sz="2000" dirty="0">
              <a:solidFill>
                <a:srgbClr val="000000"/>
              </a:solidFill>
              <a:latin typeface="Segoe UI" panose="020B0502040204020203" pitchFamily="34" charset="0"/>
              <a:ea typeface="Times New Roman" panose="02020603050405020304" pitchFamily="18" charset="0"/>
              <a:cs typeface="Mangal" panose="02040503050203030202"/>
            </a:endParaRPr>
          </a:p>
          <a:p>
            <a:pPr>
              <a:spcBef>
                <a:spcPts val="750"/>
              </a:spcBef>
            </a:pPr>
            <a:r>
              <a:rPr lang="en-US" sz="2000" dirty="0">
                <a:solidFill>
                  <a:srgbClr val="000000"/>
                </a:solidFill>
                <a:latin typeface="Segoe UI" panose="020B0502040204020203" pitchFamily="34" charset="0"/>
                <a:ea typeface="Times New Roman" panose="02020603050405020304" pitchFamily="18" charset="0"/>
              </a:rPr>
              <a:t>(E) If both (1) and (2) follow</a:t>
            </a:r>
            <a:r>
              <a:rPr lang="en-US" sz="2000" dirty="0" smtClean="0">
                <a:solidFill>
                  <a:srgbClr val="000000"/>
                </a:solidFill>
                <a:latin typeface="Segoe UI" panose="020B0502040204020203" pitchFamily="34" charset="0"/>
                <a:ea typeface="Times New Roman" panose="02020603050405020304" pitchFamily="18" charset="0"/>
              </a:rPr>
              <a:t>.</a:t>
            </a:r>
            <a:endParaRPr lang="en-US" sz="2000" dirty="0" smtClean="0">
              <a:solidFill>
                <a:srgbClr val="000000"/>
              </a:solidFill>
              <a:latin typeface="Segoe UI" panose="020B0502040204020203" pitchFamily="34" charset="0"/>
              <a:ea typeface="Times New Roman" panose="02020603050405020304" pitchFamily="18" charset="0"/>
            </a:endParaRPr>
          </a:p>
          <a:p>
            <a:pPr>
              <a:spcBef>
                <a:spcPts val="750"/>
              </a:spcBef>
            </a:pPr>
            <a:endParaRPr lang="en-US" sz="2000" dirty="0" smtClean="0"/>
          </a:p>
          <a:p>
            <a:endParaRPr lang="en-US" sz="2000" dirty="0" smtClean="0"/>
          </a:p>
          <a:p>
            <a:endParaRPr lang="en-US" sz="2000" dirty="0"/>
          </a:p>
          <a:p>
            <a:endParaRPr lang="en-US" sz="20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45432" y="994156"/>
            <a:ext cx="11085094" cy="461665"/>
          </a:xfrm>
          <a:prstGeom prst="rect">
            <a:avLst/>
          </a:prstGeom>
        </p:spPr>
        <p:txBody>
          <a:bodyPr wrap="square">
            <a:spAutoFit/>
          </a:bodyPr>
          <a:lstStyle/>
          <a:p>
            <a:pPr lvl="0"/>
            <a:r>
              <a:rPr lang="en-US" sz="2400" dirty="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p:txBody>
      </p:sp>
      <p:sp>
        <p:nvSpPr>
          <p:cNvPr id="4" name="Rectangle 3"/>
          <p:cNvSpPr/>
          <p:nvPr/>
        </p:nvSpPr>
        <p:spPr>
          <a:xfrm>
            <a:off x="2247193"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Syllogism</a:t>
            </a:r>
            <a:endParaRPr lang="en-US" sz="2800" b="1" dirty="0">
              <a:solidFill>
                <a:schemeClr val="bg1"/>
              </a:solidFill>
            </a:endParaRPr>
          </a:p>
        </p:txBody>
      </p:sp>
      <p:sp>
        <p:nvSpPr>
          <p:cNvPr id="2" name="Rectangle 1"/>
          <p:cNvSpPr/>
          <p:nvPr/>
        </p:nvSpPr>
        <p:spPr>
          <a:xfrm>
            <a:off x="3843131" y="3111811"/>
            <a:ext cx="4956312" cy="923330"/>
          </a:xfrm>
          <a:prstGeom prst="rect">
            <a:avLst/>
          </a:prstGeom>
        </p:spPr>
        <p:txBody>
          <a:bodyPr wrap="square">
            <a:spAutoFit/>
          </a:bodyPr>
          <a:lstStyle/>
          <a:p>
            <a:pPr algn="ctr"/>
            <a:r>
              <a:rPr lang="en-US" sz="5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Any </a:t>
            </a:r>
            <a:r>
              <a:rPr lang="en-US" sz="5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anose="02020603050405020304" pitchFamily="18" charset="0"/>
                <a:cs typeface="Times New Roman" panose="02020603050405020304" pitchFamily="18" charset="0"/>
              </a:rPr>
              <a:t>Doubts</a:t>
            </a:r>
            <a:r>
              <a:rPr lang="en-US" sz="5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a:t>
            </a:r>
            <a:endParaRPr lang="en-US" sz="5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45432" y="994156"/>
            <a:ext cx="11085094" cy="461665"/>
          </a:xfrm>
          <a:prstGeom prst="rect">
            <a:avLst/>
          </a:prstGeom>
        </p:spPr>
        <p:txBody>
          <a:bodyPr wrap="square">
            <a:spAutoFit/>
          </a:bodyPr>
          <a:lstStyle/>
          <a:p>
            <a:pPr lvl="0"/>
            <a:r>
              <a:rPr lang="en-US" sz="2400" dirty="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p:txBody>
      </p:sp>
      <p:sp>
        <p:nvSpPr>
          <p:cNvPr id="4" name="Rectangle 3"/>
          <p:cNvSpPr/>
          <p:nvPr/>
        </p:nvSpPr>
        <p:spPr>
          <a:xfrm>
            <a:off x="2247193"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Syllogism</a:t>
            </a:r>
            <a:endParaRPr lang="en-US" sz="2800" b="1" dirty="0">
              <a:solidFill>
                <a:schemeClr val="bg1"/>
              </a:solidFill>
            </a:endParaRPr>
          </a:p>
        </p:txBody>
      </p:sp>
      <p:sp>
        <p:nvSpPr>
          <p:cNvPr id="2" name="Rectangle 1"/>
          <p:cNvSpPr/>
          <p:nvPr/>
        </p:nvSpPr>
        <p:spPr>
          <a:xfrm>
            <a:off x="733526" y="1714115"/>
            <a:ext cx="8662722" cy="1477328"/>
          </a:xfrm>
          <a:prstGeom prst="rect">
            <a:avLst/>
          </a:prstGeom>
        </p:spPr>
        <p:txBody>
          <a:bodyPr wrap="square">
            <a:spAutoFit/>
          </a:bodyPr>
          <a:lstStyle/>
          <a:p>
            <a:r>
              <a:rPr lang="en-US" b="1" dirty="0"/>
              <a:t>1.) All STATEMENT</a:t>
            </a:r>
            <a:endParaRPr lang="en-US" b="1" dirty="0"/>
          </a:p>
          <a:p>
            <a:endParaRPr lang="en-IN" b="1" dirty="0"/>
          </a:p>
          <a:p>
            <a:r>
              <a:rPr lang="en-IN" b="1" dirty="0"/>
              <a:t>All statement is written in the format “ALL A are B”, here A and B represent the subject and object of the statement.</a:t>
            </a:r>
            <a:endParaRPr lang="en-IN" dirty="0"/>
          </a:p>
          <a:p>
            <a:r>
              <a:rPr lang="en-IN" b="1" dirty="0"/>
              <a:t>Venn diagram</a:t>
            </a:r>
            <a:endParaRPr lang="en-IN" dirty="0"/>
          </a:p>
        </p:txBody>
      </p:sp>
      <p:pic>
        <p:nvPicPr>
          <p:cNvPr id="6" name="Picture 5" descr="SYLLOGISM MADE EASY"/>
          <p:cNvPicPr/>
          <p:nvPr/>
        </p:nvPicPr>
        <p:blipFill>
          <a:blip r:embed="rId1">
            <a:extLst>
              <a:ext uri="{28A0092B-C50C-407E-A947-70E740481C1C}">
                <a14:useLocalDpi xmlns:a14="http://schemas.microsoft.com/office/drawing/2010/main" val="0"/>
              </a:ext>
            </a:extLst>
          </a:blip>
          <a:srcRect/>
          <a:stretch>
            <a:fillRect/>
          </a:stretch>
        </p:blipFill>
        <p:spPr bwMode="auto">
          <a:xfrm>
            <a:off x="9840172" y="1766995"/>
            <a:ext cx="1419225" cy="1162050"/>
          </a:xfrm>
          <a:prstGeom prst="rect">
            <a:avLst/>
          </a:prstGeom>
          <a:noFill/>
          <a:ln>
            <a:noFill/>
          </a:ln>
        </p:spPr>
      </p:pic>
      <p:pic>
        <p:nvPicPr>
          <p:cNvPr id="7" name="Picture 6" descr="C:\Users\neeraj\Desktop\Movenent all.png"/>
          <p:cNvPicPr/>
          <p:nvPr/>
        </p:nvPicPr>
        <p:blipFill>
          <a:blip r:embed="rId2">
            <a:extLst>
              <a:ext uri="{28A0092B-C50C-407E-A947-70E740481C1C}">
                <a14:useLocalDpi xmlns:a14="http://schemas.microsoft.com/office/drawing/2010/main" val="0"/>
              </a:ext>
            </a:extLst>
          </a:blip>
          <a:srcRect/>
          <a:stretch>
            <a:fillRect/>
          </a:stretch>
        </p:blipFill>
        <p:spPr bwMode="auto">
          <a:xfrm>
            <a:off x="2716368" y="3211402"/>
            <a:ext cx="5383267" cy="336543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45432" y="994156"/>
            <a:ext cx="11085094" cy="461665"/>
          </a:xfrm>
          <a:prstGeom prst="rect">
            <a:avLst/>
          </a:prstGeom>
        </p:spPr>
        <p:txBody>
          <a:bodyPr wrap="square">
            <a:spAutoFit/>
          </a:bodyPr>
          <a:lstStyle/>
          <a:p>
            <a:pPr lvl="0"/>
            <a:r>
              <a:rPr lang="en-US" sz="2400" dirty="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p:txBody>
      </p:sp>
      <p:sp>
        <p:nvSpPr>
          <p:cNvPr id="4" name="Rectangle 3"/>
          <p:cNvSpPr/>
          <p:nvPr/>
        </p:nvSpPr>
        <p:spPr>
          <a:xfrm>
            <a:off x="2247193"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Syllogism</a:t>
            </a:r>
            <a:endParaRPr lang="en-US" sz="2800" b="1" dirty="0">
              <a:solidFill>
                <a:schemeClr val="bg1"/>
              </a:solidFill>
            </a:endParaRPr>
          </a:p>
        </p:txBody>
      </p:sp>
      <p:sp>
        <p:nvSpPr>
          <p:cNvPr id="8" name="Rectangle 7"/>
          <p:cNvSpPr/>
          <p:nvPr/>
        </p:nvSpPr>
        <p:spPr>
          <a:xfrm>
            <a:off x="545432" y="994156"/>
            <a:ext cx="9725141" cy="954107"/>
          </a:xfrm>
          <a:prstGeom prst="rect">
            <a:avLst/>
          </a:prstGeom>
        </p:spPr>
        <p:txBody>
          <a:bodyPr wrap="square">
            <a:spAutoFit/>
          </a:bodyPr>
          <a:lstStyle/>
          <a:p>
            <a:endParaRPr lang="en-IN" sz="2800" b="1" dirty="0"/>
          </a:p>
          <a:p>
            <a:endParaRPr lang="en-IN" sz="2800" dirty="0"/>
          </a:p>
        </p:txBody>
      </p:sp>
      <p:sp>
        <p:nvSpPr>
          <p:cNvPr id="2" name="Rectangle 1"/>
          <p:cNvSpPr/>
          <p:nvPr/>
        </p:nvSpPr>
        <p:spPr>
          <a:xfrm>
            <a:off x="733526" y="1714115"/>
            <a:ext cx="8662722" cy="646331"/>
          </a:xfrm>
          <a:prstGeom prst="rect">
            <a:avLst/>
          </a:prstGeom>
        </p:spPr>
        <p:txBody>
          <a:bodyPr wrap="square">
            <a:spAutoFit/>
          </a:bodyPr>
          <a:lstStyle/>
          <a:p>
            <a:r>
              <a:rPr lang="en-US" b="1" dirty="0"/>
              <a:t>2.) SOME STATEMENT</a:t>
            </a:r>
            <a:endParaRPr lang="en-US" b="1" dirty="0"/>
          </a:p>
          <a:p>
            <a:endParaRPr lang="en-IN" b="1" dirty="0"/>
          </a:p>
        </p:txBody>
      </p:sp>
      <p:sp>
        <p:nvSpPr>
          <p:cNvPr id="5" name="Rectangle 4"/>
          <p:cNvSpPr/>
          <p:nvPr/>
        </p:nvSpPr>
        <p:spPr>
          <a:xfrm>
            <a:off x="1014247" y="2332333"/>
            <a:ext cx="9785132" cy="646331"/>
          </a:xfrm>
          <a:prstGeom prst="rect">
            <a:avLst/>
          </a:prstGeom>
        </p:spPr>
        <p:txBody>
          <a:bodyPr wrap="square">
            <a:spAutoFit/>
          </a:bodyPr>
          <a:lstStyle/>
          <a:p>
            <a:r>
              <a:rPr lang="en-IN" b="1" dirty="0"/>
              <a:t>Some statement is written in the format “Some A are B”, here A and B represent the subject and object of the statement.</a:t>
            </a:r>
            <a:endParaRPr lang="en-IN" dirty="0"/>
          </a:p>
        </p:txBody>
      </p:sp>
      <p:pic>
        <p:nvPicPr>
          <p:cNvPr id="10" name="Picture 9" descr="C:\Users\neeraj\Desktop\some new.png"/>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247192" y="3270523"/>
            <a:ext cx="5777455" cy="324063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45432" y="994156"/>
            <a:ext cx="11085094" cy="461665"/>
          </a:xfrm>
          <a:prstGeom prst="rect">
            <a:avLst/>
          </a:prstGeom>
        </p:spPr>
        <p:txBody>
          <a:bodyPr wrap="square">
            <a:spAutoFit/>
          </a:bodyPr>
          <a:lstStyle/>
          <a:p>
            <a:pPr lvl="0"/>
            <a:r>
              <a:rPr lang="en-US" sz="2400" dirty="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p:txBody>
      </p:sp>
      <p:sp>
        <p:nvSpPr>
          <p:cNvPr id="4" name="Rectangle 3"/>
          <p:cNvSpPr/>
          <p:nvPr/>
        </p:nvSpPr>
        <p:spPr>
          <a:xfrm>
            <a:off x="2247193"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Syllogism</a:t>
            </a:r>
            <a:endParaRPr lang="en-US" sz="2800" b="1" dirty="0">
              <a:solidFill>
                <a:schemeClr val="bg1"/>
              </a:solidFill>
            </a:endParaRPr>
          </a:p>
        </p:txBody>
      </p:sp>
      <p:sp>
        <p:nvSpPr>
          <p:cNvPr id="2" name="Rectangle 1"/>
          <p:cNvSpPr/>
          <p:nvPr/>
        </p:nvSpPr>
        <p:spPr>
          <a:xfrm>
            <a:off x="733526" y="1714115"/>
            <a:ext cx="8662722" cy="954107"/>
          </a:xfrm>
          <a:prstGeom prst="rect">
            <a:avLst/>
          </a:prstGeom>
        </p:spPr>
        <p:txBody>
          <a:bodyPr wrap="square">
            <a:spAutoFit/>
          </a:bodyPr>
          <a:lstStyle/>
          <a:p>
            <a:r>
              <a:rPr lang="en-US" sz="2000" b="1" dirty="0"/>
              <a:t>3.) </a:t>
            </a:r>
            <a:r>
              <a:rPr lang="en-IN" sz="2000" b="1" dirty="0"/>
              <a:t>NO</a:t>
            </a:r>
            <a:r>
              <a:rPr lang="en-IN" sz="2000" dirty="0"/>
              <a:t> </a:t>
            </a:r>
            <a:r>
              <a:rPr lang="en-IN" sz="2000" b="1" dirty="0"/>
              <a:t>STATEMENT</a:t>
            </a:r>
            <a:endParaRPr lang="en-IN" sz="2000" b="1" dirty="0"/>
          </a:p>
          <a:p>
            <a:endParaRPr lang="en-US" b="1" dirty="0"/>
          </a:p>
          <a:p>
            <a:endParaRPr lang="en-IN" b="1" dirty="0"/>
          </a:p>
        </p:txBody>
      </p:sp>
      <p:sp>
        <p:nvSpPr>
          <p:cNvPr id="5" name="Rectangle 4"/>
          <p:cNvSpPr/>
          <p:nvPr/>
        </p:nvSpPr>
        <p:spPr>
          <a:xfrm>
            <a:off x="1014246" y="2237501"/>
            <a:ext cx="10731063" cy="646331"/>
          </a:xfrm>
          <a:prstGeom prst="rect">
            <a:avLst/>
          </a:prstGeom>
        </p:spPr>
        <p:txBody>
          <a:bodyPr wrap="square">
            <a:spAutoFit/>
          </a:bodyPr>
          <a:lstStyle/>
          <a:p>
            <a:r>
              <a:rPr lang="en-IN" b="1" dirty="0"/>
              <a:t>No statement is written in the format “No A are B”, here A and B represent the subject and object of the statement</a:t>
            </a:r>
            <a:endParaRPr lang="en-IN" dirty="0"/>
          </a:p>
        </p:txBody>
      </p:sp>
      <p:pic>
        <p:nvPicPr>
          <p:cNvPr id="9" name="Picture 8" descr="C:\Users\neeraj\Desktop\No Movement.png"/>
          <p:cNvPicPr/>
          <p:nvPr/>
        </p:nvPicPr>
        <p:blipFill>
          <a:blip r:embed="rId1">
            <a:extLst>
              <a:ext uri="{28A0092B-C50C-407E-A947-70E740481C1C}">
                <a14:useLocalDpi xmlns:a14="http://schemas.microsoft.com/office/drawing/2010/main" val="0"/>
              </a:ext>
            </a:extLst>
          </a:blip>
          <a:srcRect/>
          <a:stretch>
            <a:fillRect/>
          </a:stretch>
        </p:blipFill>
        <p:spPr bwMode="auto">
          <a:xfrm>
            <a:off x="2979682" y="3225219"/>
            <a:ext cx="5605955" cy="363278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45432" y="994156"/>
            <a:ext cx="11085094" cy="461665"/>
          </a:xfrm>
          <a:prstGeom prst="rect">
            <a:avLst/>
          </a:prstGeom>
        </p:spPr>
        <p:txBody>
          <a:bodyPr wrap="square">
            <a:spAutoFit/>
          </a:bodyPr>
          <a:lstStyle/>
          <a:p>
            <a:pPr lvl="0"/>
            <a:r>
              <a:rPr lang="en-US" sz="2400" dirty="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p:txBody>
      </p:sp>
      <p:sp>
        <p:nvSpPr>
          <p:cNvPr id="4" name="Rectangle 3"/>
          <p:cNvSpPr/>
          <p:nvPr/>
        </p:nvSpPr>
        <p:spPr>
          <a:xfrm>
            <a:off x="2247193"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Syllogism</a:t>
            </a:r>
            <a:endParaRPr lang="en-US" sz="2800" b="1" dirty="0">
              <a:solidFill>
                <a:schemeClr val="bg1"/>
              </a:solidFill>
            </a:endParaRPr>
          </a:p>
        </p:txBody>
      </p:sp>
      <p:sp>
        <p:nvSpPr>
          <p:cNvPr id="8" name="Rectangle 7"/>
          <p:cNvSpPr/>
          <p:nvPr/>
        </p:nvSpPr>
        <p:spPr>
          <a:xfrm>
            <a:off x="545432" y="994156"/>
            <a:ext cx="9725141" cy="954107"/>
          </a:xfrm>
          <a:prstGeom prst="rect">
            <a:avLst/>
          </a:prstGeom>
        </p:spPr>
        <p:txBody>
          <a:bodyPr wrap="square">
            <a:spAutoFit/>
          </a:bodyPr>
          <a:lstStyle/>
          <a:p>
            <a:endParaRPr lang="en-IN" sz="2800" b="1" dirty="0"/>
          </a:p>
          <a:p>
            <a:endParaRPr lang="en-IN" sz="2800" dirty="0"/>
          </a:p>
        </p:txBody>
      </p:sp>
      <p:sp>
        <p:nvSpPr>
          <p:cNvPr id="2" name="Rectangle 1"/>
          <p:cNvSpPr/>
          <p:nvPr/>
        </p:nvSpPr>
        <p:spPr>
          <a:xfrm>
            <a:off x="733526" y="1714115"/>
            <a:ext cx="8662722" cy="1015663"/>
          </a:xfrm>
          <a:prstGeom prst="rect">
            <a:avLst/>
          </a:prstGeom>
        </p:spPr>
        <p:txBody>
          <a:bodyPr wrap="square">
            <a:spAutoFit/>
          </a:bodyPr>
          <a:lstStyle/>
          <a:p>
            <a:r>
              <a:rPr lang="en-US" sz="2000" b="1" dirty="0"/>
              <a:t>4.) </a:t>
            </a:r>
            <a:r>
              <a:rPr lang="en-IN" sz="2400" b="1" dirty="0"/>
              <a:t>SOME NOT STATEMENT</a:t>
            </a:r>
            <a:endParaRPr lang="en-IN" sz="2400" b="1" dirty="0"/>
          </a:p>
          <a:p>
            <a:endParaRPr lang="en-US" b="1" dirty="0"/>
          </a:p>
          <a:p>
            <a:endParaRPr lang="en-IN" b="1" dirty="0"/>
          </a:p>
        </p:txBody>
      </p:sp>
      <p:sp>
        <p:nvSpPr>
          <p:cNvPr id="5" name="Rectangle 4"/>
          <p:cNvSpPr/>
          <p:nvPr/>
        </p:nvSpPr>
        <p:spPr>
          <a:xfrm>
            <a:off x="1014246" y="2237501"/>
            <a:ext cx="10731063" cy="923330"/>
          </a:xfrm>
          <a:prstGeom prst="rect">
            <a:avLst/>
          </a:prstGeom>
        </p:spPr>
        <p:txBody>
          <a:bodyPr wrap="square">
            <a:spAutoFit/>
          </a:bodyPr>
          <a:lstStyle/>
          <a:p>
            <a:r>
              <a:rPr lang="en-IN" b="1" dirty="0"/>
              <a:t>All statement is written in the format “Some A are not B”, here A and B represent the subject and object of the statement.</a:t>
            </a:r>
            <a:endParaRPr lang="en-IN" dirty="0"/>
          </a:p>
          <a:p>
            <a:endParaRPr lang="en-IN" dirty="0"/>
          </a:p>
        </p:txBody>
      </p:sp>
      <p:pic>
        <p:nvPicPr>
          <p:cNvPr id="10" name="Picture 9" descr="C:\Users\neeraj\Desktop\Movement Some Not.png"/>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315222" y="3160831"/>
            <a:ext cx="5149247" cy="334918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45432" y="994156"/>
            <a:ext cx="11085094" cy="461665"/>
          </a:xfrm>
          <a:prstGeom prst="rect">
            <a:avLst/>
          </a:prstGeom>
        </p:spPr>
        <p:txBody>
          <a:bodyPr wrap="square">
            <a:spAutoFit/>
          </a:bodyPr>
          <a:lstStyle/>
          <a:p>
            <a:pPr lvl="0"/>
            <a:r>
              <a:rPr lang="en-US" sz="2400" dirty="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p:txBody>
      </p:sp>
      <p:sp>
        <p:nvSpPr>
          <p:cNvPr id="4" name="Rectangle 3"/>
          <p:cNvSpPr/>
          <p:nvPr/>
        </p:nvSpPr>
        <p:spPr>
          <a:xfrm>
            <a:off x="2247193"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Syllogism</a:t>
            </a:r>
            <a:endParaRPr lang="en-US" sz="2800" b="1" dirty="0">
              <a:solidFill>
                <a:schemeClr val="bg1"/>
              </a:solidFill>
            </a:endParaRPr>
          </a:p>
        </p:txBody>
      </p:sp>
      <p:sp>
        <p:nvSpPr>
          <p:cNvPr id="8" name="Rectangle 7"/>
          <p:cNvSpPr/>
          <p:nvPr/>
        </p:nvSpPr>
        <p:spPr>
          <a:xfrm>
            <a:off x="545432" y="994156"/>
            <a:ext cx="9725141" cy="954107"/>
          </a:xfrm>
          <a:prstGeom prst="rect">
            <a:avLst/>
          </a:prstGeom>
        </p:spPr>
        <p:txBody>
          <a:bodyPr wrap="square">
            <a:spAutoFit/>
          </a:bodyPr>
          <a:lstStyle/>
          <a:p>
            <a:endParaRPr lang="en-IN" sz="2800" b="1" dirty="0"/>
          </a:p>
          <a:p>
            <a:endParaRPr lang="en-IN" sz="2800" dirty="0"/>
          </a:p>
        </p:txBody>
      </p:sp>
      <p:pic>
        <p:nvPicPr>
          <p:cNvPr id="1025" name="Picture 1"/>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017986" y="1948262"/>
            <a:ext cx="9113617" cy="4405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4" name="Straight Connector 13"/>
          <p:cNvCxnSpPr/>
          <p:nvPr/>
        </p:nvCxnSpPr>
        <p:spPr>
          <a:xfrm>
            <a:off x="10815145" y="1948262"/>
            <a:ext cx="0" cy="390074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8332076" y="1948263"/>
            <a:ext cx="0" cy="39007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431650" y="2058621"/>
            <a:ext cx="0" cy="37903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3392557" y="1948263"/>
            <a:ext cx="1" cy="39007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2017987" y="1948262"/>
            <a:ext cx="879715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endCxn id="8" idx="2"/>
          </p:cNvCxnSpPr>
          <p:nvPr/>
        </p:nvCxnSpPr>
        <p:spPr>
          <a:xfrm>
            <a:off x="5408002" y="1948263"/>
            <a:ext cx="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2017987" y="5849007"/>
            <a:ext cx="8663758"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9" name="Straight Connector 1038"/>
          <p:cNvCxnSpPr/>
          <p:nvPr/>
        </p:nvCxnSpPr>
        <p:spPr>
          <a:xfrm>
            <a:off x="2017986" y="1948263"/>
            <a:ext cx="1" cy="39007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1" name="Straight Connector 1040"/>
          <p:cNvCxnSpPr/>
          <p:nvPr/>
        </p:nvCxnSpPr>
        <p:spPr>
          <a:xfrm flipV="1">
            <a:off x="2017986" y="5849007"/>
            <a:ext cx="8797159"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4" name="Straight Connector 1043"/>
          <p:cNvCxnSpPr/>
          <p:nvPr/>
        </p:nvCxnSpPr>
        <p:spPr>
          <a:xfrm>
            <a:off x="2017987" y="3239813"/>
            <a:ext cx="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50" name="Straight Connector 1049"/>
          <p:cNvCxnSpPr/>
          <p:nvPr/>
        </p:nvCxnSpPr>
        <p:spPr>
          <a:xfrm>
            <a:off x="2017986" y="2411896"/>
            <a:ext cx="8756031"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513347" y="1905007"/>
            <a:ext cx="11229474" cy="3260551"/>
          </a:xfrm>
        </p:spPr>
        <p:txBody>
          <a:bodyPr anchor="ctr">
            <a:normAutofit/>
          </a:bodyPr>
          <a:lstStyle/>
          <a:p>
            <a:r>
              <a:rPr lang="en-US" b="1" dirty="0">
                <a:solidFill>
                  <a:srgbClr val="C00000"/>
                </a:solidFill>
                <a:effectLst/>
              </a:rPr>
              <a:t>PROBLEMS BASED ON </a:t>
            </a:r>
            <a:r>
              <a:rPr lang="en-US" b="1" dirty="0" smtClean="0">
                <a:solidFill>
                  <a:srgbClr val="C00000"/>
                </a:solidFill>
                <a:effectLst/>
              </a:rPr>
              <a:t>VENN DIAGRAM</a:t>
            </a:r>
            <a:endParaRPr lang="en-US" dirty="0">
              <a:solidFill>
                <a:srgbClr val="C00000"/>
              </a:solidFill>
              <a:effectLs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45432" y="994156"/>
            <a:ext cx="11085094" cy="461665"/>
          </a:xfrm>
          <a:prstGeom prst="rect">
            <a:avLst/>
          </a:prstGeom>
        </p:spPr>
        <p:txBody>
          <a:bodyPr wrap="square">
            <a:spAutoFit/>
          </a:bodyPr>
          <a:lstStyle/>
          <a:p>
            <a:pPr lvl="0"/>
            <a:r>
              <a:rPr lang="en-US" sz="2400" dirty="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p:txBody>
      </p:sp>
      <p:sp>
        <p:nvSpPr>
          <p:cNvPr id="4" name="Rectangle 3"/>
          <p:cNvSpPr/>
          <p:nvPr/>
        </p:nvSpPr>
        <p:spPr>
          <a:xfrm>
            <a:off x="2247193"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Syllogism</a:t>
            </a:r>
            <a:endParaRPr lang="en-US" sz="2800" b="1" dirty="0">
              <a:solidFill>
                <a:schemeClr val="bg1"/>
              </a:solidFill>
            </a:endParaRPr>
          </a:p>
        </p:txBody>
      </p:sp>
      <p:sp>
        <p:nvSpPr>
          <p:cNvPr id="8" name="Rectangle 7"/>
          <p:cNvSpPr/>
          <p:nvPr/>
        </p:nvSpPr>
        <p:spPr>
          <a:xfrm>
            <a:off x="220717" y="937927"/>
            <a:ext cx="10723948" cy="4647426"/>
          </a:xfrm>
          <a:prstGeom prst="rect">
            <a:avLst/>
          </a:prstGeom>
        </p:spPr>
        <p:txBody>
          <a:bodyPr wrap="square">
            <a:spAutoFit/>
          </a:bodyPr>
          <a:lstStyle/>
          <a:p>
            <a:pPr>
              <a:lnSpc>
                <a:spcPct val="115000"/>
              </a:lnSpc>
            </a:pPr>
            <a:r>
              <a:rPr lang="en-US" sz="2000" b="1" dirty="0">
                <a:solidFill>
                  <a:srgbClr val="000000"/>
                </a:solidFill>
                <a:latin typeface="Segoe UI" panose="020B0502040204020203" pitchFamily="34" charset="0"/>
                <a:ea typeface="Times New Roman" panose="02020603050405020304" pitchFamily="18" charset="0"/>
                <a:cs typeface="Mangal" panose="02040503050203030202"/>
              </a:rPr>
              <a:t>Directions : </a:t>
            </a:r>
            <a:r>
              <a:rPr lang="en-US" sz="2000" dirty="0">
                <a:solidFill>
                  <a:srgbClr val="000000"/>
                </a:solidFill>
                <a:latin typeface="Segoe UI" panose="020B0502040204020203" pitchFamily="34" charset="0"/>
                <a:ea typeface="Times New Roman" panose="02020603050405020304" pitchFamily="18" charset="0"/>
                <a:cs typeface="Mangal" panose="02040503050203030202"/>
              </a:rPr>
              <a:t>In each of the following questions two statements are given and these statements are followed by two conclusions numbered (1) and (2). You have to take the given two statements to be true even if they seem to be at variance from commonly known facts. Read the conclusions and then decide which of the given conclusions logically follows from the two given statements, disregarding commonly known facts.</a:t>
            </a:r>
            <a:endParaRPr lang="en-US" dirty="0">
              <a:latin typeface="Calibri" panose="020F0502020204030204" pitchFamily="34" charset="0"/>
              <a:ea typeface="Calibri" panose="020F0502020204030204" pitchFamily="34" charset="0"/>
              <a:cs typeface="Mangal" panose="02040503050203030202"/>
            </a:endParaRPr>
          </a:p>
          <a:p>
            <a:pPr>
              <a:lnSpc>
                <a:spcPct val="115000"/>
              </a:lnSpc>
            </a:pPr>
            <a:r>
              <a:rPr lang="en-US" sz="2000" dirty="0">
                <a:solidFill>
                  <a:srgbClr val="000000"/>
                </a:solidFill>
                <a:latin typeface="Segoe UI" panose="020B0502040204020203" pitchFamily="34" charset="0"/>
                <a:ea typeface="Times New Roman" panose="02020603050405020304" pitchFamily="18" charset="0"/>
                <a:cs typeface="Mangal" panose="02040503050203030202"/>
              </a:rPr>
              <a:t>Give answer:</a:t>
            </a:r>
            <a:endParaRPr lang="en-US" dirty="0">
              <a:latin typeface="Calibri" panose="020F0502020204030204" pitchFamily="34" charset="0"/>
              <a:ea typeface="Calibri" panose="020F0502020204030204" pitchFamily="34" charset="0"/>
              <a:cs typeface="Mangal" panose="02040503050203030202"/>
            </a:endParaRPr>
          </a:p>
          <a:p>
            <a:pPr>
              <a:spcBef>
                <a:spcPts val="750"/>
              </a:spcBef>
            </a:pPr>
            <a:r>
              <a:rPr lang="en-US" sz="2000" dirty="0">
                <a:solidFill>
                  <a:srgbClr val="000000"/>
                </a:solidFill>
                <a:latin typeface="Segoe UI" panose="020B0502040204020203" pitchFamily="34" charset="0"/>
                <a:ea typeface="Times New Roman" panose="02020603050405020304" pitchFamily="18" charset="0"/>
                <a:cs typeface="Mangal" panose="02040503050203030202"/>
              </a:rPr>
              <a:t>(A) If only (1) conclusion follows</a:t>
            </a:r>
            <a:endParaRPr lang="en-US" dirty="0">
              <a:latin typeface="Calibri" panose="020F0502020204030204" pitchFamily="34" charset="0"/>
              <a:ea typeface="Calibri" panose="020F0502020204030204" pitchFamily="34" charset="0"/>
              <a:cs typeface="Mangal" panose="02040503050203030202"/>
            </a:endParaRPr>
          </a:p>
          <a:p>
            <a:pPr>
              <a:spcBef>
                <a:spcPts val="750"/>
              </a:spcBef>
            </a:pPr>
            <a:r>
              <a:rPr lang="en-US" sz="2000" dirty="0">
                <a:solidFill>
                  <a:srgbClr val="000000"/>
                </a:solidFill>
                <a:latin typeface="Segoe UI" panose="020B0502040204020203" pitchFamily="34" charset="0"/>
                <a:ea typeface="Times New Roman" panose="02020603050405020304" pitchFamily="18" charset="0"/>
                <a:cs typeface="Mangal" panose="02040503050203030202"/>
              </a:rPr>
              <a:t>(B) If only (2) conclusion follows</a:t>
            </a:r>
            <a:endParaRPr lang="en-US" dirty="0">
              <a:latin typeface="Calibri" panose="020F0502020204030204" pitchFamily="34" charset="0"/>
              <a:ea typeface="Calibri" panose="020F0502020204030204" pitchFamily="34" charset="0"/>
              <a:cs typeface="Mangal" panose="02040503050203030202"/>
            </a:endParaRPr>
          </a:p>
          <a:p>
            <a:pPr>
              <a:spcBef>
                <a:spcPts val="750"/>
              </a:spcBef>
            </a:pPr>
            <a:r>
              <a:rPr lang="en-US" sz="2000" dirty="0">
                <a:solidFill>
                  <a:srgbClr val="000000"/>
                </a:solidFill>
                <a:latin typeface="Segoe UI" panose="020B0502040204020203" pitchFamily="34" charset="0"/>
                <a:ea typeface="Times New Roman" panose="02020603050405020304" pitchFamily="18" charset="0"/>
                <a:cs typeface="Mangal" panose="02040503050203030202"/>
              </a:rPr>
              <a:t>(C) If either (1) or (2) follows</a:t>
            </a:r>
            <a:endParaRPr lang="en-US" dirty="0">
              <a:latin typeface="Calibri" panose="020F0502020204030204" pitchFamily="34" charset="0"/>
              <a:ea typeface="Calibri" panose="020F0502020204030204" pitchFamily="34" charset="0"/>
              <a:cs typeface="Mangal" panose="02040503050203030202"/>
            </a:endParaRPr>
          </a:p>
          <a:p>
            <a:pPr>
              <a:spcBef>
                <a:spcPts val="750"/>
              </a:spcBef>
            </a:pPr>
            <a:r>
              <a:rPr lang="en-US" sz="2000" dirty="0">
                <a:solidFill>
                  <a:srgbClr val="000000"/>
                </a:solidFill>
                <a:latin typeface="Segoe UI" panose="020B0502040204020203" pitchFamily="34" charset="0"/>
                <a:ea typeface="Times New Roman" panose="02020603050405020304" pitchFamily="18" charset="0"/>
                <a:cs typeface="Mangal" panose="02040503050203030202"/>
              </a:rPr>
              <a:t>(D) If neither (1) nor (2) follows and</a:t>
            </a:r>
            <a:endParaRPr lang="en-US" sz="2000" dirty="0">
              <a:solidFill>
                <a:srgbClr val="000000"/>
              </a:solidFill>
              <a:latin typeface="Segoe UI" panose="020B0502040204020203" pitchFamily="34" charset="0"/>
              <a:ea typeface="Times New Roman" panose="02020603050405020304" pitchFamily="18" charset="0"/>
              <a:cs typeface="Mangal" panose="02040503050203030202"/>
            </a:endParaRPr>
          </a:p>
          <a:p>
            <a:pPr>
              <a:spcBef>
                <a:spcPts val="750"/>
              </a:spcBef>
            </a:pPr>
            <a:r>
              <a:rPr lang="en-US" sz="2000" dirty="0">
                <a:solidFill>
                  <a:srgbClr val="000000"/>
                </a:solidFill>
                <a:latin typeface="Segoe UI" panose="020B0502040204020203" pitchFamily="34" charset="0"/>
                <a:ea typeface="Times New Roman" panose="02020603050405020304" pitchFamily="18" charset="0"/>
              </a:rPr>
              <a:t>(E) If both (1) and (2) follow.</a:t>
            </a:r>
            <a:endParaRPr lang="en-US" sz="2000" dirty="0"/>
          </a:p>
          <a:p>
            <a:pPr>
              <a:spcBef>
                <a:spcPts val="750"/>
              </a:spcBef>
            </a:pPr>
            <a:endParaRPr lang="en-US" dirty="0">
              <a:latin typeface="Calibri" panose="020F0502020204030204" pitchFamily="34" charset="0"/>
              <a:ea typeface="Calibri" panose="020F0502020204030204" pitchFamily="34" charset="0"/>
              <a:cs typeface="Mangal" panose="02040503050203030202"/>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Executive</Template>
  <TotalTime>0</TotalTime>
  <Words>5288</Words>
  <Application>WPS Presentation</Application>
  <PresentationFormat>Custom</PresentationFormat>
  <Paragraphs>257</Paragraphs>
  <Slides>24</Slides>
  <Notes>24</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24</vt:i4>
      </vt:variant>
    </vt:vector>
  </HeadingPairs>
  <TitlesOfParts>
    <vt:vector size="40" baseType="lpstr">
      <vt:lpstr>Arial</vt:lpstr>
      <vt:lpstr>SimSun</vt:lpstr>
      <vt:lpstr>Wingdings</vt:lpstr>
      <vt:lpstr>Century Gothic</vt:lpstr>
      <vt:lpstr>Courier New</vt:lpstr>
      <vt:lpstr>Times New Roman</vt:lpstr>
      <vt:lpstr>Cambria</vt:lpstr>
      <vt:lpstr>Calibri</vt:lpstr>
      <vt:lpstr>Mangal</vt:lpstr>
      <vt:lpstr>Segoe UI</vt:lpstr>
      <vt:lpstr>Palatino Linotype</vt:lpstr>
      <vt:lpstr>Microsoft YaHei</vt:lpstr>
      <vt:lpstr>Arial Unicode MS</vt:lpstr>
      <vt:lpstr>Roboto</vt:lpstr>
      <vt:lpstr>Segoe Print</vt:lpstr>
      <vt:lpstr>Executive</vt:lpstr>
      <vt:lpstr>Syllogism</vt:lpstr>
      <vt:lpstr>PowerPoint 演示文稿</vt:lpstr>
      <vt:lpstr>PowerPoint 演示文稿</vt:lpstr>
      <vt:lpstr>PowerPoint 演示文稿</vt:lpstr>
      <vt:lpstr>PowerPoint 演示文稿</vt:lpstr>
      <vt:lpstr>PowerPoint 演示文稿</vt:lpstr>
      <vt:lpstr>PowerPoint 演示文稿</vt:lpstr>
      <vt:lpstr>PROBLEMS BASED ON VENN DIAGRAM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PROBLEMS BASED ON EITHER-OR CASE</vt:lpstr>
      <vt:lpstr>PowerPoint 演示文稿</vt:lpstr>
      <vt:lpstr>PowerPoint 演示文稿</vt:lpstr>
      <vt:lpstr>PROBLEMS BASED ON POSSIBILITY</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cu</dc:creator>
  <cp:lastModifiedBy>Shubham</cp:lastModifiedBy>
  <cp:revision>518</cp:revision>
  <dcterms:created xsi:type="dcterms:W3CDTF">2017-07-13T07:57:00Z</dcterms:created>
  <dcterms:modified xsi:type="dcterms:W3CDTF">2023-02-02T05:32:27Z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05884469159E453A844C9515160B87DE</vt:lpwstr>
  </property>
  <property fmtid="{D5CDD505-2E9C-101B-9397-08002B2CF9AE}" pid="3" name="KSOProductBuildVer">
    <vt:lpwstr>1033-11.2.0.11440</vt:lpwstr>
  </property>
</Properties>
</file>