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Lst>
  <p:sldSz cx="9144000" cy="68580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BDF7913A-6678-4392-A3E4-192813D12B1F}" type="slidenum">
              <a:rPr/>
            </a:fld>
            <a:endParaRPr/>
          </a:p>
        </p:txBody>
      </p:sp>
      <p:sp>
        <p:nvSpPr>
          <p:cNvPr id="4" name="PlaceHolder 3"/>
          <p:cNvSpPr>
            <a:spLocks noGrp="1"/>
          </p:cNvSpPr>
          <p:nvPr>
            <p:ph type="dt" idx="3"/>
          </p:nvPr>
        </p:nvSpPr>
        <p:spPr/>
        <p:txBody>
          <a:bodyPr/>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CFEDE09-920A-4A4C-9865-23C0F89094AA}" type="slidenum">
              <a:rPr/>
            </a:fld>
            <a:endParaRPr/>
          </a:p>
        </p:txBody>
      </p:sp>
      <p:sp>
        <p:nvSpPr>
          <p:cNvPr id="7" name="PlaceHolder 6"/>
          <p:cNvSpPr>
            <a:spLocks noGrp="1"/>
          </p:cNvSpPr>
          <p:nvPr>
            <p:ph type="dt" idx="3"/>
          </p:nvPr>
        </p:nvSpPr>
        <p:spPr/>
        <p:txBody>
          <a:bodyPr/>
          <a:p>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CE27FA02-0A2B-49AD-BCD8-105C3E41844C}" type="slidenum">
              <a:rPr/>
            </a:fld>
            <a:endParaRPr/>
          </a:p>
        </p:txBody>
      </p:sp>
      <p:sp>
        <p:nvSpPr>
          <p:cNvPr id="9" name="PlaceHolder 8"/>
          <p:cNvSpPr>
            <a:spLocks noGrp="1"/>
          </p:cNvSpPr>
          <p:nvPr>
            <p:ph type="dt" idx="3"/>
          </p:nvPr>
        </p:nvSpPr>
        <p:spPr/>
        <p:txBody>
          <a:bodyPr/>
          <a:p>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FA2D7362-A73E-4984-BEF7-8B2B274346C1}" type="slidenum">
              <a:rPr/>
            </a:fld>
            <a:endParaRPr/>
          </a:p>
        </p:txBody>
      </p:sp>
      <p:sp>
        <p:nvSpPr>
          <p:cNvPr id="11" name="PlaceHolder 10"/>
          <p:cNvSpPr>
            <a:spLocks noGrp="1"/>
          </p:cNvSpPr>
          <p:nvPr>
            <p:ph type="dt" idx="3"/>
          </p:nvPr>
        </p:nvSpPr>
        <p:spPr/>
        <p:txBody>
          <a:bodyPr/>
          <a:p>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p>
            <a:pPr algn="ctr">
              <a:buNone/>
            </a:pPr>
            <a:endParaRPr lang="en-IN" sz="3200" b="0" strike="noStrike" spc="-1">
              <a:latin typeface="Arial" panose="020B0604020202020204"/>
            </a:endParaRPr>
          </a:p>
        </p:txBody>
      </p:sp>
      <p:sp>
        <p:nvSpPr>
          <p:cNvPr id="4" name="PlaceHolder 3"/>
          <p:cNvSpPr>
            <a:spLocks noGrp="1"/>
          </p:cNvSpPr>
          <p:nvPr>
            <p:ph type="ftr" idx="1"/>
          </p:nvPr>
        </p:nvSpPr>
        <p:spPr/>
        <p:txBody>
          <a:bodyPr/>
          <a:p>
            <a:r>
              <a:t>Footer</a:t>
            </a:r>
          </a:p>
        </p:txBody>
      </p:sp>
      <p:sp>
        <p:nvSpPr>
          <p:cNvPr id="2" name="PlaceHolder 4"/>
          <p:cNvSpPr>
            <a:spLocks noGrp="1"/>
          </p:cNvSpPr>
          <p:nvPr>
            <p:ph type="sldNum" idx="2"/>
          </p:nvPr>
        </p:nvSpPr>
        <p:spPr/>
        <p:txBody>
          <a:bodyPr/>
          <a:p>
            <a:fld id="{6B57C5D0-8548-4A3F-AC03-534250C463C9}" type="slidenum">
              <a:rPr/>
            </a:fld>
            <a:endParaRPr/>
          </a:p>
        </p:txBody>
      </p:sp>
      <p:sp>
        <p:nvSpPr>
          <p:cNvPr id="3" name="PlaceHolder 5"/>
          <p:cNvSpPr>
            <a:spLocks noGrp="1"/>
          </p:cNvSpPr>
          <p:nvPr>
            <p:ph type="dt" idx="3"/>
          </p:nvPr>
        </p:nvSpPr>
        <p:spPr/>
        <p:txBody>
          <a:bodyPr/>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E384E39-2708-4C91-BE67-C68A44CF96E6}" type="slidenum">
              <a:rPr/>
            </a:fld>
            <a:endParaRPr/>
          </a:p>
        </p:txBody>
      </p:sp>
      <p:sp>
        <p:nvSpPr>
          <p:cNvPr id="6" name="PlaceHolder 5"/>
          <p:cNvSpPr>
            <a:spLocks noGrp="1"/>
          </p:cNvSpPr>
          <p:nvPr>
            <p:ph type="dt" idx="3"/>
          </p:nvPr>
        </p:nvSpPr>
        <p:spPr/>
        <p:txBody>
          <a:bodyPr/>
          <a:p>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7032CF0-95B2-4479-B7BF-CC0F8B02FB20}" type="slidenum">
              <a:rPr/>
            </a:fld>
            <a:endParaRPr/>
          </a:p>
        </p:txBody>
      </p:sp>
      <p:sp>
        <p:nvSpPr>
          <p:cNvPr id="7" name="PlaceHolder 6"/>
          <p:cNvSpPr>
            <a:spLocks noGrp="1"/>
          </p:cNvSpPr>
          <p:nvPr>
            <p:ph type="dt" idx="3"/>
          </p:nvPr>
        </p:nvSpPr>
        <p:spPr/>
        <p:txBody>
          <a:bodyPr/>
          <a:p>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FA1FD5D-06C5-4609-BD97-6120FC00E562}" type="slidenum">
              <a:rPr/>
            </a:fld>
            <a:endParaRPr/>
          </a:p>
        </p:txBody>
      </p:sp>
      <p:sp>
        <p:nvSpPr>
          <p:cNvPr id="5" name="PlaceHolder 4"/>
          <p:cNvSpPr>
            <a:spLocks noGrp="1"/>
          </p:cNvSpPr>
          <p:nvPr>
            <p:ph type="dt" idx="3"/>
          </p:nvPr>
        </p:nvSpPr>
        <p:spPr/>
        <p:txBody>
          <a:bodyPr/>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p>
            <a:pPr algn="ctr">
              <a:buNone/>
            </a:pPr>
            <a:endParaRPr lang="en-IN" sz="3200" b="0" strike="noStrike" spc="-1">
              <a:latin typeface="Arial" panose="020B0604020202020204"/>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C9789BC-3C40-4F76-A88B-D48CBE5C5CEA}" type="slidenum">
              <a:rPr/>
            </a:fld>
            <a:endParaRPr/>
          </a:p>
        </p:txBody>
      </p:sp>
      <p:sp>
        <p:nvSpPr>
          <p:cNvPr id="5" name="PlaceHolder 4"/>
          <p:cNvSpPr>
            <a:spLocks noGrp="1"/>
          </p:cNvSpPr>
          <p:nvPr>
            <p:ph type="dt" idx="3"/>
          </p:nvPr>
        </p:nvSpPr>
        <p:spPr/>
        <p:txBody>
          <a:bodyPr/>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1D511E9-C449-415E-BF43-3FD313582A7A}" type="slidenum">
              <a:rPr/>
            </a:fld>
            <a:endParaRPr/>
          </a:p>
        </p:txBody>
      </p:sp>
      <p:sp>
        <p:nvSpPr>
          <p:cNvPr id="8" name="PlaceHolder 7"/>
          <p:cNvSpPr>
            <a:spLocks noGrp="1"/>
          </p:cNvSpPr>
          <p:nvPr>
            <p:ph type="dt" idx="3"/>
          </p:nvPr>
        </p:nvSpPr>
        <p:spPr/>
        <p:txBody>
          <a:bodyPr/>
          <a:p>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578D2A6-4547-4655-9561-2FDEF0CAD7CF}" type="slidenum">
              <a:rPr/>
            </a:fld>
            <a:endParaRPr/>
          </a:p>
        </p:txBody>
      </p:sp>
      <p:sp>
        <p:nvSpPr>
          <p:cNvPr id="8" name="PlaceHolder 7"/>
          <p:cNvSpPr>
            <a:spLocks noGrp="1"/>
          </p:cNvSpPr>
          <p:nvPr>
            <p:ph type="dt" idx="3"/>
          </p:nvPr>
        </p:nvSpPr>
        <p:spPr/>
        <p:txBody>
          <a:bodyPr/>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AC9528C-D4F8-4D05-B2B9-E0B0FDCACCFE}" type="slidenum">
              <a:rPr/>
            </a:fld>
            <a:endParaRPr/>
          </a:p>
        </p:txBody>
      </p:sp>
      <p:sp>
        <p:nvSpPr>
          <p:cNvPr id="8" name="PlaceHolder 7"/>
          <p:cNvSpPr>
            <a:spLocks noGrp="1"/>
          </p:cNvSpPr>
          <p:nvPr>
            <p:ph type="dt" idx="3"/>
          </p:nvPr>
        </p:nvSpPr>
        <p:spPr/>
        <p:txBody>
          <a:bodyPr/>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124080" y="6356520"/>
            <a:ext cx="2895120" cy="364320"/>
          </a:xfrm>
          <a:prstGeom prst="rect">
            <a:avLst/>
          </a:prstGeom>
          <a:noFill/>
          <a:ln w="0">
            <a:noFill/>
          </a:ln>
        </p:spPr>
        <p:txBody>
          <a:bodyPr lIns="90000" tIns="46800" rIns="90000" bIns="46800" anchor="ctr">
            <a:noAutofit/>
          </a:bodyPr>
          <a:lstStyle>
            <a:lvl1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US" sz="1200" b="0" strike="noStrike" spc="-1">
                <a:solidFill>
                  <a:srgbClr val="898989"/>
                </a:solidFill>
                <a:latin typeface="Cambria" panose="02040503050406030204"/>
              </a:defRPr>
            </a:lvl1p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898989"/>
                </a:solidFill>
                <a:latin typeface="Cambria" panose="02040503050406030204"/>
              </a:rPr>
              <a:t>&lt;footer&gt;</a:t>
            </a:r>
            <a:endParaRPr lang="en-IN" sz="1200" b="0" strike="noStrike" spc="-1">
              <a:latin typeface="Times New Roman" panose="02020603050405020304"/>
            </a:endParaRPr>
          </a:p>
        </p:txBody>
      </p:sp>
      <p:sp>
        <p:nvSpPr>
          <p:cNvPr id="2" name="PlaceHolder 2"/>
          <p:cNvSpPr>
            <a:spLocks noGrp="1"/>
          </p:cNvSpPr>
          <p:nvPr>
            <p:ph type="sldNum" idx="2"/>
          </p:nvPr>
        </p:nvSpPr>
        <p:spPr>
          <a:xfrm>
            <a:off x="6552720" y="6356520"/>
            <a:ext cx="2133000" cy="364320"/>
          </a:xfrm>
          <a:prstGeom prst="rect">
            <a:avLst/>
          </a:prstGeom>
          <a:noFill/>
          <a:ln w="0">
            <a:noFill/>
          </a:ln>
        </p:spPr>
        <p:txBody>
          <a:bodyPr lIns="90000" tIns="46800" rIns="90000" bIns="46800" anchor="ctr">
            <a:noAutofit/>
          </a:bodyPr>
          <a:lstStyle>
            <a:lvl1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US" sz="1200" b="0" strike="noStrike" spc="-1">
                <a:solidFill>
                  <a:srgbClr val="898989"/>
                </a:solidFill>
                <a:latin typeface="Calibri" panose="020F0502020204030204"/>
              </a:defRPr>
            </a:lvl1pPr>
          </a:lstStyle>
          <a:p>
            <a: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2F48F81C-31F4-4B8C-BBBD-544C328E10C5}" type="slidenum">
              <a:rPr lang="en-US" sz="1200" b="0" strike="noStrike" spc="-1">
                <a:solidFill>
                  <a:srgbClr val="898989"/>
                </a:solidFill>
                <a:latin typeface="Calibri" panose="020F0502020204030204"/>
              </a:rPr>
            </a:fld>
            <a:endParaRPr lang="en-IN" sz="1200" b="0" strike="noStrike" spc="-1">
              <a:latin typeface="Times New Roman" panose="02020603050405020304"/>
            </a:endParaRPr>
          </a:p>
        </p:txBody>
      </p:sp>
      <p:sp>
        <p:nvSpPr>
          <p:cNvPr id="3" name="PlaceHolder 3"/>
          <p:cNvSpPr>
            <a:spLocks noGrp="1"/>
          </p:cNvSpPr>
          <p:nvPr>
            <p:ph type="dt" idx="3"/>
          </p:nvPr>
        </p:nvSpPr>
        <p:spPr>
          <a:xfrm>
            <a:off x="456840" y="6356520"/>
            <a:ext cx="2133000" cy="364320"/>
          </a:xfrm>
          <a:prstGeom prst="rect">
            <a:avLst/>
          </a:prstGeom>
          <a:noFill/>
          <a:ln w="0">
            <a:noFill/>
          </a:ln>
        </p:spPr>
        <p:txBody>
          <a:bodyPr lIns="90000" tIns="46800" rIns="90000" bIns="46800" anchor="ctr">
            <a:noAutofit/>
          </a:bodyPr>
          <a:lstStyle>
            <a:lvl1pPr>
              <a:defRPr lang="en-IN" sz="1400" b="0" strike="noStrike" spc="-1">
                <a:latin typeface="Times New Roman" panose="02020603050405020304"/>
              </a:defRPr>
            </a:lvl1pPr>
          </a:lstStyle>
          <a:p>
            <a:r>
              <a:rPr lang="en-IN" sz="1400" b="0" strike="noStrike" spc="-1">
                <a:latin typeface="Times New Roman" panose="02020603050405020304"/>
              </a:rPr>
              <a:t>&lt;date/time&gt;</a:t>
            </a:r>
            <a:endParaRPr lang="en-IN" sz="1400" b="0" strike="noStrike" spc="-1">
              <a:latin typeface="Times New Roman" panose="02020603050405020304"/>
            </a:endParaRPr>
          </a:p>
        </p:txBody>
      </p:sp>
      <p:sp>
        <p:nvSpPr>
          <p:cNvPr id="4"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p>
            <a:pPr algn="ctr">
              <a:buNone/>
            </a:pPr>
            <a:r>
              <a:rPr lang="en-IN" sz="4400" b="0" strike="noStrike" spc="-1">
                <a:latin typeface="Arial" panose="020B0604020202020204"/>
              </a:rPr>
              <a:t>Click to edit the title text format</a:t>
            </a:r>
            <a:endParaRPr lang="en-IN" sz="4400" b="0" strike="noStrike" spc="-1">
              <a:latin typeface="Arial" panose="020B0604020202020204"/>
            </a:endParaRPr>
          </a:p>
        </p:txBody>
      </p:sp>
      <p:sp>
        <p:nvSpPr>
          <p:cNvPr id="5"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endParaRPr lang="en-IN"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2800" b="0" strike="noStrike" spc="-1">
                <a:latin typeface="Arial" panose="020B0604020202020204"/>
              </a:rPr>
              <a:t>Second Outline Level</a:t>
            </a:r>
            <a:endParaRPr lang="en-IN"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endParaRPr lang="en-IN"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2000" b="0" strike="noStrike" spc="-1">
                <a:latin typeface="Arial" panose="020B0604020202020204"/>
              </a:rPr>
              <a:t>Fourth Outline Level</a:t>
            </a:r>
            <a:endParaRPr lang="en-IN"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endParaRPr lang="en-IN"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endParaRPr lang="en-IN"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endParaRPr lang="en-IN"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85800" y="2130120"/>
            <a:ext cx="7771680" cy="1469160"/>
          </a:xfrm>
          <a:prstGeom prst="rect">
            <a:avLst/>
          </a:prstGeom>
          <a:noFill/>
          <a:ln w="0">
            <a:noFill/>
          </a:ln>
        </p:spPr>
        <p:txBody>
          <a:bodyPr lIns="90000" tIns="46800" rIns="90000" bIns="46800" anchor="ctr">
            <a:noAutofit/>
          </a:bodyPr>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7200" b="1" strike="noStrike" spc="-1">
                <a:solidFill>
                  <a:srgbClr val="000000"/>
                </a:solidFill>
                <a:latin typeface="Book Antiqua" panose="02040602050305030304"/>
              </a:rPr>
              <a:t>Time, Speed &amp; Distance</a:t>
            </a:r>
            <a:endParaRPr lang="en-IN" sz="7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 name="Rectangles 61"/>
          <p:cNvSpPr/>
          <p:nvPr/>
        </p:nvSpPr>
        <p:spPr>
          <a:xfrm>
            <a:off x="457200" y="837720"/>
            <a:ext cx="8228880" cy="39618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marL="342900" indent="-342900" algn="just">
              <a:lnSpc>
                <a:spcPct val="100000"/>
              </a:lnSpc>
              <a:spcBef>
                <a:spcPts val="700"/>
              </a:spcBef>
              <a:buNone/>
              <a:tabLst>
                <a:tab pos="0" algn="l"/>
              </a:tabLst>
            </a:pPr>
            <a:r>
              <a:rPr lang="en-IN" sz="2800" b="1" strike="noStrike" spc="-1">
                <a:solidFill>
                  <a:srgbClr val="000000"/>
                </a:solidFill>
                <a:latin typeface="Book Antiqua" panose="02040602050305030304"/>
                <a:ea typeface="DejaVu Sans"/>
              </a:rPr>
              <a:t>Q 4 : A boy goes to school with speed of 6 kmph and return with 3 kmph. If he takes 5 hrs in all. Find distance between home and school.</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5 km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6 km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10 km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12 km</a:t>
            </a:r>
            <a:endParaRPr lang="en-IN"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 name="Rectangles 62"/>
          <p:cNvSpPr/>
          <p:nvPr/>
        </p:nvSpPr>
        <p:spPr>
          <a:xfrm>
            <a:off x="457200" y="838080"/>
            <a:ext cx="8228880" cy="41904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marL="342900" indent="-342900" algn="just">
              <a:lnSpc>
                <a:spcPct val="100000"/>
              </a:lnSpc>
              <a:spcBef>
                <a:spcPts val="700"/>
              </a:spcBef>
              <a:buNone/>
              <a:tabLst>
                <a:tab pos="0" algn="l"/>
              </a:tabLst>
            </a:pPr>
            <a:r>
              <a:rPr lang="en-IN" sz="2800" b="1" strike="noStrike" spc="-1">
                <a:solidFill>
                  <a:srgbClr val="000000"/>
                </a:solidFill>
                <a:latin typeface="Book Antiqua" panose="02040602050305030304"/>
                <a:ea typeface="DejaVu Sans"/>
              </a:rPr>
              <a:t>Q 5 : A boy walk at 5 kmph and reaches his school 10 min late. If speed has been 6 kmph, he will reach 15 min early. Find distance between home and school.</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6.25 km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12 km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12.5 km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25 km</a:t>
            </a:r>
            <a:endParaRPr lang="en-IN" sz="2800" b="0" strike="noStrike" spc="-1">
              <a:latin typeface="Arial" panose="020B0604020202020204"/>
            </a:endParaRPr>
          </a:p>
          <a:p>
            <a:pPr algn="just">
              <a:lnSpc>
                <a:spcPct val="100000"/>
              </a:lnSpc>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 name="Rectangles 63"/>
          <p:cNvSpPr/>
          <p:nvPr/>
        </p:nvSpPr>
        <p:spPr>
          <a:xfrm>
            <a:off x="457200" y="838080"/>
            <a:ext cx="8228880" cy="42667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marL="342900" indent="-342900" algn="just">
              <a:lnSpc>
                <a:spcPct val="100000"/>
              </a:lnSpc>
              <a:spcBef>
                <a:spcPts val="700"/>
              </a:spcBef>
              <a:buNone/>
              <a:tabLst>
                <a:tab pos="0" algn="l"/>
              </a:tabLst>
            </a:pPr>
            <a:r>
              <a:rPr lang="en-IN" sz="2800" b="1" strike="noStrike" spc="-1">
                <a:solidFill>
                  <a:srgbClr val="000000"/>
                </a:solidFill>
                <a:latin typeface="Book Antiqua" panose="02040602050305030304"/>
                <a:ea typeface="DejaVu Sans"/>
              </a:rPr>
              <a:t>Q 6 : If train runs at 40 kmph, it reaches its destination late by 11 min but if it runs at 50 kmph, it is late by 5 min. Find the correct time for train to complete the journey.</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11 min</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19 min</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24 min</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30 min</a:t>
            </a:r>
            <a:endParaRPr lang="en-IN"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 name="Rectangles 64"/>
          <p:cNvSpPr/>
          <p:nvPr/>
        </p:nvSpPr>
        <p:spPr>
          <a:xfrm>
            <a:off x="457200" y="837720"/>
            <a:ext cx="8228880" cy="38854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marL="342900" indent="-342900" algn="just">
              <a:lnSpc>
                <a:spcPct val="100000"/>
              </a:lnSpc>
              <a:spcBef>
                <a:spcPts val="700"/>
              </a:spcBef>
              <a:buNone/>
              <a:tabLst>
                <a:tab pos="0" algn="l"/>
              </a:tabLst>
            </a:pPr>
            <a:r>
              <a:rPr lang="en-IN" sz="2800" b="1" strike="noStrike" spc="-1">
                <a:solidFill>
                  <a:srgbClr val="000000"/>
                </a:solidFill>
                <a:latin typeface="Book Antiqua" panose="02040602050305030304"/>
                <a:ea typeface="DejaVu Sans"/>
              </a:rPr>
              <a:t>Q 7 : Walking 5/6</a:t>
            </a:r>
            <a:r>
              <a:rPr lang="en-IN" sz="2800" b="1" strike="noStrike" spc="-1" baseline="30000">
                <a:solidFill>
                  <a:srgbClr val="000000"/>
                </a:solidFill>
                <a:latin typeface="Book Antiqua" panose="02040602050305030304"/>
                <a:ea typeface="DejaVu Sans"/>
              </a:rPr>
              <a:t>  </a:t>
            </a:r>
            <a:r>
              <a:rPr lang="en-IN" sz="2800" b="1" strike="noStrike" spc="-1">
                <a:solidFill>
                  <a:srgbClr val="000000"/>
                </a:solidFill>
                <a:latin typeface="Book Antiqua" panose="02040602050305030304"/>
                <a:ea typeface="DejaVu Sans"/>
              </a:rPr>
              <a:t>of usual speed a man is late by 10 min. Find the usual time taken by him to cover the distance.</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50 min</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60 min</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40 min</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30 min</a:t>
            </a:r>
            <a:endParaRPr lang="en-IN"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 name="Rectangles 65"/>
          <p:cNvSpPr/>
          <p:nvPr/>
        </p:nvSpPr>
        <p:spPr>
          <a:xfrm>
            <a:off x="457200" y="837720"/>
            <a:ext cx="8228880" cy="40381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marL="342900" indent="-342900" algn="just">
              <a:lnSpc>
                <a:spcPct val="100000"/>
              </a:lnSpc>
              <a:spcBef>
                <a:spcPts val="700"/>
              </a:spcBef>
              <a:buNone/>
              <a:tabLst>
                <a:tab pos="0" algn="l"/>
              </a:tabLst>
            </a:pPr>
            <a:r>
              <a:rPr lang="en-IN" sz="2800" b="1" strike="noStrike" spc="-1">
                <a:solidFill>
                  <a:srgbClr val="000000"/>
                </a:solidFill>
                <a:latin typeface="Book Antiqua" panose="02040602050305030304"/>
                <a:ea typeface="DejaVu Sans"/>
              </a:rPr>
              <a:t>Q 8 : Krishna covers a certain distance by train at 25 kmph and same distance by foot at 4 kmph. If the total journey is of 5 hr 48 min. Find total distance covered by him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20 km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40 km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80 km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120 km</a:t>
            </a:r>
            <a:endParaRPr lang="en-IN"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 name="Rectangles 66"/>
          <p:cNvSpPr/>
          <p:nvPr/>
        </p:nvSpPr>
        <p:spPr>
          <a:xfrm>
            <a:off x="457200" y="837720"/>
            <a:ext cx="8228880" cy="35809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marL="342900" indent="-342900" algn="just">
              <a:lnSpc>
                <a:spcPct val="100000"/>
              </a:lnSpc>
              <a:spcBef>
                <a:spcPts val="700"/>
              </a:spcBef>
              <a:buNone/>
              <a:tabLst>
                <a:tab pos="0" algn="l"/>
              </a:tabLst>
            </a:pPr>
            <a:r>
              <a:rPr lang="en-IN" sz="2800" b="1" strike="noStrike" spc="-1">
                <a:solidFill>
                  <a:srgbClr val="000000"/>
                </a:solidFill>
                <a:latin typeface="Book Antiqua" panose="02040602050305030304"/>
                <a:ea typeface="DejaVu Sans"/>
              </a:rPr>
              <a:t>Q 9 : Walking at 4 km/h a clerk reaches his office 5 min late. If he walk at 5 km/h he reaches 2 and half min earlier. What's the distance?</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15 km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10 km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25 km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2.5 km</a:t>
            </a:r>
            <a:endParaRPr lang="en-IN" sz="2800" b="0" strike="noStrike" spc="-1">
              <a:latin typeface="Arial" panose="020B0604020202020204"/>
            </a:endParaRPr>
          </a:p>
          <a:p>
            <a:pPr algn="just">
              <a:lnSpc>
                <a:spcPct val="100000"/>
              </a:lnSpc>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s 67"/>
          <p:cNvSpPr/>
          <p:nvPr/>
        </p:nvSpPr>
        <p:spPr>
          <a:xfrm>
            <a:off x="457200" y="837720"/>
            <a:ext cx="8228880" cy="35809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marL="342900" indent="-342900" algn="just">
              <a:lnSpc>
                <a:spcPct val="100000"/>
              </a:lnSpc>
              <a:spcBef>
                <a:spcPts val="700"/>
              </a:spcBef>
              <a:buNone/>
              <a:tabLst>
                <a:tab pos="0" algn="l"/>
              </a:tabLst>
            </a:pPr>
            <a:r>
              <a:rPr lang="en-IN" sz="2800" b="1" strike="noStrike" spc="-1">
                <a:solidFill>
                  <a:srgbClr val="000000"/>
                </a:solidFill>
                <a:latin typeface="Book Antiqua" panose="02040602050305030304"/>
                <a:ea typeface="DejaVu Sans"/>
              </a:rPr>
              <a:t>Q 10 : A train is running at 36 km/h. If it crosses a pole in 25 s, its length is</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248 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250 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255 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260 m</a:t>
            </a:r>
            <a:endParaRPr lang="en-IN"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s 68"/>
          <p:cNvSpPr/>
          <p:nvPr/>
        </p:nvSpPr>
        <p:spPr>
          <a:xfrm>
            <a:off x="457200" y="837720"/>
            <a:ext cx="8228880" cy="35809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marL="342900" indent="-342900" algn="just">
              <a:lnSpc>
                <a:spcPct val="100000"/>
              </a:lnSpc>
              <a:spcBef>
                <a:spcPts val="700"/>
              </a:spcBef>
              <a:buNone/>
              <a:tabLst>
                <a:tab pos="0" algn="l"/>
              </a:tabLst>
            </a:pPr>
            <a:r>
              <a:rPr lang="en-IN" sz="2800" b="1" strike="noStrike" spc="-1">
                <a:solidFill>
                  <a:srgbClr val="000000"/>
                </a:solidFill>
                <a:latin typeface="Book Antiqua" panose="02040602050305030304"/>
                <a:ea typeface="DejaVu Sans"/>
              </a:rPr>
              <a:t>Q 11 : A train 50 m long passes a platform 100 m long in 10 sec. The speed of the train is</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10 km/h</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54 km/h </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15 km/h</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36 km/h</a:t>
            </a:r>
            <a:endParaRPr lang="en-IN"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 name="Rectangles 69"/>
          <p:cNvSpPr/>
          <p:nvPr/>
        </p:nvSpPr>
        <p:spPr>
          <a:xfrm>
            <a:off x="457200" y="837720"/>
            <a:ext cx="8228880" cy="35809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fontScale="92000"/>
          </a:bodyPr>
          <a:p>
            <a:pPr marL="342900" indent="-342900" algn="just">
              <a:lnSpc>
                <a:spcPct val="100000"/>
              </a:lnSpc>
              <a:spcBef>
                <a:spcPts val="700"/>
              </a:spcBef>
              <a:buNone/>
              <a:tabLst>
                <a:tab pos="0" algn="l"/>
              </a:tabLst>
            </a:pPr>
            <a:r>
              <a:rPr lang="en-IN" sz="2800" b="1" strike="noStrike" spc="-1">
                <a:solidFill>
                  <a:srgbClr val="000000"/>
                </a:solidFill>
                <a:latin typeface="Book Antiqua" panose="02040602050305030304"/>
                <a:ea typeface="DejaVu Sans"/>
              </a:rPr>
              <a:t>Q 12 : How many seconds will a 500 meter long train take to cross a man walking with a speed of 3 km/hr in the direction of the moving train if the speed of the train is 63 km/hr?</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25 sec</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30 sec</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40 sec</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45 sec</a:t>
            </a:r>
            <a:endParaRPr lang="en-IN" sz="2800" b="0" strike="noStrike" spc="-1">
              <a:latin typeface="Arial" panose="020B0604020202020204"/>
            </a:endParaRPr>
          </a:p>
          <a:p>
            <a:pPr algn="just">
              <a:lnSpc>
                <a:spcPct val="100000"/>
              </a:lnSpc>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 name="Rectangles 70"/>
          <p:cNvSpPr/>
          <p:nvPr/>
        </p:nvSpPr>
        <p:spPr>
          <a:xfrm>
            <a:off x="457200" y="837720"/>
            <a:ext cx="8228880" cy="35809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fontScale="92000"/>
          </a:bodyPr>
          <a:p>
            <a:pPr marL="342900" indent="-342900" algn="just">
              <a:lnSpc>
                <a:spcPct val="100000"/>
              </a:lnSpc>
              <a:spcBef>
                <a:spcPts val="700"/>
              </a:spcBef>
              <a:buNone/>
              <a:tabLst>
                <a:tab pos="0" algn="l"/>
              </a:tabLst>
            </a:pPr>
            <a:r>
              <a:rPr lang="en-IN" sz="2800" b="1" strike="noStrike" spc="-1">
                <a:solidFill>
                  <a:srgbClr val="000000"/>
                </a:solidFill>
                <a:latin typeface="Book Antiqua" panose="02040602050305030304"/>
                <a:ea typeface="DejaVu Sans"/>
              </a:rPr>
              <a:t>Q 13 : Two trains are running in opposite direction with the same speed. If the length of each train is 120 meters and they cross each other in 12 seconds. The speed of each train is</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72 kmph</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10 kmph</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36 kmph</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18 kmph</a:t>
            </a:r>
            <a:endParaRPr lang="en-IN" sz="2800" b="0" strike="noStrike" spc="-1">
              <a:latin typeface="Arial" panose="020B0604020202020204"/>
            </a:endParaRPr>
          </a:p>
          <a:p>
            <a:pPr algn="just">
              <a:lnSpc>
                <a:spcPct val="100000"/>
              </a:lnSpc>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41"/>
          <p:cNvSpPr/>
          <p:nvPr/>
        </p:nvSpPr>
        <p:spPr>
          <a:xfrm>
            <a:off x="3024000" y="4860000"/>
            <a:ext cx="3059280" cy="539280"/>
          </a:xfrm>
          <a:custGeom>
            <a:avLst/>
            <a:gdLst/>
            <a:ahLst/>
            <a:cxnLst/>
            <a:rect l="l" t="t" r="r" b="b"/>
            <a:pathLst>
              <a:path w="122333" h="21600">
                <a:moveTo>
                  <a:pt x="3600" y="0"/>
                </a:moveTo>
                <a:arcTo wR="3600" hR="3600" stAng="16200000" swAng="-5400000"/>
                <a:lnTo>
                  <a:pt x="0" y="18000"/>
                </a:lnTo>
                <a:arcTo wR="3600" hR="3600" stAng="10800000" swAng="-5400000"/>
                <a:lnTo>
                  <a:pt x="118733" y="21600"/>
                </a:lnTo>
                <a:arcTo wR="97133" hR="3600" stAng="5400000" swAng="5400000"/>
                <a:lnTo>
                  <a:pt x="21600" y="3600"/>
                </a:lnTo>
                <a:arcTo wR="97133" hR="3600" stAng="10800000" swAng="5400000"/>
                <a:close/>
              </a:path>
            </a:pathLst>
          </a:custGeom>
          <a:solidFill>
            <a:srgbClr val="FFFF00"/>
          </a:solidFill>
          <a:ln w="0">
            <a:solidFill>
              <a:srgbClr val="3465A4"/>
            </a:solidFill>
          </a:ln>
        </p:spPr>
        <p:style>
          <a:lnRef idx="0">
            <a:srgbClr val="FFFFFF"/>
          </a:lnRef>
          <a:fillRef idx="0">
            <a:srgbClr val="FFFFFF"/>
          </a:fillRef>
          <a:effectRef idx="0">
            <a:srgbClr val="FFFFFF"/>
          </a:effectRef>
          <a:fontRef idx="minor"/>
        </p:style>
      </p:sp>
      <p:sp>
        <p:nvSpPr>
          <p:cNvPr id="43" name="Freeform 42"/>
          <p:cNvSpPr/>
          <p:nvPr/>
        </p:nvSpPr>
        <p:spPr>
          <a:xfrm>
            <a:off x="2772000" y="4140000"/>
            <a:ext cx="3599280" cy="539280"/>
          </a:xfrm>
          <a:custGeom>
            <a:avLst/>
            <a:gdLst/>
            <a:ahLst/>
            <a:cxnLst/>
            <a:rect l="l" t="t" r="r" b="b"/>
            <a:pathLst>
              <a:path w="143918" h="21600">
                <a:moveTo>
                  <a:pt x="3600" y="0"/>
                </a:moveTo>
                <a:arcTo wR="3600" hR="3600" stAng="16200000" swAng="-5400000"/>
                <a:lnTo>
                  <a:pt x="0" y="18000"/>
                </a:lnTo>
                <a:arcTo wR="3600" hR="3600" stAng="10800000" swAng="-5400000"/>
                <a:lnTo>
                  <a:pt x="140318" y="21600"/>
                </a:lnTo>
                <a:arcTo wR="118718" hR="3600" stAng="5400000" swAng="5400000"/>
                <a:lnTo>
                  <a:pt x="21600" y="3600"/>
                </a:lnTo>
                <a:arcTo wR="118718" hR="3600" stAng="10800000" swAng="5400000"/>
                <a:close/>
              </a:path>
            </a:pathLst>
          </a:custGeom>
          <a:solidFill>
            <a:srgbClr val="FFFF00"/>
          </a:solidFill>
          <a:ln w="0">
            <a:solidFill>
              <a:srgbClr val="3465A4"/>
            </a:solidFill>
          </a:ln>
        </p:spPr>
        <p:style>
          <a:lnRef idx="0">
            <a:srgbClr val="FFFFFF"/>
          </a:lnRef>
          <a:fillRef idx="0">
            <a:srgbClr val="FFFFFF"/>
          </a:fillRef>
          <a:effectRef idx="0">
            <a:srgbClr val="FFFFFF"/>
          </a:effectRef>
          <a:fontRef idx="minor"/>
        </p:style>
      </p:sp>
      <p:sp>
        <p:nvSpPr>
          <p:cNvPr id="44" name="Freeform 43"/>
          <p:cNvSpPr/>
          <p:nvPr/>
        </p:nvSpPr>
        <p:spPr>
          <a:xfrm>
            <a:off x="3060000" y="2520000"/>
            <a:ext cx="3239640" cy="539280"/>
          </a:xfrm>
          <a:custGeom>
            <a:avLst/>
            <a:gdLst/>
            <a:ahLst/>
            <a:cxnLst/>
            <a:rect l="l" t="t" r="r" b="b"/>
            <a:pathLst>
              <a:path w="122333" h="21600">
                <a:moveTo>
                  <a:pt x="3600" y="0"/>
                </a:moveTo>
                <a:arcTo wR="3600" hR="3600" stAng="16200000" swAng="-5400000"/>
                <a:lnTo>
                  <a:pt x="0" y="18000"/>
                </a:lnTo>
                <a:arcTo wR="3600" hR="3600" stAng="10800000" swAng="-5400000"/>
                <a:lnTo>
                  <a:pt x="118733" y="21600"/>
                </a:lnTo>
                <a:arcTo wR="97133" hR="3600" stAng="5400000" swAng="5400000"/>
                <a:lnTo>
                  <a:pt x="21600" y="3600"/>
                </a:lnTo>
                <a:arcTo wR="97133" hR="3600" stAng="10800000" swAng="5400000"/>
                <a:close/>
              </a:path>
            </a:pathLst>
          </a:custGeom>
          <a:solidFill>
            <a:srgbClr val="FFFF00"/>
          </a:solidFill>
          <a:ln w="0">
            <a:solidFill>
              <a:srgbClr val="3465A4"/>
            </a:solidFill>
          </a:ln>
        </p:spPr>
        <p:style>
          <a:lnRef idx="0">
            <a:srgbClr val="FFFFFF"/>
          </a:lnRef>
          <a:fillRef idx="0">
            <a:srgbClr val="FFFFFF"/>
          </a:fillRef>
          <a:effectRef idx="0">
            <a:srgbClr val="FFFFFF"/>
          </a:effectRef>
          <a:fontRef idx="minor"/>
        </p:style>
      </p:sp>
      <p:sp>
        <p:nvSpPr>
          <p:cNvPr id="45" name="Rectangles 44"/>
          <p:cNvSpPr/>
          <p:nvPr/>
        </p:nvSpPr>
        <p:spPr>
          <a:xfrm>
            <a:off x="720000" y="540000"/>
            <a:ext cx="7739280" cy="47818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r>
              <a:rPr lang="en-IN" sz="2200" b="0" strike="noStrike" spc="-1">
                <a:solidFill>
                  <a:srgbClr val="000000"/>
                </a:solidFill>
                <a:latin typeface="Calibri" panose="020F0502020204030204"/>
                <a:ea typeface="DejaVu Sans"/>
              </a:rPr>
              <a:t>The terms time and distance are related to the speed of a moving object. </a:t>
            </a:r>
            <a:endParaRPr lang="en-IN" sz="2200" b="0" strike="noStrike" spc="-1">
              <a:latin typeface="Arial" panose="020B0604020202020204"/>
            </a:endParaRPr>
          </a:p>
          <a:p>
            <a:pPr>
              <a:lnSpc>
                <a:spcPct val="100000"/>
              </a:lnSpc>
              <a:buNone/>
            </a:pPr>
            <a:endParaRPr lang="en-IN" sz="2200" b="0" strike="noStrike" spc="-1">
              <a:latin typeface="Arial" panose="020B0604020202020204"/>
            </a:endParaRPr>
          </a:p>
          <a:p>
            <a:pPr>
              <a:lnSpc>
                <a:spcPct val="100000"/>
              </a:lnSpc>
              <a:buNone/>
            </a:pPr>
            <a:r>
              <a:rPr lang="en-IN" sz="2200" b="1" strike="noStrike" spc="-1">
                <a:solidFill>
                  <a:srgbClr val="0B5394"/>
                </a:solidFill>
                <a:latin typeface="Calibri" panose="020F0502020204030204"/>
                <a:ea typeface="DejaVu Sans"/>
              </a:rPr>
              <a:t>Speed</a:t>
            </a:r>
            <a:r>
              <a:rPr lang="en-IN" sz="2200" b="0" strike="noStrike" spc="-1">
                <a:solidFill>
                  <a:srgbClr val="000000"/>
                </a:solidFill>
                <a:latin typeface="Calibri" panose="020F0502020204030204"/>
                <a:ea typeface="DejaVu Sans"/>
              </a:rPr>
              <a:t>:</a:t>
            </a:r>
            <a:r>
              <a:rPr lang="en-IN" sz="2200" b="0" strike="noStrike" spc="-12">
                <a:solidFill>
                  <a:srgbClr val="000000"/>
                </a:solidFill>
                <a:latin typeface="Calibri" panose="020F0502020204030204"/>
                <a:ea typeface="DejaVu Sans"/>
              </a:rPr>
              <a:t> </a:t>
            </a:r>
            <a:r>
              <a:rPr lang="en-IN" sz="2200" b="0" strike="noStrike" spc="-1">
                <a:solidFill>
                  <a:srgbClr val="000000"/>
                </a:solidFill>
                <a:latin typeface="Calibri" panose="020F0502020204030204"/>
                <a:ea typeface="DejaVu Sans"/>
              </a:rPr>
              <a:t>Speed is</a:t>
            </a:r>
            <a:r>
              <a:rPr lang="en-IN" sz="2200" b="0" strike="noStrike" spc="-15">
                <a:solidFill>
                  <a:srgbClr val="000000"/>
                </a:solidFill>
                <a:latin typeface="Calibri" panose="020F0502020204030204"/>
                <a:ea typeface="DejaVu Sans"/>
              </a:rPr>
              <a:t> </a:t>
            </a:r>
            <a:r>
              <a:rPr lang="en-IN" sz="2200" b="0" strike="noStrike" spc="-1">
                <a:solidFill>
                  <a:srgbClr val="000000"/>
                </a:solidFill>
                <a:latin typeface="Calibri" panose="020F0502020204030204"/>
                <a:ea typeface="DejaVu Sans"/>
              </a:rPr>
              <a:t>defined as</a:t>
            </a:r>
            <a:r>
              <a:rPr lang="en-IN" sz="2200" b="0" strike="noStrike" spc="-15">
                <a:solidFill>
                  <a:srgbClr val="000000"/>
                </a:solidFill>
                <a:latin typeface="Calibri" panose="020F0502020204030204"/>
                <a:ea typeface="DejaVu Sans"/>
              </a:rPr>
              <a:t> </a:t>
            </a:r>
            <a:r>
              <a:rPr lang="en-IN" sz="2200" b="0" strike="noStrike" spc="-1">
                <a:solidFill>
                  <a:srgbClr val="000000"/>
                </a:solidFill>
                <a:latin typeface="Calibri" panose="020F0502020204030204"/>
                <a:ea typeface="DejaVu Sans"/>
              </a:rPr>
              <a:t>the distance covered by</a:t>
            </a:r>
            <a:r>
              <a:rPr lang="en-IN" sz="2200" b="0" strike="noStrike" spc="-15">
                <a:solidFill>
                  <a:srgbClr val="000000"/>
                </a:solidFill>
                <a:latin typeface="Calibri" panose="020F0502020204030204"/>
                <a:ea typeface="DejaVu Sans"/>
              </a:rPr>
              <a:t> </a:t>
            </a:r>
            <a:r>
              <a:rPr lang="en-IN" sz="2200" b="0" strike="noStrike" spc="-1">
                <a:solidFill>
                  <a:srgbClr val="000000"/>
                </a:solidFill>
                <a:latin typeface="Calibri" panose="020F0502020204030204"/>
                <a:ea typeface="DejaVu Sans"/>
              </a:rPr>
              <a:t>an</a:t>
            </a:r>
            <a:r>
              <a:rPr lang="en-IN" sz="2200" b="0" strike="noStrike" spc="-12">
                <a:solidFill>
                  <a:srgbClr val="000000"/>
                </a:solidFill>
                <a:latin typeface="Calibri" panose="020F0502020204030204"/>
                <a:ea typeface="DejaVu Sans"/>
              </a:rPr>
              <a:t> </a:t>
            </a:r>
            <a:r>
              <a:rPr lang="en-IN" sz="2200" b="0" strike="noStrike" spc="-1">
                <a:solidFill>
                  <a:srgbClr val="000000"/>
                </a:solidFill>
                <a:latin typeface="Calibri" panose="020F0502020204030204"/>
                <a:ea typeface="DejaVu Sans"/>
              </a:rPr>
              <a:t>object</a:t>
            </a:r>
            <a:r>
              <a:rPr lang="en-IN" sz="2200" b="0" strike="noStrike" spc="-15">
                <a:solidFill>
                  <a:srgbClr val="000000"/>
                </a:solidFill>
                <a:latin typeface="Calibri" panose="020F0502020204030204"/>
                <a:ea typeface="DejaVu Sans"/>
              </a:rPr>
              <a:t> </a:t>
            </a:r>
            <a:r>
              <a:rPr lang="en-IN" sz="2200" b="0" strike="noStrike" spc="-1">
                <a:solidFill>
                  <a:srgbClr val="000000"/>
                </a:solidFill>
                <a:latin typeface="Calibri" panose="020F0502020204030204"/>
                <a:ea typeface="DejaVu Sans"/>
              </a:rPr>
              <a:t>in unit</a:t>
            </a:r>
            <a:r>
              <a:rPr lang="en-IN" sz="2200" b="0" strike="noStrike" spc="-15">
                <a:solidFill>
                  <a:srgbClr val="000000"/>
                </a:solidFill>
                <a:latin typeface="Calibri" panose="020F0502020204030204"/>
                <a:ea typeface="DejaVu Sans"/>
              </a:rPr>
              <a:t> </a:t>
            </a:r>
            <a:r>
              <a:rPr lang="en-IN" sz="2200" b="0" strike="noStrike" spc="-1">
                <a:solidFill>
                  <a:srgbClr val="000000"/>
                </a:solidFill>
                <a:latin typeface="Calibri" panose="020F0502020204030204"/>
                <a:ea typeface="DejaVu Sans"/>
              </a:rPr>
              <a:t>time.</a:t>
            </a:r>
            <a:endParaRPr lang="en-IN" sz="2200" b="0" strike="noStrike" spc="-1">
              <a:latin typeface="Arial" panose="020B0604020202020204"/>
            </a:endParaRPr>
          </a:p>
          <a:p>
            <a:pPr>
              <a:lnSpc>
                <a:spcPct val="100000"/>
              </a:lnSpc>
              <a:buNone/>
            </a:pPr>
            <a:endParaRPr lang="en-IN" sz="2200" b="0" strike="noStrike" spc="-1">
              <a:latin typeface="Arial" panose="020B0604020202020204"/>
            </a:endParaRPr>
          </a:p>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b="1" strike="noStrike" spc="-1">
                <a:solidFill>
                  <a:srgbClr val="000000"/>
                </a:solidFill>
                <a:latin typeface="Calibri" panose="020F0502020204030204"/>
                <a:ea typeface="DejaVu Sans"/>
              </a:rPr>
              <a:t>Speed</a:t>
            </a:r>
            <a:r>
              <a:rPr lang="en-IN" sz="2200" b="1" strike="noStrike" spc="-12">
                <a:solidFill>
                  <a:srgbClr val="000000"/>
                </a:solidFill>
                <a:latin typeface="Calibri" panose="020F0502020204030204"/>
                <a:ea typeface="DejaVu Sans"/>
              </a:rPr>
              <a:t> </a:t>
            </a:r>
            <a:r>
              <a:rPr lang="en-IN" sz="2200" b="1" strike="noStrike" spc="-1">
                <a:solidFill>
                  <a:srgbClr val="000000"/>
                </a:solidFill>
                <a:latin typeface="Calibri" panose="020F0502020204030204"/>
                <a:ea typeface="DejaVu Sans"/>
              </a:rPr>
              <a:t>=</a:t>
            </a:r>
            <a:r>
              <a:rPr lang="en-IN" sz="2200" b="1" strike="noStrike" spc="-12">
                <a:solidFill>
                  <a:srgbClr val="000000"/>
                </a:solidFill>
                <a:latin typeface="Calibri" panose="020F0502020204030204"/>
                <a:ea typeface="DejaVu Sans"/>
              </a:rPr>
              <a:t> </a:t>
            </a:r>
            <a:r>
              <a:rPr lang="en-IN" sz="2200" b="1" strike="noStrike" spc="-1">
                <a:solidFill>
                  <a:srgbClr val="000000"/>
                </a:solidFill>
                <a:latin typeface="Calibri" panose="020F0502020204030204"/>
                <a:ea typeface="DejaVu Sans"/>
              </a:rPr>
              <a:t>Distance/Time</a:t>
            </a:r>
            <a:endParaRPr lang="en-IN" sz="2200" b="0" strike="noStrike" spc="-1">
              <a:latin typeface="Arial" panose="020B0604020202020204"/>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b="0" strike="noStrike" spc="-1">
              <a:latin typeface="Arial" panose="020B0604020202020204"/>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b="0" strike="noStrike" spc="-1">
                <a:solidFill>
                  <a:srgbClr val="000000"/>
                </a:solidFill>
                <a:latin typeface="Calibri" panose="020F0502020204030204"/>
                <a:ea typeface="DejaVu Sans"/>
              </a:rPr>
              <a:t>Basic</a:t>
            </a:r>
            <a:r>
              <a:rPr lang="en-IN" sz="2200" b="0" strike="noStrike" spc="-15">
                <a:solidFill>
                  <a:srgbClr val="000000"/>
                </a:solidFill>
                <a:latin typeface="Calibri" panose="020F0502020204030204"/>
                <a:ea typeface="DejaVu Sans"/>
              </a:rPr>
              <a:t> </a:t>
            </a:r>
            <a:r>
              <a:rPr lang="en-IN" sz="2200" b="0" strike="noStrike" spc="-1">
                <a:solidFill>
                  <a:srgbClr val="000000"/>
                </a:solidFill>
                <a:latin typeface="Calibri" panose="020F0502020204030204"/>
                <a:ea typeface="DejaVu Sans"/>
              </a:rPr>
              <a:t>formula we used</a:t>
            </a:r>
            <a:r>
              <a:rPr lang="en-IN" sz="2200" b="0" strike="noStrike" spc="-15">
                <a:solidFill>
                  <a:srgbClr val="000000"/>
                </a:solidFill>
                <a:latin typeface="Calibri" panose="020F0502020204030204"/>
                <a:ea typeface="DejaVu Sans"/>
              </a:rPr>
              <a:t> </a:t>
            </a:r>
            <a:r>
              <a:rPr lang="en-IN" sz="2200" b="0" strike="noStrike" spc="-1">
                <a:solidFill>
                  <a:srgbClr val="000000"/>
                </a:solidFill>
                <a:latin typeface="Calibri" panose="020F0502020204030204"/>
                <a:ea typeface="DejaVu Sans"/>
              </a:rPr>
              <a:t>here</a:t>
            </a:r>
            <a:r>
              <a:rPr lang="en-IN" sz="2200" b="0" strike="noStrike" spc="-15">
                <a:solidFill>
                  <a:srgbClr val="000000"/>
                </a:solidFill>
                <a:latin typeface="Calibri" panose="020F0502020204030204"/>
                <a:ea typeface="DejaVu Sans"/>
              </a:rPr>
              <a:t> </a:t>
            </a:r>
            <a:r>
              <a:rPr lang="en-IN" sz="2200" b="0" strike="noStrike" spc="-1">
                <a:solidFill>
                  <a:srgbClr val="000000"/>
                </a:solidFill>
                <a:latin typeface="Calibri" panose="020F0502020204030204"/>
                <a:ea typeface="DejaVu Sans"/>
              </a:rPr>
              <a:t>for</a:t>
            </a:r>
            <a:r>
              <a:rPr lang="en-IN" sz="2200" b="0" strike="noStrike" spc="-15">
                <a:solidFill>
                  <a:srgbClr val="000000"/>
                </a:solidFill>
                <a:latin typeface="Calibri" panose="020F0502020204030204"/>
                <a:ea typeface="DejaVu Sans"/>
              </a:rPr>
              <a:t> </a:t>
            </a:r>
            <a:r>
              <a:rPr lang="en-IN" sz="2200" b="0" strike="noStrike" spc="-1">
                <a:solidFill>
                  <a:srgbClr val="000000"/>
                </a:solidFill>
                <a:latin typeface="Calibri" panose="020F0502020204030204"/>
                <a:ea typeface="DejaVu Sans"/>
              </a:rPr>
              <a:t>calculation of time taken or Distance</a:t>
            </a:r>
            <a:r>
              <a:rPr lang="en-IN" sz="2200" b="0" strike="noStrike" spc="-15">
                <a:solidFill>
                  <a:srgbClr val="000000"/>
                </a:solidFill>
                <a:latin typeface="Calibri" panose="020F0502020204030204"/>
                <a:ea typeface="DejaVu Sans"/>
              </a:rPr>
              <a:t> </a:t>
            </a:r>
            <a:r>
              <a:rPr lang="en-IN" sz="2200" b="0" strike="noStrike" spc="-1">
                <a:solidFill>
                  <a:srgbClr val="000000"/>
                </a:solidFill>
                <a:latin typeface="Calibri" panose="020F0502020204030204"/>
                <a:ea typeface="DejaVu Sans"/>
              </a:rPr>
              <a:t>is:</a:t>
            </a:r>
            <a:endParaRPr lang="en-IN" sz="2200" b="0" strike="noStrike" spc="-1">
              <a:latin typeface="Arial" panose="020B0604020202020204"/>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b="0" strike="noStrike" spc="-1">
              <a:latin typeface="Arial" panose="020B0604020202020204"/>
            </a:endParaRPr>
          </a:p>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b="1" strike="noStrike" spc="-1">
                <a:solidFill>
                  <a:srgbClr val="000000"/>
                </a:solidFill>
                <a:latin typeface="Calibri" panose="020F0502020204030204"/>
                <a:ea typeface="DejaVu Sans"/>
              </a:rPr>
              <a:t>Time taken = Distance/Speed</a:t>
            </a:r>
            <a:r>
              <a:rPr lang="en-IN" sz="2200" b="0" strike="noStrike" spc="-262">
                <a:solidFill>
                  <a:srgbClr val="000000"/>
                </a:solidFill>
                <a:latin typeface="Calibri" panose="020F0502020204030204"/>
                <a:ea typeface="DejaVu Sans"/>
              </a:rPr>
              <a:t> </a:t>
            </a:r>
            <a:endParaRPr lang="en-IN" sz="2200" b="0" strike="noStrike" spc="-1">
              <a:latin typeface="Arial" panose="020B0604020202020204"/>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b="0" strike="noStrike" spc="-1">
              <a:latin typeface="Arial" panose="020B0604020202020204"/>
            </a:endParaRPr>
          </a:p>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b="1" strike="noStrike" spc="-1">
                <a:solidFill>
                  <a:srgbClr val="000000"/>
                </a:solidFill>
                <a:latin typeface="Calibri" panose="020F0502020204030204"/>
                <a:ea typeface="DejaVu Sans"/>
              </a:rPr>
              <a:t>Distance</a:t>
            </a:r>
            <a:r>
              <a:rPr lang="en-IN" sz="2200" b="1" strike="noStrike" spc="-15">
                <a:solidFill>
                  <a:srgbClr val="000000"/>
                </a:solidFill>
                <a:latin typeface="Calibri" panose="020F0502020204030204"/>
                <a:ea typeface="DejaVu Sans"/>
              </a:rPr>
              <a:t> </a:t>
            </a:r>
            <a:r>
              <a:rPr lang="en-IN" sz="2200" b="1" strike="noStrike" spc="-1">
                <a:solidFill>
                  <a:srgbClr val="000000"/>
                </a:solidFill>
                <a:latin typeface="Calibri" panose="020F0502020204030204"/>
                <a:ea typeface="DejaVu Sans"/>
              </a:rPr>
              <a:t>= Speed x</a:t>
            </a:r>
            <a:r>
              <a:rPr lang="en-IN" sz="2200" b="1" strike="noStrike" spc="-12">
                <a:solidFill>
                  <a:srgbClr val="000000"/>
                </a:solidFill>
                <a:latin typeface="Calibri" panose="020F0502020204030204"/>
                <a:ea typeface="DejaVu Sans"/>
              </a:rPr>
              <a:t> </a:t>
            </a:r>
            <a:r>
              <a:rPr lang="en-IN" sz="2200" b="1" strike="noStrike" spc="-1">
                <a:solidFill>
                  <a:srgbClr val="000000"/>
                </a:solidFill>
                <a:latin typeface="Calibri" panose="020F0502020204030204"/>
                <a:ea typeface="DejaVu Sans"/>
              </a:rPr>
              <a:t>Time</a:t>
            </a:r>
            <a:endParaRPr lang="en-IN" sz="2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 name="Rectangles 71"/>
          <p:cNvSpPr/>
          <p:nvPr/>
        </p:nvSpPr>
        <p:spPr>
          <a:xfrm>
            <a:off x="457200" y="837720"/>
            <a:ext cx="8228880" cy="35809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fontScale="87000"/>
          </a:bodyPr>
          <a:p>
            <a:pPr marL="342900" indent="-342900" algn="just">
              <a:lnSpc>
                <a:spcPct val="100000"/>
              </a:lnSpc>
              <a:spcBef>
                <a:spcPts val="700"/>
              </a:spcBef>
              <a:buNone/>
              <a:tabLst>
                <a:tab pos="0" algn="l"/>
              </a:tabLst>
            </a:pPr>
            <a:r>
              <a:rPr lang="en-IN" sz="2800" b="1" strike="noStrike" spc="-1">
                <a:solidFill>
                  <a:srgbClr val="000000"/>
                </a:solidFill>
                <a:latin typeface="Book Antiqua" panose="02040602050305030304"/>
                <a:ea typeface="DejaVu Sans"/>
              </a:rPr>
              <a:t>Q 14 : Two trains of equal length take 10 seconds and 15 seconds respectively to cross a telegraph post. If the length of each train be 120 meters, in what time will trains cross each other travelling in opposite direction?</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16 sec</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15 sec</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12 sec</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10 sec</a:t>
            </a:r>
            <a:endParaRPr lang="en-IN" sz="2800" b="0" strike="noStrike" spc="-1">
              <a:latin typeface="Arial" panose="020B0604020202020204"/>
            </a:endParaRPr>
          </a:p>
          <a:p>
            <a:pPr algn="just">
              <a:lnSpc>
                <a:spcPct val="100000"/>
              </a:lnSpc>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 name="Rectangles 72"/>
          <p:cNvSpPr/>
          <p:nvPr/>
        </p:nvSpPr>
        <p:spPr>
          <a:xfrm>
            <a:off x="457200" y="837720"/>
            <a:ext cx="8228880" cy="35809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fontScale="92000"/>
          </a:bodyPr>
          <a:p>
            <a:pPr marL="342900" indent="-342900" algn="just">
              <a:lnSpc>
                <a:spcPct val="100000"/>
              </a:lnSpc>
              <a:spcBef>
                <a:spcPts val="700"/>
              </a:spcBef>
              <a:buNone/>
              <a:tabLst>
                <a:tab pos="0" algn="l"/>
              </a:tabLst>
            </a:pPr>
            <a:r>
              <a:rPr lang="en-IN" sz="2800" b="1" strike="noStrike" spc="-1">
                <a:solidFill>
                  <a:srgbClr val="000000"/>
                </a:solidFill>
                <a:latin typeface="Book Antiqua" panose="02040602050305030304"/>
                <a:ea typeface="DejaVu Sans"/>
              </a:rPr>
              <a:t>Q 15 : A train passes two persons walking in the same direction at a speed of 3 km/hr and 5 km/hr respectively in 10 seconds and 11 seconds respectively. The speed of the train is</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28 kmph</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27 kmph</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25 kmph</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24 kmph</a:t>
            </a:r>
            <a:endParaRPr lang="en-IN" sz="2800" b="0" strike="noStrike" spc="-1">
              <a:latin typeface="Arial" panose="020B0604020202020204"/>
            </a:endParaRPr>
          </a:p>
          <a:p>
            <a:pPr algn="just">
              <a:lnSpc>
                <a:spcPct val="100000"/>
              </a:lnSpc>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 name="Rectangles 73"/>
          <p:cNvSpPr/>
          <p:nvPr/>
        </p:nvSpPr>
        <p:spPr>
          <a:xfrm>
            <a:off x="457200" y="838080"/>
            <a:ext cx="8228880" cy="41140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fontScale="96000"/>
          </a:bodyPr>
          <a:p>
            <a:pPr marL="342900" indent="-342900" algn="just">
              <a:lnSpc>
                <a:spcPct val="100000"/>
              </a:lnSpc>
              <a:spcBef>
                <a:spcPts val="700"/>
              </a:spcBef>
              <a:buNone/>
              <a:tabLst>
                <a:tab pos="0" algn="l"/>
              </a:tabLst>
            </a:pPr>
            <a:r>
              <a:rPr lang="en-IN" sz="2800" b="1" strike="noStrike" spc="-1">
                <a:solidFill>
                  <a:srgbClr val="000000"/>
                </a:solidFill>
                <a:latin typeface="Book Antiqua" panose="02040602050305030304"/>
                <a:ea typeface="DejaVu Sans"/>
              </a:rPr>
              <a:t>Q 16 : The distance between two cities A and B is 330 km. A train starts from A at 8 a.m. and travels towards B at 60 km/hr. Another train starts from B at 9 a.m. and travels towards A at 75 km/hr. At what time do trains meet?</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10 : 00 AM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10 : 30 AM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11 : 00 AM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11 : 30 AM</a:t>
            </a:r>
            <a:endParaRPr lang="en-IN"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 name="Rectangles 74"/>
          <p:cNvSpPr/>
          <p:nvPr/>
        </p:nvSpPr>
        <p:spPr>
          <a:xfrm>
            <a:off x="457200" y="838080"/>
            <a:ext cx="8228880" cy="41140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marL="342900" indent="-342900" algn="just">
              <a:lnSpc>
                <a:spcPct val="100000"/>
              </a:lnSpc>
              <a:spcBef>
                <a:spcPts val="700"/>
              </a:spcBef>
              <a:buNone/>
              <a:tabLst>
                <a:tab pos="0" algn="l"/>
              </a:tabLst>
            </a:pPr>
            <a:r>
              <a:rPr lang="en-IN" sz="2800" b="1" strike="noStrike" spc="-1">
                <a:solidFill>
                  <a:srgbClr val="000000"/>
                </a:solidFill>
                <a:latin typeface="Book Antiqua" panose="02040602050305030304"/>
                <a:ea typeface="DejaVu Sans"/>
              </a:rPr>
              <a:t>Q 17 : A train leaves Delhi at 6 AM and reaches Agra at 10 AM. Another train leaves Agra at 8 AM and reaches Delhi at 11:30 AM. At what time the trains will cross each other ?</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8 : 32 AM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8 : 48 AM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8 : 52 AM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8 : 56 AM</a:t>
            </a:r>
            <a:endParaRPr lang="en-IN"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s 75"/>
          <p:cNvSpPr/>
          <p:nvPr/>
        </p:nvSpPr>
        <p:spPr>
          <a:xfrm>
            <a:off x="457200" y="838080"/>
            <a:ext cx="8228880" cy="41140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marL="342900" indent="-342900" algn="just">
              <a:lnSpc>
                <a:spcPct val="100000"/>
              </a:lnSpc>
              <a:spcBef>
                <a:spcPts val="600"/>
              </a:spcBef>
              <a:buNone/>
              <a:tabLst>
                <a:tab pos="0" algn="l"/>
              </a:tabLst>
            </a:pPr>
            <a:r>
              <a:rPr lang="en-IN" sz="2400" b="1" strike="noStrike" spc="-1">
                <a:solidFill>
                  <a:srgbClr val="000000"/>
                </a:solidFill>
                <a:latin typeface="Book Antiqua" panose="02040602050305030304"/>
                <a:ea typeface="DejaVu Sans"/>
              </a:rPr>
              <a:t>Q 18 : Two trains A and B start from Howrah and Patna towards Patna and Howrah respectively at the same time. After passing each other they take 4 h 48 min and 3 h 20 min to reach Patna and Howrah respectively. If the train from Howrah is moving at 45 km/h, then the speed of the other train is</a:t>
            </a:r>
            <a:endParaRPr lang="en-IN" sz="2400" b="0" strike="noStrike" spc="-1">
              <a:latin typeface="Arial" panose="020B0604020202020204"/>
            </a:endParaRPr>
          </a:p>
          <a:p>
            <a:pPr marL="342900" indent="-342900" algn="just">
              <a:lnSpc>
                <a:spcPct val="100000"/>
              </a:lnSpc>
              <a:spcBef>
                <a:spcPts val="6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b="0" strike="noStrike" spc="-1">
                <a:solidFill>
                  <a:srgbClr val="000000"/>
                </a:solidFill>
                <a:latin typeface="Book Antiqua" panose="02040602050305030304"/>
                <a:ea typeface="DejaVu Sans"/>
              </a:rPr>
              <a:t>60 km/h</a:t>
            </a:r>
            <a:endParaRPr lang="en-IN" sz="2400" b="0" strike="noStrike" spc="-1">
              <a:latin typeface="Arial" panose="020B0604020202020204"/>
            </a:endParaRPr>
          </a:p>
          <a:p>
            <a:pPr marL="342900" indent="-342900" algn="just">
              <a:lnSpc>
                <a:spcPct val="100000"/>
              </a:lnSpc>
              <a:spcBef>
                <a:spcPts val="6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b="0" strike="noStrike" spc="-1">
                <a:solidFill>
                  <a:srgbClr val="000000"/>
                </a:solidFill>
                <a:latin typeface="Book Antiqua" panose="02040602050305030304"/>
                <a:ea typeface="DejaVu Sans"/>
              </a:rPr>
              <a:t>45 km/h</a:t>
            </a:r>
            <a:endParaRPr lang="en-IN" sz="2400" b="0" strike="noStrike" spc="-1">
              <a:latin typeface="Arial" panose="020B0604020202020204"/>
            </a:endParaRPr>
          </a:p>
          <a:p>
            <a:pPr marL="342900" indent="-342900" algn="just">
              <a:lnSpc>
                <a:spcPct val="100000"/>
              </a:lnSpc>
              <a:spcBef>
                <a:spcPts val="6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b="0" strike="noStrike" spc="-1">
                <a:solidFill>
                  <a:srgbClr val="000000"/>
                </a:solidFill>
                <a:latin typeface="Book Antiqua" panose="02040602050305030304"/>
                <a:ea typeface="DejaVu Sans"/>
              </a:rPr>
              <a:t>35 km/h</a:t>
            </a:r>
            <a:endParaRPr lang="en-IN" sz="2400" b="0" strike="noStrike" spc="-1">
              <a:latin typeface="Arial" panose="020B0604020202020204"/>
            </a:endParaRPr>
          </a:p>
          <a:p>
            <a:pPr marL="342900" indent="-342900" algn="just">
              <a:lnSpc>
                <a:spcPct val="100000"/>
              </a:lnSpc>
              <a:spcBef>
                <a:spcPts val="6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b="0" strike="noStrike" spc="-1">
                <a:solidFill>
                  <a:srgbClr val="000000"/>
                </a:solidFill>
                <a:latin typeface="Book Antiqua" panose="02040602050305030304"/>
                <a:ea typeface="DejaVu Sans"/>
              </a:rPr>
              <a:t>54 km/h</a:t>
            </a:r>
            <a:endParaRPr lang="en-IN"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s 76"/>
          <p:cNvSpPr/>
          <p:nvPr/>
        </p:nvSpPr>
        <p:spPr>
          <a:xfrm>
            <a:off x="457200" y="838080"/>
            <a:ext cx="8228880" cy="41140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fontScale="98000"/>
          </a:bodyPr>
          <a:p>
            <a:pPr marL="342900" indent="-342900" algn="just">
              <a:lnSpc>
                <a:spcPct val="100000"/>
              </a:lnSpc>
              <a:spcBef>
                <a:spcPts val="700"/>
              </a:spcBef>
              <a:buNone/>
              <a:tabLst>
                <a:tab pos="0" algn="l"/>
              </a:tabLst>
            </a:pPr>
            <a:r>
              <a:rPr lang="en-IN" sz="2800" b="1" strike="noStrike" spc="-1">
                <a:solidFill>
                  <a:srgbClr val="000000"/>
                </a:solidFill>
                <a:latin typeface="Book Antiqua" panose="02040602050305030304"/>
                <a:ea typeface="DejaVu Sans"/>
              </a:rPr>
              <a:t>Q 19 : A train travelling with 25km/h leaves Delhi at 9 am and another train travelling with 35km/h leaves Delhi at 2 pm in the same direction. How far from Delhi will these together?</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275.5 km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334.5 km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347.5 km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437.5 km</a:t>
            </a:r>
            <a:endParaRPr lang="en-IN"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s 77"/>
          <p:cNvSpPr/>
          <p:nvPr/>
        </p:nvSpPr>
        <p:spPr>
          <a:xfrm>
            <a:off x="457200" y="838080"/>
            <a:ext cx="8228880" cy="41140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fontScale="96000"/>
          </a:bodyPr>
          <a:p>
            <a:pPr marL="342900" indent="-342900" algn="just">
              <a:lnSpc>
                <a:spcPct val="100000"/>
              </a:lnSpc>
              <a:spcBef>
                <a:spcPts val="700"/>
              </a:spcBef>
              <a:buNone/>
              <a:tabLst>
                <a:tab pos="0" algn="l"/>
              </a:tabLst>
            </a:pPr>
            <a:r>
              <a:rPr lang="en-IN" sz="2800" b="1" strike="noStrike" spc="-1">
                <a:solidFill>
                  <a:srgbClr val="000000"/>
                </a:solidFill>
                <a:latin typeface="Book Antiqua" panose="02040602050305030304"/>
                <a:ea typeface="DejaVu Sans"/>
              </a:rPr>
              <a:t>Q 20 : Without any stoppage a person travels a certain distance at an average speed of 80 km/h and with stoppage he covers the same distance at an average speed of 60 km/h. How many minutes per hour does he stops ?   </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45 min</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30 min</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20 min</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15 min</a:t>
            </a:r>
            <a:endParaRPr lang="en-IN"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Rectangles 78"/>
          <p:cNvSpPr/>
          <p:nvPr/>
        </p:nvSpPr>
        <p:spPr>
          <a:xfrm>
            <a:off x="457200" y="838080"/>
            <a:ext cx="8228880" cy="45712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marL="342900" indent="-342900" algn="just">
              <a:lnSpc>
                <a:spcPct val="100000"/>
              </a:lnSpc>
              <a:spcBef>
                <a:spcPts val="700"/>
              </a:spcBef>
              <a:buNone/>
              <a:tabLst>
                <a:tab pos="0" algn="l"/>
              </a:tabLst>
            </a:pPr>
            <a:r>
              <a:rPr lang="en-IN" sz="2800" b="1" strike="noStrike" spc="-1">
                <a:solidFill>
                  <a:srgbClr val="000000"/>
                </a:solidFill>
                <a:latin typeface="Book Antiqua" panose="02040602050305030304"/>
                <a:ea typeface="DejaVu Sans"/>
              </a:rPr>
              <a:t>Q 21 : Two bikes starts from A and B towards each other with 16 km/h and 21 km/h resp. When they meet it is found that second bike has travelled 60 km more. Find distance between A and B.</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111 km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222 km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444 km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666 km</a:t>
            </a:r>
            <a:endParaRPr lang="en-IN"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 name="Rectangles 79"/>
          <p:cNvSpPr/>
          <p:nvPr/>
        </p:nvSpPr>
        <p:spPr>
          <a:xfrm>
            <a:off x="457200" y="837720"/>
            <a:ext cx="8228880" cy="44953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marL="342900" indent="-342900" algn="just">
              <a:lnSpc>
                <a:spcPct val="100000"/>
              </a:lnSpc>
              <a:spcBef>
                <a:spcPts val="700"/>
              </a:spcBef>
              <a:buNone/>
              <a:tabLst>
                <a:tab pos="0" algn="l"/>
              </a:tabLst>
            </a:pPr>
            <a:r>
              <a:rPr lang="en-IN" sz="2800" b="1" strike="noStrike" spc="-1">
                <a:solidFill>
                  <a:srgbClr val="000000"/>
                </a:solidFill>
                <a:latin typeface="Book Antiqua" panose="02040602050305030304"/>
                <a:ea typeface="DejaVu Sans"/>
              </a:rPr>
              <a:t>Q 22 :  Distance between two stations A and B is 208 km. A train starts from station A at 10 AM with 30 km/h and another starts from B at 1:20 noon with 24 km/h. When the train will meet and how far from station A ?</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2:20 PM, 120 km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3:20 PM, 160 km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2:20 PM, 160 km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3:20 PM, 120 km</a:t>
            </a:r>
            <a:endParaRPr lang="en-IN"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Rectangles 80"/>
          <p:cNvSpPr/>
          <p:nvPr/>
        </p:nvSpPr>
        <p:spPr>
          <a:xfrm>
            <a:off x="457200" y="837720"/>
            <a:ext cx="8228880" cy="40381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marL="342900" indent="-342900" algn="just">
              <a:lnSpc>
                <a:spcPct val="100000"/>
              </a:lnSpc>
              <a:spcBef>
                <a:spcPts val="700"/>
              </a:spcBef>
              <a:buNone/>
              <a:tabLst>
                <a:tab pos="0" algn="l"/>
              </a:tabLst>
            </a:pPr>
            <a:r>
              <a:rPr lang="en-IN" sz="2800" b="1" strike="noStrike" spc="-1">
                <a:solidFill>
                  <a:srgbClr val="000000"/>
                </a:solidFill>
                <a:latin typeface="Book Antiqua" panose="02040602050305030304"/>
                <a:ea typeface="DejaVu Sans"/>
              </a:rPr>
              <a:t>Q 23 :  A police chases a thief. Their respective speeds are 8 and 6 km/hr. If the police started 10 min late, at what distance he will catch the thief ?</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2 km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4 km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8 km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16 km</a:t>
            </a:r>
            <a:endParaRPr lang="en-IN"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reeform 45"/>
          <p:cNvSpPr/>
          <p:nvPr/>
        </p:nvSpPr>
        <p:spPr>
          <a:xfrm>
            <a:off x="2844000" y="1512000"/>
            <a:ext cx="3419280" cy="539280"/>
          </a:xfrm>
          <a:custGeom>
            <a:avLst/>
            <a:gdLst/>
            <a:ahLst/>
            <a:cxnLst/>
            <a:rect l="l" t="t" r="r" b="b"/>
            <a:pathLst>
              <a:path w="136723" h="21600">
                <a:moveTo>
                  <a:pt x="3600" y="0"/>
                </a:moveTo>
                <a:arcTo wR="3600" hR="3600" stAng="16200000" swAng="-5400000"/>
                <a:lnTo>
                  <a:pt x="0" y="18000"/>
                </a:lnTo>
                <a:arcTo wR="3600" hR="3600" stAng="10800000" swAng="-5400000"/>
                <a:lnTo>
                  <a:pt x="133123" y="21600"/>
                </a:lnTo>
                <a:arcTo wR="111523" hR="3600" stAng="5400000" swAng="5400000"/>
                <a:lnTo>
                  <a:pt x="21600" y="3600"/>
                </a:lnTo>
                <a:arcTo wR="111523" hR="3600" stAng="10800000" swAng="5400000"/>
                <a:close/>
              </a:path>
            </a:pathLst>
          </a:custGeom>
          <a:solidFill>
            <a:srgbClr val="FFFF00"/>
          </a:solidFill>
          <a:ln w="0">
            <a:solidFill>
              <a:srgbClr val="3465A4"/>
            </a:solidFill>
          </a:ln>
        </p:spPr>
        <p:style>
          <a:lnRef idx="0">
            <a:srgbClr val="FFFFFF"/>
          </a:lnRef>
          <a:fillRef idx="0">
            <a:srgbClr val="FFFFFF"/>
          </a:fillRef>
          <a:effectRef idx="0">
            <a:srgbClr val="FFFFFF"/>
          </a:effectRef>
          <a:fontRef idx="minor"/>
        </p:style>
      </p:sp>
      <p:sp>
        <p:nvSpPr>
          <p:cNvPr id="47" name="Freeform 46"/>
          <p:cNvSpPr/>
          <p:nvPr/>
        </p:nvSpPr>
        <p:spPr>
          <a:xfrm>
            <a:off x="2844000" y="3564000"/>
            <a:ext cx="3419280" cy="539280"/>
          </a:xfrm>
          <a:custGeom>
            <a:avLst/>
            <a:gdLst/>
            <a:ahLst/>
            <a:cxnLst/>
            <a:rect l="l" t="t" r="r" b="b"/>
            <a:pathLst>
              <a:path w="136723" h="21600">
                <a:moveTo>
                  <a:pt x="3600" y="0"/>
                </a:moveTo>
                <a:arcTo wR="3600" hR="3600" stAng="16200000" swAng="-5400000"/>
                <a:lnTo>
                  <a:pt x="0" y="18000"/>
                </a:lnTo>
                <a:arcTo wR="3600" hR="3600" stAng="10800000" swAng="-5400000"/>
                <a:lnTo>
                  <a:pt x="133123" y="21600"/>
                </a:lnTo>
                <a:arcTo wR="111523" hR="3600" stAng="5400000" swAng="5400000"/>
                <a:lnTo>
                  <a:pt x="21600" y="3600"/>
                </a:lnTo>
                <a:arcTo wR="111523" hR="3600" stAng="10800000" swAng="5400000"/>
                <a:close/>
              </a:path>
            </a:pathLst>
          </a:custGeom>
          <a:solidFill>
            <a:srgbClr val="FFFF00"/>
          </a:solidFill>
          <a:ln w="0">
            <a:solidFill>
              <a:srgbClr val="3465A4"/>
            </a:solidFill>
          </a:ln>
        </p:spPr>
        <p:style>
          <a:lnRef idx="0">
            <a:srgbClr val="FFFFFF"/>
          </a:lnRef>
          <a:fillRef idx="0">
            <a:srgbClr val="FFFFFF"/>
          </a:fillRef>
          <a:effectRef idx="0">
            <a:srgbClr val="FFFFFF"/>
          </a:effectRef>
          <a:fontRef idx="minor"/>
        </p:style>
      </p:sp>
      <p:sp>
        <p:nvSpPr>
          <p:cNvPr id="48" name="Rectangles 47"/>
          <p:cNvSpPr/>
          <p:nvPr/>
        </p:nvSpPr>
        <p:spPr>
          <a:xfrm>
            <a:off x="720000" y="540000"/>
            <a:ext cx="7739280" cy="54532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b="1" u="sng" strike="noStrike" spc="-1">
                <a:solidFill>
                  <a:srgbClr val="000000"/>
                </a:solidFill>
                <a:uFillTx/>
                <a:latin typeface="Calibri" panose="020F0502020204030204"/>
                <a:ea typeface="DejaVu Sans"/>
              </a:rPr>
              <a:t>Unit Conversion</a:t>
            </a:r>
            <a:endParaRPr lang="en-IN" sz="2200" b="0" strike="noStrike" spc="-1">
              <a:latin typeface="Arial" panose="020B0604020202020204"/>
            </a:endParaRPr>
          </a:p>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b="0" strike="noStrike" spc="-1">
              <a:latin typeface="Arial" panose="020B0604020202020204"/>
            </a:endParaRPr>
          </a:p>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b="0" strike="noStrike" spc="-1">
              <a:latin typeface="Arial" panose="020B0604020202020204"/>
            </a:endParaRPr>
          </a:p>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b="1" strike="noStrike" spc="-1">
                <a:solidFill>
                  <a:srgbClr val="000000"/>
                </a:solidFill>
                <a:latin typeface="Calibri" panose="020F0502020204030204"/>
                <a:ea typeface="DejaVu Sans"/>
              </a:rPr>
              <a:t>Y km/h = ( Y </a:t>
            </a:r>
            <a:r>
              <a:rPr lang="en-IN" sz="2200" b="0" strike="noStrike" spc="-1">
                <a:solidFill>
                  <a:srgbClr val="000000"/>
                </a:solidFill>
                <a:latin typeface="Calibri" panose="020F0502020204030204"/>
                <a:ea typeface="DejaVu Sans"/>
              </a:rPr>
              <a:t>x</a:t>
            </a:r>
            <a:r>
              <a:rPr lang="en-IN" sz="2200" b="1" strike="noStrike" spc="-1">
                <a:solidFill>
                  <a:srgbClr val="000000"/>
                </a:solidFill>
                <a:latin typeface="Calibri" panose="020F0502020204030204"/>
                <a:ea typeface="DejaVu Sans"/>
              </a:rPr>
              <a:t> 5/18 )m/s</a:t>
            </a:r>
            <a:endParaRPr lang="en-IN" sz="2200" b="0" strike="noStrike" spc="-1">
              <a:latin typeface="Arial" panose="020B0604020202020204"/>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1800" b="0" strike="noStrike" spc="-1">
              <a:latin typeface="Arial" panose="020B0604020202020204"/>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1800" b="0" strike="noStrike" spc="-1">
              <a:latin typeface="Arial" panose="020B0604020202020204"/>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800" b="1" i="1" strike="noStrike" spc="-1">
                <a:solidFill>
                  <a:srgbClr val="000000"/>
                </a:solidFill>
                <a:latin typeface="Calibri" panose="020F0502020204030204"/>
                <a:ea typeface="DejaVu Sans"/>
              </a:rPr>
              <a:t>Ex:</a:t>
            </a:r>
            <a:endParaRPr lang="en-IN" sz="1800" b="0" strike="noStrike" spc="-1">
              <a:latin typeface="Arial" panose="020B0604020202020204"/>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800" b="0" i="1" strike="noStrike" spc="-1">
                <a:solidFill>
                  <a:srgbClr val="000000"/>
                </a:solidFill>
                <a:latin typeface="Calibri" panose="020F0502020204030204"/>
                <a:ea typeface="DejaVu Sans"/>
              </a:rPr>
              <a:t>72 km/h</a:t>
            </a:r>
            <a:r>
              <a:rPr lang="en-IN" sz="1800" b="1" i="1" strike="noStrike" spc="-1">
                <a:solidFill>
                  <a:srgbClr val="000000"/>
                </a:solidFill>
                <a:latin typeface="Calibri" panose="020F0502020204030204"/>
                <a:ea typeface="DejaVu Sans"/>
              </a:rPr>
              <a:t> </a:t>
            </a:r>
            <a:r>
              <a:rPr lang="en-IN" sz="1800" b="0" i="1" strike="noStrike" spc="-1">
                <a:solidFill>
                  <a:srgbClr val="000000"/>
                </a:solidFill>
                <a:latin typeface="Calibri" panose="020F0502020204030204"/>
                <a:ea typeface="DejaVu Sans"/>
              </a:rPr>
              <a:t>= 72 x 5/18</a:t>
            </a:r>
            <a:endParaRPr lang="en-IN" sz="1800" b="0" strike="noStrike" spc="-1">
              <a:latin typeface="Arial" panose="020B0604020202020204"/>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800" b="0" i="1" strike="noStrike" spc="-1">
                <a:solidFill>
                  <a:srgbClr val="000000"/>
                </a:solidFill>
                <a:latin typeface="Calibri" panose="020F0502020204030204"/>
                <a:ea typeface="DejaVu Sans"/>
              </a:rPr>
              <a:t>                </a:t>
            </a:r>
            <a:r>
              <a:rPr lang="en-IN" sz="1800" b="0" i="1" strike="noStrike" spc="-1">
                <a:solidFill>
                  <a:srgbClr val="000000"/>
                </a:solidFill>
                <a:latin typeface="Calibri" panose="020F0502020204030204"/>
                <a:ea typeface="DejaVu Sans"/>
              </a:rPr>
              <a:t>= 20 m/s</a:t>
            </a:r>
            <a:endParaRPr lang="en-IN" sz="1800" b="0" strike="noStrike" spc="-1">
              <a:latin typeface="Arial" panose="020B0604020202020204"/>
            </a:endParaRPr>
          </a:p>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b="0" strike="noStrike" spc="-1">
              <a:latin typeface="Arial" panose="020B0604020202020204"/>
            </a:endParaRPr>
          </a:p>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b="1" strike="noStrike" spc="-1">
                <a:solidFill>
                  <a:srgbClr val="000000"/>
                </a:solidFill>
                <a:latin typeface="Calibri" panose="020F0502020204030204"/>
                <a:ea typeface="DejaVu Sans"/>
              </a:rPr>
              <a:t>Y m/s = ( Y </a:t>
            </a:r>
            <a:r>
              <a:rPr lang="en-IN" sz="2200" b="0" strike="noStrike" spc="-1">
                <a:solidFill>
                  <a:srgbClr val="000000"/>
                </a:solidFill>
                <a:latin typeface="Calibri" panose="020F0502020204030204"/>
                <a:ea typeface="DejaVu Sans"/>
              </a:rPr>
              <a:t>x</a:t>
            </a:r>
            <a:r>
              <a:rPr lang="en-IN" sz="2200" b="1" strike="noStrike" spc="-1">
                <a:solidFill>
                  <a:srgbClr val="000000"/>
                </a:solidFill>
                <a:latin typeface="Calibri" panose="020F0502020204030204"/>
                <a:ea typeface="DejaVu Sans"/>
              </a:rPr>
              <a:t> 18/5 ) km/h</a:t>
            </a:r>
            <a:endParaRPr lang="en-IN" sz="2200" b="0" strike="noStrike" spc="-1">
              <a:latin typeface="Arial" panose="020B0604020202020204"/>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1800" b="0" strike="noStrike" spc="-1">
              <a:latin typeface="Arial" panose="020B0604020202020204"/>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1800" b="0" strike="noStrike" spc="-1">
              <a:latin typeface="Arial" panose="020B0604020202020204"/>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1800" b="0" strike="noStrike" spc="-1">
              <a:latin typeface="Arial" panose="020B0604020202020204"/>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800" b="1" i="1" strike="noStrike" spc="-1">
                <a:solidFill>
                  <a:srgbClr val="000000"/>
                </a:solidFill>
                <a:latin typeface="Calibri" panose="020F0502020204030204"/>
                <a:ea typeface="DejaVu Sans"/>
              </a:rPr>
              <a:t>Ex:</a:t>
            </a:r>
            <a:endParaRPr lang="en-IN" sz="1800" b="0" strike="noStrike" spc="-1">
              <a:latin typeface="Arial" panose="020B0604020202020204"/>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800" b="0" i="1" strike="noStrike" spc="-1">
                <a:solidFill>
                  <a:srgbClr val="000000"/>
                </a:solidFill>
                <a:latin typeface="Calibri" panose="020F0502020204030204"/>
                <a:ea typeface="DejaVu Sans"/>
              </a:rPr>
              <a:t>10 m/s</a:t>
            </a:r>
            <a:r>
              <a:rPr lang="en-IN" sz="1800" b="1" i="1" strike="noStrike" spc="-1">
                <a:solidFill>
                  <a:srgbClr val="000000"/>
                </a:solidFill>
                <a:latin typeface="Calibri" panose="020F0502020204030204"/>
                <a:ea typeface="DejaVu Sans"/>
              </a:rPr>
              <a:t> </a:t>
            </a:r>
            <a:r>
              <a:rPr lang="en-IN" sz="1800" b="0" i="1" strike="noStrike" spc="-1">
                <a:solidFill>
                  <a:srgbClr val="000000"/>
                </a:solidFill>
                <a:latin typeface="Calibri" panose="020F0502020204030204"/>
                <a:ea typeface="DejaVu Sans"/>
              </a:rPr>
              <a:t>= 10 x 18/5</a:t>
            </a:r>
            <a:endParaRPr lang="en-IN" sz="1800" b="0" strike="noStrike" spc="-1">
              <a:latin typeface="Arial" panose="020B0604020202020204"/>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800" b="0" i="1" strike="noStrike" spc="-1">
                <a:solidFill>
                  <a:srgbClr val="000000"/>
                </a:solidFill>
                <a:latin typeface="Calibri" panose="020F0502020204030204"/>
                <a:ea typeface="DejaVu Sans"/>
              </a:rPr>
              <a:t>                </a:t>
            </a:r>
            <a:r>
              <a:rPr lang="en-IN" sz="1800" b="0" i="1" strike="noStrike" spc="-1">
                <a:solidFill>
                  <a:srgbClr val="000000"/>
                </a:solidFill>
                <a:latin typeface="Calibri" panose="020F0502020204030204"/>
                <a:ea typeface="DejaVu Sans"/>
              </a:rPr>
              <a:t>= 36 km/h</a:t>
            </a:r>
            <a:endParaRPr lang="en-IN" sz="1800" b="0" strike="noStrike" spc="-1">
              <a:latin typeface="Arial" panose="020B0604020202020204"/>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Rectangles 81"/>
          <p:cNvSpPr/>
          <p:nvPr/>
        </p:nvSpPr>
        <p:spPr>
          <a:xfrm>
            <a:off x="457200" y="837720"/>
            <a:ext cx="8228880" cy="40381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fontScale="88000"/>
          </a:bodyPr>
          <a:p>
            <a:pPr marL="342900" indent="-342900" algn="just">
              <a:lnSpc>
                <a:spcPct val="100000"/>
              </a:lnSpc>
              <a:spcBef>
                <a:spcPts val="700"/>
              </a:spcBef>
              <a:buNone/>
              <a:tabLst>
                <a:tab pos="0" algn="l"/>
              </a:tabLst>
            </a:pPr>
            <a:r>
              <a:rPr lang="en-IN" sz="2800" b="1" strike="noStrike" spc="-1">
                <a:solidFill>
                  <a:srgbClr val="000000"/>
                </a:solidFill>
                <a:latin typeface="Book Antiqua" panose="02040602050305030304"/>
                <a:ea typeface="DejaVu Sans"/>
              </a:rPr>
              <a:t>Q 24 : A thief is noticed by a policeman from a distance of 200 m. the thief starts running and the policeman chases him. The thief and the policeman run at the rate of 10 km/hr and 11 km/hr respectively. What is the distance between them after 6 minutes?</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100 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190 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200 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150 m</a:t>
            </a:r>
            <a:endParaRPr lang="en-IN"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s 82"/>
          <p:cNvSpPr/>
          <p:nvPr/>
        </p:nvSpPr>
        <p:spPr>
          <a:xfrm>
            <a:off x="457200" y="837720"/>
            <a:ext cx="8228880" cy="35809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marL="342900" indent="-342900" algn="just">
              <a:lnSpc>
                <a:spcPct val="100000"/>
              </a:lnSpc>
              <a:spcBef>
                <a:spcPts val="700"/>
              </a:spcBef>
              <a:buNone/>
              <a:tabLst>
                <a:tab pos="0" algn="l"/>
              </a:tabLst>
            </a:pPr>
            <a:r>
              <a:rPr lang="en-IN" sz="2800" b="1" strike="noStrike" spc="-1">
                <a:solidFill>
                  <a:srgbClr val="000000"/>
                </a:solidFill>
                <a:latin typeface="Book Antiqua" panose="02040602050305030304"/>
                <a:ea typeface="DejaVu Sans"/>
              </a:rPr>
              <a:t>Q 25 :  A monkey climbs 8 m and slip down 2 m on alternate min. If the height of pole is 58 m, how soon monkey will be on top?</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12 min 54 sec</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9 min 30 sec</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20 min 40 sec</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18 min 30 sec</a:t>
            </a:r>
            <a:endParaRPr lang="en-IN"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Rectangles 83"/>
          <p:cNvSpPr/>
          <p:nvPr/>
        </p:nvSpPr>
        <p:spPr>
          <a:xfrm>
            <a:off x="457200" y="838080"/>
            <a:ext cx="8228880" cy="42667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fontScale="98000"/>
          </a:bodyPr>
          <a:p>
            <a:pPr marL="342900" indent="-342900" algn="just">
              <a:lnSpc>
                <a:spcPct val="100000"/>
              </a:lnSpc>
              <a:spcBef>
                <a:spcPts val="700"/>
              </a:spcBef>
              <a:buNone/>
              <a:tabLst>
                <a:tab pos="0" algn="l"/>
              </a:tabLst>
            </a:pPr>
            <a:r>
              <a:rPr lang="en-IN" sz="2800" b="1" strike="noStrike" spc="-1">
                <a:solidFill>
                  <a:srgbClr val="000000"/>
                </a:solidFill>
                <a:latin typeface="Book Antiqua" panose="02040602050305030304"/>
                <a:ea typeface="DejaVu Sans"/>
              </a:rPr>
              <a:t>Q 26 :  A train after running 100 km meet with an accident and then run at 3/5 th of its former speed and reaches the destination late by 48 min. If the accident had happened 30 km further it will be late by 24 min. Find speed of train. </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125 km/hr</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150 km/hr</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100 km/hr</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50 km/hr</a:t>
            </a:r>
            <a:endParaRPr lang="en-IN"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 name="PlaceHolder 1"/>
          <p:cNvSpPr>
            <a:spLocks noGrp="1"/>
          </p:cNvSpPr>
          <p:nvPr>
            <p:ph type="title"/>
          </p:nvPr>
        </p:nvSpPr>
        <p:spPr>
          <a:xfrm>
            <a:off x="685800" y="2130120"/>
            <a:ext cx="7771680" cy="1469160"/>
          </a:xfrm>
          <a:prstGeom prst="rect">
            <a:avLst/>
          </a:prstGeom>
          <a:noFill/>
          <a:ln w="0">
            <a:noFill/>
          </a:ln>
        </p:spPr>
        <p:txBody>
          <a:bodyPr lIns="90000" tIns="46800" rIns="90000" bIns="46800" anchor="ctr">
            <a:noAutofit/>
          </a:bodyPr>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7200" b="1" strike="noStrike" spc="-1">
                <a:solidFill>
                  <a:srgbClr val="000000"/>
                </a:solidFill>
                <a:latin typeface="Book Antiqua" panose="02040602050305030304"/>
              </a:rPr>
              <a:t>Race Based</a:t>
            </a:r>
            <a:br>
              <a:rPr sz="7200"/>
            </a:br>
            <a:r>
              <a:rPr lang="en-IN" sz="7200" b="1" strike="noStrike" spc="-1">
                <a:solidFill>
                  <a:srgbClr val="000000"/>
                </a:solidFill>
                <a:latin typeface="Book Antiqua" panose="02040602050305030304"/>
              </a:rPr>
              <a:t> Questions </a:t>
            </a:r>
            <a:endParaRPr lang="en-IN" sz="7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 name="Rectangles 85"/>
          <p:cNvSpPr/>
          <p:nvPr/>
        </p:nvSpPr>
        <p:spPr>
          <a:xfrm>
            <a:off x="457200" y="838080"/>
            <a:ext cx="8228880" cy="42667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marL="342900" indent="-342900" algn="just">
              <a:lnSpc>
                <a:spcPct val="100000"/>
              </a:lnSpc>
              <a:spcBef>
                <a:spcPts val="700"/>
              </a:spcBef>
              <a:buNone/>
              <a:tabLst>
                <a:tab pos="0" algn="l"/>
              </a:tabLst>
            </a:pPr>
            <a:r>
              <a:rPr lang="en-IN" sz="2600" b="0" strike="noStrike" spc="-1">
                <a:solidFill>
                  <a:srgbClr val="000000"/>
                </a:solidFill>
                <a:latin typeface="Book Antiqua" panose="02040602050305030304"/>
                <a:ea typeface="DejaVu Sans"/>
              </a:rPr>
              <a:t>Q 27 :  </a:t>
            </a:r>
            <a:r>
              <a:rPr lang="en-US" altLang="en-IN" sz="2600" b="0" strike="noStrike" spc="-1">
                <a:solidFill>
                  <a:srgbClr val="000000"/>
                </a:solidFill>
                <a:latin typeface="Book Antiqua" panose="02040602050305030304"/>
                <a:ea typeface="DejaVu Sans"/>
              </a:rPr>
              <a:t>A</a:t>
            </a:r>
            <a:r>
              <a:rPr lang="en-IN" sz="2600" b="0" strike="noStrike" spc="-1">
                <a:solidFill>
                  <a:srgbClr val="000000"/>
                </a:solidFill>
                <a:latin typeface="Book Antiqua" panose="02040602050305030304"/>
                <a:ea typeface="DejaVu Sans"/>
              </a:rPr>
              <a:t> gives </a:t>
            </a:r>
            <a:r>
              <a:rPr lang="en-US" altLang="en-IN" sz="2600" b="0" strike="noStrike" spc="-1">
                <a:solidFill>
                  <a:srgbClr val="000000"/>
                </a:solidFill>
                <a:latin typeface="Book Antiqua" panose="02040602050305030304"/>
                <a:ea typeface="DejaVu Sans"/>
              </a:rPr>
              <a:t>B</a:t>
            </a:r>
            <a:r>
              <a:rPr lang="en-IN" sz="2600" b="0" strike="noStrike" spc="-1">
                <a:solidFill>
                  <a:srgbClr val="000000"/>
                </a:solidFill>
                <a:latin typeface="Book Antiqua" panose="02040602050305030304"/>
                <a:ea typeface="DejaVu Sans"/>
              </a:rPr>
              <a:t> a start of 5 sec. in 1000 m race, but both finish the race at same time.  Find the time taken by A to finish the race if speed of B is 5 m/sec.</a:t>
            </a:r>
            <a:endParaRPr lang="en-IN" sz="2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 name="Rectangles 86"/>
          <p:cNvSpPr/>
          <p:nvPr/>
        </p:nvSpPr>
        <p:spPr>
          <a:xfrm>
            <a:off x="457200" y="838080"/>
            <a:ext cx="8228880" cy="42667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marL="342900" indent="-342900" algn="just">
              <a:lnSpc>
                <a:spcPct val="100000"/>
              </a:lnSpc>
              <a:spcBef>
                <a:spcPts val="700"/>
              </a:spcBef>
              <a:buNone/>
              <a:tabLst>
                <a:tab pos="0" algn="l"/>
              </a:tabLst>
            </a:pPr>
            <a:r>
              <a:rPr lang="en-IN" sz="2600" b="0" strike="noStrike" spc="-1">
                <a:solidFill>
                  <a:srgbClr val="000000"/>
                </a:solidFill>
                <a:latin typeface="Book Antiqua" panose="02040602050305030304"/>
                <a:ea typeface="DejaVu Sans"/>
              </a:rPr>
              <a:t>Q 28 :  In a 1000m race,A gives a start of 100m to B &amp; 150m to C. How much start B can give to C in a race of 1000m?</a:t>
            </a:r>
            <a:endParaRPr lang="en-IN" sz="2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Rectangles 87"/>
          <p:cNvSpPr/>
          <p:nvPr/>
        </p:nvSpPr>
        <p:spPr>
          <a:xfrm>
            <a:off x="457200" y="838080"/>
            <a:ext cx="8228880" cy="42667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marL="342900" indent="-342900" algn="just">
              <a:lnSpc>
                <a:spcPct val="100000"/>
              </a:lnSpc>
              <a:spcBef>
                <a:spcPts val="700"/>
              </a:spcBef>
              <a:buNone/>
              <a:tabLst>
                <a:tab pos="0" algn="l"/>
              </a:tabLst>
            </a:pPr>
            <a:r>
              <a:rPr lang="en-IN" sz="2600" b="0" strike="noStrike" spc="-1">
                <a:solidFill>
                  <a:srgbClr val="000000"/>
                </a:solidFill>
                <a:latin typeface="Book Antiqua" panose="02040602050305030304"/>
                <a:ea typeface="DejaVu Sans"/>
              </a:rPr>
              <a:t>Q 29 :  Naman can finish a race in 3 min. 10 sec. while Rajat can finish in 3 min. 20 sec. In 1000 m race, by what distance Naman will defeat Rajat?</a:t>
            </a:r>
            <a:endParaRPr lang="en-IN" sz="2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Rectangles 88"/>
          <p:cNvSpPr/>
          <p:nvPr/>
        </p:nvSpPr>
        <p:spPr>
          <a:xfrm>
            <a:off x="457200" y="838080"/>
            <a:ext cx="8228880" cy="42667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marL="342900" indent="-342900" algn="just">
              <a:lnSpc>
                <a:spcPct val="100000"/>
              </a:lnSpc>
              <a:spcBef>
                <a:spcPts val="700"/>
              </a:spcBef>
              <a:buNone/>
              <a:tabLst>
                <a:tab pos="0" algn="l"/>
              </a:tabLst>
            </a:pPr>
            <a:r>
              <a:rPr lang="en-IN" sz="2600" b="0" strike="noStrike" spc="-1">
                <a:solidFill>
                  <a:srgbClr val="000000"/>
                </a:solidFill>
                <a:latin typeface="Book Antiqua" panose="02040602050305030304"/>
                <a:ea typeface="DejaVu Sans"/>
              </a:rPr>
              <a:t>Q 30 :  In 100 m race Neelam runs at a speed of 9 km/h. She gives a start of 10 m to Sheetal and still defeats her by 10 sec. Find speed of Sheetal.</a:t>
            </a:r>
            <a:endParaRPr lang="en-IN" sz="2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 name="PlaceHolder 1"/>
          <p:cNvSpPr>
            <a:spLocks noGrp="1"/>
          </p:cNvSpPr>
          <p:nvPr>
            <p:ph type="title"/>
          </p:nvPr>
        </p:nvSpPr>
        <p:spPr>
          <a:xfrm>
            <a:off x="685800" y="2130120"/>
            <a:ext cx="7771680" cy="1469160"/>
          </a:xfrm>
          <a:prstGeom prst="rect">
            <a:avLst/>
          </a:prstGeom>
          <a:noFill/>
          <a:ln w="0">
            <a:noFill/>
          </a:ln>
        </p:spPr>
        <p:txBody>
          <a:bodyPr lIns="90000" tIns="46800" rIns="90000" bIns="46800" anchor="ctr">
            <a:noAutofit/>
          </a:bodyPr>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7200" b="1" strike="noStrike" spc="-1">
                <a:solidFill>
                  <a:srgbClr val="000000"/>
                </a:solidFill>
                <a:latin typeface="Book Antiqua" panose="02040602050305030304"/>
              </a:rPr>
              <a:t>Advance Questions </a:t>
            </a:r>
            <a:endParaRPr lang="en-IN" sz="7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 name="Rectangles 90"/>
          <p:cNvSpPr/>
          <p:nvPr/>
        </p:nvSpPr>
        <p:spPr>
          <a:xfrm>
            <a:off x="457200" y="838080"/>
            <a:ext cx="8228880" cy="42667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marL="342900" indent="-342900" algn="just">
              <a:lnSpc>
                <a:spcPct val="100000"/>
              </a:lnSpc>
              <a:spcBef>
                <a:spcPts val="700"/>
              </a:spcBef>
              <a:buNone/>
              <a:tabLst>
                <a:tab pos="0" algn="l"/>
              </a:tabLst>
            </a:pPr>
            <a:r>
              <a:rPr lang="en-IN" sz="2600" b="0" strike="noStrike" spc="-1">
                <a:solidFill>
                  <a:srgbClr val="000000"/>
                </a:solidFill>
                <a:latin typeface="Book Antiqua" panose="02040602050305030304"/>
                <a:ea typeface="DejaVu Sans"/>
              </a:rPr>
              <a:t>Q 31 :  Speed of Engine is 24 km/h without any wagon. The decrease in speed of engine is directly proportional to square root of number of wagons attached. If 4 wagons are attached with engine, speed becomes 20 km/h. Find the maximum number of wagons which are attached with engine so that engine can carry.</a:t>
            </a:r>
            <a:endParaRPr lang="en-IN" sz="2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48"/>
          <p:cNvSpPr/>
          <p:nvPr/>
        </p:nvSpPr>
        <p:spPr>
          <a:xfrm>
            <a:off x="2412000" y="4500000"/>
            <a:ext cx="4319280" cy="539280"/>
          </a:xfrm>
          <a:custGeom>
            <a:avLst/>
            <a:gdLst/>
            <a:ahLst/>
            <a:cxnLst/>
            <a:rect l="l" t="t" r="r" b="b"/>
            <a:pathLst>
              <a:path w="172699" h="21600">
                <a:moveTo>
                  <a:pt x="3600" y="0"/>
                </a:moveTo>
                <a:arcTo wR="3600" hR="3600" stAng="16200000" swAng="-5400000"/>
                <a:lnTo>
                  <a:pt x="0" y="18000"/>
                </a:lnTo>
                <a:arcTo wR="3600" hR="3600" stAng="10800000" swAng="-5400000"/>
                <a:lnTo>
                  <a:pt x="169099" y="21600"/>
                </a:lnTo>
                <a:arcTo wR="147499" hR="3600" stAng="5400000" swAng="5400000"/>
                <a:lnTo>
                  <a:pt x="21600" y="3600"/>
                </a:lnTo>
                <a:arcTo wR="147499" hR="3600" stAng="10800000" swAng="5400000"/>
                <a:close/>
              </a:path>
            </a:pathLst>
          </a:custGeom>
          <a:solidFill>
            <a:srgbClr val="FFFF00"/>
          </a:solidFill>
          <a:ln w="0">
            <a:solidFill>
              <a:srgbClr val="3465A4"/>
            </a:solidFill>
          </a:ln>
        </p:spPr>
        <p:style>
          <a:lnRef idx="0">
            <a:srgbClr val="FFFFFF"/>
          </a:lnRef>
          <a:fillRef idx="0">
            <a:srgbClr val="FFFFFF"/>
          </a:fillRef>
          <a:effectRef idx="0">
            <a:srgbClr val="FFFFFF"/>
          </a:effectRef>
          <a:fontRef idx="minor"/>
        </p:style>
      </p:sp>
      <p:sp>
        <p:nvSpPr>
          <p:cNvPr id="50" name="Freeform 49"/>
          <p:cNvSpPr/>
          <p:nvPr/>
        </p:nvSpPr>
        <p:spPr>
          <a:xfrm>
            <a:off x="2412000" y="2988000"/>
            <a:ext cx="3599280" cy="539280"/>
          </a:xfrm>
          <a:custGeom>
            <a:avLst/>
            <a:gdLst/>
            <a:ahLst/>
            <a:cxnLst/>
            <a:rect l="l" t="t" r="r" b="b"/>
            <a:pathLst>
              <a:path w="143918" h="21600">
                <a:moveTo>
                  <a:pt x="3600" y="0"/>
                </a:moveTo>
                <a:arcTo wR="3600" hR="3600" stAng="16200000" swAng="-5400000"/>
                <a:lnTo>
                  <a:pt x="0" y="18000"/>
                </a:lnTo>
                <a:arcTo wR="3600" hR="3600" stAng="10800000" swAng="-5400000"/>
                <a:lnTo>
                  <a:pt x="140318" y="21600"/>
                </a:lnTo>
                <a:arcTo wR="118718" hR="3600" stAng="5400000" swAng="5400000"/>
                <a:lnTo>
                  <a:pt x="21600" y="3600"/>
                </a:lnTo>
                <a:arcTo wR="118718" hR="3600" stAng="10800000" swAng="5400000"/>
                <a:close/>
              </a:path>
            </a:pathLst>
          </a:custGeom>
          <a:solidFill>
            <a:srgbClr val="FFFF00"/>
          </a:solidFill>
          <a:ln w="0">
            <a:solidFill>
              <a:srgbClr val="3465A4"/>
            </a:solidFill>
          </a:ln>
        </p:spPr>
        <p:style>
          <a:lnRef idx="0">
            <a:srgbClr val="FFFFFF"/>
          </a:lnRef>
          <a:fillRef idx="0">
            <a:srgbClr val="FFFFFF"/>
          </a:fillRef>
          <a:effectRef idx="0">
            <a:srgbClr val="FFFFFF"/>
          </a:effectRef>
          <a:fontRef idx="minor"/>
        </p:style>
      </p:sp>
      <p:sp>
        <p:nvSpPr>
          <p:cNvPr id="51" name="Freeform 50"/>
          <p:cNvSpPr/>
          <p:nvPr/>
        </p:nvSpPr>
        <p:spPr>
          <a:xfrm>
            <a:off x="6264000" y="1272600"/>
            <a:ext cx="1259280" cy="670680"/>
          </a:xfrm>
          <a:custGeom>
            <a:avLst/>
            <a:gdLst/>
            <a:ahLst/>
            <a:cxnLst/>
            <a:rect l="l" t="t" r="r" b="b"/>
            <a:pathLst>
              <a:path w="40526" h="21600">
                <a:moveTo>
                  <a:pt x="3600" y="0"/>
                </a:moveTo>
                <a:arcTo wR="3600" hR="3600" stAng="16200000" swAng="-5400000"/>
                <a:lnTo>
                  <a:pt x="0" y="18000"/>
                </a:lnTo>
                <a:arcTo wR="3600" hR="3600" stAng="10800000" swAng="-5400000"/>
                <a:lnTo>
                  <a:pt x="36926" y="21600"/>
                </a:lnTo>
                <a:arcTo wR="15326" hR="3600" stAng="5400000" swAng="5400000"/>
                <a:lnTo>
                  <a:pt x="21600" y="3600"/>
                </a:lnTo>
                <a:arcTo wR="15326" hR="3600" stAng="10800000" swAng="5400000"/>
                <a:close/>
              </a:path>
            </a:pathLst>
          </a:custGeom>
          <a:solidFill>
            <a:srgbClr val="FFFF00"/>
          </a:solidFill>
          <a:ln w="0">
            <a:solidFill>
              <a:srgbClr val="3465A4"/>
            </a:solidFill>
          </a:ln>
        </p:spPr>
        <p:style>
          <a:lnRef idx="0">
            <a:srgbClr val="FFFFFF"/>
          </a:lnRef>
          <a:fillRef idx="0">
            <a:srgbClr val="FFFFFF"/>
          </a:fillRef>
          <a:effectRef idx="0">
            <a:srgbClr val="FFFFFF"/>
          </a:effectRef>
          <a:fontRef idx="minor"/>
        </p:style>
      </p:sp>
      <p:sp>
        <p:nvSpPr>
          <p:cNvPr id="52" name="Rectangles 51"/>
          <p:cNvSpPr/>
          <p:nvPr/>
        </p:nvSpPr>
        <p:spPr>
          <a:xfrm>
            <a:off x="720000" y="540000"/>
            <a:ext cx="7739280" cy="44190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r>
              <a:rPr lang="en-IN" sz="2200" b="1" u="sng" strike="noStrike" spc="-1">
                <a:solidFill>
                  <a:srgbClr val="000000"/>
                </a:solidFill>
                <a:uFillTx/>
                <a:latin typeface="Calibri" panose="020F0502020204030204"/>
                <a:ea typeface="DejaVu Sans"/>
              </a:rPr>
              <a:t>Some Important Tricks:</a:t>
            </a:r>
            <a:endParaRPr lang="en-IN" sz="2200" b="0" strike="noStrike" spc="-1">
              <a:latin typeface="Arial" panose="020B0604020202020204"/>
            </a:endParaRPr>
          </a:p>
          <a:p>
            <a:pPr>
              <a:lnSpc>
                <a:spcPct val="100000"/>
              </a:lnSpc>
              <a:buNone/>
            </a:pPr>
            <a:endParaRPr lang="en-IN" sz="2200" b="0" strike="noStrike" spc="-1">
              <a:latin typeface="Arial" panose="020B0604020202020204"/>
            </a:endParaRPr>
          </a:p>
          <a:p>
            <a:pPr>
              <a:lnSpc>
                <a:spcPct val="100000"/>
              </a:lnSpc>
              <a:buNone/>
            </a:pPr>
            <a:r>
              <a:rPr lang="en-IN" sz="2000" b="0" strike="noStrike" spc="-1">
                <a:solidFill>
                  <a:srgbClr val="000000"/>
                </a:solidFill>
                <a:latin typeface="Calibri" panose="020F0502020204030204"/>
                <a:ea typeface="DejaVu Sans"/>
              </a:rPr>
              <a:t>    • </a:t>
            </a:r>
            <a:r>
              <a:rPr lang="en-IN" sz="2000" b="0" strike="noStrike" spc="-1">
                <a:solidFill>
                  <a:srgbClr val="000000"/>
                </a:solidFill>
                <a:latin typeface="Calibri" panose="020F0502020204030204"/>
                <a:ea typeface="DejaVu Sans"/>
              </a:rPr>
              <a:t>If the ratio of two speeds for same distance is           </a:t>
            </a:r>
            <a:r>
              <a:rPr lang="en-IN" sz="2000" b="1" strike="noStrike" spc="-1">
                <a:solidFill>
                  <a:srgbClr val="000000"/>
                </a:solidFill>
                <a:latin typeface="Calibri" panose="020F0502020204030204"/>
                <a:ea typeface="DejaVu Sans"/>
              </a:rPr>
              <a:t>x   :    y</a:t>
            </a:r>
            <a:r>
              <a:rPr lang="en-IN" sz="2000" b="0" strike="noStrike" spc="-1">
                <a:solidFill>
                  <a:srgbClr val="000000"/>
                </a:solidFill>
                <a:latin typeface="Calibri" panose="020F0502020204030204"/>
                <a:ea typeface="DejaVu Sans"/>
              </a:rPr>
              <a:t> </a:t>
            </a:r>
            <a:endParaRPr lang="en-IN" sz="2000" b="0" strike="noStrike" spc="-1">
              <a:latin typeface="Arial" panose="020B0604020202020204"/>
            </a:endParaRPr>
          </a:p>
          <a:p>
            <a:pPr>
              <a:lnSpc>
                <a:spcPct val="100000"/>
              </a:lnSpc>
              <a:buNone/>
            </a:pPr>
            <a:r>
              <a:rPr lang="en-IN" sz="2000" b="0" strike="noStrike" spc="-1">
                <a:solidFill>
                  <a:srgbClr val="000000"/>
                </a:solidFill>
                <a:latin typeface="Calibri" panose="020F0502020204030204"/>
                <a:ea typeface="DejaVu Sans"/>
              </a:rPr>
              <a:t>then the ratio of time taken to over the distance is          </a:t>
            </a:r>
            <a:r>
              <a:rPr lang="en-IN" sz="2000" b="1" strike="noStrike" spc="-1">
                <a:solidFill>
                  <a:srgbClr val="000000"/>
                </a:solidFill>
                <a:latin typeface="Calibri" panose="020F0502020204030204"/>
                <a:ea typeface="DejaVu Sans"/>
              </a:rPr>
              <a:t>y   :   x</a:t>
            </a:r>
            <a:endParaRPr lang="en-IN" sz="2000" b="0" strike="noStrike" spc="-1">
              <a:latin typeface="Arial" panose="020B0604020202020204"/>
            </a:endParaRPr>
          </a:p>
          <a:p>
            <a:pPr>
              <a:lnSpc>
                <a:spcPct val="100000"/>
              </a:lnSpc>
              <a:buNone/>
            </a:pPr>
            <a:endParaRPr lang="en-IN" sz="2000" b="0" strike="noStrike" spc="-1">
              <a:latin typeface="Arial" panose="020B0604020202020204"/>
            </a:endParaRPr>
          </a:p>
          <a:p>
            <a:pPr>
              <a:lnSpc>
                <a:spcPct val="100000"/>
              </a:lnSpc>
              <a:buNone/>
            </a:pPr>
            <a:r>
              <a:rPr lang="en-IN" sz="2000" b="0" strike="noStrike" spc="-1">
                <a:solidFill>
                  <a:srgbClr val="000000"/>
                </a:solidFill>
                <a:latin typeface="Calibri" panose="020F0502020204030204"/>
                <a:ea typeface="DejaVu Sans"/>
              </a:rPr>
              <a:t>    • </a:t>
            </a:r>
            <a:r>
              <a:rPr lang="en-IN" sz="2000" b="0" strike="noStrike" spc="-1">
                <a:solidFill>
                  <a:srgbClr val="000000"/>
                </a:solidFill>
                <a:latin typeface="Calibri" panose="020F0502020204030204"/>
                <a:ea typeface="DejaVu Sans"/>
              </a:rPr>
              <a:t>If a person covers certain distance with speed x km/h and return    back with speed y km/h then his average speed throughout the journey is</a:t>
            </a:r>
            <a:endParaRPr lang="en-IN" sz="2000" b="0" strike="noStrike" spc="-1">
              <a:latin typeface="Arial" panose="020B0604020202020204"/>
            </a:endParaRPr>
          </a:p>
          <a:p>
            <a:pPr>
              <a:lnSpc>
                <a:spcPct val="100000"/>
              </a:lnSpc>
              <a:buNone/>
            </a:pPr>
            <a:r>
              <a:rPr lang="en-IN" sz="2000" b="0" strike="noStrike" spc="-1">
                <a:solidFill>
                  <a:srgbClr val="000000"/>
                </a:solidFill>
                <a:latin typeface="Calibri" panose="020F0502020204030204"/>
                <a:ea typeface="DejaVu Sans"/>
              </a:rPr>
              <a:t>                             </a:t>
            </a:r>
            <a:r>
              <a:rPr lang="en-IN" sz="2000" b="1" strike="noStrike" spc="-1">
                <a:solidFill>
                  <a:srgbClr val="000000"/>
                </a:solidFill>
                <a:latin typeface="Calibri" panose="020F0502020204030204"/>
                <a:ea typeface="DejaVu Sans"/>
              </a:rPr>
              <a:t>Average speed = 2xy/(x+y) km/h</a:t>
            </a:r>
            <a:endParaRPr lang="en-IN" sz="2000" b="0" strike="noStrike" spc="-1">
              <a:latin typeface="Arial" panose="020B0604020202020204"/>
            </a:endParaRPr>
          </a:p>
          <a:p>
            <a:pPr>
              <a:lnSpc>
                <a:spcPct val="100000"/>
              </a:lnSpc>
              <a:buNone/>
            </a:pPr>
            <a:endParaRPr lang="en-IN" sz="2000" b="0" strike="noStrike" spc="-1">
              <a:latin typeface="Arial" panose="020B0604020202020204"/>
            </a:endParaRPr>
          </a:p>
          <a:p>
            <a:pPr>
              <a:lnSpc>
                <a:spcPct val="100000"/>
              </a:lnSpc>
              <a:buNone/>
            </a:pPr>
            <a:r>
              <a:rPr lang="en-IN" sz="2000" b="0" strike="noStrike" spc="-1">
                <a:solidFill>
                  <a:srgbClr val="000000"/>
                </a:solidFill>
                <a:latin typeface="Calibri" panose="020F0502020204030204"/>
                <a:ea typeface="DejaVu Sans"/>
              </a:rPr>
              <a:t>    • </a:t>
            </a:r>
            <a:r>
              <a:rPr lang="en-IN" sz="2000" b="0" strike="noStrike" spc="-1">
                <a:solidFill>
                  <a:srgbClr val="000000"/>
                </a:solidFill>
                <a:latin typeface="Calibri" panose="020F0502020204030204"/>
                <a:ea typeface="DejaVu Sans"/>
              </a:rPr>
              <a:t>If a certain distance is covered with 3 different speed x km/h, y km/h and z km/h then average speed throughout the journey is</a:t>
            </a:r>
            <a:endParaRPr lang="en-IN" sz="2000" b="0" strike="noStrike" spc="-1">
              <a:latin typeface="Arial" panose="020B0604020202020204"/>
            </a:endParaRPr>
          </a:p>
          <a:p>
            <a:pPr>
              <a:lnSpc>
                <a:spcPct val="100000"/>
              </a:lnSpc>
              <a:buNone/>
            </a:pPr>
            <a:endParaRPr lang="en-IN" sz="2000" b="0" strike="noStrike" spc="-1">
              <a:latin typeface="Arial" panose="020B0604020202020204"/>
            </a:endParaRPr>
          </a:p>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1" strike="noStrike" spc="-1">
                <a:solidFill>
                  <a:srgbClr val="000000"/>
                </a:solidFill>
                <a:latin typeface="Calibri" panose="020F0502020204030204"/>
                <a:ea typeface="DejaVu Sans"/>
              </a:rPr>
              <a:t>Average speed = 3xyz/(xy+yz+zx) km/h</a:t>
            </a:r>
            <a:endParaRPr lang="en-IN"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 name="Rectangles 91"/>
          <p:cNvSpPr/>
          <p:nvPr/>
        </p:nvSpPr>
        <p:spPr>
          <a:xfrm>
            <a:off x="528955" y="838080"/>
            <a:ext cx="8228880" cy="42667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marL="342900" indent="-342900" algn="just">
              <a:lnSpc>
                <a:spcPct val="100000"/>
              </a:lnSpc>
              <a:spcBef>
                <a:spcPts val="700"/>
              </a:spcBef>
              <a:buNone/>
              <a:tabLst>
                <a:tab pos="0" algn="l"/>
              </a:tabLst>
            </a:pPr>
            <a:r>
              <a:rPr lang="en-IN" sz="2600" b="0" strike="noStrike" spc="-1">
                <a:solidFill>
                  <a:srgbClr val="000000"/>
                </a:solidFill>
                <a:latin typeface="Book Antiqua" panose="02040602050305030304"/>
                <a:ea typeface="DejaVu Sans"/>
              </a:rPr>
              <a:t>Q 32 :  Kishan travel 120 km by bike, 450 km by taxi and 60 km by train. The total journey took 13 hour 30 minutes. If speed of taxi is 3 times of train and 1.5 times of bike. Find speed of taxi.</a:t>
            </a:r>
            <a:endParaRPr lang="en-IN" sz="2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reeform 52"/>
          <p:cNvSpPr/>
          <p:nvPr/>
        </p:nvSpPr>
        <p:spPr>
          <a:xfrm>
            <a:off x="2700000" y="2016000"/>
            <a:ext cx="3599280" cy="539280"/>
          </a:xfrm>
          <a:custGeom>
            <a:avLst/>
            <a:gdLst/>
            <a:ahLst/>
            <a:cxnLst/>
            <a:rect l="l" t="t" r="r" b="b"/>
            <a:pathLst>
              <a:path w="143918" h="21600">
                <a:moveTo>
                  <a:pt x="3600" y="0"/>
                </a:moveTo>
                <a:arcTo wR="3600" hR="3600" stAng="16200000" swAng="-5400000"/>
                <a:lnTo>
                  <a:pt x="0" y="18000"/>
                </a:lnTo>
                <a:arcTo wR="3600" hR="3600" stAng="10800000" swAng="-5400000"/>
                <a:lnTo>
                  <a:pt x="140318" y="21600"/>
                </a:lnTo>
                <a:arcTo wR="118718" hR="3600" stAng="5400000" swAng="5400000"/>
                <a:lnTo>
                  <a:pt x="21600" y="3600"/>
                </a:lnTo>
                <a:arcTo wR="118718" hR="3600" stAng="10800000" swAng="5400000"/>
                <a:close/>
              </a:path>
            </a:pathLst>
          </a:custGeom>
          <a:solidFill>
            <a:srgbClr val="FFFF00"/>
          </a:solidFill>
          <a:ln w="0">
            <a:solidFill>
              <a:srgbClr val="3465A4"/>
            </a:solidFill>
          </a:ln>
        </p:spPr>
        <p:style>
          <a:lnRef idx="0">
            <a:srgbClr val="FFFFFF"/>
          </a:lnRef>
          <a:fillRef idx="0">
            <a:srgbClr val="FFFFFF"/>
          </a:fillRef>
          <a:effectRef idx="0">
            <a:srgbClr val="FFFFFF"/>
          </a:effectRef>
          <a:fontRef idx="minor"/>
        </p:style>
      </p:sp>
      <p:sp>
        <p:nvSpPr>
          <p:cNvPr id="54" name="Freeform 53"/>
          <p:cNvSpPr/>
          <p:nvPr/>
        </p:nvSpPr>
        <p:spPr>
          <a:xfrm>
            <a:off x="2556000" y="3852000"/>
            <a:ext cx="3959280" cy="539280"/>
          </a:xfrm>
          <a:custGeom>
            <a:avLst/>
            <a:gdLst/>
            <a:ahLst/>
            <a:cxnLst/>
            <a:rect l="l" t="t" r="r" b="b"/>
            <a:pathLst>
              <a:path w="158309" h="21600">
                <a:moveTo>
                  <a:pt x="3600" y="0"/>
                </a:moveTo>
                <a:arcTo wR="3600" hR="3600" stAng="16200000" swAng="-5400000"/>
                <a:lnTo>
                  <a:pt x="0" y="18000"/>
                </a:lnTo>
                <a:arcTo wR="3600" hR="3600" stAng="10800000" swAng="-5400000"/>
                <a:lnTo>
                  <a:pt x="154709" y="21600"/>
                </a:lnTo>
                <a:arcTo wR="133109" hR="3600" stAng="5400000" swAng="5400000"/>
                <a:lnTo>
                  <a:pt x="21600" y="3600"/>
                </a:lnTo>
                <a:arcTo wR="133109" hR="3600" stAng="10800000" swAng="5400000"/>
                <a:close/>
              </a:path>
            </a:pathLst>
          </a:custGeom>
          <a:solidFill>
            <a:srgbClr val="FFFF00"/>
          </a:solidFill>
          <a:ln w="0">
            <a:solidFill>
              <a:srgbClr val="3465A4"/>
            </a:solidFill>
          </a:ln>
        </p:spPr>
        <p:style>
          <a:lnRef idx="0">
            <a:srgbClr val="FFFFFF"/>
          </a:lnRef>
          <a:fillRef idx="0">
            <a:srgbClr val="FFFFFF"/>
          </a:fillRef>
          <a:effectRef idx="0">
            <a:srgbClr val="FFFFFF"/>
          </a:effectRef>
          <a:fontRef idx="minor"/>
        </p:style>
      </p:sp>
      <p:sp>
        <p:nvSpPr>
          <p:cNvPr id="55" name="Rectangles 54"/>
          <p:cNvSpPr/>
          <p:nvPr/>
        </p:nvSpPr>
        <p:spPr>
          <a:xfrm>
            <a:off x="720000" y="540000"/>
            <a:ext cx="7739280" cy="37486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r>
              <a:rPr lang="en-IN" sz="2000" b="0" strike="noStrike" spc="-1">
                <a:solidFill>
                  <a:srgbClr val="000000"/>
                </a:solidFill>
                <a:latin typeface="Calibri" panose="020F0502020204030204"/>
                <a:ea typeface="DejaVu Sans"/>
              </a:rPr>
              <a:t>    </a:t>
            </a:r>
            <a:endParaRPr lang="en-IN" sz="2000" b="0" strike="noStrike" spc="-1">
              <a:latin typeface="Arial" panose="020B0604020202020204"/>
            </a:endParaRPr>
          </a:p>
          <a:p>
            <a:pPr>
              <a:lnSpc>
                <a:spcPct val="100000"/>
              </a:lnSpc>
              <a:buNone/>
            </a:pPr>
            <a:r>
              <a:rPr lang="en-IN" sz="2000" b="0" strike="noStrike" spc="-1">
                <a:solidFill>
                  <a:srgbClr val="000000"/>
                </a:solidFill>
                <a:latin typeface="Calibri" panose="020F0502020204030204"/>
                <a:ea typeface="DejaVu Sans"/>
              </a:rPr>
              <a:t>• </a:t>
            </a:r>
            <a:r>
              <a:rPr lang="en-IN" sz="2000" b="0" strike="noStrike" spc="-1">
                <a:solidFill>
                  <a:srgbClr val="000000"/>
                </a:solidFill>
                <a:latin typeface="Calibri" panose="020F0502020204030204"/>
                <a:ea typeface="DejaVu Sans"/>
              </a:rPr>
              <a:t>If 2 different distances covered with speed x km/h and y km/h respectively but required same time the then average speed throughout the journey is</a:t>
            </a:r>
            <a:endParaRPr lang="en-IN" sz="2000" b="0" strike="noStrike" spc="-1">
              <a:latin typeface="Arial" panose="020B0604020202020204"/>
            </a:endParaRPr>
          </a:p>
          <a:p>
            <a:pPr>
              <a:lnSpc>
                <a:spcPct val="100000"/>
              </a:lnSpc>
              <a:buNone/>
            </a:pPr>
            <a:endParaRPr lang="en-IN" sz="2000" b="0" strike="noStrike" spc="-1">
              <a:latin typeface="Arial" panose="020B0604020202020204"/>
            </a:endParaRPr>
          </a:p>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1" strike="noStrike" spc="-1">
                <a:solidFill>
                  <a:srgbClr val="000000"/>
                </a:solidFill>
                <a:latin typeface="Calibri" panose="020F0502020204030204"/>
                <a:ea typeface="DejaVu Sans"/>
              </a:rPr>
              <a:t>Average speed = (x+y)/2 km/h</a:t>
            </a:r>
            <a:r>
              <a:rPr lang="en-IN" sz="2000" b="0" strike="noStrike" spc="-1">
                <a:solidFill>
                  <a:srgbClr val="000000"/>
                </a:solidFill>
                <a:latin typeface="Calibri" panose="020F0502020204030204"/>
                <a:ea typeface="DejaVu Sans"/>
              </a:rPr>
              <a:t>    </a:t>
            </a:r>
            <a:endParaRPr lang="en-IN" sz="2000" b="0" strike="noStrike" spc="-1">
              <a:latin typeface="Arial" panose="020B0604020202020204"/>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000" b="0" strike="noStrike" spc="-1">
              <a:latin typeface="Arial" panose="020B0604020202020204"/>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0" strike="noStrike" spc="-1">
                <a:solidFill>
                  <a:srgbClr val="000000"/>
                </a:solidFill>
                <a:latin typeface="Calibri" panose="020F0502020204030204"/>
                <a:ea typeface="DejaVu Sans"/>
              </a:rPr>
              <a:t>• </a:t>
            </a:r>
            <a:r>
              <a:rPr lang="en-IN" sz="2000" b="0" strike="noStrike" spc="-1">
                <a:solidFill>
                  <a:srgbClr val="000000"/>
                </a:solidFill>
                <a:latin typeface="Calibri" panose="020F0502020204030204"/>
                <a:ea typeface="DejaVu Sans"/>
              </a:rPr>
              <a:t>If 2 trains start at the same time from different points suppose A and B respectively toward each other and after crossing if they take a and b seconds time respectively to reach at B and A point then</a:t>
            </a:r>
            <a:endParaRPr lang="en-IN" sz="2000" b="0" strike="noStrike" spc="-1">
              <a:latin typeface="Arial" panose="020B0604020202020204"/>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000" b="0" strike="noStrike" spc="-1">
              <a:latin typeface="Arial" panose="020B0604020202020204"/>
            </a:endParaRPr>
          </a:p>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1" strike="noStrike" spc="-1">
                <a:solidFill>
                  <a:srgbClr val="000000"/>
                </a:solidFill>
                <a:latin typeface="Calibri" panose="020F0502020204030204"/>
                <a:ea typeface="DejaVu Sans"/>
              </a:rPr>
              <a:t>(A‘s speed) : (B‘s speed) = √b : √a</a:t>
            </a:r>
            <a:endParaRPr lang="en-IN"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55"/>
          <p:cNvSpPr/>
          <p:nvPr/>
        </p:nvSpPr>
        <p:spPr>
          <a:xfrm>
            <a:off x="3672000" y="3780000"/>
            <a:ext cx="1799280" cy="539280"/>
          </a:xfrm>
          <a:custGeom>
            <a:avLst/>
            <a:gdLst/>
            <a:ahLst/>
            <a:cxnLst/>
            <a:rect l="l" t="t" r="r" b="b"/>
            <a:pathLst>
              <a:path w="71966" h="21600">
                <a:moveTo>
                  <a:pt x="3600" y="0"/>
                </a:moveTo>
                <a:arcTo wR="3600" hR="3600" stAng="16200000" swAng="-5400000"/>
                <a:lnTo>
                  <a:pt x="0" y="18000"/>
                </a:lnTo>
                <a:arcTo wR="3600" hR="3600" stAng="10800000" swAng="-5400000"/>
                <a:lnTo>
                  <a:pt x="68366" y="21600"/>
                </a:lnTo>
                <a:arcTo wR="46766" hR="3600" stAng="5400000" swAng="5400000"/>
                <a:lnTo>
                  <a:pt x="21600" y="3600"/>
                </a:lnTo>
                <a:arcTo wR="46766" hR="3600" stAng="10800000" swAng="5400000"/>
                <a:close/>
              </a:path>
            </a:pathLst>
          </a:custGeom>
          <a:solidFill>
            <a:srgbClr val="FFFF00"/>
          </a:solidFill>
          <a:ln w="0">
            <a:solidFill>
              <a:srgbClr val="3465A4"/>
            </a:solidFill>
          </a:ln>
        </p:spPr>
        <p:style>
          <a:lnRef idx="0">
            <a:srgbClr val="FFFFFF"/>
          </a:lnRef>
          <a:fillRef idx="0">
            <a:srgbClr val="FFFFFF"/>
          </a:fillRef>
          <a:effectRef idx="0">
            <a:srgbClr val="FFFFFF"/>
          </a:effectRef>
          <a:fontRef idx="minor"/>
        </p:style>
      </p:sp>
      <p:sp>
        <p:nvSpPr>
          <p:cNvPr id="57" name="Freeform 56"/>
          <p:cNvSpPr/>
          <p:nvPr/>
        </p:nvSpPr>
        <p:spPr>
          <a:xfrm>
            <a:off x="3672000" y="1941480"/>
            <a:ext cx="1799280" cy="541800"/>
          </a:xfrm>
          <a:custGeom>
            <a:avLst/>
            <a:gdLst/>
            <a:ahLst/>
            <a:cxnLst/>
            <a:rect l="l" t="t" r="r" b="b"/>
            <a:pathLst>
              <a:path w="71632" h="21600">
                <a:moveTo>
                  <a:pt x="3600" y="0"/>
                </a:moveTo>
                <a:arcTo wR="3600" hR="3600" stAng="16200000" swAng="-5400000"/>
                <a:lnTo>
                  <a:pt x="0" y="18000"/>
                </a:lnTo>
                <a:arcTo wR="3600" hR="3600" stAng="10800000" swAng="-5400000"/>
                <a:lnTo>
                  <a:pt x="68032" y="21600"/>
                </a:lnTo>
                <a:arcTo wR="46432" hR="3600" stAng="5400000" swAng="5400000"/>
                <a:lnTo>
                  <a:pt x="21600" y="3600"/>
                </a:lnTo>
                <a:arcTo wR="46432" hR="3600" stAng="10800000" swAng="5400000"/>
                <a:close/>
              </a:path>
            </a:pathLst>
          </a:custGeom>
          <a:solidFill>
            <a:srgbClr val="FFFF00"/>
          </a:solidFill>
          <a:ln w="0">
            <a:solidFill>
              <a:srgbClr val="3465A4"/>
            </a:solidFill>
          </a:ln>
        </p:spPr>
        <p:style>
          <a:lnRef idx="0">
            <a:srgbClr val="FFFFFF"/>
          </a:lnRef>
          <a:fillRef idx="0">
            <a:srgbClr val="FFFFFF"/>
          </a:fillRef>
          <a:effectRef idx="0">
            <a:srgbClr val="FFFFFF"/>
          </a:effectRef>
          <a:fontRef idx="minor"/>
        </p:style>
      </p:sp>
      <p:sp>
        <p:nvSpPr>
          <p:cNvPr id="58" name="Rectangles 57"/>
          <p:cNvSpPr/>
          <p:nvPr/>
        </p:nvSpPr>
        <p:spPr>
          <a:xfrm>
            <a:off x="720000" y="462600"/>
            <a:ext cx="7739280" cy="37486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r>
              <a:rPr lang="en-IN" sz="2000" b="1" u="sng" strike="noStrike" spc="-1">
                <a:solidFill>
                  <a:srgbClr val="000000"/>
                </a:solidFill>
                <a:uFillTx/>
                <a:latin typeface="Calibri" panose="020F0502020204030204"/>
                <a:ea typeface="DejaVu Sans"/>
              </a:rPr>
              <a:t>Relative Speed:</a:t>
            </a:r>
            <a:endParaRPr lang="en-IN" sz="2000" b="0" strike="noStrike" spc="-1">
              <a:latin typeface="Arial" panose="020B0604020202020204"/>
            </a:endParaRPr>
          </a:p>
          <a:p>
            <a:pPr>
              <a:lnSpc>
                <a:spcPct val="100000"/>
              </a:lnSpc>
              <a:buNone/>
            </a:pPr>
            <a:endParaRPr lang="en-IN" sz="2000" b="0" strike="noStrike" spc="-1">
              <a:latin typeface="Arial" panose="020B0604020202020204"/>
            </a:endParaRPr>
          </a:p>
          <a:p>
            <a:pPr>
              <a:lnSpc>
                <a:spcPct val="100000"/>
              </a:lnSpc>
              <a:buNone/>
            </a:pPr>
            <a:r>
              <a:rPr lang="en-IN" sz="2000" b="0" strike="noStrike" spc="-1">
                <a:solidFill>
                  <a:srgbClr val="000000"/>
                </a:solidFill>
                <a:latin typeface="Calibri" panose="020F0502020204030204"/>
                <a:ea typeface="DejaVu Sans"/>
              </a:rPr>
              <a:t>    • </a:t>
            </a:r>
            <a:r>
              <a:rPr lang="en-IN" sz="2000" b="0" strike="noStrike" spc="-1">
                <a:solidFill>
                  <a:srgbClr val="000000"/>
                </a:solidFill>
                <a:latin typeface="Calibri" panose="020F0502020204030204"/>
                <a:ea typeface="DejaVu Sans"/>
              </a:rPr>
              <a:t>If two objects are moving in same direction with speeds of “x” and “y” then their relative speed is</a:t>
            </a:r>
            <a:endParaRPr lang="en-IN" sz="2000" b="0" strike="noStrike" spc="-1">
              <a:latin typeface="Arial" panose="020B0604020202020204"/>
            </a:endParaRPr>
          </a:p>
          <a:p>
            <a:pPr>
              <a:lnSpc>
                <a:spcPct val="100000"/>
              </a:lnSpc>
              <a:buNone/>
            </a:pPr>
            <a:r>
              <a:rPr lang="en-IN" sz="2000" b="0" strike="noStrike" spc="-1">
                <a:solidFill>
                  <a:srgbClr val="000000"/>
                </a:solidFill>
                <a:latin typeface="Calibri" panose="020F0502020204030204"/>
                <a:ea typeface="DejaVu Sans"/>
              </a:rPr>
              <a:t> </a:t>
            </a:r>
            <a:endParaRPr lang="en-IN" sz="2000" b="0" strike="noStrike" spc="-1">
              <a:latin typeface="Arial" panose="020B0604020202020204"/>
            </a:endParaRPr>
          </a:p>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1" strike="noStrike" spc="-1">
                <a:solidFill>
                  <a:srgbClr val="000000"/>
                </a:solidFill>
                <a:latin typeface="Calibri" panose="020F0502020204030204"/>
                <a:ea typeface="DejaVu Sans"/>
              </a:rPr>
              <a:t>R.S = ( x – y )</a:t>
            </a:r>
            <a:endParaRPr lang="en-IN" sz="2000" b="0" strike="noStrike" spc="-1">
              <a:latin typeface="Arial" panose="020B0604020202020204"/>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000" b="0" strike="noStrike" spc="-1">
              <a:latin typeface="Arial" panose="020B0604020202020204"/>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0" strike="noStrike" spc="-1">
                <a:solidFill>
                  <a:srgbClr val="000000"/>
                </a:solidFill>
                <a:latin typeface="Calibri" panose="020F0502020204030204"/>
                <a:ea typeface="DejaVu Sans"/>
              </a:rPr>
              <a:t>    </a:t>
            </a:r>
            <a:endParaRPr lang="en-IN" sz="2000" b="0" strike="noStrike" spc="-1">
              <a:latin typeface="Arial" panose="020B0604020202020204"/>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0" strike="noStrike" spc="-1">
                <a:solidFill>
                  <a:srgbClr val="000000"/>
                </a:solidFill>
                <a:latin typeface="Calibri" panose="020F0502020204030204"/>
                <a:ea typeface="DejaVu Sans"/>
              </a:rPr>
              <a:t>    • </a:t>
            </a:r>
            <a:r>
              <a:rPr lang="en-IN" sz="2000" b="0" strike="noStrike" spc="-1">
                <a:solidFill>
                  <a:srgbClr val="000000"/>
                </a:solidFill>
                <a:latin typeface="Calibri" panose="020F0502020204030204"/>
                <a:ea typeface="DejaVu Sans"/>
              </a:rPr>
              <a:t>If two objects are moving is opposite direction with speeds of “x” and “y” then their relative speed is</a:t>
            </a:r>
            <a:endParaRPr lang="en-IN" sz="2000" b="0" strike="noStrike" spc="-1">
              <a:latin typeface="Arial" panose="020B0604020202020204"/>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0" strike="noStrike" spc="-1">
                <a:solidFill>
                  <a:srgbClr val="000000"/>
                </a:solidFill>
                <a:latin typeface="Calibri" panose="020F0502020204030204"/>
                <a:ea typeface="DejaVu Sans"/>
              </a:rPr>
              <a:t> </a:t>
            </a:r>
            <a:endParaRPr lang="en-IN" sz="2000" b="0" strike="noStrike" spc="-1">
              <a:latin typeface="Arial" panose="020B0604020202020204"/>
            </a:endParaRPr>
          </a:p>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1" strike="noStrike" spc="-1">
                <a:solidFill>
                  <a:srgbClr val="000000"/>
                </a:solidFill>
                <a:latin typeface="Calibri" panose="020F0502020204030204"/>
                <a:ea typeface="DejaVu Sans"/>
              </a:rPr>
              <a:t>R.S = ( x + y )</a:t>
            </a:r>
            <a:endParaRPr lang="en-IN"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 name="Rectangles 58"/>
          <p:cNvSpPr/>
          <p:nvPr/>
        </p:nvSpPr>
        <p:spPr>
          <a:xfrm>
            <a:off x="457200" y="838080"/>
            <a:ext cx="8228880" cy="36568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marL="342900" indent="-342900" algn="just">
              <a:lnSpc>
                <a:spcPct val="100000"/>
              </a:lnSpc>
              <a:spcBef>
                <a:spcPts val="700"/>
              </a:spcBef>
              <a:buNone/>
              <a:tabLst>
                <a:tab pos="0" algn="l"/>
              </a:tabLst>
            </a:pPr>
            <a:r>
              <a:rPr lang="en-IN" sz="2800" b="0" strike="noStrike" spc="-1">
                <a:solidFill>
                  <a:srgbClr val="000000"/>
                </a:solidFill>
                <a:latin typeface="Book Antiqua" panose="02040602050305030304"/>
                <a:ea typeface="DejaVu Sans"/>
              </a:rPr>
              <a:t>Q 1 : A man covers 30 km distance with speed of 10 km/h and return with 15 km/h. Find average speed.</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6 km/h</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12 km/h</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12.5 km/h</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12.25 km/h</a:t>
            </a:r>
            <a:endParaRPr lang="en-IN"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 name="Rectangles 59"/>
          <p:cNvSpPr/>
          <p:nvPr/>
        </p:nvSpPr>
        <p:spPr>
          <a:xfrm>
            <a:off x="457200" y="838080"/>
            <a:ext cx="8228880" cy="38095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marL="342900" indent="-342900" algn="just">
              <a:lnSpc>
                <a:spcPct val="100000"/>
              </a:lnSpc>
              <a:spcBef>
                <a:spcPts val="700"/>
              </a:spcBef>
              <a:buNone/>
              <a:tabLst>
                <a:tab pos="0" algn="l"/>
              </a:tabLst>
            </a:pPr>
            <a:r>
              <a:rPr lang="en-IN" sz="2800" b="1" strike="noStrike" spc="-1">
                <a:solidFill>
                  <a:srgbClr val="000000"/>
                </a:solidFill>
                <a:latin typeface="Book Antiqua" panose="02040602050305030304"/>
                <a:ea typeface="DejaVu Sans"/>
              </a:rPr>
              <a:t>Q 2 : A man covers 60 km distance with speed of 10, 12 and 15 km/h on three successive days. Find average speed.</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6km/h</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12 km/h</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12.5 km/h</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12.25 km/h</a:t>
            </a:r>
            <a:endParaRPr lang="en-IN"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 name="Rectangles 60"/>
          <p:cNvSpPr/>
          <p:nvPr/>
        </p:nvSpPr>
        <p:spPr>
          <a:xfrm>
            <a:off x="457200" y="838080"/>
            <a:ext cx="8228880" cy="37332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marL="342900" indent="-342900" algn="just">
              <a:lnSpc>
                <a:spcPct val="100000"/>
              </a:lnSpc>
              <a:spcBef>
                <a:spcPts val="700"/>
              </a:spcBef>
              <a:buNone/>
              <a:tabLst>
                <a:tab pos="0" algn="l"/>
              </a:tabLst>
            </a:pPr>
            <a:r>
              <a:rPr lang="en-IN" sz="2800" b="1" strike="noStrike" spc="-1">
                <a:solidFill>
                  <a:srgbClr val="000000"/>
                </a:solidFill>
                <a:latin typeface="Book Antiqua" panose="02040602050305030304"/>
                <a:ea typeface="DejaVu Sans"/>
              </a:rPr>
              <a:t>Q 3 : A boy goes to school with speed of 3 kmph and return with 2 kmph. If he takes 5 hrs in all. Find distance between home and school.</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5 km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6 km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10 km</a:t>
            </a:r>
            <a:endParaRPr lang="en-IN" sz="2800" b="0" strike="noStrike" spc="-1">
              <a:latin typeface="Arial" panose="020B0604020202020204"/>
            </a:endParaRPr>
          </a:p>
          <a:p>
            <a:pPr marL="342900" indent="-342900" algn="just">
              <a:lnSpc>
                <a:spcPct val="100000"/>
              </a:lnSpc>
              <a:spcBef>
                <a:spcPts val="700"/>
              </a:spcBef>
              <a:buClr>
                <a:srgbClr val="000000"/>
              </a:buClr>
              <a:buFont typeface="Book Antiqua" panose="020406020503050303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panose="02040602050305030304"/>
                <a:ea typeface="DejaVu Sans"/>
              </a:rPr>
              <a:t>12 km</a:t>
            </a:r>
            <a:endParaRPr lang="en-IN"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7986</Words>
  <Application>WPS Presentation</Application>
  <PresentationFormat/>
  <Paragraphs>243</Paragraphs>
  <Slides>40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40</vt:i4>
      </vt:variant>
    </vt:vector>
  </HeadingPairs>
  <TitlesOfParts>
    <vt:vector size="54" baseType="lpstr">
      <vt:lpstr>Arial</vt:lpstr>
      <vt:lpstr>SimSun</vt:lpstr>
      <vt:lpstr>Wingdings</vt:lpstr>
      <vt:lpstr>Cambria</vt:lpstr>
      <vt:lpstr>Times New Roman</vt:lpstr>
      <vt:lpstr>Calibri</vt:lpstr>
      <vt:lpstr>Arial</vt:lpstr>
      <vt:lpstr>Symbol</vt:lpstr>
      <vt:lpstr>Book Antiqua</vt:lpstr>
      <vt:lpstr>DejaVu Sans</vt:lpstr>
      <vt:lpstr>Calibri</vt:lpstr>
      <vt:lpstr>Microsoft YaHei</vt:lpstr>
      <vt:lpstr>Arial Unicode MS</vt:lpstr>
      <vt:lpstr>Office Theme</vt:lpstr>
      <vt:lpstr>Time, Speed &amp; Distance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Race Based  Questions </vt:lpstr>
      <vt:lpstr>PowerPoint 演示文稿</vt:lpstr>
      <vt:lpstr>PowerPoint 演示文稿</vt:lpstr>
      <vt:lpstr>PowerPoint 演示文稿</vt:lpstr>
      <vt:lpstr>PowerPoint 演示文稿</vt:lpstr>
      <vt:lpstr>Advance Questions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Anant Bhardwaj</dc:creator>
  <cp:lastModifiedBy>Shubham</cp:lastModifiedBy>
  <cp:revision>115</cp:revision>
  <dcterms:created xsi:type="dcterms:W3CDTF">2014-12-21T12:38:00Z</dcterms:created>
  <dcterms:modified xsi:type="dcterms:W3CDTF">2023-01-22T07:43:38Z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1A88197C4C114218B9563AB9FB0EE4A8</vt:lpwstr>
  </property>
  <property fmtid="{D5CDD505-2E9C-101B-9397-08002B2CF9AE}" pid="3" name="KSOProductBuildVer">
    <vt:lpwstr>1033-11.2.0.11440</vt:lpwstr>
  </property>
</Properties>
</file>