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4" r:id="rId39"/>
    <p:sldId id="295" r:id="rId40"/>
  </p:sldIdLst>
  <p:sldSz cx="9144000" cy="6858000"/>
  <p:notesSz cx="7559675" cy="10691495"/>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6D0E6A95-AD73-4054-8BA2-50B1D662C783}" type="slidenum">
              <a:rPr/>
            </a:fld>
            <a:endParaRPr/>
          </a:p>
        </p:txBody>
      </p:sp>
      <p:sp>
        <p:nvSpPr>
          <p:cNvPr id="4" name="PlaceHolder 3"/>
          <p:cNvSpPr>
            <a:spLocks noGrp="1"/>
          </p:cNvSpPr>
          <p:nvPr>
            <p:ph type="dt" idx="3"/>
          </p:nvPr>
        </p:nvSpPr>
        <p:spPr/>
        <p:txBody>
          <a:bodyPr/>
          <a:p>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p>
            <a:pPr algn="ctr">
              <a:buNone/>
            </a:pPr>
            <a:endParaRPr lang="en-IN" sz="4400" b="0" strike="noStrike" spc="-1">
              <a:latin typeface="Arial" panose="020B0604020202020204"/>
            </a:endParaRPr>
          </a:p>
        </p:txBody>
      </p:sp>
      <p:sp>
        <p:nvSpPr>
          <p:cNvPr id="27" name="PlaceHolder 2"/>
          <p:cNvSpPr>
            <a:spLocks noGrp="1"/>
          </p:cNvSpPr>
          <p:nvPr>
            <p:ph/>
          </p:nvPr>
        </p:nvSpPr>
        <p:spPr>
          <a:xfrm>
            <a:off x="457200" y="1604520"/>
            <a:ext cx="8229240" cy="189684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28" name="PlaceHolder 3"/>
          <p:cNvSpPr>
            <a:spLocks noGrp="1"/>
          </p:cNvSpPr>
          <p:nvPr>
            <p:ph/>
          </p:nvPr>
        </p:nvSpPr>
        <p:spPr>
          <a:xfrm>
            <a:off x="457200" y="3682080"/>
            <a:ext cx="8229240" cy="189684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EF0F81A9-5BD8-422B-886B-D62AD21DBFD6}" type="slidenum">
              <a:rPr/>
            </a:fld>
            <a:endParaRPr/>
          </a:p>
        </p:txBody>
      </p:sp>
      <p:sp>
        <p:nvSpPr>
          <p:cNvPr id="7" name="PlaceHolder 6"/>
          <p:cNvSpPr>
            <a:spLocks noGrp="1"/>
          </p:cNvSpPr>
          <p:nvPr>
            <p:ph type="dt" idx="3"/>
          </p:nvPr>
        </p:nvSpPr>
        <p:spPr/>
        <p:txBody>
          <a:bodyPr/>
          <a:p>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p>
            <a:pPr algn="ctr">
              <a:buNone/>
            </a:pPr>
            <a:endParaRPr lang="en-IN" sz="4400" b="0" strike="noStrike" spc="-1">
              <a:latin typeface="Arial" panose="020B0604020202020204"/>
            </a:endParaRPr>
          </a:p>
        </p:txBody>
      </p:sp>
      <p:sp>
        <p:nvSpPr>
          <p:cNvPr id="30"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31"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32"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33" name="PlaceHolder 5"/>
          <p:cNvSpPr>
            <a:spLocks noGrp="1"/>
          </p:cNvSpPr>
          <p:nvPr>
            <p:ph/>
          </p:nvPr>
        </p:nvSpPr>
        <p:spPr>
          <a:xfrm>
            <a:off x="4674240" y="3682080"/>
            <a:ext cx="4015800" cy="189684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2589665A-C2C7-49D1-AA40-AE17F1E0DF36}" type="slidenum">
              <a:rPr/>
            </a:fld>
            <a:endParaRPr/>
          </a:p>
        </p:txBody>
      </p:sp>
      <p:sp>
        <p:nvSpPr>
          <p:cNvPr id="9" name="PlaceHolder 8"/>
          <p:cNvSpPr>
            <a:spLocks noGrp="1"/>
          </p:cNvSpPr>
          <p:nvPr>
            <p:ph type="dt" idx="3"/>
          </p:nvPr>
        </p:nvSpPr>
        <p:spPr/>
        <p:txBody>
          <a:bodyPr/>
          <a:p>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p>
            <a:pPr algn="ctr">
              <a:buNone/>
            </a:pPr>
            <a:endParaRPr lang="en-IN" sz="4400" b="0" strike="noStrike" spc="-1">
              <a:latin typeface="Arial" panose="020B0604020202020204"/>
            </a:endParaRPr>
          </a:p>
        </p:txBody>
      </p:sp>
      <p:sp>
        <p:nvSpPr>
          <p:cNvPr id="35" name="PlaceHolder 2"/>
          <p:cNvSpPr>
            <a:spLocks noGrp="1"/>
          </p:cNvSpPr>
          <p:nvPr>
            <p:ph/>
          </p:nvPr>
        </p:nvSpPr>
        <p:spPr>
          <a:xfrm>
            <a:off x="457200" y="1604520"/>
            <a:ext cx="2649600" cy="189684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36" name="PlaceHolder 3"/>
          <p:cNvSpPr>
            <a:spLocks noGrp="1"/>
          </p:cNvSpPr>
          <p:nvPr>
            <p:ph/>
          </p:nvPr>
        </p:nvSpPr>
        <p:spPr>
          <a:xfrm>
            <a:off x="3239640" y="1604520"/>
            <a:ext cx="2649600" cy="189684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37" name="PlaceHolder 4"/>
          <p:cNvSpPr>
            <a:spLocks noGrp="1"/>
          </p:cNvSpPr>
          <p:nvPr>
            <p:ph/>
          </p:nvPr>
        </p:nvSpPr>
        <p:spPr>
          <a:xfrm>
            <a:off x="6022080" y="1604520"/>
            <a:ext cx="2649600" cy="189684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38" name="PlaceHolder 5"/>
          <p:cNvSpPr>
            <a:spLocks noGrp="1"/>
          </p:cNvSpPr>
          <p:nvPr>
            <p:ph/>
          </p:nvPr>
        </p:nvSpPr>
        <p:spPr>
          <a:xfrm>
            <a:off x="457200" y="3682080"/>
            <a:ext cx="2649600" cy="189684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39" name="PlaceHolder 6"/>
          <p:cNvSpPr>
            <a:spLocks noGrp="1"/>
          </p:cNvSpPr>
          <p:nvPr>
            <p:ph/>
          </p:nvPr>
        </p:nvSpPr>
        <p:spPr>
          <a:xfrm>
            <a:off x="3239640" y="3682080"/>
            <a:ext cx="2649600" cy="189684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40" name="PlaceHolder 7"/>
          <p:cNvSpPr>
            <a:spLocks noGrp="1"/>
          </p:cNvSpPr>
          <p:nvPr>
            <p:ph/>
          </p:nvPr>
        </p:nvSpPr>
        <p:spPr>
          <a:xfrm>
            <a:off x="6022080" y="3682080"/>
            <a:ext cx="2649600" cy="189684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EA63B470-032A-41BE-BA3C-222F14B64410}" type="slidenum">
              <a:rPr/>
            </a:fld>
            <a:endParaRPr/>
          </a:p>
        </p:txBody>
      </p:sp>
      <p:sp>
        <p:nvSpPr>
          <p:cNvPr id="11" name="PlaceHolder 10"/>
          <p:cNvSpPr>
            <a:spLocks noGrp="1"/>
          </p:cNvSpPr>
          <p:nvPr>
            <p:ph type="dt" idx="3"/>
          </p:nvPr>
        </p:nvSpPr>
        <p:spPr/>
        <p:txBody>
          <a:bodyPr/>
          <a:p>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p>
            <a:pPr algn="ctr">
              <a:buNone/>
            </a:pPr>
            <a:endParaRPr lang="en-IN" sz="4400" b="0" strike="noStrike" spc="-1">
              <a:latin typeface="Arial" panose="020B0604020202020204"/>
            </a:endParaRPr>
          </a:p>
        </p:txBody>
      </p:sp>
      <p:sp>
        <p:nvSpPr>
          <p:cNvPr id="6" name="PlaceHolder 2"/>
          <p:cNvSpPr>
            <a:spLocks noGrp="1"/>
          </p:cNvSpPr>
          <p:nvPr>
            <p:ph type="subTitle"/>
          </p:nvPr>
        </p:nvSpPr>
        <p:spPr>
          <a:xfrm>
            <a:off x="457200" y="1604520"/>
            <a:ext cx="8229240" cy="3977280"/>
          </a:xfrm>
          <a:prstGeom prst="rect">
            <a:avLst/>
          </a:prstGeom>
          <a:noFill/>
          <a:ln w="0">
            <a:noFill/>
          </a:ln>
        </p:spPr>
        <p:txBody>
          <a:bodyPr lIns="0" tIns="0" rIns="0" bIns="0" anchor="ctr">
            <a:noAutofit/>
          </a:bodyPr>
          <a:p>
            <a:pPr algn="ctr">
              <a:buNone/>
            </a:pPr>
            <a:endParaRPr lang="en-IN" sz="3200" b="0" strike="noStrike" spc="-1">
              <a:latin typeface="Arial" panose="020B0604020202020204"/>
            </a:endParaRPr>
          </a:p>
        </p:txBody>
      </p:sp>
      <p:sp>
        <p:nvSpPr>
          <p:cNvPr id="4" name="PlaceHolder 3"/>
          <p:cNvSpPr>
            <a:spLocks noGrp="1"/>
          </p:cNvSpPr>
          <p:nvPr>
            <p:ph type="ftr" idx="1"/>
          </p:nvPr>
        </p:nvSpPr>
        <p:spPr/>
        <p:txBody>
          <a:bodyPr/>
          <a:p>
            <a:r>
              <a:t>Footer</a:t>
            </a:r>
          </a:p>
        </p:txBody>
      </p:sp>
      <p:sp>
        <p:nvSpPr>
          <p:cNvPr id="2" name="PlaceHolder 4"/>
          <p:cNvSpPr>
            <a:spLocks noGrp="1"/>
          </p:cNvSpPr>
          <p:nvPr>
            <p:ph type="sldNum" idx="2"/>
          </p:nvPr>
        </p:nvSpPr>
        <p:spPr/>
        <p:txBody>
          <a:bodyPr/>
          <a:p>
            <a:fld id="{E6189922-0BAE-43D1-8EAE-7858BF131CCD}" type="slidenum">
              <a:rPr/>
            </a:fld>
            <a:endParaRPr/>
          </a:p>
        </p:txBody>
      </p:sp>
      <p:sp>
        <p:nvSpPr>
          <p:cNvPr id="3" name="PlaceHolder 5"/>
          <p:cNvSpPr>
            <a:spLocks noGrp="1"/>
          </p:cNvSpPr>
          <p:nvPr>
            <p:ph type="dt" idx="3"/>
          </p:nvPr>
        </p:nvSpPr>
        <p:spPr/>
        <p:txBody>
          <a:bodyPr/>
          <a:p>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p>
            <a:pPr algn="ctr">
              <a:buNone/>
            </a:pPr>
            <a:endParaRPr lang="en-IN" sz="4400" b="0" strike="noStrike" spc="-1">
              <a:latin typeface="Arial" panose="020B0604020202020204"/>
            </a:endParaRPr>
          </a:p>
        </p:txBody>
      </p:sp>
      <p:sp>
        <p:nvSpPr>
          <p:cNvPr id="8" name="PlaceHolder 2"/>
          <p:cNvSpPr>
            <a:spLocks noGrp="1"/>
          </p:cNvSpPr>
          <p:nvPr>
            <p:ph/>
          </p:nvPr>
        </p:nvSpPr>
        <p:spPr>
          <a:xfrm>
            <a:off x="457200" y="1604520"/>
            <a:ext cx="8229240" cy="39772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36CA044D-D022-4408-AE17-F2F05317D57D}" type="slidenum">
              <a:rPr/>
            </a:fld>
            <a:endParaRPr/>
          </a:p>
        </p:txBody>
      </p:sp>
      <p:sp>
        <p:nvSpPr>
          <p:cNvPr id="6" name="PlaceHolder 5"/>
          <p:cNvSpPr>
            <a:spLocks noGrp="1"/>
          </p:cNvSpPr>
          <p:nvPr>
            <p:ph type="dt" idx="3"/>
          </p:nvPr>
        </p:nvSpPr>
        <p:spPr/>
        <p:txBody>
          <a:bodyPr/>
          <a:p>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p>
            <a:pPr algn="ctr">
              <a:buNone/>
            </a:pPr>
            <a:endParaRPr lang="en-IN" sz="4400" b="0" strike="noStrike" spc="-1">
              <a:latin typeface="Arial" panose="020B0604020202020204"/>
            </a:endParaRPr>
          </a:p>
        </p:txBody>
      </p:sp>
      <p:sp>
        <p:nvSpPr>
          <p:cNvPr id="10"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11"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138535CA-43CB-43C2-A1EA-03379EFDBDC5}" type="slidenum">
              <a:rPr/>
            </a:fld>
            <a:endParaRPr/>
          </a:p>
        </p:txBody>
      </p:sp>
      <p:sp>
        <p:nvSpPr>
          <p:cNvPr id="7" name="PlaceHolder 6"/>
          <p:cNvSpPr>
            <a:spLocks noGrp="1"/>
          </p:cNvSpPr>
          <p:nvPr>
            <p:ph type="dt" idx="3"/>
          </p:nvPr>
        </p:nvSpPr>
        <p:spPr/>
        <p:txBody>
          <a:bodyPr/>
          <a:p>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p>
            <a:pPr algn="ctr">
              <a:buNone/>
            </a:pPr>
            <a:endParaRPr lang="en-IN" sz="4400" b="0" strike="noStrike" spc="-1">
              <a:latin typeface="Arial" panose="020B0604020202020204"/>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60D57611-7E64-432B-839F-4E04CF70D1C7}" type="slidenum">
              <a:rPr/>
            </a:fld>
            <a:endParaRPr/>
          </a:p>
        </p:txBody>
      </p:sp>
      <p:sp>
        <p:nvSpPr>
          <p:cNvPr id="5" name="PlaceHolder 4"/>
          <p:cNvSpPr>
            <a:spLocks noGrp="1"/>
          </p:cNvSpPr>
          <p:nvPr>
            <p:ph type="dt" idx="3"/>
          </p:nvPr>
        </p:nvSpPr>
        <p:spPr/>
        <p:txBody>
          <a:bodyPr/>
          <a:p>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3600"/>
            <a:ext cx="8229240" cy="5307840"/>
          </a:xfrm>
          <a:prstGeom prst="rect">
            <a:avLst/>
          </a:prstGeom>
          <a:noFill/>
          <a:ln w="0">
            <a:noFill/>
          </a:ln>
        </p:spPr>
        <p:txBody>
          <a:bodyPr lIns="0" tIns="0" rIns="0" bIns="0" anchor="ctr">
            <a:noAutofit/>
          </a:bodyPr>
          <a:p>
            <a:pPr algn="ctr">
              <a:buNone/>
            </a:pPr>
            <a:endParaRPr lang="en-IN" sz="3200" b="0" strike="noStrike" spc="-1">
              <a:latin typeface="Arial" panose="020B0604020202020204"/>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63A9D325-3370-4DF7-ADCE-56557A8056BE}" type="slidenum">
              <a:rPr/>
            </a:fld>
            <a:endParaRPr/>
          </a:p>
        </p:txBody>
      </p:sp>
      <p:sp>
        <p:nvSpPr>
          <p:cNvPr id="5" name="PlaceHolder 4"/>
          <p:cNvSpPr>
            <a:spLocks noGrp="1"/>
          </p:cNvSpPr>
          <p:nvPr>
            <p:ph type="dt" idx="3"/>
          </p:nvPr>
        </p:nvSpPr>
        <p:spPr/>
        <p:txBody>
          <a:bodyPr/>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p>
            <a:pPr algn="ctr">
              <a:buNone/>
            </a:pPr>
            <a:endParaRPr lang="en-IN" sz="4400" b="0" strike="noStrike" spc="-1">
              <a:latin typeface="Arial" panose="020B0604020202020204"/>
            </a:endParaRPr>
          </a:p>
        </p:txBody>
      </p:sp>
      <p:sp>
        <p:nvSpPr>
          <p:cNvPr id="15"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16"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17"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969C5F5A-46FA-4C2A-BD1A-09B383BDCF33}" type="slidenum">
              <a:rPr/>
            </a:fld>
            <a:endParaRPr/>
          </a:p>
        </p:txBody>
      </p:sp>
      <p:sp>
        <p:nvSpPr>
          <p:cNvPr id="8" name="PlaceHolder 7"/>
          <p:cNvSpPr>
            <a:spLocks noGrp="1"/>
          </p:cNvSpPr>
          <p:nvPr>
            <p:ph type="dt" idx="3"/>
          </p:nvPr>
        </p:nvSpPr>
        <p:spPr/>
        <p:txBody>
          <a:bodyPr/>
          <a:p>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p>
            <a:pPr algn="ctr">
              <a:buNone/>
            </a:pPr>
            <a:endParaRPr lang="en-IN" sz="4400" b="0" strike="noStrike" spc="-1">
              <a:latin typeface="Arial" panose="020B0604020202020204"/>
            </a:endParaRPr>
          </a:p>
        </p:txBody>
      </p:sp>
      <p:sp>
        <p:nvSpPr>
          <p:cNvPr id="19"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20"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21" name="PlaceHolder 4"/>
          <p:cNvSpPr>
            <a:spLocks noGrp="1"/>
          </p:cNvSpPr>
          <p:nvPr>
            <p:ph/>
          </p:nvPr>
        </p:nvSpPr>
        <p:spPr>
          <a:xfrm>
            <a:off x="4674240" y="3682080"/>
            <a:ext cx="4015800" cy="189684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D18B2BB0-8405-4DE5-9895-3E83D3A0FF49}" type="slidenum">
              <a:rPr/>
            </a:fld>
            <a:endParaRPr/>
          </a:p>
        </p:txBody>
      </p:sp>
      <p:sp>
        <p:nvSpPr>
          <p:cNvPr id="8" name="PlaceHolder 7"/>
          <p:cNvSpPr>
            <a:spLocks noGrp="1"/>
          </p:cNvSpPr>
          <p:nvPr>
            <p:ph type="dt" idx="3"/>
          </p:nvPr>
        </p:nvSpPr>
        <p:spPr/>
        <p:txBody>
          <a:bodyPr/>
          <a:p>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p>
            <a:pPr algn="ctr">
              <a:buNone/>
            </a:pPr>
            <a:endParaRPr lang="en-IN" sz="4400" b="0" strike="noStrike" spc="-1">
              <a:latin typeface="Arial" panose="020B0604020202020204"/>
            </a:endParaRPr>
          </a:p>
        </p:txBody>
      </p:sp>
      <p:sp>
        <p:nvSpPr>
          <p:cNvPr id="23"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24"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25" name="PlaceHolder 4"/>
          <p:cNvSpPr>
            <a:spLocks noGrp="1"/>
          </p:cNvSpPr>
          <p:nvPr>
            <p:ph/>
          </p:nvPr>
        </p:nvSpPr>
        <p:spPr>
          <a:xfrm>
            <a:off x="457200" y="3682080"/>
            <a:ext cx="8229240" cy="189684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1F90C1CF-6714-4912-9458-7F62E20F8594}" type="slidenum">
              <a:rPr/>
            </a:fld>
            <a:endParaRPr/>
          </a:p>
        </p:txBody>
      </p:sp>
      <p:sp>
        <p:nvSpPr>
          <p:cNvPr id="8" name="PlaceHolder 7"/>
          <p:cNvSpPr>
            <a:spLocks noGrp="1"/>
          </p:cNvSpPr>
          <p:nvPr>
            <p:ph type="dt" idx="3"/>
          </p:nvPr>
        </p:nvSpPr>
        <p:spPr/>
        <p:txBody>
          <a:bodyPr/>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0" name="PlaceHolder 1"/>
          <p:cNvSpPr>
            <a:spLocks noGrp="1"/>
          </p:cNvSpPr>
          <p:nvPr>
            <p:ph type="ftr" idx="1"/>
          </p:nvPr>
        </p:nvSpPr>
        <p:spPr>
          <a:xfrm>
            <a:off x="3124080" y="6356520"/>
            <a:ext cx="2895120" cy="364320"/>
          </a:xfrm>
          <a:prstGeom prst="rect">
            <a:avLst/>
          </a:prstGeom>
          <a:noFill/>
          <a:ln w="0">
            <a:noFill/>
          </a:ln>
        </p:spPr>
        <p:txBody>
          <a:bodyPr lIns="90000" tIns="46800" rIns="90000" bIns="46800" anchor="ctr">
            <a:noAutofit/>
          </a:bodyPr>
          <a:lstStyle>
            <a:lvl1pP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lang="en-US" sz="1200" b="0" strike="noStrike" spc="-1">
                <a:solidFill>
                  <a:srgbClr val="898989"/>
                </a:solidFill>
                <a:latin typeface="Calibri" panose="020F0502020204030204"/>
              </a:defRPr>
            </a:lvl1pPr>
          </a:lstStyle>
          <a:p>
            <a:pP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b="0" strike="noStrike" spc="-1">
                <a:solidFill>
                  <a:srgbClr val="898989"/>
                </a:solidFill>
                <a:latin typeface="Calibri" panose="020F0502020204030204"/>
              </a:rPr>
              <a:t>&lt;footer&gt;</a:t>
            </a:r>
            <a:endParaRPr lang="en-IN" sz="1200" b="0" strike="noStrike" spc="-1">
              <a:latin typeface="Times New Roman" panose="02020603050405020304"/>
            </a:endParaRPr>
          </a:p>
        </p:txBody>
      </p:sp>
      <p:sp>
        <p:nvSpPr>
          <p:cNvPr id="2" name="PlaceHolder 2"/>
          <p:cNvSpPr>
            <a:spLocks noGrp="1"/>
          </p:cNvSpPr>
          <p:nvPr>
            <p:ph type="sldNum" idx="2"/>
          </p:nvPr>
        </p:nvSpPr>
        <p:spPr>
          <a:xfrm>
            <a:off x="6552720" y="6356520"/>
            <a:ext cx="2133000" cy="364320"/>
          </a:xfrm>
          <a:prstGeom prst="rect">
            <a:avLst/>
          </a:prstGeom>
          <a:noFill/>
          <a:ln w="0">
            <a:noFill/>
          </a:ln>
        </p:spPr>
        <p:txBody>
          <a:bodyPr lIns="90000" tIns="46800" rIns="90000" bIns="46800" anchor="ctr">
            <a:noAutofit/>
          </a:bodyPr>
          <a:lstStyle>
            <a:lvl1pPr algn="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lang="en-US" sz="1200" b="0" strike="noStrike" spc="-1">
                <a:solidFill>
                  <a:srgbClr val="898989"/>
                </a:solidFill>
                <a:latin typeface="Calibri" panose="020F0502020204030204"/>
              </a:defRPr>
            </a:lvl1pPr>
          </a:lstStyle>
          <a:p>
            <a:pPr algn="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01A9098F-9FEA-4A6F-9E98-A636E63C2E1E}" type="slidenum">
              <a:rPr lang="en-US" sz="1200" b="0" strike="noStrike" spc="-1">
                <a:solidFill>
                  <a:srgbClr val="898989"/>
                </a:solidFill>
                <a:latin typeface="Calibri" panose="020F0502020204030204"/>
              </a:rPr>
            </a:fld>
            <a:endParaRPr lang="en-IN" sz="1200" b="0" strike="noStrike" spc="-1">
              <a:latin typeface="Times New Roman" panose="02020603050405020304"/>
            </a:endParaRPr>
          </a:p>
        </p:txBody>
      </p:sp>
      <p:sp>
        <p:nvSpPr>
          <p:cNvPr id="3" name="PlaceHolder 3"/>
          <p:cNvSpPr>
            <a:spLocks noGrp="1"/>
          </p:cNvSpPr>
          <p:nvPr>
            <p:ph type="dt" idx="3"/>
          </p:nvPr>
        </p:nvSpPr>
        <p:spPr>
          <a:xfrm>
            <a:off x="456840" y="6356520"/>
            <a:ext cx="2133000" cy="364320"/>
          </a:xfrm>
          <a:prstGeom prst="rect">
            <a:avLst/>
          </a:prstGeom>
          <a:noFill/>
          <a:ln w="0">
            <a:noFill/>
          </a:ln>
        </p:spPr>
        <p:txBody>
          <a:bodyPr lIns="90000" tIns="46800" rIns="90000" bIns="46800" anchor="ctr">
            <a:noAutofit/>
          </a:bodyPr>
          <a:lstStyle>
            <a:lvl1pPr>
              <a:defRPr lang="en-IN" sz="1400" b="0" strike="noStrike" spc="-1">
                <a:latin typeface="Times New Roman" panose="02020603050405020304"/>
              </a:defRPr>
            </a:lvl1pPr>
          </a:lstStyle>
          <a:p>
            <a:r>
              <a:rPr lang="en-IN" sz="1400" b="0" strike="noStrike" spc="-1">
                <a:latin typeface="Times New Roman" panose="02020603050405020304"/>
              </a:rPr>
              <a:t>&lt;date/time&gt;</a:t>
            </a:r>
            <a:endParaRPr lang="en-IN" sz="1400" b="0" strike="noStrike" spc="-1">
              <a:latin typeface="Times New Roman" panose="02020603050405020304"/>
            </a:endParaRPr>
          </a:p>
        </p:txBody>
      </p:sp>
      <p:sp>
        <p:nvSpPr>
          <p:cNvPr id="4" name="PlaceHolder 4"/>
          <p:cNvSpPr>
            <a:spLocks noGrp="1"/>
          </p:cNvSpPr>
          <p:nvPr>
            <p:ph type="title"/>
          </p:nvPr>
        </p:nvSpPr>
        <p:spPr>
          <a:xfrm>
            <a:off x="457200" y="273600"/>
            <a:ext cx="8229240" cy="1144800"/>
          </a:xfrm>
          <a:prstGeom prst="rect">
            <a:avLst/>
          </a:prstGeom>
          <a:noFill/>
          <a:ln w="0">
            <a:noFill/>
          </a:ln>
        </p:spPr>
        <p:txBody>
          <a:bodyPr lIns="0" tIns="0" rIns="0" bIns="0" anchor="ctr">
            <a:noAutofit/>
          </a:bodyPr>
          <a:p>
            <a:pPr algn="ctr">
              <a:buNone/>
            </a:pPr>
            <a:r>
              <a:rPr lang="en-IN" sz="4400" b="0" strike="noStrike" spc="-1">
                <a:latin typeface="Arial" panose="020B0604020202020204"/>
              </a:rPr>
              <a:t>Click to edit the title text format</a:t>
            </a:r>
            <a:endParaRPr lang="en-IN" sz="4400" b="0" strike="noStrike" spc="-1">
              <a:latin typeface="Arial" panose="020B0604020202020204"/>
            </a:endParaRPr>
          </a:p>
        </p:txBody>
      </p:sp>
      <p:sp>
        <p:nvSpPr>
          <p:cNvPr id="5" name="PlaceHolder 5"/>
          <p:cNvSpPr>
            <a:spLocks noGrp="1"/>
          </p:cNvSpPr>
          <p:nvPr>
            <p:ph type="body"/>
          </p:nvPr>
        </p:nvSpPr>
        <p:spPr>
          <a:xfrm>
            <a:off x="457200" y="1604520"/>
            <a:ext cx="8229240" cy="3977280"/>
          </a:xfrm>
          <a:prstGeom prst="rect">
            <a:avLst/>
          </a:prstGeom>
          <a:noFill/>
          <a:ln w="0">
            <a:noFill/>
          </a:ln>
        </p:spPr>
        <p:txBody>
          <a:bodyPr lIns="0" tIns="0" rIns="0" bIns="0" anchor="t">
            <a:normAutofit/>
          </a:bodyPr>
          <a:p>
            <a:pPr marL="431800" indent="-323850">
              <a:spcBef>
                <a:spcPts val="1415"/>
              </a:spcBef>
              <a:buClr>
                <a:srgbClr val="000000"/>
              </a:buClr>
              <a:buSzPct val="45000"/>
              <a:buFont typeface="Wingdings" panose="05000000000000000000" pitchFamily="2" charset="2"/>
              <a:buChar char=""/>
            </a:pPr>
            <a:r>
              <a:rPr lang="en-IN" sz="3200" b="0" strike="noStrike" spc="-1">
                <a:latin typeface="Arial" panose="020B0604020202020204"/>
              </a:rPr>
              <a:t>Click to edit the outline text format</a:t>
            </a:r>
            <a:endParaRPr lang="en-IN" sz="32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en-IN" sz="2800" b="0" strike="noStrike" spc="-1">
                <a:latin typeface="Arial" panose="020B0604020202020204"/>
              </a:rPr>
              <a:t>Second Outline Level</a:t>
            </a:r>
            <a:endParaRPr lang="en-IN"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IN" sz="2400" b="0" strike="noStrike" spc="-1">
                <a:latin typeface="Arial" panose="020B0604020202020204"/>
              </a:rPr>
              <a:t>Third Outline Level</a:t>
            </a:r>
            <a:endParaRPr lang="en-IN" sz="24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en-IN" sz="2000" b="0" strike="noStrike" spc="-1">
                <a:latin typeface="Arial" panose="020B0604020202020204"/>
              </a:rPr>
              <a:t>Fourth Outline Level</a:t>
            </a:r>
            <a:endParaRPr lang="en-IN"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IN" sz="2000" b="0" strike="noStrike" spc="-1">
                <a:latin typeface="Arial" panose="020B0604020202020204"/>
              </a:rPr>
              <a:t>Fifth Outline Level</a:t>
            </a:r>
            <a:endParaRPr lang="en-IN"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IN" sz="2000" b="0" strike="noStrike" spc="-1">
                <a:latin typeface="Arial" panose="020B0604020202020204"/>
              </a:rPr>
              <a:t>Sixth Outline Level</a:t>
            </a:r>
            <a:endParaRPr lang="en-IN"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IN" sz="2000" b="0" strike="noStrike" spc="-1">
                <a:latin typeface="Arial" panose="020B0604020202020204"/>
              </a:rPr>
              <a:t>Seventh Outline Level</a:t>
            </a:r>
            <a:endParaRPr lang="en-IN"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PlaceHolder 1"/>
          <p:cNvSpPr>
            <a:spLocks noGrp="1"/>
          </p:cNvSpPr>
          <p:nvPr>
            <p:ph type="title"/>
          </p:nvPr>
        </p:nvSpPr>
        <p:spPr>
          <a:xfrm>
            <a:off x="685800" y="2130120"/>
            <a:ext cx="7771680" cy="1469160"/>
          </a:xfrm>
          <a:prstGeom prst="rect">
            <a:avLst/>
          </a:prstGeom>
          <a:noFill/>
          <a:ln w="0">
            <a:noFill/>
          </a:ln>
        </p:spPr>
        <p:txBody>
          <a:bodyPr lIns="90000" tIns="46800" rIns="90000" bIns="46800" anchor="ctr">
            <a:noAutofit/>
          </a:bodyPr>
          <a:p>
            <a:pPr algn="ct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b="0" strike="noStrike" spc="-1">
                <a:solidFill>
                  <a:srgbClr val="000000"/>
                </a:solidFill>
                <a:latin typeface="Calibri" panose="020F0502020204030204"/>
              </a:rPr>
              <a:t>Time and Work</a:t>
            </a:r>
            <a:endParaRPr lang="en-IN" sz="44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s 53"/>
          <p:cNvSpPr/>
          <p:nvPr/>
        </p:nvSpPr>
        <p:spPr>
          <a:xfrm>
            <a:off x="457200" y="609480"/>
            <a:ext cx="8228880" cy="551592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normAutofit/>
          </a:bodyPr>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panose="020F0502020204030204"/>
                <a:ea typeface="DejaVu Sans"/>
              </a:rPr>
              <a:t>5. 39 persons can repair a road in 12 days working 5 hours a day.In how many days will 30 persons working 6 hours a day complete the work ?</a:t>
            </a:r>
            <a:endParaRPr lang="en-IN" sz="3200" b="0" strike="noStrike" spc="-1">
              <a:latin typeface="Arial" panose="020B0604020202020204"/>
            </a:endParaRPr>
          </a:p>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panose="020F0502020204030204"/>
                <a:ea typeface="DejaVu Sans"/>
              </a:rPr>
              <a:t>(1) 10 days </a:t>
            </a:r>
            <a:endParaRPr lang="en-IN" sz="3200" b="0" strike="noStrike" spc="-1">
              <a:latin typeface="Arial" panose="020B0604020202020204"/>
            </a:endParaRPr>
          </a:p>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panose="020F0502020204030204"/>
                <a:ea typeface="DejaVu Sans"/>
              </a:rPr>
              <a:t>(2) 13 days</a:t>
            </a:r>
            <a:endParaRPr lang="en-IN" sz="3200" b="0" strike="noStrike" spc="-1">
              <a:latin typeface="Arial" panose="020B0604020202020204"/>
            </a:endParaRPr>
          </a:p>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panose="020F0502020204030204"/>
                <a:ea typeface="DejaVu Sans"/>
              </a:rPr>
              <a:t>(3) 14 days </a:t>
            </a:r>
            <a:endParaRPr lang="en-IN" sz="3200" b="0" strike="noStrike" spc="-1">
              <a:latin typeface="Arial" panose="020B0604020202020204"/>
            </a:endParaRPr>
          </a:p>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panose="020F0502020204030204"/>
                <a:ea typeface="DejaVu Sans"/>
              </a:rPr>
              <a:t>(4) 15 days</a:t>
            </a:r>
            <a:endParaRPr lang="en-IN" sz="3200" b="0" strike="noStrike" spc="-1">
              <a:latin typeface="Arial" panose="020B0604020202020204"/>
            </a:endParaRPr>
          </a:p>
          <a:p>
            <a:pPr>
              <a:lnSpc>
                <a:spcPct val="100000"/>
              </a:lnSpc>
              <a:spcBef>
                <a:spcPts val="800"/>
              </a:spcBef>
              <a:buNone/>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panose="020B0604020202020204"/>
            </a:endParaRPr>
          </a:p>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panose="020B0604020202020204"/>
            </a:endParaRPr>
          </a:p>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s 54"/>
          <p:cNvSpPr/>
          <p:nvPr/>
        </p:nvSpPr>
        <p:spPr>
          <a:xfrm>
            <a:off x="457200" y="762120"/>
            <a:ext cx="8228880" cy="452520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normAutofit/>
          </a:bodyPr>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panose="020F0502020204030204"/>
                <a:ea typeface="DejaVu Sans"/>
              </a:rPr>
              <a:t>6. 5 persons can prepare an admission list in 8 days working 7 hours a day. If 2 persons join</a:t>
            </a:r>
            <a:endParaRPr lang="en-IN" sz="3200" b="0" strike="noStrike" spc="-1">
              <a:latin typeface="Arial" panose="020B0604020202020204"/>
            </a:endParaRPr>
          </a:p>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panose="020F0502020204030204"/>
                <a:ea typeface="DejaVu Sans"/>
              </a:rPr>
              <a:t>them so as to complete the work in 4 days, they need to work per day for :</a:t>
            </a:r>
            <a:endParaRPr lang="en-IN" sz="3200" b="0" strike="noStrike" spc="-1">
              <a:latin typeface="Arial" panose="020B0604020202020204"/>
            </a:endParaRPr>
          </a:p>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panose="020F0502020204030204"/>
                <a:ea typeface="DejaVu Sans"/>
              </a:rPr>
              <a:t>(1) 10 hours </a:t>
            </a:r>
            <a:endParaRPr lang="en-IN" sz="3200" b="0" strike="noStrike" spc="-1">
              <a:latin typeface="Arial" panose="020B0604020202020204"/>
            </a:endParaRPr>
          </a:p>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panose="020F0502020204030204"/>
                <a:ea typeface="DejaVu Sans"/>
              </a:rPr>
              <a:t>(2) 9 hours</a:t>
            </a:r>
            <a:endParaRPr lang="en-IN" sz="3200" b="0" strike="noStrike" spc="-1">
              <a:latin typeface="Arial" panose="020B0604020202020204"/>
            </a:endParaRPr>
          </a:p>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panose="020F0502020204030204"/>
                <a:ea typeface="DejaVu Sans"/>
              </a:rPr>
              <a:t>(3) 12 hours </a:t>
            </a:r>
            <a:endParaRPr lang="en-IN" sz="3200" b="0" strike="noStrike" spc="-1">
              <a:latin typeface="Arial" panose="020B0604020202020204"/>
            </a:endParaRPr>
          </a:p>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panose="020F0502020204030204"/>
                <a:ea typeface="DejaVu Sans"/>
              </a:rPr>
              <a:t>(4) 8 hours</a:t>
            </a:r>
            <a:endParaRPr lang="en-IN" sz="3200" b="0" strike="noStrike" spc="-1">
              <a:latin typeface="Arial" panose="020B0604020202020204"/>
            </a:endParaRPr>
          </a:p>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panose="020B0604020202020204"/>
            </a:endParaRPr>
          </a:p>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s 55"/>
          <p:cNvSpPr/>
          <p:nvPr/>
        </p:nvSpPr>
        <p:spPr>
          <a:xfrm>
            <a:off x="457200" y="914400"/>
            <a:ext cx="8228880" cy="452520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normAutofit/>
          </a:bodyPr>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panose="020F0502020204030204"/>
                <a:ea typeface="Times New Roman" panose="02020603050405020304"/>
              </a:rPr>
              <a:t>7. 7 men can complete a piece of work in 12 days. How many additional men will be required to complete double the work in 8 days ?</a:t>
            </a:r>
            <a:endParaRPr lang="en-IN" sz="3200" b="0" strike="noStrike" spc="-1">
              <a:latin typeface="Arial" panose="020B0604020202020204"/>
            </a:endParaRPr>
          </a:p>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panose="020F0502020204030204"/>
                <a:ea typeface="Times New Roman" panose="02020603050405020304"/>
              </a:rPr>
              <a:t>(1) 28 </a:t>
            </a:r>
            <a:endParaRPr lang="en-IN" sz="3200" b="0" strike="noStrike" spc="-1">
              <a:latin typeface="Arial" panose="020B0604020202020204"/>
            </a:endParaRPr>
          </a:p>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panose="020F0502020204030204"/>
                <a:ea typeface="Times New Roman" panose="02020603050405020304"/>
              </a:rPr>
              <a:t>(2) 21</a:t>
            </a:r>
            <a:endParaRPr lang="en-IN" sz="3200" b="0" strike="noStrike" spc="-1">
              <a:latin typeface="Arial" panose="020B0604020202020204"/>
            </a:endParaRPr>
          </a:p>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panose="020F0502020204030204"/>
                <a:ea typeface="Times New Roman" panose="02020603050405020304"/>
              </a:rPr>
              <a:t>(3) 14 </a:t>
            </a:r>
            <a:endParaRPr lang="en-IN" sz="3200" b="0" strike="noStrike" spc="-1">
              <a:latin typeface="Arial" panose="020B0604020202020204"/>
            </a:endParaRPr>
          </a:p>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panose="020F0502020204030204"/>
                <a:ea typeface="Times New Roman" panose="02020603050405020304"/>
              </a:rPr>
              <a:t>(4) 7</a:t>
            </a:r>
            <a:endParaRPr lang="en-IN" sz="32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s 56"/>
          <p:cNvSpPr/>
          <p:nvPr/>
        </p:nvSpPr>
        <p:spPr>
          <a:xfrm>
            <a:off x="457200" y="762120"/>
            <a:ext cx="8228880" cy="452520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normAutofit/>
          </a:bodyPr>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panose="020F0502020204030204"/>
                <a:ea typeface="Times New Roman" panose="02020603050405020304"/>
              </a:rPr>
              <a:t>8. </a:t>
            </a:r>
            <a:r>
              <a:rPr lang="en-US" sz="3200" b="0" strike="noStrike" spc="-1">
                <a:solidFill>
                  <a:srgbClr val="000000"/>
                </a:solidFill>
                <a:latin typeface="Calibri" panose="020F0502020204030204"/>
                <a:ea typeface="Times New Roman" panose="02020603050405020304"/>
              </a:rPr>
              <a:t>There is sufficient food for 400 men for 31 days, after 28 days 280 men leave the place. For how many days will the rest of the food last for rest of the man?</a:t>
            </a:r>
            <a:endParaRPr lang="en-IN" sz="3200" b="0" strike="noStrike" spc="-1">
              <a:latin typeface="Arial" panose="020B0604020202020204"/>
            </a:endParaRPr>
          </a:p>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panose="020F0502020204030204"/>
                <a:ea typeface="Times New Roman" panose="02020603050405020304"/>
              </a:rPr>
              <a:t>(1) 24 </a:t>
            </a:r>
            <a:endParaRPr lang="en-IN" sz="3200" b="0" strike="noStrike" spc="-1">
              <a:latin typeface="Arial" panose="020B0604020202020204"/>
            </a:endParaRPr>
          </a:p>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panose="020F0502020204030204"/>
                <a:ea typeface="Times New Roman" panose="02020603050405020304"/>
              </a:rPr>
              <a:t>(2) 10</a:t>
            </a:r>
            <a:endParaRPr lang="en-IN" sz="3200" b="0" strike="noStrike" spc="-1">
              <a:latin typeface="Arial" panose="020B0604020202020204"/>
            </a:endParaRPr>
          </a:p>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panose="020F0502020204030204"/>
                <a:ea typeface="Times New Roman" panose="02020603050405020304"/>
              </a:rPr>
              <a:t>(3) 16 </a:t>
            </a:r>
            <a:endParaRPr lang="en-IN" sz="3200" b="0" strike="noStrike" spc="-1">
              <a:latin typeface="Arial" panose="020B0604020202020204"/>
            </a:endParaRPr>
          </a:p>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panose="020F0502020204030204"/>
                <a:ea typeface="Times New Roman" panose="02020603050405020304"/>
              </a:rPr>
              <a:t>(4) 18</a:t>
            </a:r>
            <a:endParaRPr lang="en-IN" sz="3200" b="0" strike="noStrike" spc="-1">
              <a:latin typeface="Arial" panose="020B0604020202020204"/>
            </a:endParaRPr>
          </a:p>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s 57"/>
          <p:cNvSpPr/>
          <p:nvPr/>
        </p:nvSpPr>
        <p:spPr>
          <a:xfrm>
            <a:off x="457200" y="762120"/>
            <a:ext cx="8228880" cy="452520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normAutofit fontScale="91000"/>
          </a:bodyPr>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panose="020F0502020204030204"/>
                <a:ea typeface="Times New Roman" panose="02020603050405020304"/>
              </a:rPr>
              <a:t>9. </a:t>
            </a:r>
            <a:r>
              <a:rPr lang="en-US" sz="3200" b="0" strike="noStrike" spc="-1">
                <a:solidFill>
                  <a:srgbClr val="000000"/>
                </a:solidFill>
                <a:latin typeface="Calibri" panose="020F0502020204030204"/>
                <a:ea typeface="Times New Roman" panose="02020603050405020304"/>
              </a:rPr>
              <a:t>There is sufficient food for 1600 men for 120 days and each take 900 gm food everyday, but after 80 days 400 men leave the place and now each one take 1000 gm food everyday. For how many days will the rest of the food last for restof the man?</a:t>
            </a:r>
            <a:endParaRPr lang="en-IN" sz="3200" b="0" strike="noStrike" spc="-1">
              <a:latin typeface="Arial" panose="020B0604020202020204"/>
            </a:endParaRPr>
          </a:p>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panose="020F0502020204030204"/>
                <a:ea typeface="Times New Roman" panose="02020603050405020304"/>
              </a:rPr>
              <a:t>(1) 32 days </a:t>
            </a:r>
            <a:endParaRPr lang="en-IN" sz="3200" b="0" strike="noStrike" spc="-1">
              <a:latin typeface="Arial" panose="020B0604020202020204"/>
            </a:endParaRPr>
          </a:p>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panose="020F0502020204030204"/>
                <a:ea typeface="Times New Roman" panose="02020603050405020304"/>
              </a:rPr>
              <a:t>(2) 26 days</a:t>
            </a:r>
            <a:endParaRPr lang="en-IN" sz="3200" b="0" strike="noStrike" spc="-1">
              <a:latin typeface="Arial" panose="020B0604020202020204"/>
            </a:endParaRPr>
          </a:p>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panose="020F0502020204030204"/>
                <a:ea typeface="Times New Roman" panose="02020603050405020304"/>
              </a:rPr>
              <a:t>(3) 48 days </a:t>
            </a:r>
            <a:endParaRPr lang="en-IN" sz="3200" b="0" strike="noStrike" spc="-1">
              <a:latin typeface="Arial" panose="020B0604020202020204"/>
            </a:endParaRPr>
          </a:p>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panose="020F0502020204030204"/>
                <a:ea typeface="Times New Roman" panose="02020603050405020304"/>
              </a:rPr>
              <a:t>(4) 19 days</a:t>
            </a:r>
            <a:endParaRPr lang="en-IN" sz="3200" b="0" strike="noStrike" spc="-1">
              <a:latin typeface="Arial" panose="020B0604020202020204"/>
            </a:endParaRPr>
          </a:p>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tangles 58"/>
          <p:cNvSpPr/>
          <p:nvPr/>
        </p:nvSpPr>
        <p:spPr>
          <a:xfrm>
            <a:off x="457200" y="762120"/>
            <a:ext cx="8228880" cy="452520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normAutofit/>
          </a:bodyPr>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200" b="0" strike="noStrike" spc="-1">
                <a:solidFill>
                  <a:srgbClr val="000000"/>
                </a:solidFill>
                <a:latin typeface="Calibri" panose="020F0502020204030204"/>
                <a:ea typeface="DejaVu Sans"/>
              </a:rPr>
              <a:t>Questions </a:t>
            </a:r>
            <a:endParaRPr lang="en-IN" sz="4200" b="0" strike="noStrike" spc="-1">
              <a:latin typeface="Arial" panose="020B0604020202020204"/>
            </a:endParaRPr>
          </a:p>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200" b="0" strike="noStrike" spc="-1">
                <a:solidFill>
                  <a:srgbClr val="000000"/>
                </a:solidFill>
                <a:latin typeface="Calibri" panose="020F0502020204030204"/>
                <a:ea typeface="DejaVu Sans"/>
              </a:rPr>
              <a:t>                  </a:t>
            </a:r>
            <a:r>
              <a:rPr lang="en-US" sz="4200" b="0" strike="noStrike" spc="-1">
                <a:solidFill>
                  <a:srgbClr val="000000"/>
                </a:solidFill>
                <a:latin typeface="Calibri" panose="020F0502020204030204"/>
                <a:ea typeface="DejaVu Sans"/>
              </a:rPr>
              <a:t>BASED </a:t>
            </a:r>
            <a:endParaRPr lang="en-IN" sz="4200" b="0" strike="noStrike" spc="-1">
              <a:latin typeface="Arial" panose="020B0604020202020204"/>
            </a:endParaRPr>
          </a:p>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200" b="0" strike="noStrike" spc="-1">
                <a:solidFill>
                  <a:srgbClr val="000000"/>
                </a:solidFill>
                <a:latin typeface="Calibri" panose="020F0502020204030204"/>
                <a:ea typeface="DejaVu Sans"/>
              </a:rPr>
              <a:t>                              </a:t>
            </a:r>
            <a:r>
              <a:rPr lang="en-US" sz="4200" b="0" strike="noStrike" spc="-1">
                <a:solidFill>
                  <a:srgbClr val="000000"/>
                </a:solidFill>
                <a:latin typeface="Calibri" panose="020F0502020204030204"/>
                <a:ea typeface="DejaVu Sans"/>
              </a:rPr>
              <a:t>ON </a:t>
            </a:r>
            <a:endParaRPr lang="en-IN" sz="4200" b="0" strike="noStrike" spc="-1">
              <a:latin typeface="Arial" panose="020B0604020202020204"/>
            </a:endParaRPr>
          </a:p>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200" b="0" strike="noStrike" spc="-1">
                <a:solidFill>
                  <a:srgbClr val="000000"/>
                </a:solidFill>
                <a:latin typeface="Calibri" panose="020F0502020204030204"/>
                <a:ea typeface="DejaVu Sans"/>
              </a:rPr>
              <a:t>                                     </a:t>
            </a:r>
            <a:r>
              <a:rPr lang="en-US" sz="4200" b="0" strike="noStrike" spc="-1">
                <a:solidFill>
                  <a:srgbClr val="000000"/>
                </a:solidFill>
                <a:latin typeface="Calibri" panose="020F0502020204030204"/>
                <a:ea typeface="DejaVu Sans"/>
              </a:rPr>
              <a:t>WAGES</a:t>
            </a:r>
            <a:endParaRPr lang="en-IN" sz="42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s 59"/>
          <p:cNvSpPr/>
          <p:nvPr/>
        </p:nvSpPr>
        <p:spPr>
          <a:xfrm>
            <a:off x="457200" y="838080"/>
            <a:ext cx="8228880" cy="452520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normAutofit/>
          </a:bodyPr>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panose="020F0502020204030204"/>
                <a:ea typeface="Times New Roman" panose="02020603050405020304"/>
              </a:rPr>
              <a:t>10. Suman can do a work in 3 days. Sumati can do the same work in 2 days. Both of them finish the work together and get 150.What is the share of Suman ?</a:t>
            </a:r>
            <a:endParaRPr lang="en-IN" sz="3200" b="0" strike="noStrike" spc="-1">
              <a:latin typeface="Arial" panose="020B0604020202020204"/>
            </a:endParaRPr>
          </a:p>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panose="020F0502020204030204"/>
                <a:ea typeface="Times New Roman" panose="02020603050405020304"/>
              </a:rPr>
              <a:t>(1) 30 </a:t>
            </a:r>
            <a:endParaRPr lang="en-IN" sz="3200" b="0" strike="noStrike" spc="-1">
              <a:latin typeface="Arial" panose="020B0604020202020204"/>
            </a:endParaRPr>
          </a:p>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panose="020F0502020204030204"/>
                <a:ea typeface="Times New Roman" panose="02020603050405020304"/>
              </a:rPr>
              <a:t>(2) 60</a:t>
            </a:r>
            <a:endParaRPr lang="en-IN" sz="3200" b="0" strike="noStrike" spc="-1">
              <a:latin typeface="Arial" panose="020B0604020202020204"/>
            </a:endParaRPr>
          </a:p>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panose="020F0502020204030204"/>
                <a:ea typeface="Times New Roman" panose="02020603050405020304"/>
              </a:rPr>
              <a:t>(3) 70 </a:t>
            </a:r>
            <a:endParaRPr lang="en-IN" sz="3200" b="0" strike="noStrike" spc="-1">
              <a:latin typeface="Arial" panose="020B0604020202020204"/>
            </a:endParaRPr>
          </a:p>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panose="020F0502020204030204"/>
                <a:ea typeface="Times New Roman" panose="02020603050405020304"/>
              </a:rPr>
              <a:t>(4) 75</a:t>
            </a:r>
            <a:endParaRPr lang="en-IN" sz="3200" b="0" strike="noStrike" spc="-1">
              <a:latin typeface="Arial" panose="020B0604020202020204"/>
            </a:endParaRPr>
          </a:p>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s 60"/>
          <p:cNvSpPr/>
          <p:nvPr/>
        </p:nvSpPr>
        <p:spPr>
          <a:xfrm>
            <a:off x="380880" y="838080"/>
            <a:ext cx="8228880" cy="452520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normAutofit/>
          </a:bodyPr>
          <a:p>
            <a:r>
              <a:rPr lang="en-IN" sz="3200" b="0" strike="noStrike" spc="-1">
                <a:solidFill>
                  <a:srgbClr val="000000"/>
                </a:solidFill>
                <a:latin typeface="Calibri" panose="020F0502020204030204"/>
                <a:ea typeface="DejaVu Sans"/>
              </a:rPr>
              <a:t>11. </a:t>
            </a:r>
            <a:r>
              <a:rPr lang="en-IN" sz="3200" b="0" strike="noStrike" spc="-1">
                <a:solidFill>
                  <a:srgbClr val="000000"/>
                </a:solidFill>
                <a:latin typeface="Calibri" panose="020F0502020204030204"/>
                <a:ea typeface="DejaVu Sans"/>
              </a:rPr>
              <a:t>A and B can do a work in 16 and 24 days respectively, and with the help of C in 6 days. If the total wages for work is Rs 400. Find share of C.</a:t>
            </a:r>
            <a:r>
              <a:rPr lang="en-IN" sz="3200" b="0" strike="noStrike" spc="-1">
                <a:solidFill>
                  <a:srgbClr val="000000"/>
                </a:solidFill>
                <a:latin typeface="Calibri" panose="020F0502020204030204"/>
                <a:ea typeface="DejaVu Sans"/>
              </a:rPr>
              <a:t> </a:t>
            </a:r>
            <a:endParaRPr lang="en-IN" sz="3200" b="0" strike="noStrike" spc="-1">
              <a:latin typeface="Arial" panose="020B0604020202020204"/>
            </a:endParaRPr>
          </a:p>
          <a:p>
            <a:pPr marL="342900" indent="-342900" algn="just">
              <a:lnSpc>
                <a:spcPct val="100000"/>
              </a:lnSpc>
              <a:spcBef>
                <a:spcPts val="800"/>
              </a:spcBef>
              <a:buNone/>
              <a:tabLst>
                <a:tab pos="0" algn="l"/>
              </a:tabLst>
            </a:pPr>
            <a:r>
              <a:rPr lang="en-IN" sz="3200" b="0" strike="noStrike" spc="-1">
                <a:solidFill>
                  <a:srgbClr val="000000"/>
                </a:solidFill>
                <a:latin typeface="Calibri" panose="020F0502020204030204"/>
                <a:ea typeface="DejaVu Sans"/>
              </a:rPr>
              <a:t>(1) 120 </a:t>
            </a:r>
            <a:endParaRPr lang="en-IN" sz="3200" b="0" strike="noStrike" spc="-1">
              <a:latin typeface="Arial" panose="020B0604020202020204"/>
            </a:endParaRPr>
          </a:p>
          <a:p>
            <a:pPr marL="342900" indent="-342900" algn="just">
              <a:lnSpc>
                <a:spcPct val="100000"/>
              </a:lnSpc>
              <a:spcBef>
                <a:spcPts val="800"/>
              </a:spcBef>
              <a:buNone/>
              <a:tabLst>
                <a:tab pos="0" algn="l"/>
              </a:tabLst>
            </a:pPr>
            <a:r>
              <a:rPr lang="en-IN" sz="3200" b="0" strike="noStrike" spc="-1">
                <a:solidFill>
                  <a:srgbClr val="000000"/>
                </a:solidFill>
                <a:latin typeface="Calibri" panose="020F0502020204030204"/>
                <a:ea typeface="DejaVu Sans"/>
              </a:rPr>
              <a:t>(2) 200</a:t>
            </a:r>
            <a:endParaRPr lang="en-IN" sz="3200" b="0" strike="noStrike" spc="-1">
              <a:latin typeface="Arial" panose="020B0604020202020204"/>
            </a:endParaRPr>
          </a:p>
          <a:p>
            <a:pPr marL="342900" indent="-342900" algn="just">
              <a:lnSpc>
                <a:spcPct val="100000"/>
              </a:lnSpc>
              <a:spcBef>
                <a:spcPts val="800"/>
              </a:spcBef>
              <a:buNone/>
              <a:tabLst>
                <a:tab pos="0" algn="l"/>
              </a:tabLst>
            </a:pPr>
            <a:r>
              <a:rPr lang="en-IN" sz="3200" b="0" strike="noStrike" spc="-1">
                <a:solidFill>
                  <a:srgbClr val="000000"/>
                </a:solidFill>
                <a:latin typeface="Calibri" panose="020F0502020204030204"/>
                <a:ea typeface="DejaVu Sans"/>
              </a:rPr>
              <a:t>(3) 150 </a:t>
            </a:r>
            <a:endParaRPr lang="en-IN" sz="3200" b="0" strike="noStrike" spc="-1">
              <a:latin typeface="Arial" panose="020B0604020202020204"/>
            </a:endParaRPr>
          </a:p>
          <a:p>
            <a:pPr marL="342900" indent="-342900" algn="just">
              <a:lnSpc>
                <a:spcPct val="100000"/>
              </a:lnSpc>
              <a:spcBef>
                <a:spcPts val="800"/>
              </a:spcBef>
              <a:buNone/>
              <a:tabLst>
                <a:tab pos="0" algn="l"/>
              </a:tabLst>
            </a:pPr>
            <a:r>
              <a:rPr lang="en-IN" sz="3200" b="0" strike="noStrike" spc="-1">
                <a:solidFill>
                  <a:srgbClr val="000000"/>
                </a:solidFill>
                <a:latin typeface="Calibri" panose="020F0502020204030204"/>
                <a:ea typeface="DejaVu Sans"/>
              </a:rPr>
              <a:t>(4) 250</a:t>
            </a:r>
            <a:endParaRPr lang="en-IN" sz="3200" b="0" strike="noStrike" spc="-1">
              <a:latin typeface="Arial" panose="020B0604020202020204"/>
            </a:endParaRPr>
          </a:p>
          <a:p>
            <a:pPr marL="342900" indent="-342900">
              <a:lnSpc>
                <a:spcPct val="100000"/>
              </a:lnSpc>
              <a:spcBef>
                <a:spcPts val="800"/>
              </a:spcBef>
              <a:buNone/>
              <a:tabLst>
                <a:tab pos="0" algn="l"/>
              </a:tabLst>
            </a:pPr>
            <a:endParaRPr lang="en-IN" sz="32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s 61"/>
          <p:cNvSpPr/>
          <p:nvPr/>
        </p:nvSpPr>
        <p:spPr>
          <a:xfrm>
            <a:off x="457200" y="533160"/>
            <a:ext cx="8228880" cy="559188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normAutofit fontScale="93000"/>
          </a:bodyPr>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panose="020F0502020204030204"/>
                <a:ea typeface="DejaVu Sans"/>
              </a:rPr>
              <a:t>12. A, B and C completed a work costing</a:t>
            </a:r>
            <a:endParaRPr lang="en-IN" sz="3200" b="0" strike="noStrike" spc="-1">
              <a:latin typeface="Arial" panose="020B0604020202020204"/>
            </a:endParaRPr>
          </a:p>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panose="020F0502020204030204"/>
                <a:ea typeface="DejaVu Sans"/>
              </a:rPr>
              <a:t>1,800. A worked for 6 days, B for 4 days and C for 9 days. If their daily wages are in the ratio</a:t>
            </a:r>
            <a:endParaRPr lang="en-IN" sz="3200" b="0" strike="noStrike" spc="-1">
              <a:latin typeface="Arial" panose="020B0604020202020204"/>
            </a:endParaRPr>
          </a:p>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panose="020F0502020204030204"/>
                <a:ea typeface="DejaVu Sans"/>
              </a:rPr>
              <a:t>of 5 : 6 : 4, how much amount will be received by A?</a:t>
            </a:r>
            <a:endParaRPr lang="en-IN" sz="3200" b="0" strike="noStrike" spc="-1">
              <a:latin typeface="Arial" panose="020B0604020202020204"/>
            </a:endParaRPr>
          </a:p>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panose="020F0502020204030204"/>
                <a:ea typeface="DejaVu Sans"/>
              </a:rPr>
              <a:t>(1) 800 </a:t>
            </a:r>
            <a:endParaRPr lang="en-IN" sz="3200" b="0" strike="noStrike" spc="-1">
              <a:latin typeface="Arial" panose="020B0604020202020204"/>
            </a:endParaRPr>
          </a:p>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panose="020F0502020204030204"/>
                <a:ea typeface="DejaVu Sans"/>
              </a:rPr>
              <a:t>(2) 600</a:t>
            </a:r>
            <a:endParaRPr lang="en-IN" sz="3200" b="0" strike="noStrike" spc="-1">
              <a:latin typeface="Arial" panose="020B0604020202020204"/>
            </a:endParaRPr>
          </a:p>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panose="020F0502020204030204"/>
                <a:ea typeface="DejaVu Sans"/>
              </a:rPr>
              <a:t>(3) 900 </a:t>
            </a:r>
            <a:endParaRPr lang="en-IN" sz="3200" b="0" strike="noStrike" spc="-1">
              <a:latin typeface="Arial" panose="020B0604020202020204"/>
            </a:endParaRPr>
          </a:p>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panose="020F0502020204030204"/>
                <a:ea typeface="DejaVu Sans"/>
              </a:rPr>
              <a:t>(4) 750</a:t>
            </a:r>
            <a:endParaRPr lang="en-IN" sz="3200" b="0" strike="noStrike" spc="-1">
              <a:latin typeface="Arial" panose="020B0604020202020204"/>
            </a:endParaRPr>
          </a:p>
          <a:p>
            <a:pPr>
              <a:lnSpc>
                <a:spcPct val="100000"/>
              </a:lnSpc>
              <a:spcBef>
                <a:spcPts val="800"/>
              </a:spcBef>
              <a:buNone/>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panose="020B0604020202020204"/>
            </a:endParaRPr>
          </a:p>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panose="020F0502020204030204"/>
                <a:ea typeface="DejaVu Sans"/>
              </a:rPr>
              <a:t> </a:t>
            </a:r>
            <a:endParaRPr lang="en-IN" sz="32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ectangles 62"/>
          <p:cNvSpPr/>
          <p:nvPr/>
        </p:nvSpPr>
        <p:spPr>
          <a:xfrm>
            <a:off x="457200" y="914400"/>
            <a:ext cx="8228880" cy="452520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normAutofit/>
          </a:bodyPr>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panose="020F0502020204030204"/>
                <a:ea typeface="Times New Roman" panose="02020603050405020304"/>
              </a:rPr>
              <a:t>13</a:t>
            </a:r>
            <a:r>
              <a:rPr lang="en-US" sz="3200" b="1" strike="noStrike" spc="-1">
                <a:solidFill>
                  <a:srgbClr val="000000"/>
                </a:solidFill>
                <a:latin typeface="Calibri" panose="020F0502020204030204"/>
                <a:ea typeface="Times New Roman" panose="02020603050405020304"/>
              </a:rPr>
              <a:t>.</a:t>
            </a:r>
            <a:r>
              <a:rPr lang="en-US" sz="3200" b="0" strike="noStrike" spc="-1">
                <a:solidFill>
                  <a:srgbClr val="000000"/>
                </a:solidFill>
                <a:latin typeface="Calibri" panose="020F0502020204030204"/>
                <a:ea typeface="Times New Roman" panose="02020603050405020304"/>
              </a:rPr>
              <a:t> If 5 men or 7 women can earn 5,250 per day, how much would 7 men and 13 women earn per</a:t>
            </a:r>
            <a:endParaRPr lang="en-IN" sz="3200" b="0" strike="noStrike" spc="-1">
              <a:latin typeface="Arial" panose="020B0604020202020204"/>
            </a:endParaRPr>
          </a:p>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panose="020F0502020204030204"/>
                <a:ea typeface="Times New Roman" panose="02020603050405020304"/>
              </a:rPr>
              <a:t>day ?</a:t>
            </a:r>
            <a:endParaRPr lang="en-IN" sz="3200" b="0" strike="noStrike" spc="-1">
              <a:latin typeface="Arial" panose="020B0604020202020204"/>
            </a:endParaRPr>
          </a:p>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panose="020F0502020204030204"/>
                <a:ea typeface="Times New Roman" panose="02020603050405020304"/>
              </a:rPr>
              <a:t>(1) 11,600 </a:t>
            </a:r>
            <a:endParaRPr lang="en-IN" sz="3200" b="0" strike="noStrike" spc="-1">
              <a:latin typeface="Arial" panose="020B0604020202020204"/>
            </a:endParaRPr>
          </a:p>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panose="020F0502020204030204"/>
                <a:ea typeface="Times New Roman" panose="02020603050405020304"/>
              </a:rPr>
              <a:t>(2) 11,700</a:t>
            </a:r>
            <a:endParaRPr lang="en-IN" sz="3200" b="0" strike="noStrike" spc="-1">
              <a:latin typeface="Arial" panose="020B0604020202020204"/>
            </a:endParaRPr>
          </a:p>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panose="020F0502020204030204"/>
                <a:ea typeface="Times New Roman" panose="02020603050405020304"/>
              </a:rPr>
              <a:t>(3) 16,100 </a:t>
            </a:r>
            <a:endParaRPr lang="en-IN" sz="3200" b="0" strike="noStrike" spc="-1">
              <a:latin typeface="Arial" panose="020B0604020202020204"/>
            </a:endParaRPr>
          </a:p>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panose="020F0502020204030204"/>
                <a:ea typeface="Times New Roman" panose="02020603050405020304"/>
              </a:rPr>
              <a:t>(4) 17,100</a:t>
            </a:r>
            <a:endParaRPr lang="en-IN" sz="3200" b="0" strike="noStrike" spc="-1">
              <a:latin typeface="Arial" panose="020B0604020202020204"/>
            </a:endParaRPr>
          </a:p>
          <a:p>
            <a:pPr>
              <a:lnSpc>
                <a:spcPct val="100000"/>
              </a:lnSpc>
              <a:spcBef>
                <a:spcPts val="800"/>
              </a:spcBef>
              <a:buNone/>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panose="020B0604020202020204"/>
            </a:endParaRPr>
          </a:p>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Freeform 41"/>
          <p:cNvSpPr/>
          <p:nvPr/>
        </p:nvSpPr>
        <p:spPr>
          <a:xfrm>
            <a:off x="3178080" y="4704120"/>
            <a:ext cx="3059640" cy="539640"/>
          </a:xfrm>
          <a:custGeom>
            <a:avLst/>
            <a:gdLst/>
            <a:ahLst/>
            <a:cxnLst/>
            <a:rect l="l" t="t" r="r" b="b"/>
            <a:pathLst>
              <a:path w="122333" h="21600">
                <a:moveTo>
                  <a:pt x="3600" y="0"/>
                </a:moveTo>
                <a:arcTo wR="3600" hR="3600" stAng="16200000" swAng="-5400000"/>
                <a:lnTo>
                  <a:pt x="0" y="18000"/>
                </a:lnTo>
                <a:arcTo wR="3600" hR="3600" stAng="10800000" swAng="-5400000"/>
                <a:lnTo>
                  <a:pt x="118733" y="21600"/>
                </a:lnTo>
                <a:arcTo wR="97133" hR="3600" stAng="5400000" swAng="5400000"/>
                <a:lnTo>
                  <a:pt x="21600" y="3600"/>
                </a:lnTo>
                <a:arcTo wR="97133" hR="3600" stAng="10800000" swAng="5400000"/>
                <a:close/>
              </a:path>
            </a:pathLst>
          </a:custGeom>
          <a:solidFill>
            <a:srgbClr val="FFFF00"/>
          </a:solidFill>
          <a:ln w="0">
            <a:solidFill>
              <a:srgbClr val="3465A4"/>
            </a:solidFill>
          </a:ln>
        </p:spPr>
        <p:style>
          <a:lnRef idx="0">
            <a:srgbClr val="FFFFFF"/>
          </a:lnRef>
          <a:fillRef idx="0">
            <a:srgbClr val="FFFFFF"/>
          </a:fillRef>
          <a:effectRef idx="0">
            <a:srgbClr val="FFFFFF"/>
          </a:effectRef>
          <a:fontRef idx="minor"/>
        </p:style>
      </p:sp>
      <p:sp>
        <p:nvSpPr>
          <p:cNvPr id="43" name="Freeform 42"/>
          <p:cNvSpPr/>
          <p:nvPr/>
        </p:nvSpPr>
        <p:spPr>
          <a:xfrm>
            <a:off x="3060000" y="1692000"/>
            <a:ext cx="3059640" cy="539640"/>
          </a:xfrm>
          <a:custGeom>
            <a:avLst/>
            <a:gdLst/>
            <a:ahLst/>
            <a:cxnLst/>
            <a:rect l="l" t="t" r="r" b="b"/>
            <a:pathLst>
              <a:path w="122333" h="21600">
                <a:moveTo>
                  <a:pt x="3600" y="0"/>
                </a:moveTo>
                <a:arcTo wR="3600" hR="3600" stAng="16200000" swAng="-5400000"/>
                <a:lnTo>
                  <a:pt x="0" y="18000"/>
                </a:lnTo>
                <a:arcTo wR="3600" hR="3600" stAng="10800000" swAng="-5400000"/>
                <a:lnTo>
                  <a:pt x="118733" y="21600"/>
                </a:lnTo>
                <a:arcTo wR="97133" hR="3600" stAng="5400000" swAng="5400000"/>
                <a:lnTo>
                  <a:pt x="21600" y="3600"/>
                </a:lnTo>
                <a:arcTo wR="97133" hR="3600" stAng="10800000" swAng="5400000"/>
                <a:close/>
              </a:path>
            </a:pathLst>
          </a:custGeom>
          <a:solidFill>
            <a:srgbClr val="FFFF00"/>
          </a:solidFill>
          <a:ln w="0">
            <a:solidFill>
              <a:srgbClr val="3465A4"/>
            </a:solidFill>
          </a:ln>
        </p:spPr>
        <p:style>
          <a:lnRef idx="0">
            <a:srgbClr val="FFFFFF"/>
          </a:lnRef>
          <a:fillRef idx="0">
            <a:srgbClr val="FFFFFF"/>
          </a:fillRef>
          <a:effectRef idx="0">
            <a:srgbClr val="FFFFFF"/>
          </a:effectRef>
          <a:fontRef idx="minor"/>
        </p:style>
      </p:sp>
      <p:sp>
        <p:nvSpPr>
          <p:cNvPr id="44" name="PlaceHolder 1"/>
          <p:cNvSpPr>
            <a:spLocks noGrp="1"/>
          </p:cNvSpPr>
          <p:nvPr>
            <p:ph type="title"/>
          </p:nvPr>
        </p:nvSpPr>
        <p:spPr>
          <a:xfrm>
            <a:off x="507960" y="900000"/>
            <a:ext cx="8311680" cy="5399640"/>
          </a:xfrm>
          <a:prstGeom prst="rect">
            <a:avLst/>
          </a:prstGeom>
          <a:noFill/>
          <a:ln w="0">
            <a:noFill/>
          </a:ln>
        </p:spPr>
        <p:txBody>
          <a:bodyPr lIns="90000" tIns="46800" rIns="90000" bIns="46800" anchor="ctr">
            <a:noAutofit/>
          </a:bodyPr>
          <a:p>
            <a:pP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200" b="1" strike="noStrike" spc="-1">
                <a:solidFill>
                  <a:srgbClr val="000000"/>
                </a:solidFill>
                <a:latin typeface="Calibri" panose="020F0502020204030204"/>
              </a:rPr>
              <a:t>Work: </a:t>
            </a:r>
            <a:r>
              <a:rPr lang="en-US" sz="2200" b="0" strike="noStrike" spc="-1">
                <a:solidFill>
                  <a:srgbClr val="000000"/>
                </a:solidFill>
                <a:latin typeface="Calibri" panose="020F0502020204030204"/>
              </a:rPr>
              <a:t>It is defined as something which has an effect or outcome; often the one desired or expected.</a:t>
            </a:r>
            <a:br>
              <a:rPr sz="2200"/>
            </a:br>
            <a:br>
              <a:rPr sz="2200"/>
            </a:br>
            <a:r>
              <a:rPr lang="en-US" sz="2200" b="0" strike="noStrike" spc="-1">
                <a:solidFill>
                  <a:srgbClr val="000000"/>
                </a:solidFill>
                <a:latin typeface="Calibri" panose="020F0502020204030204"/>
              </a:rPr>
              <a:t>                                         </a:t>
            </a:r>
            <a:r>
              <a:rPr lang="en-US" sz="2200" b="1" strike="noStrike" spc="-1">
                <a:solidFill>
                  <a:srgbClr val="000000"/>
                </a:solidFill>
                <a:latin typeface="Calibri" panose="020F0502020204030204"/>
              </a:rPr>
              <a:t>Work = Efficiency x Time</a:t>
            </a:r>
            <a:br>
              <a:rPr sz="2200"/>
            </a:br>
            <a:br>
              <a:rPr sz="2200"/>
            </a:br>
            <a:r>
              <a:rPr lang="en-US" sz="2200" b="1" strike="noStrike" spc="-1">
                <a:solidFill>
                  <a:srgbClr val="000000"/>
                </a:solidFill>
                <a:latin typeface="Calibri" panose="020F0502020204030204"/>
              </a:rPr>
              <a:t>Efficiency : </a:t>
            </a:r>
            <a:r>
              <a:rPr lang="en-US" sz="2200" b="0" strike="noStrike" spc="-1">
                <a:solidFill>
                  <a:srgbClr val="000000"/>
                </a:solidFill>
                <a:latin typeface="Calibri" panose="020F0502020204030204"/>
              </a:rPr>
              <a:t>It is defined as work done per unit time (day/min/hr/sec). It is inversely proportional to the time taken.</a:t>
            </a:r>
            <a:br>
              <a:rPr sz="2200"/>
            </a:br>
            <a:br>
              <a:rPr sz="2200"/>
            </a:br>
            <a:br>
              <a:rPr sz="2200"/>
            </a:br>
            <a:br>
              <a:rPr sz="2200"/>
            </a:br>
            <a:br>
              <a:rPr sz="2200"/>
            </a:br>
            <a:br>
              <a:rPr sz="2200"/>
            </a:br>
            <a:r>
              <a:rPr lang="en-US" sz="2200" b="0" strike="noStrike" spc="-1">
                <a:solidFill>
                  <a:srgbClr val="000000"/>
                </a:solidFill>
                <a:latin typeface="Calibri" panose="020F0502020204030204"/>
              </a:rPr>
              <a:t>	</a:t>
            </a:r>
            <a:r>
              <a:rPr lang="en-US" sz="2200" b="0" strike="noStrike" spc="-1">
                <a:solidFill>
                  <a:srgbClr val="000000"/>
                </a:solidFill>
                <a:latin typeface="Calibri" panose="020F0502020204030204"/>
              </a:rPr>
              <a:t>	</a:t>
            </a:r>
            <a:r>
              <a:rPr lang="en-US" sz="2200" b="0" strike="noStrike" spc="-1">
                <a:solidFill>
                  <a:srgbClr val="000000"/>
                </a:solidFill>
                <a:latin typeface="Calibri" panose="020F0502020204030204"/>
              </a:rPr>
              <a:t>	</a:t>
            </a:r>
            <a:r>
              <a:rPr lang="en-US" sz="2200" b="1" strike="noStrike" spc="-1">
                <a:solidFill>
                  <a:srgbClr val="000000"/>
                </a:solidFill>
                <a:latin typeface="Calibri" panose="020F0502020204030204"/>
              </a:rPr>
              <a:t>Time = Work / Efficiency</a:t>
            </a:r>
            <a:br>
              <a:rPr sz="2200"/>
            </a:br>
            <a:br>
              <a:rPr sz="2200"/>
            </a:br>
            <a:br>
              <a:rPr sz="2200"/>
            </a:br>
            <a:br>
              <a:rPr sz="2200"/>
            </a:br>
            <a:endParaRPr lang="en-IN" sz="2200" b="0" strike="noStrike" spc="-1">
              <a:latin typeface="Arial" panose="020B0604020202020204"/>
            </a:endParaRPr>
          </a:p>
        </p:txBody>
      </p:sp>
      <p:pic>
        <p:nvPicPr>
          <p:cNvPr id="45" name="Picture 44"/>
          <p:cNvPicPr/>
          <p:nvPr/>
        </p:nvPicPr>
        <p:blipFill>
          <a:blip r:embed="rId1"/>
          <a:stretch>
            <a:fillRect/>
          </a:stretch>
        </p:blipFill>
        <p:spPr>
          <a:xfrm>
            <a:off x="3060000" y="3240000"/>
            <a:ext cx="3239640" cy="626760"/>
          </a:xfrm>
          <a:prstGeom prst="rect">
            <a:avLst/>
          </a:prstGeom>
          <a:ln w="0">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s 63"/>
          <p:cNvSpPr/>
          <p:nvPr/>
        </p:nvSpPr>
        <p:spPr>
          <a:xfrm>
            <a:off x="457200" y="762120"/>
            <a:ext cx="8228880" cy="452520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normAutofit/>
          </a:bodyPr>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200" b="0" strike="noStrike" spc="-1">
                <a:solidFill>
                  <a:srgbClr val="000000"/>
                </a:solidFill>
                <a:latin typeface="Calibri" panose="020F0502020204030204"/>
                <a:ea typeface="DejaVu Sans"/>
              </a:rPr>
              <a:t>Questions </a:t>
            </a:r>
            <a:endParaRPr lang="en-IN" sz="4200" b="0" strike="noStrike" spc="-1">
              <a:latin typeface="Arial" panose="020B0604020202020204"/>
            </a:endParaRPr>
          </a:p>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200" b="0" strike="noStrike" spc="-1">
                <a:solidFill>
                  <a:srgbClr val="000000"/>
                </a:solidFill>
                <a:latin typeface="Calibri" panose="020F0502020204030204"/>
                <a:ea typeface="DejaVu Sans"/>
              </a:rPr>
              <a:t>                  </a:t>
            </a:r>
            <a:r>
              <a:rPr lang="en-US" sz="4200" b="0" strike="noStrike" spc="-1">
                <a:solidFill>
                  <a:srgbClr val="000000"/>
                </a:solidFill>
                <a:latin typeface="Calibri" panose="020F0502020204030204"/>
                <a:ea typeface="DejaVu Sans"/>
              </a:rPr>
              <a:t>BASED </a:t>
            </a:r>
            <a:endParaRPr lang="en-IN" sz="4200" b="0" strike="noStrike" spc="-1">
              <a:latin typeface="Arial" panose="020B0604020202020204"/>
            </a:endParaRPr>
          </a:p>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200" b="0" strike="noStrike" spc="-1">
                <a:solidFill>
                  <a:srgbClr val="000000"/>
                </a:solidFill>
                <a:latin typeface="Calibri" panose="020F0502020204030204"/>
                <a:ea typeface="DejaVu Sans"/>
              </a:rPr>
              <a:t>                              </a:t>
            </a:r>
            <a:r>
              <a:rPr lang="en-US" sz="4200" b="0" strike="noStrike" spc="-1">
                <a:solidFill>
                  <a:srgbClr val="000000"/>
                </a:solidFill>
                <a:latin typeface="Calibri" panose="020F0502020204030204"/>
                <a:ea typeface="DejaVu Sans"/>
              </a:rPr>
              <a:t>ON </a:t>
            </a:r>
            <a:endParaRPr lang="en-IN" sz="4200" b="0" strike="noStrike" spc="-1">
              <a:latin typeface="Arial" panose="020B0604020202020204"/>
            </a:endParaRPr>
          </a:p>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200" b="0" strike="noStrike" spc="-1">
                <a:solidFill>
                  <a:srgbClr val="000000"/>
                </a:solidFill>
                <a:latin typeface="Calibri" panose="020F0502020204030204"/>
                <a:ea typeface="DejaVu Sans"/>
              </a:rPr>
              <a:t>                                     </a:t>
            </a:r>
            <a:r>
              <a:rPr lang="en-US" sz="4200" b="0" strike="noStrike" spc="-1">
                <a:solidFill>
                  <a:srgbClr val="000000"/>
                </a:solidFill>
                <a:latin typeface="Calibri" panose="020F0502020204030204"/>
                <a:ea typeface="DejaVu Sans"/>
              </a:rPr>
              <a:t>Alternate Time</a:t>
            </a:r>
            <a:endParaRPr lang="en-IN" sz="42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ectangles 64"/>
          <p:cNvSpPr/>
          <p:nvPr/>
        </p:nvSpPr>
        <p:spPr>
          <a:xfrm>
            <a:off x="457200" y="914400"/>
            <a:ext cx="8228880" cy="452520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normAutofit fontScale="96000"/>
          </a:bodyPr>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panose="020F0502020204030204"/>
                <a:ea typeface="Times New Roman" panose="02020603050405020304"/>
              </a:rPr>
              <a:t>14.A and B can complete a work in 12 and 15 days respectively. They started the work alternately for 1 day each and A started the work first. In how much time the whole work will be completed?</a:t>
            </a:r>
            <a:endParaRPr lang="en-IN" sz="3200" b="0" strike="noStrike" spc="-1">
              <a:latin typeface="Arial" panose="020B0604020202020204"/>
            </a:endParaRPr>
          </a:p>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panose="020F0502020204030204"/>
                <a:ea typeface="Times New Roman" panose="02020603050405020304"/>
              </a:rPr>
              <a:t>(1) 13 ¼ days </a:t>
            </a:r>
            <a:endParaRPr lang="en-IN" sz="3200" b="0" strike="noStrike" spc="-1">
              <a:latin typeface="Arial" panose="020B0604020202020204"/>
            </a:endParaRPr>
          </a:p>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panose="020F0502020204030204"/>
                <a:ea typeface="Times New Roman" panose="02020603050405020304"/>
              </a:rPr>
              <a:t>(2) 11 days</a:t>
            </a:r>
            <a:endParaRPr lang="en-IN" sz="3200" b="0" strike="noStrike" spc="-1">
              <a:latin typeface="Arial" panose="020B0604020202020204"/>
            </a:endParaRPr>
          </a:p>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panose="020F0502020204030204"/>
                <a:ea typeface="Times New Roman" panose="02020603050405020304"/>
              </a:rPr>
              <a:t>(3) 16 ¼ days </a:t>
            </a:r>
            <a:endParaRPr lang="en-IN" sz="3200" b="0" strike="noStrike" spc="-1">
              <a:latin typeface="Arial" panose="020B0604020202020204"/>
            </a:endParaRPr>
          </a:p>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panose="020F0502020204030204"/>
                <a:ea typeface="Times New Roman" panose="02020603050405020304"/>
              </a:rPr>
              <a:t>(4) 17days</a:t>
            </a:r>
            <a:endParaRPr lang="en-IN" sz="3200" b="0" strike="noStrike" spc="-1">
              <a:latin typeface="Arial" panose="020B0604020202020204"/>
            </a:endParaRPr>
          </a:p>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s 65"/>
          <p:cNvSpPr/>
          <p:nvPr/>
        </p:nvSpPr>
        <p:spPr>
          <a:xfrm>
            <a:off x="457200" y="609480"/>
            <a:ext cx="8228880" cy="452520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normAutofit fontScale="99000"/>
          </a:bodyPr>
          <a:p>
            <a:pPr marL="342900" indent="-342900" algn="just">
              <a:lnSpc>
                <a:spcPct val="100000"/>
              </a:lnSpc>
              <a:spcBef>
                <a:spcPts val="800"/>
              </a:spcBef>
              <a:buNone/>
              <a:tabLst>
                <a:tab pos="0" algn="l"/>
              </a:tabLst>
            </a:pPr>
            <a:r>
              <a:rPr lang="en-IN" sz="3200" b="0" strike="noStrike" spc="-1">
                <a:solidFill>
                  <a:srgbClr val="000000"/>
                </a:solidFill>
                <a:latin typeface="Calibri" panose="020F0502020204030204"/>
                <a:ea typeface="DejaVu Sans"/>
              </a:rPr>
              <a:t>15. Sita and Gita can complete a work in 8 and 12 hours respectively.If they work in stretches of one hour alternatively, sita beginning at 9 am then at what time the work will be completed?</a:t>
            </a:r>
            <a:endParaRPr lang="en-IN" sz="3200" b="0" strike="noStrike" spc="-1">
              <a:latin typeface="Arial" panose="020B0604020202020204"/>
            </a:endParaRPr>
          </a:p>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panose="020F0502020204030204"/>
                <a:ea typeface="Times New Roman" panose="02020603050405020304"/>
              </a:rPr>
              <a:t>(1) 5 : 30 pm </a:t>
            </a:r>
            <a:endParaRPr lang="en-IN" sz="3200" b="0" strike="noStrike" spc="-1">
              <a:latin typeface="Arial" panose="020B0604020202020204"/>
            </a:endParaRPr>
          </a:p>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panose="020F0502020204030204"/>
                <a:ea typeface="Times New Roman" panose="02020603050405020304"/>
              </a:rPr>
              <a:t>(2) 6 : 00 am</a:t>
            </a:r>
            <a:endParaRPr lang="en-IN" sz="3200" b="0" strike="noStrike" spc="-1">
              <a:latin typeface="Arial" panose="020B0604020202020204"/>
            </a:endParaRPr>
          </a:p>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panose="020F0502020204030204"/>
                <a:ea typeface="Times New Roman" panose="02020603050405020304"/>
              </a:rPr>
              <a:t>(3) 5 : 30 am </a:t>
            </a:r>
            <a:endParaRPr lang="en-IN" sz="3200" b="0" strike="noStrike" spc="-1">
              <a:latin typeface="Arial" panose="020B0604020202020204"/>
            </a:endParaRPr>
          </a:p>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panose="020F0502020204030204"/>
                <a:ea typeface="Times New Roman" panose="02020603050405020304"/>
              </a:rPr>
              <a:t>(4) 6 : 30 pm</a:t>
            </a:r>
            <a:endParaRPr lang="en-IN" sz="3200" b="0" strike="noStrike" spc="-1">
              <a:latin typeface="Arial" panose="020B0604020202020204"/>
            </a:endParaRPr>
          </a:p>
          <a:p>
            <a:pPr marL="342900" indent="-342900">
              <a:lnSpc>
                <a:spcPct val="100000"/>
              </a:lnSpc>
              <a:spcBef>
                <a:spcPts val="800"/>
              </a:spcBef>
              <a:buNone/>
              <a:tabLst>
                <a:tab pos="0" algn="l"/>
              </a:tabLst>
            </a:pPr>
            <a:endParaRPr lang="en-IN" sz="32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Rectangles 66"/>
          <p:cNvSpPr/>
          <p:nvPr/>
        </p:nvSpPr>
        <p:spPr>
          <a:xfrm>
            <a:off x="380880" y="838080"/>
            <a:ext cx="8228880" cy="452520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normAutofit/>
          </a:bodyPr>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panose="020F0502020204030204"/>
                <a:ea typeface="Times New Roman" panose="02020603050405020304"/>
              </a:rPr>
              <a:t>16. A &amp; B working alone can do a work in 9 and 12 days, respectively. If they work for a day alternately, A beginning, in how many days the work will be completed?</a:t>
            </a:r>
            <a:endParaRPr lang="en-IN" sz="3200" b="0" strike="noStrike" spc="-1">
              <a:latin typeface="Arial" panose="020B0604020202020204"/>
            </a:endParaRPr>
          </a:p>
          <a:p>
            <a:pPr marL="215900" indent="-215900">
              <a:lnSpc>
                <a:spcPct val="100000"/>
              </a:lnSpc>
              <a:spcBef>
                <a:spcPts val="800"/>
              </a:spcBef>
              <a:buClr>
                <a:srgbClr val="000000"/>
              </a:buClr>
              <a:buFont typeface="Calibri" panose="020F0502020204030204"/>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panose="020F0502020204030204"/>
                <a:ea typeface="Times New Roman" panose="02020603050405020304"/>
              </a:rPr>
              <a:t>12</a:t>
            </a:r>
            <a:endParaRPr lang="en-IN" sz="3200" b="0" strike="noStrike" spc="-1">
              <a:latin typeface="Arial" panose="020B0604020202020204"/>
            </a:endParaRPr>
          </a:p>
          <a:p>
            <a:pPr marL="215900" indent="-215900">
              <a:lnSpc>
                <a:spcPct val="100000"/>
              </a:lnSpc>
              <a:spcBef>
                <a:spcPts val="800"/>
              </a:spcBef>
              <a:buClr>
                <a:srgbClr val="000000"/>
              </a:buClr>
              <a:buFont typeface="Calibri" panose="020F0502020204030204"/>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panose="020F0502020204030204"/>
                <a:ea typeface="Times New Roman" panose="02020603050405020304"/>
              </a:rPr>
              <a:t>12 ¼</a:t>
            </a:r>
            <a:endParaRPr lang="en-IN" sz="3200" b="0" strike="noStrike" spc="-1">
              <a:latin typeface="Arial" panose="020B0604020202020204"/>
            </a:endParaRPr>
          </a:p>
          <a:p>
            <a:pPr marL="215900" indent="-215900">
              <a:lnSpc>
                <a:spcPct val="100000"/>
              </a:lnSpc>
              <a:spcBef>
                <a:spcPts val="800"/>
              </a:spcBef>
              <a:buClr>
                <a:srgbClr val="000000"/>
              </a:buClr>
              <a:buFont typeface="Calibri" panose="020F0502020204030204"/>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panose="020F0502020204030204"/>
                <a:ea typeface="Times New Roman" panose="02020603050405020304"/>
              </a:rPr>
              <a:t>10</a:t>
            </a:r>
            <a:endParaRPr lang="en-IN" sz="3200" b="0" strike="noStrike" spc="-1">
              <a:latin typeface="Arial" panose="020B0604020202020204"/>
            </a:endParaRPr>
          </a:p>
          <a:p>
            <a:pPr marL="215900" indent="-215900">
              <a:lnSpc>
                <a:spcPct val="100000"/>
              </a:lnSpc>
              <a:spcBef>
                <a:spcPts val="800"/>
              </a:spcBef>
              <a:buClr>
                <a:srgbClr val="000000"/>
              </a:buClr>
              <a:buFont typeface="Calibri" panose="020F0502020204030204"/>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panose="020F0502020204030204"/>
                <a:ea typeface="Times New Roman" panose="02020603050405020304"/>
              </a:rPr>
              <a:t>10 ¼</a:t>
            </a:r>
            <a:endParaRPr lang="en-IN" sz="3200" b="0" strike="noStrike" spc="-1">
              <a:latin typeface="Arial" panose="020B0604020202020204"/>
            </a:endParaRPr>
          </a:p>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panose="020B0604020202020204"/>
            </a:endParaRPr>
          </a:p>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ctangles 67"/>
          <p:cNvSpPr/>
          <p:nvPr/>
        </p:nvSpPr>
        <p:spPr>
          <a:xfrm>
            <a:off x="457200" y="914400"/>
            <a:ext cx="8228880" cy="452520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normAutofit/>
          </a:bodyPr>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panose="020B0604020202020204"/>
            </a:endParaRPr>
          </a:p>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strike="noStrike" spc="-1">
                <a:solidFill>
                  <a:srgbClr val="000000"/>
                </a:solidFill>
                <a:latin typeface="Calibri" panose="020F0502020204030204"/>
                <a:ea typeface="Times New Roman" panose="02020603050405020304"/>
              </a:rPr>
              <a:t>                                 </a:t>
            </a:r>
            <a:endParaRPr lang="en-IN" sz="3200" b="0" strike="noStrike" spc="-1">
              <a:latin typeface="Arial" panose="020B0604020202020204"/>
            </a:endParaRPr>
          </a:p>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strike="noStrike" spc="-1">
                <a:solidFill>
                  <a:srgbClr val="000000"/>
                </a:solidFill>
                <a:latin typeface="Calibri" panose="020F0502020204030204"/>
                <a:ea typeface="Times New Roman" panose="02020603050405020304"/>
              </a:rPr>
              <a:t>      </a:t>
            </a:r>
            <a:endParaRPr lang="en-IN" sz="3200" b="0" strike="noStrike" spc="-1">
              <a:latin typeface="Arial" panose="020B0604020202020204"/>
            </a:endParaRPr>
          </a:p>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strike="noStrike" spc="-1">
                <a:solidFill>
                  <a:srgbClr val="000000"/>
                </a:solidFill>
                <a:latin typeface="Calibri" panose="020F0502020204030204"/>
                <a:ea typeface="Times New Roman" panose="02020603050405020304"/>
              </a:rPr>
              <a:t>                                  </a:t>
            </a:r>
            <a:r>
              <a:rPr lang="en-US" sz="3200" b="1" strike="noStrike" spc="-1">
                <a:solidFill>
                  <a:srgbClr val="000000"/>
                </a:solidFill>
                <a:latin typeface="Calibri" panose="020F0502020204030204"/>
                <a:ea typeface="Times New Roman" panose="02020603050405020304"/>
              </a:rPr>
              <a:t>Advance </a:t>
            </a:r>
            <a:endParaRPr lang="en-IN" sz="3200" b="0" strike="noStrike" spc="-1">
              <a:latin typeface="Arial" panose="020B0604020202020204"/>
            </a:endParaRPr>
          </a:p>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strike="noStrike" spc="-1">
                <a:solidFill>
                  <a:srgbClr val="000000"/>
                </a:solidFill>
                <a:latin typeface="Calibri" panose="020F0502020204030204"/>
                <a:ea typeface="Times New Roman" panose="02020603050405020304"/>
              </a:rPr>
              <a:t>                                 </a:t>
            </a:r>
            <a:r>
              <a:rPr lang="en-US" sz="3200" b="1" strike="noStrike" spc="-1">
                <a:solidFill>
                  <a:srgbClr val="000000"/>
                </a:solidFill>
                <a:latin typeface="Calibri" panose="020F0502020204030204"/>
                <a:ea typeface="Times New Roman" panose="02020603050405020304"/>
              </a:rPr>
              <a:t>Questions</a:t>
            </a:r>
            <a:endParaRPr lang="en-IN" sz="32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ectangles 68"/>
          <p:cNvSpPr/>
          <p:nvPr/>
        </p:nvSpPr>
        <p:spPr>
          <a:xfrm>
            <a:off x="304920" y="685800"/>
            <a:ext cx="8228880" cy="452520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normAutofit/>
          </a:bodyPr>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panose="020F0502020204030204"/>
                <a:ea typeface="Times New Roman" panose="02020603050405020304"/>
              </a:rPr>
              <a:t>17. A is twice as good a workman as B and B is twice as good a workman as C. If A and B can together finish a piece of work in 4 days, then C can do it by himself in</a:t>
            </a:r>
            <a:endParaRPr lang="en-IN" sz="3200" b="0" strike="noStrike" spc="-1">
              <a:latin typeface="Arial" panose="020B0604020202020204"/>
            </a:endParaRPr>
          </a:p>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panose="020F0502020204030204"/>
                <a:ea typeface="Times New Roman" panose="02020603050405020304"/>
              </a:rPr>
              <a:t>(1) 6 days </a:t>
            </a:r>
            <a:endParaRPr lang="en-IN" sz="3200" b="0" strike="noStrike" spc="-1">
              <a:latin typeface="Arial" panose="020B0604020202020204"/>
            </a:endParaRPr>
          </a:p>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panose="020F0502020204030204"/>
                <a:ea typeface="Times New Roman" panose="02020603050405020304"/>
              </a:rPr>
              <a:t>(2) 8 days</a:t>
            </a:r>
            <a:endParaRPr lang="en-IN" sz="3200" b="0" strike="noStrike" spc="-1">
              <a:latin typeface="Arial" panose="020B0604020202020204"/>
            </a:endParaRPr>
          </a:p>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panose="020F0502020204030204"/>
                <a:ea typeface="Times New Roman" panose="02020603050405020304"/>
              </a:rPr>
              <a:t>(3) 24 days </a:t>
            </a:r>
            <a:endParaRPr lang="en-IN" sz="3200" b="0" strike="noStrike" spc="-1">
              <a:latin typeface="Arial" panose="020B0604020202020204"/>
            </a:endParaRPr>
          </a:p>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panose="020F0502020204030204"/>
                <a:ea typeface="Times New Roman" panose="02020603050405020304"/>
              </a:rPr>
              <a:t>(4) 12 days</a:t>
            </a:r>
            <a:endParaRPr lang="en-IN" sz="32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s 69"/>
          <p:cNvSpPr/>
          <p:nvPr/>
        </p:nvSpPr>
        <p:spPr>
          <a:xfrm>
            <a:off x="457200" y="533160"/>
            <a:ext cx="8228880" cy="559188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normAutofit/>
          </a:bodyPr>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panose="020F0502020204030204"/>
                <a:ea typeface="DejaVu Sans"/>
              </a:rPr>
              <a:t>18. A does half as much work as B in one sixth of the time. If together they take 10 days to complete a work, how much time shall B take to do it alone?</a:t>
            </a:r>
            <a:endParaRPr lang="en-IN" sz="3200" b="0" strike="noStrike" spc="-1">
              <a:latin typeface="Arial" panose="020B0604020202020204"/>
            </a:endParaRPr>
          </a:p>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panose="020F0502020204030204"/>
                <a:ea typeface="DejaVu Sans"/>
              </a:rPr>
              <a:t>(1) 70 days </a:t>
            </a:r>
            <a:endParaRPr lang="en-IN" sz="3200" b="0" strike="noStrike" spc="-1">
              <a:latin typeface="Arial" panose="020B0604020202020204"/>
            </a:endParaRPr>
          </a:p>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panose="020F0502020204030204"/>
                <a:ea typeface="DejaVu Sans"/>
              </a:rPr>
              <a:t>(2) 30 days</a:t>
            </a:r>
            <a:endParaRPr lang="en-IN" sz="3200" b="0" strike="noStrike" spc="-1">
              <a:latin typeface="Arial" panose="020B0604020202020204"/>
            </a:endParaRPr>
          </a:p>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panose="020F0502020204030204"/>
                <a:ea typeface="DejaVu Sans"/>
              </a:rPr>
              <a:t>(3) 40 days </a:t>
            </a:r>
            <a:endParaRPr lang="en-IN" sz="3200" b="0" strike="noStrike" spc="-1">
              <a:latin typeface="Arial" panose="020B0604020202020204"/>
            </a:endParaRPr>
          </a:p>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panose="020F0502020204030204"/>
                <a:ea typeface="DejaVu Sans"/>
              </a:rPr>
              <a:t>(4) 50 days</a:t>
            </a:r>
            <a:endParaRPr lang="en-IN" sz="3200" b="0" strike="noStrike" spc="-1">
              <a:latin typeface="Arial" panose="020B0604020202020204"/>
            </a:endParaRPr>
          </a:p>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panose="020B0604020202020204"/>
            </a:endParaRPr>
          </a:p>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panose="020B0604020202020204"/>
            </a:endParaRPr>
          </a:p>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s 70"/>
          <p:cNvSpPr/>
          <p:nvPr/>
        </p:nvSpPr>
        <p:spPr>
          <a:xfrm>
            <a:off x="457200" y="762120"/>
            <a:ext cx="8228880" cy="452520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normAutofit/>
          </a:bodyPr>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panose="020F0502020204030204"/>
                <a:ea typeface="Times New Roman" panose="02020603050405020304"/>
              </a:rPr>
              <a:t>19. Jyothi can do 3/4 of a job in 12 days. Mala is twice as efficient as Jyothi. In how many days will Mala finish the job ?</a:t>
            </a:r>
            <a:endParaRPr lang="en-IN" sz="3200" b="0" strike="noStrike" spc="-1">
              <a:latin typeface="Arial" panose="020B0604020202020204"/>
            </a:endParaRPr>
          </a:p>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panose="020F0502020204030204"/>
                <a:ea typeface="Times New Roman" panose="02020603050405020304"/>
              </a:rPr>
              <a:t>(1) 6 days         </a:t>
            </a:r>
            <a:endParaRPr lang="en-IN" sz="3200" b="0" strike="noStrike" spc="-1">
              <a:latin typeface="Arial" panose="020B0604020202020204"/>
            </a:endParaRPr>
          </a:p>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panose="020F0502020204030204"/>
                <a:ea typeface="Times New Roman" panose="02020603050405020304"/>
              </a:rPr>
              <a:t>(2) 8 days</a:t>
            </a:r>
            <a:endParaRPr lang="en-IN" sz="3200" b="0" strike="noStrike" spc="-1">
              <a:latin typeface="Arial" panose="020B0604020202020204"/>
            </a:endParaRPr>
          </a:p>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panose="020F0502020204030204"/>
                <a:ea typeface="Times New Roman" panose="02020603050405020304"/>
              </a:rPr>
              <a:t>(3) 12 days       </a:t>
            </a:r>
            <a:endParaRPr lang="en-IN" sz="3200" b="0" strike="noStrike" spc="-1">
              <a:latin typeface="Arial" panose="020B0604020202020204"/>
            </a:endParaRPr>
          </a:p>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panose="020F0502020204030204"/>
                <a:ea typeface="Times New Roman" panose="02020603050405020304"/>
              </a:rPr>
              <a:t>(4) 16 days</a:t>
            </a:r>
            <a:endParaRPr lang="en-IN" sz="32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ectangles 71"/>
          <p:cNvSpPr/>
          <p:nvPr/>
        </p:nvSpPr>
        <p:spPr>
          <a:xfrm>
            <a:off x="457200" y="533160"/>
            <a:ext cx="8228880" cy="559188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normAutofit/>
          </a:bodyPr>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panose="020F0502020204030204"/>
                <a:ea typeface="DejaVu Sans"/>
              </a:rPr>
              <a:t>20. A and B together can do a work in 12 days. B and C together do it in 15 days. If A’s efficiency is twice that of C, then the days required for B alone to finish the work is</a:t>
            </a:r>
            <a:endParaRPr lang="en-IN" sz="3200" b="0" strike="noStrike" spc="-1">
              <a:latin typeface="Arial" panose="020B0604020202020204"/>
            </a:endParaRPr>
          </a:p>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panose="020F0502020204030204"/>
                <a:ea typeface="DejaVu Sans"/>
              </a:rPr>
              <a:t>(1) 60 days </a:t>
            </a:r>
            <a:endParaRPr lang="en-IN" sz="3200" b="0" strike="noStrike" spc="-1">
              <a:latin typeface="Arial" panose="020B0604020202020204"/>
            </a:endParaRPr>
          </a:p>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panose="020F0502020204030204"/>
                <a:ea typeface="DejaVu Sans"/>
              </a:rPr>
              <a:t>(2) 30 days</a:t>
            </a:r>
            <a:endParaRPr lang="en-IN" sz="3200" b="0" strike="noStrike" spc="-1">
              <a:latin typeface="Arial" panose="020B0604020202020204"/>
            </a:endParaRPr>
          </a:p>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panose="020F0502020204030204"/>
                <a:ea typeface="DejaVu Sans"/>
              </a:rPr>
              <a:t>(3) 20 days </a:t>
            </a:r>
            <a:endParaRPr lang="en-IN" sz="3200" b="0" strike="noStrike" spc="-1">
              <a:latin typeface="Arial" panose="020B0604020202020204"/>
            </a:endParaRPr>
          </a:p>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panose="020F0502020204030204"/>
                <a:ea typeface="DejaVu Sans"/>
              </a:rPr>
              <a:t>(4) 15 days</a:t>
            </a:r>
            <a:endParaRPr lang="en-IN" sz="3200" b="0" strike="noStrike" spc="-1">
              <a:latin typeface="Arial" panose="020B0604020202020204"/>
            </a:endParaRPr>
          </a:p>
          <a:p>
            <a:pPr>
              <a:lnSpc>
                <a:spcPct val="100000"/>
              </a:lnSpc>
              <a:spcBef>
                <a:spcPts val="800"/>
              </a:spcBef>
              <a:buNone/>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panose="020B0604020202020204"/>
            </a:endParaRPr>
          </a:p>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panose="020B0604020202020204"/>
            </a:endParaRPr>
          </a:p>
          <a:p>
            <a:pPr>
              <a:lnSpc>
                <a:spcPct val="100000"/>
              </a:lnSpc>
              <a:spcBef>
                <a:spcPts val="800"/>
              </a:spcBef>
              <a:buNone/>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s 72"/>
          <p:cNvSpPr/>
          <p:nvPr/>
        </p:nvSpPr>
        <p:spPr>
          <a:xfrm>
            <a:off x="590400" y="874080"/>
            <a:ext cx="8228880" cy="4525200"/>
          </a:xfrm>
          <a:prstGeom prst="rect">
            <a:avLst/>
          </a:prstGeom>
          <a:noFill/>
          <a:ln w="0">
            <a:noFill/>
          </a:ln>
        </p:spPr>
        <p:style>
          <a:lnRef idx="0">
            <a:srgbClr val="FFFFFF"/>
          </a:lnRef>
          <a:fillRef idx="0">
            <a:srgbClr val="FFFFFF"/>
          </a:fillRef>
          <a:effectRef idx="0">
            <a:srgbClr val="FFFFFF"/>
          </a:effectRef>
          <a:fontRef idx="minor"/>
        </p:style>
      </p:sp>
      <p:sp>
        <p:nvSpPr>
          <p:cNvPr id="74" name="Rectangles 73"/>
          <p:cNvSpPr/>
          <p:nvPr/>
        </p:nvSpPr>
        <p:spPr>
          <a:xfrm>
            <a:off x="0" y="509760"/>
            <a:ext cx="9278280" cy="398952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noAutofit/>
          </a:bodyPr>
          <a:p>
            <a:pPr>
              <a:lnSpc>
                <a:spcPct val="100000"/>
              </a:lnSpc>
              <a:buNone/>
            </a:pPr>
            <a:r>
              <a:rPr lang="en-IN" sz="2800" b="0" strike="noStrike" spc="-1">
                <a:solidFill>
                  <a:srgbClr val="000000"/>
                </a:solidFill>
                <a:latin typeface="Calibiri"/>
                <a:ea typeface="DejaVu Sans"/>
              </a:rPr>
              <a:t>21. Two workers A and B working together completed a job in 5 days.If A worked twice as efficiently as he actually did and B worked 1/3 as efficiently as he actually did, the work would have been completed in 3 days. To complete the job alone, A would require</a:t>
            </a:r>
            <a:endParaRPr lang="en-IN" sz="2800" b="0" strike="noStrike" spc="-1">
              <a:latin typeface="Arial" panose="020B0604020202020204"/>
            </a:endParaRPr>
          </a:p>
          <a:p>
            <a:pPr>
              <a:lnSpc>
                <a:spcPct val="100000"/>
              </a:lnSpc>
              <a:buNone/>
            </a:pPr>
            <a:r>
              <a:rPr lang="en-IN" sz="2800" b="0" strike="noStrike" spc="-1">
                <a:solidFill>
                  <a:srgbClr val="000000"/>
                </a:solidFill>
                <a:latin typeface="Calibiri"/>
                <a:ea typeface="DejaVu Sans"/>
              </a:rPr>
              <a:t>(1) 5  1/5 days </a:t>
            </a:r>
            <a:endParaRPr lang="en-IN" sz="2800" b="0" strike="noStrike" spc="-1">
              <a:latin typeface="Arial" panose="020B0604020202020204"/>
            </a:endParaRPr>
          </a:p>
          <a:p>
            <a:pPr>
              <a:lnSpc>
                <a:spcPct val="100000"/>
              </a:lnSpc>
              <a:buNone/>
            </a:pPr>
            <a:r>
              <a:rPr lang="en-IN" sz="2800" b="0" strike="noStrike" spc="-1">
                <a:solidFill>
                  <a:srgbClr val="000000"/>
                </a:solidFill>
                <a:latin typeface="Calibiri"/>
                <a:ea typeface="DejaVu Sans"/>
              </a:rPr>
              <a:t>(2) 6  1/4 days</a:t>
            </a:r>
            <a:endParaRPr lang="en-IN" sz="2800" b="0" strike="noStrike" spc="-1">
              <a:latin typeface="Arial" panose="020B0604020202020204"/>
            </a:endParaRPr>
          </a:p>
          <a:p>
            <a:pPr>
              <a:lnSpc>
                <a:spcPct val="100000"/>
              </a:lnSpc>
              <a:buNone/>
            </a:pPr>
            <a:r>
              <a:rPr lang="en-IN" sz="2800" b="0" strike="noStrike" spc="-1">
                <a:solidFill>
                  <a:srgbClr val="000000"/>
                </a:solidFill>
                <a:latin typeface="Calibiri"/>
                <a:ea typeface="DejaVu Sans"/>
              </a:rPr>
              <a:t>(3) 7  1/2  days </a:t>
            </a:r>
            <a:endParaRPr lang="en-IN" sz="2800" b="0" strike="noStrike" spc="-1">
              <a:latin typeface="Arial" panose="020B0604020202020204"/>
            </a:endParaRPr>
          </a:p>
          <a:p>
            <a:pPr>
              <a:lnSpc>
                <a:spcPct val="100000"/>
              </a:lnSpc>
              <a:buNone/>
            </a:pPr>
            <a:r>
              <a:rPr lang="en-IN" sz="2800" b="0" strike="noStrike" spc="-1">
                <a:solidFill>
                  <a:srgbClr val="000000"/>
                </a:solidFill>
                <a:latin typeface="Calibiri"/>
                <a:ea typeface="DejaVu Sans"/>
              </a:rPr>
              <a:t>(4) 8  3/4 days</a:t>
            </a:r>
            <a:endParaRPr lang="en-IN" sz="2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PlaceHolder 1"/>
          <p:cNvSpPr>
            <a:spLocks noGrp="1"/>
          </p:cNvSpPr>
          <p:nvPr>
            <p:ph type="title"/>
          </p:nvPr>
        </p:nvSpPr>
        <p:spPr>
          <a:xfrm>
            <a:off x="533520" y="2666520"/>
            <a:ext cx="8228880" cy="1142280"/>
          </a:xfrm>
          <a:prstGeom prst="rect">
            <a:avLst/>
          </a:prstGeom>
          <a:noFill/>
          <a:ln w="0">
            <a:noFill/>
          </a:ln>
        </p:spPr>
        <p:txBody>
          <a:bodyPr lIns="90000" tIns="46800" rIns="90000" bIns="46800" anchor="ctr">
            <a:noAutofit/>
          </a:bodyPr>
          <a:p>
            <a:pP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b="0" strike="noStrike" spc="-1">
                <a:solidFill>
                  <a:srgbClr val="000000"/>
                </a:solidFill>
                <a:latin typeface="Calibri" panose="020F0502020204030204"/>
              </a:rPr>
              <a:t> </a:t>
            </a:r>
            <a:r>
              <a:rPr lang="en-US" sz="4400" b="0" strike="noStrike" spc="-1">
                <a:solidFill>
                  <a:srgbClr val="000000"/>
                </a:solidFill>
                <a:latin typeface="Calibri" panose="020F0502020204030204"/>
              </a:rPr>
              <a:t>Questions</a:t>
            </a:r>
            <a:br>
              <a:rPr sz="4400"/>
            </a:br>
            <a:r>
              <a:rPr lang="en-US" sz="4400" b="0" strike="noStrike" spc="-1">
                <a:solidFill>
                  <a:srgbClr val="000000"/>
                </a:solidFill>
                <a:latin typeface="Calibri" panose="020F0502020204030204"/>
              </a:rPr>
              <a:t>                    Based </a:t>
            </a:r>
            <a:br>
              <a:rPr sz="4400"/>
            </a:br>
            <a:r>
              <a:rPr lang="en-US" sz="4400" b="0" strike="noStrike" spc="-1">
                <a:solidFill>
                  <a:srgbClr val="000000"/>
                </a:solidFill>
                <a:latin typeface="Calibri" panose="020F0502020204030204"/>
              </a:rPr>
              <a:t>                                on</a:t>
            </a:r>
            <a:br>
              <a:rPr sz="4400"/>
            </a:br>
            <a:r>
              <a:rPr lang="en-US" sz="4400" b="0" strike="noStrike" spc="-1">
                <a:solidFill>
                  <a:srgbClr val="000000"/>
                </a:solidFill>
                <a:latin typeface="Calibri" panose="020F0502020204030204"/>
              </a:rPr>
              <a:t>                                       Efficiency</a:t>
            </a:r>
            <a:endParaRPr lang="en-IN" sz="44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Rectangles 74"/>
          <p:cNvSpPr/>
          <p:nvPr/>
        </p:nvSpPr>
        <p:spPr>
          <a:xfrm>
            <a:off x="457200" y="838080"/>
            <a:ext cx="8228880" cy="452520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normAutofit/>
          </a:bodyPr>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panose="020F0502020204030204"/>
                <a:ea typeface="DejaVu Sans"/>
              </a:rPr>
              <a:t>22. If the work done by (x –1) men in (x + 1) days is to the work done by (x + 2) men in (x – 1) days are in the ratio 9 : 10, then the value of x is equal to :</a:t>
            </a:r>
            <a:endParaRPr lang="en-IN" sz="3200" b="0" strike="noStrike" spc="-1">
              <a:latin typeface="Arial" panose="020B0604020202020204"/>
            </a:endParaRPr>
          </a:p>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panose="020F0502020204030204"/>
                <a:ea typeface="DejaVu Sans"/>
              </a:rPr>
              <a:t>(1) 5 </a:t>
            </a:r>
            <a:endParaRPr lang="en-IN" sz="3200" b="0" strike="noStrike" spc="-1">
              <a:latin typeface="Arial" panose="020B0604020202020204"/>
            </a:endParaRPr>
          </a:p>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panose="020F0502020204030204"/>
                <a:ea typeface="DejaVu Sans"/>
              </a:rPr>
              <a:t>(2) 6</a:t>
            </a:r>
            <a:endParaRPr lang="en-IN" sz="3200" b="0" strike="noStrike" spc="-1">
              <a:latin typeface="Arial" panose="020B0604020202020204"/>
            </a:endParaRPr>
          </a:p>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panose="020F0502020204030204"/>
                <a:ea typeface="DejaVu Sans"/>
              </a:rPr>
              <a:t>(3) 7 </a:t>
            </a:r>
            <a:endParaRPr lang="en-IN" sz="3200" b="0" strike="noStrike" spc="-1">
              <a:latin typeface="Arial" panose="020B0604020202020204"/>
            </a:endParaRPr>
          </a:p>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panose="020F0502020204030204"/>
                <a:ea typeface="DejaVu Sans"/>
              </a:rPr>
              <a:t>(4) 8</a:t>
            </a:r>
            <a:endParaRPr lang="en-IN" sz="3200" b="0" strike="noStrike" spc="-1">
              <a:latin typeface="Arial" panose="020B0604020202020204"/>
            </a:endParaRPr>
          </a:p>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ectangles 75"/>
          <p:cNvSpPr/>
          <p:nvPr/>
        </p:nvSpPr>
        <p:spPr>
          <a:xfrm>
            <a:off x="380880" y="838080"/>
            <a:ext cx="8228880" cy="452520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normAutofit fontScale="92000"/>
          </a:bodyPr>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panose="020F0502020204030204"/>
                <a:ea typeface="DejaVu Sans"/>
              </a:rPr>
              <a:t>23. A contractor undertook to finish a work in 92 days and employed 110 men. After 48 days, he found that he had already done3/5 part of the work, the number of men he can withdraw so that the work may still be finished in time is :</a:t>
            </a:r>
            <a:endParaRPr lang="en-IN" sz="3200" b="0" strike="noStrike" spc="-1">
              <a:latin typeface="Arial" panose="020B0604020202020204"/>
            </a:endParaRPr>
          </a:p>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panose="020F0502020204030204"/>
                <a:ea typeface="DejaVu Sans"/>
              </a:rPr>
              <a:t>(1) 45 </a:t>
            </a:r>
            <a:endParaRPr lang="en-IN" sz="3200" b="0" strike="noStrike" spc="-1">
              <a:latin typeface="Arial" panose="020B0604020202020204"/>
            </a:endParaRPr>
          </a:p>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panose="020F0502020204030204"/>
                <a:ea typeface="DejaVu Sans"/>
              </a:rPr>
              <a:t>(2) 40</a:t>
            </a:r>
            <a:endParaRPr lang="en-IN" sz="3200" b="0" strike="noStrike" spc="-1">
              <a:latin typeface="Arial" panose="020B0604020202020204"/>
            </a:endParaRPr>
          </a:p>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panose="020F0502020204030204"/>
                <a:ea typeface="DejaVu Sans"/>
              </a:rPr>
              <a:t>(3) 35 </a:t>
            </a:r>
            <a:endParaRPr lang="en-IN" sz="3200" b="0" strike="noStrike" spc="-1">
              <a:latin typeface="Arial" panose="020B0604020202020204"/>
            </a:endParaRPr>
          </a:p>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panose="020F0502020204030204"/>
                <a:ea typeface="DejaVu Sans"/>
              </a:rPr>
              <a:t>(4) 30</a:t>
            </a:r>
            <a:endParaRPr lang="en-IN" sz="32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s 76"/>
          <p:cNvSpPr/>
          <p:nvPr/>
        </p:nvSpPr>
        <p:spPr>
          <a:xfrm>
            <a:off x="457200" y="762120"/>
            <a:ext cx="8228880" cy="452520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normAutofit fontScale="91000"/>
          </a:bodyPr>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panose="020F0502020204030204"/>
                <a:ea typeface="DejaVu Sans"/>
              </a:rPr>
              <a:t>24. A man undertakes to do a certain work in 150 days. He employs 200 men. He finds that only a quarter of the work is done in 50 days. The number of additional men that should be appointed so that the whole work will be finished in time is :</a:t>
            </a:r>
            <a:endParaRPr lang="en-IN" sz="3200" b="0" strike="noStrike" spc="-1">
              <a:latin typeface="Arial" panose="020B0604020202020204"/>
            </a:endParaRPr>
          </a:p>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panose="020F0502020204030204"/>
                <a:ea typeface="DejaVu Sans"/>
              </a:rPr>
              <a:t>(1) 75 </a:t>
            </a:r>
            <a:endParaRPr lang="en-IN" sz="3200" b="0" strike="noStrike" spc="-1">
              <a:latin typeface="Arial" panose="020B0604020202020204"/>
            </a:endParaRPr>
          </a:p>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panose="020F0502020204030204"/>
                <a:ea typeface="DejaVu Sans"/>
              </a:rPr>
              <a:t>(2) 100</a:t>
            </a:r>
            <a:endParaRPr lang="en-IN" sz="3200" b="0" strike="noStrike" spc="-1">
              <a:latin typeface="Arial" panose="020B0604020202020204"/>
            </a:endParaRPr>
          </a:p>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panose="020F0502020204030204"/>
                <a:ea typeface="DejaVu Sans"/>
              </a:rPr>
              <a:t>(3) 125 </a:t>
            </a:r>
            <a:endParaRPr lang="en-IN" sz="3200" b="0" strike="noStrike" spc="-1">
              <a:latin typeface="Arial" panose="020B0604020202020204"/>
            </a:endParaRPr>
          </a:p>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panose="020F0502020204030204"/>
                <a:ea typeface="DejaVu Sans"/>
              </a:rPr>
              <a:t>(4) 50</a:t>
            </a:r>
            <a:endParaRPr lang="en-IN" sz="32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Rectangles 77"/>
          <p:cNvSpPr/>
          <p:nvPr/>
        </p:nvSpPr>
        <p:spPr>
          <a:xfrm>
            <a:off x="457200" y="609480"/>
            <a:ext cx="8228880" cy="551592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normAutofit/>
          </a:bodyPr>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panose="020F0502020204030204"/>
                <a:ea typeface="DejaVu Sans"/>
              </a:rPr>
              <a:t>25. A man and a boy received 800 as wages for 5 days for the work they did together. The man’s efficiency in the work was three times that of the boy. What are the daily wages of the boy ?</a:t>
            </a:r>
            <a:endParaRPr lang="en-IN" sz="3200" b="0" strike="noStrike" spc="-1">
              <a:latin typeface="Arial" panose="020B0604020202020204"/>
            </a:endParaRPr>
          </a:p>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panose="020F0502020204030204"/>
                <a:ea typeface="DejaVu Sans"/>
              </a:rPr>
              <a:t>(1) 76 </a:t>
            </a:r>
            <a:endParaRPr lang="en-IN" sz="3200" b="0" strike="noStrike" spc="-1">
              <a:latin typeface="Arial" panose="020B0604020202020204"/>
            </a:endParaRPr>
          </a:p>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panose="020F0502020204030204"/>
                <a:ea typeface="DejaVu Sans"/>
              </a:rPr>
              <a:t>(2) 56</a:t>
            </a:r>
            <a:endParaRPr lang="en-IN" sz="3200" b="0" strike="noStrike" spc="-1">
              <a:latin typeface="Arial" panose="020B0604020202020204"/>
            </a:endParaRPr>
          </a:p>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panose="020F0502020204030204"/>
                <a:ea typeface="DejaVu Sans"/>
              </a:rPr>
              <a:t>(3) 44 </a:t>
            </a:r>
            <a:endParaRPr lang="en-IN" sz="3200" b="0" strike="noStrike" spc="-1">
              <a:latin typeface="Arial" panose="020B0604020202020204"/>
            </a:endParaRPr>
          </a:p>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panose="020F0502020204030204"/>
                <a:ea typeface="DejaVu Sans"/>
              </a:rPr>
              <a:t>(4) 40</a:t>
            </a:r>
            <a:endParaRPr lang="en-IN" sz="3200" b="0" strike="noStrike" spc="-1">
              <a:latin typeface="Arial" panose="020B0604020202020204"/>
            </a:endParaRPr>
          </a:p>
          <a:p>
            <a:pPr>
              <a:lnSpc>
                <a:spcPct val="100000"/>
              </a:lnSpc>
              <a:spcBef>
                <a:spcPts val="800"/>
              </a:spcBef>
              <a:buNone/>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panose="020B0604020202020204"/>
            </a:endParaRPr>
          </a:p>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Rectangles 78"/>
          <p:cNvSpPr/>
          <p:nvPr/>
        </p:nvSpPr>
        <p:spPr>
          <a:xfrm>
            <a:off x="457200" y="609480"/>
            <a:ext cx="8228880" cy="551592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normAutofit/>
          </a:bodyPr>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panose="020F0502020204030204"/>
                <a:ea typeface="DejaVu Sans"/>
              </a:rPr>
              <a:t>26. A daily-wage labourer was engaged</a:t>
            </a:r>
            <a:endParaRPr lang="en-IN" sz="3200" b="0" strike="noStrike" spc="-1">
              <a:latin typeface="Arial" panose="020B0604020202020204"/>
            </a:endParaRPr>
          </a:p>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panose="020F0502020204030204"/>
                <a:ea typeface="DejaVu Sans"/>
              </a:rPr>
              <a:t>for a certain number of days for 5,750; but being absent on some of those days he was paid only 5,000. What was his maximum possible daily</a:t>
            </a:r>
            <a:endParaRPr lang="en-IN" sz="3200" b="0" strike="noStrike" spc="-1">
              <a:latin typeface="Arial" panose="020B0604020202020204"/>
            </a:endParaRPr>
          </a:p>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panose="020F0502020204030204"/>
                <a:ea typeface="DejaVu Sans"/>
              </a:rPr>
              <a:t>wage?</a:t>
            </a:r>
            <a:endParaRPr lang="en-IN" sz="3200" b="0" strike="noStrike" spc="-1">
              <a:latin typeface="Arial" panose="020B0604020202020204"/>
            </a:endParaRPr>
          </a:p>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panose="020F0502020204030204"/>
                <a:ea typeface="DejaVu Sans"/>
              </a:rPr>
              <a:t>(1) 125 </a:t>
            </a:r>
            <a:endParaRPr lang="en-IN" sz="3200" b="0" strike="noStrike" spc="-1">
              <a:latin typeface="Arial" panose="020B0604020202020204"/>
            </a:endParaRPr>
          </a:p>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panose="020F0502020204030204"/>
                <a:ea typeface="DejaVu Sans"/>
              </a:rPr>
              <a:t>(2) 250</a:t>
            </a:r>
            <a:endParaRPr lang="en-IN" sz="3200" b="0" strike="noStrike" spc="-1">
              <a:latin typeface="Arial" panose="020B0604020202020204"/>
            </a:endParaRPr>
          </a:p>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panose="020F0502020204030204"/>
                <a:ea typeface="DejaVu Sans"/>
              </a:rPr>
              <a:t>(3) 375 </a:t>
            </a:r>
            <a:endParaRPr lang="en-IN" sz="3200" b="0" strike="noStrike" spc="-1">
              <a:latin typeface="Arial" panose="020B0604020202020204"/>
            </a:endParaRPr>
          </a:p>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panose="020F0502020204030204"/>
                <a:ea typeface="DejaVu Sans"/>
              </a:rPr>
              <a:t>(4) 500</a:t>
            </a:r>
            <a:endParaRPr lang="en-IN" sz="3200" b="0" strike="noStrike" spc="-1">
              <a:latin typeface="Arial" panose="020B0604020202020204"/>
            </a:endParaRPr>
          </a:p>
          <a:p>
            <a:pPr>
              <a:lnSpc>
                <a:spcPct val="100000"/>
              </a:lnSpc>
              <a:spcBef>
                <a:spcPts val="800"/>
              </a:spcBef>
              <a:buNone/>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panose="020B0604020202020204"/>
            </a:endParaRPr>
          </a:p>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ectangles 79"/>
          <p:cNvSpPr/>
          <p:nvPr/>
        </p:nvSpPr>
        <p:spPr>
          <a:xfrm>
            <a:off x="457200" y="914400"/>
            <a:ext cx="8228880" cy="452520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normAutofit fontScale="95000"/>
          </a:bodyPr>
          <a:p>
            <a:pPr marL="342900" indent="-342900" algn="just">
              <a:lnSpc>
                <a:spcPct val="100000"/>
              </a:lnSpc>
              <a:spcBef>
                <a:spcPts val="800"/>
              </a:spcBef>
              <a:buNone/>
              <a:tabLst>
                <a:tab pos="0" algn="l"/>
              </a:tabLst>
            </a:pPr>
            <a:r>
              <a:rPr lang="en-IN" sz="3200" b="0" strike="noStrike" spc="-1">
                <a:solidFill>
                  <a:srgbClr val="000000"/>
                </a:solidFill>
                <a:latin typeface="Calibri" panose="020F0502020204030204"/>
                <a:ea typeface="DejaVu Sans"/>
              </a:rPr>
              <a:t>27. A labourer was appointed by a contractor on the condition that he would be paid 75 for each day of his work but would be defined at the rate of 15 per day for his absence, apart from losing his wages, After 20 days, the contractor paid the labourer 1140. The number of days the labourer abstained from work was</a:t>
            </a:r>
            <a:endParaRPr lang="en-IN" sz="3200" b="0" strike="noStrike" spc="-1">
              <a:latin typeface="Arial" panose="020B0604020202020204"/>
            </a:endParaRPr>
          </a:p>
          <a:p>
            <a:pPr marL="342900" indent="-342900" algn="just">
              <a:lnSpc>
                <a:spcPct val="100000"/>
              </a:lnSpc>
              <a:spcBef>
                <a:spcPts val="800"/>
              </a:spcBef>
              <a:buNone/>
              <a:tabLst>
                <a:tab pos="0" algn="l"/>
              </a:tabLst>
            </a:pPr>
            <a:r>
              <a:rPr lang="en-IN" sz="3200" b="0" strike="noStrike" spc="-1">
                <a:solidFill>
                  <a:srgbClr val="000000"/>
                </a:solidFill>
                <a:latin typeface="Calibri" panose="020F0502020204030204"/>
                <a:ea typeface="DejaVu Sans"/>
              </a:rPr>
              <a:t>(1) 3       (2) 5</a:t>
            </a:r>
            <a:endParaRPr lang="en-IN" sz="3200" b="0" strike="noStrike" spc="-1">
              <a:latin typeface="Arial" panose="020B0604020202020204"/>
            </a:endParaRPr>
          </a:p>
          <a:p>
            <a:pPr marL="342900" indent="-342900" algn="just">
              <a:lnSpc>
                <a:spcPct val="100000"/>
              </a:lnSpc>
              <a:spcBef>
                <a:spcPts val="800"/>
              </a:spcBef>
              <a:buNone/>
              <a:tabLst>
                <a:tab pos="0" algn="l"/>
              </a:tabLst>
            </a:pPr>
            <a:r>
              <a:rPr lang="en-IN" sz="3200" b="0" strike="noStrike" spc="-1">
                <a:solidFill>
                  <a:srgbClr val="000000"/>
                </a:solidFill>
                <a:latin typeface="Calibri" panose="020F0502020204030204"/>
                <a:ea typeface="DejaVu Sans"/>
              </a:rPr>
              <a:t>(3) 4       (4) 2</a:t>
            </a:r>
            <a:endParaRPr lang="en-IN" sz="32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s 80"/>
          <p:cNvSpPr/>
          <p:nvPr/>
        </p:nvSpPr>
        <p:spPr>
          <a:xfrm>
            <a:off x="457200" y="762120"/>
            <a:ext cx="8228880" cy="452520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normAutofit/>
          </a:bodyPr>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panose="020F0502020204030204"/>
                <a:ea typeface="Times New Roman" panose="02020603050405020304"/>
              </a:rPr>
              <a:t>28. A, B and C can do a piece of work in 20, 30 and 60 days, respectively. In how many days can A do the work if he is assisted by B and C on every third day?</a:t>
            </a:r>
            <a:endParaRPr lang="en-IN" sz="3200" b="0" strike="noStrike" spc="-1">
              <a:latin typeface="Arial" panose="020B0604020202020204"/>
            </a:endParaRPr>
          </a:p>
          <a:p>
            <a:pPr marL="215900" indent="-215900">
              <a:lnSpc>
                <a:spcPct val="100000"/>
              </a:lnSpc>
              <a:spcBef>
                <a:spcPts val="800"/>
              </a:spcBef>
              <a:buClr>
                <a:srgbClr val="000000"/>
              </a:buClr>
              <a:buFont typeface="Calibri" panose="020F0502020204030204"/>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panose="020F0502020204030204"/>
                <a:ea typeface="Times New Roman" panose="02020603050405020304"/>
              </a:rPr>
              <a:t>12</a:t>
            </a:r>
            <a:endParaRPr lang="en-IN" sz="3200" b="0" strike="noStrike" spc="-1">
              <a:latin typeface="Arial" panose="020B0604020202020204"/>
            </a:endParaRPr>
          </a:p>
          <a:p>
            <a:pPr marL="215900" indent="-215900">
              <a:lnSpc>
                <a:spcPct val="100000"/>
              </a:lnSpc>
              <a:spcBef>
                <a:spcPts val="800"/>
              </a:spcBef>
              <a:buClr>
                <a:srgbClr val="000000"/>
              </a:buClr>
              <a:buFont typeface="Calibri" panose="020F0502020204030204"/>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panose="020F0502020204030204"/>
                <a:ea typeface="Times New Roman" panose="02020603050405020304"/>
              </a:rPr>
              <a:t>15</a:t>
            </a:r>
            <a:endParaRPr lang="en-IN" sz="3200" b="0" strike="noStrike" spc="-1">
              <a:latin typeface="Arial" panose="020B0604020202020204"/>
            </a:endParaRPr>
          </a:p>
          <a:p>
            <a:pPr marL="215900" indent="-215900">
              <a:lnSpc>
                <a:spcPct val="100000"/>
              </a:lnSpc>
              <a:spcBef>
                <a:spcPts val="800"/>
              </a:spcBef>
              <a:buClr>
                <a:srgbClr val="000000"/>
              </a:buClr>
              <a:buFont typeface="Calibri" panose="020F0502020204030204"/>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panose="020F0502020204030204"/>
                <a:ea typeface="Times New Roman" panose="02020603050405020304"/>
              </a:rPr>
              <a:t>16</a:t>
            </a:r>
            <a:endParaRPr lang="en-IN" sz="3200" b="0" strike="noStrike" spc="-1">
              <a:latin typeface="Arial" panose="020B0604020202020204"/>
            </a:endParaRPr>
          </a:p>
          <a:p>
            <a:pPr marL="215900" indent="-215900">
              <a:lnSpc>
                <a:spcPct val="100000"/>
              </a:lnSpc>
              <a:spcBef>
                <a:spcPts val="800"/>
              </a:spcBef>
              <a:buClr>
                <a:srgbClr val="000000"/>
              </a:buClr>
              <a:buFont typeface="Calibri" panose="020F0502020204030204"/>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panose="020F0502020204030204"/>
                <a:ea typeface="Times New Roman" panose="02020603050405020304"/>
              </a:rPr>
              <a:t>18</a:t>
            </a:r>
            <a:endParaRPr lang="en-IN" sz="3200" b="0" strike="noStrike" spc="-1">
              <a:latin typeface="Arial" panose="020B0604020202020204"/>
            </a:endParaRPr>
          </a:p>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Rectangles 83"/>
          <p:cNvSpPr/>
          <p:nvPr/>
        </p:nvSpPr>
        <p:spPr>
          <a:xfrm>
            <a:off x="457200" y="685800"/>
            <a:ext cx="8228880" cy="452520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normAutofit fontScale="92000"/>
          </a:bodyPr>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panose="020F0502020204030204"/>
                <a:ea typeface="DejaVu Sans"/>
              </a:rPr>
              <a:t>31. Two persons A and B can do a work alone in 29 days. A takes the rest of one day after every 4 days and B takes the rest of one day after every 5 days. If A and B starts working together, then the work will be completed on</a:t>
            </a:r>
            <a:endParaRPr lang="en-IN" sz="3200" b="0" strike="noStrike" spc="-1">
              <a:latin typeface="Arial" panose="020B0604020202020204"/>
            </a:endParaRPr>
          </a:p>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panose="020F0502020204030204"/>
                <a:ea typeface="DejaVu Sans"/>
              </a:rPr>
              <a:t>[1] 15th day</a:t>
            </a:r>
            <a:endParaRPr lang="en-IN" sz="3200" b="0" strike="noStrike" spc="-1">
              <a:latin typeface="Arial" panose="020B0604020202020204"/>
            </a:endParaRPr>
          </a:p>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panose="020F0502020204030204"/>
                <a:ea typeface="DejaVu Sans"/>
              </a:rPr>
              <a:t>[2] 16th day</a:t>
            </a:r>
            <a:endParaRPr lang="en-IN" sz="3200" b="0" strike="noStrike" spc="-1">
              <a:latin typeface="Arial" panose="020B0604020202020204"/>
            </a:endParaRPr>
          </a:p>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panose="020F0502020204030204"/>
                <a:ea typeface="DejaVu Sans"/>
              </a:rPr>
              <a:t>[3] 17th day</a:t>
            </a:r>
            <a:endParaRPr lang="en-IN" sz="3200" b="0" strike="noStrike" spc="-1">
              <a:latin typeface="Arial" panose="020B0604020202020204"/>
            </a:endParaRPr>
          </a:p>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panose="020F0502020204030204"/>
                <a:ea typeface="DejaVu Sans"/>
              </a:rPr>
              <a:t>[4] 18th day</a:t>
            </a:r>
            <a:endParaRPr lang="en-IN" sz="3200" b="0" strike="noStrike" spc="-1">
              <a:latin typeface="Arial" panose="020B0604020202020204"/>
            </a:endParaRPr>
          </a:p>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74320"/>
            <a:ext cx="8228880" cy="1142280"/>
          </a:xfrm>
          <a:prstGeom prst="rect">
            <a:avLst/>
          </a:prstGeom>
          <a:noFill/>
          <a:ln w="0">
            <a:noFill/>
          </a:ln>
        </p:spPr>
        <p:txBody>
          <a:bodyPr lIns="90000" tIns="46800" rIns="90000" bIns="46800" anchor="ctr">
            <a:noAutofit/>
          </a:bodyPr>
          <a:p>
            <a:pPr algn="ctr">
              <a:buNone/>
            </a:pPr>
            <a:endParaRPr lang="en-IN" sz="4400" b="0" strike="noStrike" spc="-1">
              <a:latin typeface="Arial" panose="020B0604020202020204"/>
            </a:endParaRPr>
          </a:p>
        </p:txBody>
      </p:sp>
      <p:pic>
        <p:nvPicPr>
          <p:cNvPr id="86" name="Picture 2"/>
          <p:cNvPicPr/>
          <p:nvPr/>
        </p:nvPicPr>
        <p:blipFill>
          <a:blip r:embed="rId1"/>
          <a:stretch>
            <a:fillRect/>
          </a:stretch>
        </p:blipFill>
        <p:spPr>
          <a:xfrm>
            <a:off x="0" y="-152280"/>
            <a:ext cx="9143280" cy="7619040"/>
          </a:xfrm>
          <a:prstGeom prst="rect">
            <a:avLst/>
          </a:prstGeom>
          <a:ln w="0">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s 46"/>
          <p:cNvSpPr/>
          <p:nvPr/>
        </p:nvSpPr>
        <p:spPr>
          <a:xfrm>
            <a:off x="457200" y="685800"/>
            <a:ext cx="8228880" cy="543960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normAutofit/>
          </a:bodyPr>
          <a:p>
            <a:pPr>
              <a:lnSpc>
                <a:spcPct val="100000"/>
              </a:lnSpc>
              <a:buNone/>
            </a:pPr>
            <a:r>
              <a:rPr lang="en-US" sz="3200" b="0" strike="noStrike" spc="-1">
                <a:solidFill>
                  <a:srgbClr val="000000"/>
                </a:solidFill>
                <a:latin typeface="Calibri" panose="020F0502020204030204"/>
                <a:ea typeface="DejaVu Sans"/>
              </a:rPr>
              <a:t>1.A can do a piece of work in 70 days and B is 40% more efficient than A. The number of days taken by B to do the same work is</a:t>
            </a:r>
            <a:endParaRPr lang="en-IN" sz="3200" b="0" strike="noStrike" spc="-1">
              <a:latin typeface="Arial" panose="020B0604020202020204"/>
            </a:endParaRPr>
          </a:p>
          <a:p>
            <a:pPr>
              <a:lnSpc>
                <a:spcPct val="100000"/>
              </a:lnSpc>
              <a:buNone/>
            </a:pPr>
            <a:r>
              <a:rPr lang="en-US" sz="3200" b="0" strike="noStrike" spc="-1">
                <a:solidFill>
                  <a:srgbClr val="000000"/>
                </a:solidFill>
                <a:latin typeface="Calibri" panose="020F0502020204030204"/>
                <a:ea typeface="DejaVu Sans"/>
              </a:rPr>
              <a:t>(1) 40 days </a:t>
            </a:r>
            <a:r>
              <a:rPr lang="en-US" sz="3200" b="0" strike="noStrike" spc="-1">
                <a:solidFill>
                  <a:srgbClr val="000000"/>
                </a:solidFill>
                <a:latin typeface="Calibri" panose="020F0502020204030204"/>
                <a:ea typeface="DejaVu Sans"/>
              </a:rPr>
              <a:t>	</a:t>
            </a:r>
            <a:r>
              <a:rPr lang="en-US" sz="3200" b="0" strike="noStrike" spc="-1">
                <a:solidFill>
                  <a:srgbClr val="000000"/>
                </a:solidFill>
                <a:latin typeface="Calibri" panose="020F0502020204030204"/>
                <a:ea typeface="DejaVu Sans"/>
              </a:rPr>
              <a:t>(2) 60 days</a:t>
            </a:r>
            <a:endParaRPr lang="en-IN" sz="3200" b="0" strike="noStrike" spc="-1">
              <a:latin typeface="Arial" panose="020B0604020202020204"/>
            </a:endParaRPr>
          </a:p>
          <a:p>
            <a:pPr>
              <a:lnSpc>
                <a:spcPct val="100000"/>
              </a:lnSpc>
              <a:buNone/>
            </a:pPr>
            <a:r>
              <a:rPr lang="en-US" sz="3200" b="0" strike="noStrike" spc="-1">
                <a:solidFill>
                  <a:srgbClr val="000000"/>
                </a:solidFill>
                <a:latin typeface="Calibri" panose="020F0502020204030204"/>
                <a:ea typeface="DejaVu Sans"/>
              </a:rPr>
              <a:t>(3) 50 days </a:t>
            </a:r>
            <a:r>
              <a:rPr lang="en-US" sz="3200" b="0" strike="noStrike" spc="-1">
                <a:solidFill>
                  <a:srgbClr val="000000"/>
                </a:solidFill>
                <a:latin typeface="Calibri" panose="020F0502020204030204"/>
                <a:ea typeface="DejaVu Sans"/>
              </a:rPr>
              <a:t>	</a:t>
            </a:r>
            <a:r>
              <a:rPr lang="en-US" sz="3200" b="0" strike="noStrike" spc="-1">
                <a:solidFill>
                  <a:srgbClr val="000000"/>
                </a:solidFill>
                <a:latin typeface="Calibri" panose="020F0502020204030204"/>
                <a:ea typeface="DejaVu Sans"/>
              </a:rPr>
              <a:t>(4) 45 day</a:t>
            </a:r>
            <a:r>
              <a:rPr lang="en-US" sz="3200" b="0" i="1" strike="noStrike" spc="-1">
                <a:solidFill>
                  <a:srgbClr val="000000"/>
                </a:solidFill>
                <a:latin typeface="Calibri" panose="020F0502020204030204"/>
                <a:ea typeface="DejaVu Sans"/>
              </a:rPr>
              <a:t>s</a:t>
            </a:r>
            <a:endParaRPr lang="en-IN" sz="3200" b="0" strike="noStrike" spc="-1">
              <a:latin typeface="Arial" panose="020B0604020202020204"/>
            </a:endParaRPr>
          </a:p>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s 47"/>
          <p:cNvSpPr/>
          <p:nvPr/>
        </p:nvSpPr>
        <p:spPr>
          <a:xfrm>
            <a:off x="304920" y="685800"/>
            <a:ext cx="8228880" cy="452520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normAutofit/>
          </a:bodyPr>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panose="020F0502020204030204"/>
                <a:ea typeface="Times New Roman" panose="02020603050405020304"/>
              </a:rPr>
              <a:t>2. </a:t>
            </a:r>
            <a:r>
              <a:rPr lang="en-US" sz="3200" b="0" strike="noStrike" spc="-1">
                <a:solidFill>
                  <a:srgbClr val="000000"/>
                </a:solidFill>
                <a:latin typeface="Calibri" panose="020F0502020204030204"/>
                <a:ea typeface="Times New Roman" panose="02020603050405020304"/>
              </a:rPr>
              <a:t>A is 40% more efficient then B, they together completed the whole work in 15 days. In how much time B alone do the work?</a:t>
            </a:r>
            <a:endParaRPr lang="en-IN" sz="3200" b="0" strike="noStrike" spc="-1">
              <a:latin typeface="Arial" panose="020B0604020202020204"/>
            </a:endParaRPr>
          </a:p>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panose="020F0502020204030204"/>
                <a:ea typeface="Times New Roman" panose="02020603050405020304"/>
              </a:rPr>
              <a:t>(1) 36 days </a:t>
            </a:r>
            <a:endParaRPr lang="en-IN" sz="3200" b="0" strike="noStrike" spc="-1">
              <a:latin typeface="Arial" panose="020B0604020202020204"/>
            </a:endParaRPr>
          </a:p>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panose="020F0502020204030204"/>
                <a:ea typeface="Times New Roman" panose="02020603050405020304"/>
              </a:rPr>
              <a:t>(2) 28 days</a:t>
            </a:r>
            <a:endParaRPr lang="en-IN" sz="3200" b="0" strike="noStrike" spc="-1">
              <a:latin typeface="Arial" panose="020B0604020202020204"/>
            </a:endParaRPr>
          </a:p>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panose="020F0502020204030204"/>
                <a:ea typeface="Times New Roman" panose="02020603050405020304"/>
              </a:rPr>
              <a:t>(3) 24 days </a:t>
            </a:r>
            <a:endParaRPr lang="en-IN" sz="3200" b="0" strike="noStrike" spc="-1">
              <a:latin typeface="Arial" panose="020B0604020202020204"/>
            </a:endParaRPr>
          </a:p>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panose="020F0502020204030204"/>
                <a:ea typeface="Times New Roman" panose="02020603050405020304"/>
              </a:rPr>
              <a:t>(4) 12 days</a:t>
            </a:r>
            <a:endParaRPr lang="en-IN" sz="32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s 48"/>
          <p:cNvSpPr/>
          <p:nvPr/>
        </p:nvSpPr>
        <p:spPr>
          <a:xfrm>
            <a:off x="457200" y="533160"/>
            <a:ext cx="8228880" cy="559188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normAutofit/>
          </a:bodyPr>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panose="020F0502020204030204"/>
                <a:ea typeface="DejaVu Sans"/>
              </a:rPr>
              <a:t>3. </a:t>
            </a:r>
            <a:r>
              <a:rPr lang="en-US" sz="3200" b="0" strike="noStrike" spc="-1">
                <a:solidFill>
                  <a:srgbClr val="000000"/>
                </a:solidFill>
                <a:latin typeface="Calibri" panose="020F0502020204030204"/>
                <a:ea typeface="DejaVu Sans"/>
              </a:rPr>
              <a:t>A is 50% more efficient than B, then In how much time they together complete the whole work? If A alone completes the whole work in 25 days.</a:t>
            </a:r>
            <a:endParaRPr lang="en-IN" sz="3200" b="0" strike="noStrike" spc="-1">
              <a:latin typeface="Arial" panose="020B0604020202020204"/>
            </a:endParaRPr>
          </a:p>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panose="020F0502020204030204"/>
                <a:ea typeface="DejaVu Sans"/>
              </a:rPr>
              <a:t>(1) 70 days </a:t>
            </a:r>
            <a:endParaRPr lang="en-IN" sz="3200" b="0" strike="noStrike" spc="-1">
              <a:latin typeface="Arial" panose="020B0604020202020204"/>
            </a:endParaRPr>
          </a:p>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panose="020F0502020204030204"/>
                <a:ea typeface="DejaVu Sans"/>
              </a:rPr>
              <a:t>(2) 30 days</a:t>
            </a:r>
            <a:endParaRPr lang="en-IN" sz="3200" b="0" strike="noStrike" spc="-1">
              <a:latin typeface="Arial" panose="020B0604020202020204"/>
            </a:endParaRPr>
          </a:p>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panose="020F0502020204030204"/>
                <a:ea typeface="DejaVu Sans"/>
              </a:rPr>
              <a:t>(3) 40 days </a:t>
            </a:r>
            <a:endParaRPr lang="en-IN" sz="3200" b="0" strike="noStrike" spc="-1">
              <a:latin typeface="Arial" panose="020B0604020202020204"/>
            </a:endParaRPr>
          </a:p>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panose="020F0502020204030204"/>
                <a:ea typeface="DejaVu Sans"/>
              </a:rPr>
              <a:t>(4) 15 days</a:t>
            </a:r>
            <a:endParaRPr lang="en-IN" sz="3200" b="0" strike="noStrike" spc="-1">
              <a:latin typeface="Arial" panose="020B0604020202020204"/>
            </a:endParaRPr>
          </a:p>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panose="020B0604020202020204"/>
            </a:endParaRPr>
          </a:p>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panose="020B0604020202020204"/>
            </a:endParaRPr>
          </a:p>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s 49"/>
          <p:cNvSpPr/>
          <p:nvPr/>
        </p:nvSpPr>
        <p:spPr>
          <a:xfrm>
            <a:off x="457200" y="762120"/>
            <a:ext cx="8228880" cy="452520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normAutofit/>
          </a:bodyPr>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panose="020F0502020204030204"/>
                <a:ea typeface="Times New Roman" panose="02020603050405020304"/>
              </a:rPr>
              <a:t>4. </a:t>
            </a:r>
            <a:r>
              <a:rPr lang="en-US" sz="3200" b="0" strike="noStrike" spc="-1">
                <a:solidFill>
                  <a:srgbClr val="000000"/>
                </a:solidFill>
                <a:latin typeface="Calibri" panose="020F0502020204030204"/>
                <a:ea typeface="Times New Roman" panose="02020603050405020304"/>
              </a:rPr>
              <a:t>A is 200% more efficient than B, While  A takes 30 days less  than B to complete a work then In how much time (approx) they together complete the whole work?</a:t>
            </a:r>
            <a:endParaRPr lang="en-IN" sz="3200" b="0" strike="noStrike" spc="-1">
              <a:latin typeface="Arial" panose="020B0604020202020204"/>
            </a:endParaRPr>
          </a:p>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panose="020F0502020204030204"/>
                <a:ea typeface="Times New Roman" panose="02020603050405020304"/>
              </a:rPr>
              <a:t>(1) 6 days         </a:t>
            </a:r>
            <a:endParaRPr lang="en-IN" sz="3200" b="0" strike="noStrike" spc="-1">
              <a:latin typeface="Arial" panose="020B0604020202020204"/>
            </a:endParaRPr>
          </a:p>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panose="020F0502020204030204"/>
                <a:ea typeface="Times New Roman" panose="02020603050405020304"/>
              </a:rPr>
              <a:t>(2) 8 days</a:t>
            </a:r>
            <a:endParaRPr lang="en-IN" sz="3200" b="0" strike="noStrike" spc="-1">
              <a:latin typeface="Arial" panose="020B0604020202020204"/>
            </a:endParaRPr>
          </a:p>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panose="020F0502020204030204"/>
                <a:ea typeface="Times New Roman" panose="02020603050405020304"/>
              </a:rPr>
              <a:t>(3) 12 days       </a:t>
            </a:r>
            <a:endParaRPr lang="en-IN" sz="3200" b="0" strike="noStrike" spc="-1">
              <a:latin typeface="Arial" panose="020B0604020202020204"/>
            </a:endParaRPr>
          </a:p>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panose="020F0502020204030204"/>
                <a:ea typeface="Times New Roman" panose="02020603050405020304"/>
              </a:rPr>
              <a:t>(4) 16 days</a:t>
            </a:r>
            <a:endParaRPr lang="en-IN" sz="32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s 50"/>
          <p:cNvSpPr/>
          <p:nvPr/>
        </p:nvSpPr>
        <p:spPr>
          <a:xfrm>
            <a:off x="457200" y="533160"/>
            <a:ext cx="8228880" cy="559188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normAutofit/>
          </a:bodyPr>
          <a:p>
            <a:pPr>
              <a:lnSpc>
                <a:spcPct val="100000"/>
              </a:lnSpc>
              <a:spcBef>
                <a:spcPts val="7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4000" b="0" strike="noStrike" spc="-1">
              <a:latin typeface="Arial" panose="020B0604020202020204"/>
            </a:endParaRPr>
          </a:p>
          <a:p>
            <a:pPr>
              <a:lnSpc>
                <a:spcPct val="100000"/>
              </a:lnSpc>
              <a:spcBef>
                <a:spcPts val="7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b="0" strike="noStrike" spc="-1">
                <a:solidFill>
                  <a:srgbClr val="000000"/>
                </a:solidFill>
                <a:latin typeface="Calibri" panose="020F0502020204030204"/>
                <a:ea typeface="DejaVu Sans"/>
              </a:rPr>
              <a:t> </a:t>
            </a:r>
            <a:endParaRPr lang="en-IN" sz="4000" b="0" strike="noStrike" spc="-1">
              <a:latin typeface="Arial" panose="020B0604020202020204"/>
            </a:endParaRPr>
          </a:p>
          <a:p>
            <a:pPr>
              <a:lnSpc>
                <a:spcPct val="100000"/>
              </a:lnSpc>
              <a:spcBef>
                <a:spcPts val="7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b="0" strike="noStrike" spc="-1">
                <a:solidFill>
                  <a:srgbClr val="000000"/>
                </a:solidFill>
                <a:latin typeface="Calibri" panose="020F0502020204030204"/>
                <a:ea typeface="DejaVu Sans"/>
              </a:rPr>
              <a:t>     </a:t>
            </a:r>
            <a:r>
              <a:rPr lang="en-US" sz="4000" b="0" strike="noStrike" spc="-1">
                <a:solidFill>
                  <a:srgbClr val="000000"/>
                </a:solidFill>
                <a:latin typeface="Calibri" panose="020F0502020204030204"/>
                <a:ea typeface="DejaVu Sans"/>
              </a:rPr>
              <a:t>Questions</a:t>
            </a:r>
            <a:endParaRPr lang="en-IN" sz="4000" b="0" strike="noStrike" spc="-1">
              <a:latin typeface="Arial" panose="020B0604020202020204"/>
            </a:endParaRPr>
          </a:p>
          <a:p>
            <a:pPr>
              <a:lnSpc>
                <a:spcPct val="100000"/>
              </a:lnSpc>
              <a:spcBef>
                <a:spcPts val="7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b="0" strike="noStrike" spc="-1">
                <a:solidFill>
                  <a:srgbClr val="000000"/>
                </a:solidFill>
                <a:latin typeface="Calibri" panose="020F0502020204030204"/>
                <a:ea typeface="DejaVu Sans"/>
              </a:rPr>
              <a:t>                        </a:t>
            </a:r>
            <a:r>
              <a:rPr lang="en-US" sz="4000" b="0" strike="noStrike" spc="-1">
                <a:solidFill>
                  <a:srgbClr val="000000"/>
                </a:solidFill>
                <a:latin typeface="Calibri" panose="020F0502020204030204"/>
                <a:ea typeface="DejaVu Sans"/>
              </a:rPr>
              <a:t>Based </a:t>
            </a:r>
            <a:endParaRPr lang="en-IN" sz="4000" b="0" strike="noStrike" spc="-1">
              <a:latin typeface="Arial" panose="020B0604020202020204"/>
            </a:endParaRPr>
          </a:p>
          <a:p>
            <a:pPr>
              <a:lnSpc>
                <a:spcPct val="100000"/>
              </a:lnSpc>
              <a:spcBef>
                <a:spcPts val="7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b="0" strike="noStrike" spc="-1">
                <a:solidFill>
                  <a:srgbClr val="000000"/>
                </a:solidFill>
                <a:latin typeface="Calibri" panose="020F0502020204030204"/>
                <a:ea typeface="DejaVu Sans"/>
              </a:rPr>
              <a:t>                                   </a:t>
            </a:r>
            <a:r>
              <a:rPr lang="en-US" sz="4000" b="0" strike="noStrike" spc="-1">
                <a:solidFill>
                  <a:srgbClr val="000000"/>
                </a:solidFill>
                <a:latin typeface="Calibri" panose="020F0502020204030204"/>
                <a:ea typeface="DejaVu Sans"/>
              </a:rPr>
              <a:t>On</a:t>
            </a:r>
            <a:endParaRPr lang="en-IN" sz="4000" b="0" strike="noStrike" spc="-1">
              <a:latin typeface="Arial" panose="020B0604020202020204"/>
            </a:endParaRPr>
          </a:p>
          <a:p>
            <a:pPr>
              <a:lnSpc>
                <a:spcPct val="100000"/>
              </a:lnSpc>
              <a:spcBef>
                <a:spcPts val="7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b="0" strike="noStrike" spc="-1">
                <a:solidFill>
                  <a:srgbClr val="000000"/>
                </a:solidFill>
                <a:latin typeface="Calibri" panose="020F0502020204030204"/>
                <a:ea typeface="DejaVu Sans"/>
              </a:rPr>
              <a:t>                                         </a:t>
            </a:r>
            <a:r>
              <a:rPr lang="en-US" sz="4000" b="0" strike="noStrike" spc="-1">
                <a:solidFill>
                  <a:srgbClr val="000000"/>
                </a:solidFill>
                <a:latin typeface="Calibri" panose="020F0502020204030204"/>
                <a:ea typeface="DejaVu Sans"/>
              </a:rPr>
              <a:t>Chain Rule</a:t>
            </a:r>
            <a:endParaRPr lang="en-IN" sz="40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PlaceHolder 1"/>
          <p:cNvSpPr>
            <a:spLocks noGrp="1"/>
          </p:cNvSpPr>
          <p:nvPr>
            <p:ph type="title"/>
          </p:nvPr>
        </p:nvSpPr>
        <p:spPr>
          <a:xfrm>
            <a:off x="304920" y="490320"/>
            <a:ext cx="8228880" cy="1142280"/>
          </a:xfrm>
          <a:prstGeom prst="rect">
            <a:avLst/>
          </a:prstGeom>
          <a:noFill/>
          <a:ln w="0">
            <a:noFill/>
          </a:ln>
        </p:spPr>
        <p:txBody>
          <a:bodyPr lIns="90000" tIns="46800" rIns="90000" bIns="46800" anchor="ctr">
            <a:noAutofit/>
          </a:bodyPr>
          <a:p>
            <a:pPr algn="ct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b="0" strike="noStrike" spc="-1">
                <a:solidFill>
                  <a:srgbClr val="000000"/>
                </a:solidFill>
                <a:latin typeface="Calibri" panose="020F0502020204030204"/>
              </a:rPr>
              <a:t>M1D1H1/W1  =  M2D2H2/W2</a:t>
            </a:r>
            <a:endParaRPr lang="en-IN" sz="4400" b="0" strike="noStrike" spc="-1">
              <a:latin typeface="Arial" panose="020B0604020202020204"/>
            </a:endParaRPr>
          </a:p>
        </p:txBody>
      </p:sp>
      <p:sp>
        <p:nvSpPr>
          <p:cNvPr id="53" name="Rectangles 52"/>
          <p:cNvSpPr/>
          <p:nvPr/>
        </p:nvSpPr>
        <p:spPr>
          <a:xfrm>
            <a:off x="457200" y="1623960"/>
            <a:ext cx="8228880" cy="450144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normAutofit/>
          </a:bodyPr>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panose="020F0502020204030204"/>
                <a:ea typeface="DejaVu Sans"/>
              </a:rPr>
              <a:t>M- Men or type of worker </a:t>
            </a:r>
            <a:endParaRPr lang="en-IN" sz="3200" b="0" strike="noStrike" spc="-1">
              <a:latin typeface="Arial" panose="020B0604020202020204"/>
            </a:endParaRPr>
          </a:p>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panose="020F0502020204030204"/>
                <a:ea typeface="DejaVu Sans"/>
              </a:rPr>
              <a:t>D- Day</a:t>
            </a:r>
            <a:endParaRPr lang="en-IN" sz="3200" b="0" strike="noStrike" spc="-1">
              <a:latin typeface="Arial" panose="020B0604020202020204"/>
            </a:endParaRPr>
          </a:p>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panose="020F0502020204030204"/>
                <a:ea typeface="DejaVu Sans"/>
              </a:rPr>
              <a:t>H- Hour</a:t>
            </a:r>
            <a:endParaRPr lang="en-IN" sz="3200" b="0" strike="noStrike" spc="-1">
              <a:latin typeface="Arial" panose="020B0604020202020204"/>
            </a:endParaRPr>
          </a:p>
          <a:p>
            <a:pPr>
              <a:lnSpc>
                <a:spcPct val="100000"/>
              </a:lnSpc>
              <a:spcBef>
                <a:spcPts val="8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panose="020F0502020204030204"/>
                <a:ea typeface="DejaVu Sans"/>
              </a:rPr>
              <a:t>W- work </a:t>
            </a:r>
            <a:endParaRPr lang="en-IN" sz="32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7221</Words>
  <Application>WPS Presentation</Application>
  <PresentationFormat/>
  <Paragraphs>244</Paragraphs>
  <Slides>38</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38</vt:i4>
      </vt:variant>
    </vt:vector>
  </HeadingPairs>
  <TitlesOfParts>
    <vt:vector size="52" baseType="lpstr">
      <vt:lpstr>Arial</vt:lpstr>
      <vt:lpstr>SimSun</vt:lpstr>
      <vt:lpstr>Wingdings</vt:lpstr>
      <vt:lpstr>Calibri</vt:lpstr>
      <vt:lpstr>Times New Roman</vt:lpstr>
      <vt:lpstr>Arial</vt:lpstr>
      <vt:lpstr>Symbol</vt:lpstr>
      <vt:lpstr>DejaVu Sans</vt:lpstr>
      <vt:lpstr>Calibri</vt:lpstr>
      <vt:lpstr>Microsoft YaHei</vt:lpstr>
      <vt:lpstr>Arial Unicode MS</vt:lpstr>
      <vt:lpstr>Calibiri</vt:lpstr>
      <vt:lpstr>Segoe Print</vt:lpstr>
      <vt:lpstr>Office Theme</vt:lpstr>
      <vt:lpstr>Time and Work</vt:lpstr>
      <vt:lpstr>Work: It is defined as something which has an effect or outcome; often the one desired or expected.                                           Work = Efficiency x Time  Efficiency : It is defined as work done per unit time (day/min/hr/sec). It is inversely proportional to the time taken.      			Time = Work / Efficiency    </vt:lpstr>
      <vt:lpstr> Questions                     Based                                  on                                        Efficiency</vt:lpstr>
      <vt:lpstr>PowerPoint 演示文稿</vt:lpstr>
      <vt:lpstr>PowerPoint 演示文稿</vt:lpstr>
      <vt:lpstr>PowerPoint 演示文稿</vt:lpstr>
      <vt:lpstr>PowerPoint 演示文稿</vt:lpstr>
      <vt:lpstr>PowerPoint 演示文稿</vt:lpstr>
      <vt:lpstr>M1D1H1/W1  =  M2D2H2/W2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Shubham</cp:lastModifiedBy>
  <cp:revision>215</cp:revision>
  <dcterms:created xsi:type="dcterms:W3CDTF">2015-08-18T16:22:00Z</dcterms:created>
  <dcterms:modified xsi:type="dcterms:W3CDTF">2023-01-20T09:10:15Z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794A328AEAF54F998A81066E130B3063</vt:lpwstr>
  </property>
  <property fmtid="{D5CDD505-2E9C-101B-9397-08002B2CF9AE}" pid="3" name="KSOProductBuildVer">
    <vt:lpwstr>1033-11.2.0.11440</vt:lpwstr>
  </property>
</Properties>
</file>