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lf Intro" id="{042A2F9A-1469-49FB-9705-0139600ADA51}">
          <p14:sldIdLst>
            <p14:sldId id="256"/>
          </p14:sldIdLst>
        </p14:section>
        <p14:section name="Topic Introduction" id="{C6449831-66BE-4297-93A5-0502DC19615B}">
          <p14:sldIdLst>
            <p14:sldId id="257"/>
          </p14:sldIdLst>
        </p14:section>
        <p14:section name="History and component" id="{1D0A9008-E002-49A6-8B9F-3EF4A065133D}">
          <p14:sldIdLst>
            <p14:sldId id="258"/>
          </p14:sldIdLst>
        </p14:section>
        <p14:section name="Working" id="{83034C39-72D3-4B81-BB10-94761D0FB6DF}">
          <p14:sldIdLst>
            <p14:sldId id="260"/>
          </p14:sldIdLst>
        </p14:section>
        <p14:section name="Principal and Applications" id="{07F44E62-81A5-495C-944B-89F38E5BF966}">
          <p14:sldIdLst>
            <p14:sldId id="261"/>
          </p14:sldIdLst>
        </p14:section>
        <p14:section name="Comparison" id="{E2CFAA2B-926C-418E-8706-67AD742F823E}">
          <p14:sldIdLst>
            <p14:sldId id="262"/>
          </p14:sldIdLst>
        </p14:section>
        <p14:section name="Advandeges and Disadvantages" id="{19A4E017-1D6A-4244-95B8-D20C9B7BCFD5}">
          <p14:sldIdLst>
            <p14:sldId id="263"/>
          </p14:sldIdLst>
        </p14:section>
        <p14:section name="Some of the present gadgets" id="{99819A71-8CB4-433F-9D0D-FC2DBF7EFCF1}">
          <p14:sldIdLst>
            <p14:sldId id="264"/>
          </p14:sldIdLst>
        </p14:section>
        <p14:section name="Any Questions" id="{A0B0D41E-64CB-43E3-95AD-D84FC54A1F7C}">
          <p14:sldIdLst>
            <p14:sldId id="265"/>
          </p14:sldIdLst>
        </p14:section>
        <p14:section name="Thank you" id="{FCC2C4C7-2E77-4811-850F-236BF590778D}">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A08"/>
    <a:srgbClr val="FAA307"/>
    <a:srgbClr val="DC2F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9" d="100"/>
          <a:sy n="89" d="100"/>
        </p:scale>
        <p:origin x="3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4B6F-C02E-4FC0-A305-2E6AF872E6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DE818F-AD7D-487E-899F-6A6CEF9F6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4AB43C-1E72-4570-A937-B801D3A99468}"/>
              </a:ext>
            </a:extLst>
          </p:cNvPr>
          <p:cNvSpPr>
            <a:spLocks noGrp="1"/>
          </p:cNvSpPr>
          <p:nvPr>
            <p:ph type="dt" sz="half" idx="10"/>
          </p:nvPr>
        </p:nvSpPr>
        <p:spPr/>
        <p:txBody>
          <a:bodyPr/>
          <a:lstStyle/>
          <a:p>
            <a:fld id="{EFF62CD5-8971-47C1-ADD3-8F309A23605A}" type="datetimeFigureOut">
              <a:rPr lang="en-IN" smtClean="0"/>
              <a:t>18-02-2023</a:t>
            </a:fld>
            <a:endParaRPr lang="en-IN"/>
          </a:p>
        </p:txBody>
      </p:sp>
      <p:sp>
        <p:nvSpPr>
          <p:cNvPr id="5" name="Footer Placeholder 4">
            <a:extLst>
              <a:ext uri="{FF2B5EF4-FFF2-40B4-BE49-F238E27FC236}">
                <a16:creationId xmlns:a16="http://schemas.microsoft.com/office/drawing/2014/main" id="{D238ADC6-7EC0-45A8-8EB5-CF482F4F2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B0A121-43FA-4CAA-9860-557A6081C443}"/>
              </a:ext>
            </a:extLst>
          </p:cNvPr>
          <p:cNvSpPr>
            <a:spLocks noGrp="1"/>
          </p:cNvSpPr>
          <p:nvPr>
            <p:ph type="sldNum" sz="quarter" idx="12"/>
          </p:nvPr>
        </p:nvSpPr>
        <p:spPr/>
        <p:txBody>
          <a:bodyPr/>
          <a:lstStyle/>
          <a:p>
            <a:fld id="{6BF4B214-F93F-40B4-9897-F3B86417CDE9}" type="slidenum">
              <a:rPr lang="en-IN" smtClean="0"/>
              <a:t>‹#›</a:t>
            </a:fld>
            <a:endParaRPr lang="en-IN"/>
          </a:p>
        </p:txBody>
      </p:sp>
    </p:spTree>
    <p:extLst>
      <p:ext uri="{BB962C8B-B14F-4D97-AF65-F5344CB8AC3E}">
        <p14:creationId xmlns:p14="http://schemas.microsoft.com/office/powerpoint/2010/main" val="323270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2E5C-795D-4307-9157-83F12EA730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03923A-6164-4126-B0BF-F15FAE200B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9EB78-4FC1-4876-8245-AAC7EC49AB76}"/>
              </a:ext>
            </a:extLst>
          </p:cNvPr>
          <p:cNvSpPr>
            <a:spLocks noGrp="1"/>
          </p:cNvSpPr>
          <p:nvPr>
            <p:ph type="dt" sz="half" idx="10"/>
          </p:nvPr>
        </p:nvSpPr>
        <p:spPr/>
        <p:txBody>
          <a:bodyPr/>
          <a:lstStyle/>
          <a:p>
            <a:fld id="{EFF62CD5-8971-47C1-ADD3-8F309A23605A}" type="datetimeFigureOut">
              <a:rPr lang="en-IN" smtClean="0"/>
              <a:t>18-02-2023</a:t>
            </a:fld>
            <a:endParaRPr lang="en-IN"/>
          </a:p>
        </p:txBody>
      </p:sp>
      <p:sp>
        <p:nvSpPr>
          <p:cNvPr id="5" name="Footer Placeholder 4">
            <a:extLst>
              <a:ext uri="{FF2B5EF4-FFF2-40B4-BE49-F238E27FC236}">
                <a16:creationId xmlns:a16="http://schemas.microsoft.com/office/drawing/2014/main" id="{2D5EE818-407E-4C33-9A48-9145F1A8AD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70DE50-2FA2-4F2D-B261-3746B6B59DAF}"/>
              </a:ext>
            </a:extLst>
          </p:cNvPr>
          <p:cNvSpPr>
            <a:spLocks noGrp="1"/>
          </p:cNvSpPr>
          <p:nvPr>
            <p:ph type="sldNum" sz="quarter" idx="12"/>
          </p:nvPr>
        </p:nvSpPr>
        <p:spPr/>
        <p:txBody>
          <a:bodyPr/>
          <a:lstStyle/>
          <a:p>
            <a:fld id="{6BF4B214-F93F-40B4-9897-F3B86417CDE9}" type="slidenum">
              <a:rPr lang="en-IN" smtClean="0"/>
              <a:t>‹#›</a:t>
            </a:fld>
            <a:endParaRPr lang="en-IN"/>
          </a:p>
        </p:txBody>
      </p:sp>
    </p:spTree>
    <p:extLst>
      <p:ext uri="{BB962C8B-B14F-4D97-AF65-F5344CB8AC3E}">
        <p14:creationId xmlns:p14="http://schemas.microsoft.com/office/powerpoint/2010/main" val="274615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9FA4C-4DF5-4544-B88F-A8717BA513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892CE4-C047-4A83-A8F6-5E5DC818AB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98A8C2-E3CA-4CC3-B3E5-8AE9D4C09511}"/>
              </a:ext>
            </a:extLst>
          </p:cNvPr>
          <p:cNvSpPr>
            <a:spLocks noGrp="1"/>
          </p:cNvSpPr>
          <p:nvPr>
            <p:ph type="dt" sz="half" idx="10"/>
          </p:nvPr>
        </p:nvSpPr>
        <p:spPr/>
        <p:txBody>
          <a:bodyPr/>
          <a:lstStyle/>
          <a:p>
            <a:fld id="{EFF62CD5-8971-47C1-ADD3-8F309A23605A}" type="datetimeFigureOut">
              <a:rPr lang="en-IN" smtClean="0"/>
              <a:t>18-02-2023</a:t>
            </a:fld>
            <a:endParaRPr lang="en-IN"/>
          </a:p>
        </p:txBody>
      </p:sp>
      <p:sp>
        <p:nvSpPr>
          <p:cNvPr id="5" name="Footer Placeholder 4">
            <a:extLst>
              <a:ext uri="{FF2B5EF4-FFF2-40B4-BE49-F238E27FC236}">
                <a16:creationId xmlns:a16="http://schemas.microsoft.com/office/drawing/2014/main" id="{10E14D52-8F38-4160-9913-1F682DC1AB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78DF5A-83E5-4C44-A9F4-346C2039AE2F}"/>
              </a:ext>
            </a:extLst>
          </p:cNvPr>
          <p:cNvSpPr>
            <a:spLocks noGrp="1"/>
          </p:cNvSpPr>
          <p:nvPr>
            <p:ph type="sldNum" sz="quarter" idx="12"/>
          </p:nvPr>
        </p:nvSpPr>
        <p:spPr/>
        <p:txBody>
          <a:bodyPr/>
          <a:lstStyle/>
          <a:p>
            <a:fld id="{6BF4B214-F93F-40B4-9897-F3B86417CDE9}" type="slidenum">
              <a:rPr lang="en-IN" smtClean="0"/>
              <a:t>‹#›</a:t>
            </a:fld>
            <a:endParaRPr lang="en-IN"/>
          </a:p>
        </p:txBody>
      </p:sp>
    </p:spTree>
    <p:extLst>
      <p:ext uri="{BB962C8B-B14F-4D97-AF65-F5344CB8AC3E}">
        <p14:creationId xmlns:p14="http://schemas.microsoft.com/office/powerpoint/2010/main" val="171640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C12B-CACD-4F66-B4E4-095C86E1B6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BE41FE-C120-4E4B-8ACA-69BAD68CC9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A941D7-38A7-4A67-B862-EF9E3A2413B6}"/>
              </a:ext>
            </a:extLst>
          </p:cNvPr>
          <p:cNvSpPr>
            <a:spLocks noGrp="1"/>
          </p:cNvSpPr>
          <p:nvPr>
            <p:ph type="dt" sz="half" idx="10"/>
          </p:nvPr>
        </p:nvSpPr>
        <p:spPr/>
        <p:txBody>
          <a:bodyPr/>
          <a:lstStyle/>
          <a:p>
            <a:fld id="{EFF62CD5-8971-47C1-ADD3-8F309A23605A}" type="datetimeFigureOut">
              <a:rPr lang="en-IN" smtClean="0"/>
              <a:t>18-02-2023</a:t>
            </a:fld>
            <a:endParaRPr lang="en-IN"/>
          </a:p>
        </p:txBody>
      </p:sp>
      <p:sp>
        <p:nvSpPr>
          <p:cNvPr id="5" name="Footer Placeholder 4">
            <a:extLst>
              <a:ext uri="{FF2B5EF4-FFF2-40B4-BE49-F238E27FC236}">
                <a16:creationId xmlns:a16="http://schemas.microsoft.com/office/drawing/2014/main" id="{91432674-3451-49ED-BE6E-D0EF6BAA1A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C8BC6C-937D-48FC-99F7-82AE0C4E72D5}"/>
              </a:ext>
            </a:extLst>
          </p:cNvPr>
          <p:cNvSpPr>
            <a:spLocks noGrp="1"/>
          </p:cNvSpPr>
          <p:nvPr>
            <p:ph type="sldNum" sz="quarter" idx="12"/>
          </p:nvPr>
        </p:nvSpPr>
        <p:spPr/>
        <p:txBody>
          <a:bodyPr/>
          <a:lstStyle/>
          <a:p>
            <a:fld id="{6BF4B214-F93F-40B4-9897-F3B86417CDE9}" type="slidenum">
              <a:rPr lang="en-IN" smtClean="0"/>
              <a:t>‹#›</a:t>
            </a:fld>
            <a:endParaRPr lang="en-IN"/>
          </a:p>
        </p:txBody>
      </p:sp>
    </p:spTree>
    <p:extLst>
      <p:ext uri="{BB962C8B-B14F-4D97-AF65-F5344CB8AC3E}">
        <p14:creationId xmlns:p14="http://schemas.microsoft.com/office/powerpoint/2010/main" val="160472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35B0-93D9-497E-BA89-D2BF711846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F178AD-1F49-4750-8E6D-EDE256ED1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8F4B8E-2FB1-4BAA-A0C6-443A7F487155}"/>
              </a:ext>
            </a:extLst>
          </p:cNvPr>
          <p:cNvSpPr>
            <a:spLocks noGrp="1"/>
          </p:cNvSpPr>
          <p:nvPr>
            <p:ph type="dt" sz="half" idx="10"/>
          </p:nvPr>
        </p:nvSpPr>
        <p:spPr/>
        <p:txBody>
          <a:bodyPr/>
          <a:lstStyle/>
          <a:p>
            <a:fld id="{EFF62CD5-8971-47C1-ADD3-8F309A23605A}" type="datetimeFigureOut">
              <a:rPr lang="en-IN" smtClean="0"/>
              <a:t>18-02-2023</a:t>
            </a:fld>
            <a:endParaRPr lang="en-IN"/>
          </a:p>
        </p:txBody>
      </p:sp>
      <p:sp>
        <p:nvSpPr>
          <p:cNvPr id="5" name="Footer Placeholder 4">
            <a:extLst>
              <a:ext uri="{FF2B5EF4-FFF2-40B4-BE49-F238E27FC236}">
                <a16:creationId xmlns:a16="http://schemas.microsoft.com/office/drawing/2014/main" id="{25ACC7C7-46C2-4126-9253-C73C38128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5E3400-3D1C-42C3-BA28-DA68AAB318C4}"/>
              </a:ext>
            </a:extLst>
          </p:cNvPr>
          <p:cNvSpPr>
            <a:spLocks noGrp="1"/>
          </p:cNvSpPr>
          <p:nvPr>
            <p:ph type="sldNum" sz="quarter" idx="12"/>
          </p:nvPr>
        </p:nvSpPr>
        <p:spPr/>
        <p:txBody>
          <a:bodyPr/>
          <a:lstStyle/>
          <a:p>
            <a:fld id="{6BF4B214-F93F-40B4-9897-F3B86417CDE9}" type="slidenum">
              <a:rPr lang="en-IN" smtClean="0"/>
              <a:t>‹#›</a:t>
            </a:fld>
            <a:endParaRPr lang="en-IN"/>
          </a:p>
        </p:txBody>
      </p:sp>
    </p:spTree>
    <p:extLst>
      <p:ext uri="{BB962C8B-B14F-4D97-AF65-F5344CB8AC3E}">
        <p14:creationId xmlns:p14="http://schemas.microsoft.com/office/powerpoint/2010/main" val="353602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D3B-A5A6-442F-A03E-467CA7F6E5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6AC217-5B4A-4D49-B545-78F985F59E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E4B1DA-29DF-4ACB-84C4-DBC45CE28B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3517BD-0176-4EB7-BDC5-0830A4E12B00}"/>
              </a:ext>
            </a:extLst>
          </p:cNvPr>
          <p:cNvSpPr>
            <a:spLocks noGrp="1"/>
          </p:cNvSpPr>
          <p:nvPr>
            <p:ph type="dt" sz="half" idx="10"/>
          </p:nvPr>
        </p:nvSpPr>
        <p:spPr/>
        <p:txBody>
          <a:bodyPr/>
          <a:lstStyle/>
          <a:p>
            <a:fld id="{EFF62CD5-8971-47C1-ADD3-8F309A23605A}" type="datetimeFigureOut">
              <a:rPr lang="en-IN" smtClean="0"/>
              <a:t>18-02-2023</a:t>
            </a:fld>
            <a:endParaRPr lang="en-IN"/>
          </a:p>
        </p:txBody>
      </p:sp>
      <p:sp>
        <p:nvSpPr>
          <p:cNvPr id="6" name="Footer Placeholder 5">
            <a:extLst>
              <a:ext uri="{FF2B5EF4-FFF2-40B4-BE49-F238E27FC236}">
                <a16:creationId xmlns:a16="http://schemas.microsoft.com/office/drawing/2014/main" id="{54763530-D8C1-4638-B4E6-7667D53844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7E9798-FBF4-4FE7-B13D-AF7DC85ADC90}"/>
              </a:ext>
            </a:extLst>
          </p:cNvPr>
          <p:cNvSpPr>
            <a:spLocks noGrp="1"/>
          </p:cNvSpPr>
          <p:nvPr>
            <p:ph type="sldNum" sz="quarter" idx="12"/>
          </p:nvPr>
        </p:nvSpPr>
        <p:spPr/>
        <p:txBody>
          <a:bodyPr/>
          <a:lstStyle/>
          <a:p>
            <a:fld id="{6BF4B214-F93F-40B4-9897-F3B86417CDE9}" type="slidenum">
              <a:rPr lang="en-IN" smtClean="0"/>
              <a:t>‹#›</a:t>
            </a:fld>
            <a:endParaRPr lang="en-IN"/>
          </a:p>
        </p:txBody>
      </p:sp>
    </p:spTree>
    <p:extLst>
      <p:ext uri="{BB962C8B-B14F-4D97-AF65-F5344CB8AC3E}">
        <p14:creationId xmlns:p14="http://schemas.microsoft.com/office/powerpoint/2010/main" val="258048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25A6-CBEC-46FF-A0AE-AD27AC5417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314A05-5162-4EAA-AB83-77AAB245A9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014BA6-C92E-454A-9101-7B7376CA19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7FE384-8614-41E6-A583-4CF167918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A246D-98C9-495B-A035-02DD9098AD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FCA003-6898-4D28-B328-611F30347E92}"/>
              </a:ext>
            </a:extLst>
          </p:cNvPr>
          <p:cNvSpPr>
            <a:spLocks noGrp="1"/>
          </p:cNvSpPr>
          <p:nvPr>
            <p:ph type="dt" sz="half" idx="10"/>
          </p:nvPr>
        </p:nvSpPr>
        <p:spPr/>
        <p:txBody>
          <a:bodyPr/>
          <a:lstStyle/>
          <a:p>
            <a:fld id="{EFF62CD5-8971-47C1-ADD3-8F309A23605A}" type="datetimeFigureOut">
              <a:rPr lang="en-IN" smtClean="0"/>
              <a:t>18-02-2023</a:t>
            </a:fld>
            <a:endParaRPr lang="en-IN"/>
          </a:p>
        </p:txBody>
      </p:sp>
      <p:sp>
        <p:nvSpPr>
          <p:cNvPr id="8" name="Footer Placeholder 7">
            <a:extLst>
              <a:ext uri="{FF2B5EF4-FFF2-40B4-BE49-F238E27FC236}">
                <a16:creationId xmlns:a16="http://schemas.microsoft.com/office/drawing/2014/main" id="{87C6ED92-33D6-46C9-A861-507B0A481D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D4940E-6C24-4C06-9A18-59A6E52127BB}"/>
              </a:ext>
            </a:extLst>
          </p:cNvPr>
          <p:cNvSpPr>
            <a:spLocks noGrp="1"/>
          </p:cNvSpPr>
          <p:nvPr>
            <p:ph type="sldNum" sz="quarter" idx="12"/>
          </p:nvPr>
        </p:nvSpPr>
        <p:spPr/>
        <p:txBody>
          <a:bodyPr/>
          <a:lstStyle/>
          <a:p>
            <a:fld id="{6BF4B214-F93F-40B4-9897-F3B86417CDE9}" type="slidenum">
              <a:rPr lang="en-IN" smtClean="0"/>
              <a:t>‹#›</a:t>
            </a:fld>
            <a:endParaRPr lang="en-IN"/>
          </a:p>
        </p:txBody>
      </p:sp>
    </p:spTree>
    <p:extLst>
      <p:ext uri="{BB962C8B-B14F-4D97-AF65-F5344CB8AC3E}">
        <p14:creationId xmlns:p14="http://schemas.microsoft.com/office/powerpoint/2010/main" val="31614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FC7A-7E01-4A83-A18D-5CED2682CD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2303A3-9EA1-43E6-859A-DABDAFA88A9C}"/>
              </a:ext>
            </a:extLst>
          </p:cNvPr>
          <p:cNvSpPr>
            <a:spLocks noGrp="1"/>
          </p:cNvSpPr>
          <p:nvPr>
            <p:ph type="dt" sz="half" idx="10"/>
          </p:nvPr>
        </p:nvSpPr>
        <p:spPr/>
        <p:txBody>
          <a:bodyPr/>
          <a:lstStyle/>
          <a:p>
            <a:fld id="{EFF62CD5-8971-47C1-ADD3-8F309A23605A}" type="datetimeFigureOut">
              <a:rPr lang="en-IN" smtClean="0"/>
              <a:t>18-02-2023</a:t>
            </a:fld>
            <a:endParaRPr lang="en-IN"/>
          </a:p>
        </p:txBody>
      </p:sp>
      <p:sp>
        <p:nvSpPr>
          <p:cNvPr id="4" name="Footer Placeholder 3">
            <a:extLst>
              <a:ext uri="{FF2B5EF4-FFF2-40B4-BE49-F238E27FC236}">
                <a16:creationId xmlns:a16="http://schemas.microsoft.com/office/drawing/2014/main" id="{7B9BF678-FCB6-416E-92FA-5227FEDFCA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5B632C-19FB-4826-A92D-CFA15BFD6533}"/>
              </a:ext>
            </a:extLst>
          </p:cNvPr>
          <p:cNvSpPr>
            <a:spLocks noGrp="1"/>
          </p:cNvSpPr>
          <p:nvPr>
            <p:ph type="sldNum" sz="quarter" idx="12"/>
          </p:nvPr>
        </p:nvSpPr>
        <p:spPr/>
        <p:txBody>
          <a:bodyPr/>
          <a:lstStyle/>
          <a:p>
            <a:fld id="{6BF4B214-F93F-40B4-9897-F3B86417CDE9}" type="slidenum">
              <a:rPr lang="en-IN" smtClean="0"/>
              <a:t>‹#›</a:t>
            </a:fld>
            <a:endParaRPr lang="en-IN"/>
          </a:p>
        </p:txBody>
      </p:sp>
    </p:spTree>
    <p:extLst>
      <p:ext uri="{BB962C8B-B14F-4D97-AF65-F5344CB8AC3E}">
        <p14:creationId xmlns:p14="http://schemas.microsoft.com/office/powerpoint/2010/main" val="210592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D006D-D5D7-43B8-8C99-95A058BEFA1B}"/>
              </a:ext>
            </a:extLst>
          </p:cNvPr>
          <p:cNvSpPr>
            <a:spLocks noGrp="1"/>
          </p:cNvSpPr>
          <p:nvPr>
            <p:ph type="dt" sz="half" idx="10"/>
          </p:nvPr>
        </p:nvSpPr>
        <p:spPr/>
        <p:txBody>
          <a:bodyPr/>
          <a:lstStyle/>
          <a:p>
            <a:fld id="{EFF62CD5-8971-47C1-ADD3-8F309A23605A}" type="datetimeFigureOut">
              <a:rPr lang="en-IN" smtClean="0"/>
              <a:t>18-02-2023</a:t>
            </a:fld>
            <a:endParaRPr lang="en-IN"/>
          </a:p>
        </p:txBody>
      </p:sp>
      <p:sp>
        <p:nvSpPr>
          <p:cNvPr id="3" name="Footer Placeholder 2">
            <a:extLst>
              <a:ext uri="{FF2B5EF4-FFF2-40B4-BE49-F238E27FC236}">
                <a16:creationId xmlns:a16="http://schemas.microsoft.com/office/drawing/2014/main" id="{53AB8763-3F26-404A-A714-DEE1A1D46C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F0282A-7065-4645-ACDA-CAA13FC67543}"/>
              </a:ext>
            </a:extLst>
          </p:cNvPr>
          <p:cNvSpPr>
            <a:spLocks noGrp="1"/>
          </p:cNvSpPr>
          <p:nvPr>
            <p:ph type="sldNum" sz="quarter" idx="12"/>
          </p:nvPr>
        </p:nvSpPr>
        <p:spPr/>
        <p:txBody>
          <a:bodyPr/>
          <a:lstStyle/>
          <a:p>
            <a:fld id="{6BF4B214-F93F-40B4-9897-F3B86417CDE9}" type="slidenum">
              <a:rPr lang="en-IN" smtClean="0"/>
              <a:t>‹#›</a:t>
            </a:fld>
            <a:endParaRPr lang="en-IN"/>
          </a:p>
        </p:txBody>
      </p:sp>
    </p:spTree>
    <p:extLst>
      <p:ext uri="{BB962C8B-B14F-4D97-AF65-F5344CB8AC3E}">
        <p14:creationId xmlns:p14="http://schemas.microsoft.com/office/powerpoint/2010/main" val="152874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497F-38A9-409E-8906-B57843A8A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379ADC-E96C-408A-B821-62AE9E0C7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9B69A0-27E1-41CD-B204-4B083DA45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4EE0A-FBFF-4ED1-913D-58258908B9AD}"/>
              </a:ext>
            </a:extLst>
          </p:cNvPr>
          <p:cNvSpPr>
            <a:spLocks noGrp="1"/>
          </p:cNvSpPr>
          <p:nvPr>
            <p:ph type="dt" sz="half" idx="10"/>
          </p:nvPr>
        </p:nvSpPr>
        <p:spPr/>
        <p:txBody>
          <a:bodyPr/>
          <a:lstStyle/>
          <a:p>
            <a:fld id="{EFF62CD5-8971-47C1-ADD3-8F309A23605A}" type="datetimeFigureOut">
              <a:rPr lang="en-IN" smtClean="0"/>
              <a:t>18-02-2023</a:t>
            </a:fld>
            <a:endParaRPr lang="en-IN"/>
          </a:p>
        </p:txBody>
      </p:sp>
      <p:sp>
        <p:nvSpPr>
          <p:cNvPr id="6" name="Footer Placeholder 5">
            <a:extLst>
              <a:ext uri="{FF2B5EF4-FFF2-40B4-BE49-F238E27FC236}">
                <a16:creationId xmlns:a16="http://schemas.microsoft.com/office/drawing/2014/main" id="{7950E3C5-6C33-4588-9CFB-B1D71E1239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94BB43-1DA9-4254-977A-1D21C31F17D7}"/>
              </a:ext>
            </a:extLst>
          </p:cNvPr>
          <p:cNvSpPr>
            <a:spLocks noGrp="1"/>
          </p:cNvSpPr>
          <p:nvPr>
            <p:ph type="sldNum" sz="quarter" idx="12"/>
          </p:nvPr>
        </p:nvSpPr>
        <p:spPr/>
        <p:txBody>
          <a:bodyPr/>
          <a:lstStyle/>
          <a:p>
            <a:fld id="{6BF4B214-F93F-40B4-9897-F3B86417CDE9}" type="slidenum">
              <a:rPr lang="en-IN" smtClean="0"/>
              <a:t>‹#›</a:t>
            </a:fld>
            <a:endParaRPr lang="en-IN"/>
          </a:p>
        </p:txBody>
      </p:sp>
    </p:spTree>
    <p:extLst>
      <p:ext uri="{BB962C8B-B14F-4D97-AF65-F5344CB8AC3E}">
        <p14:creationId xmlns:p14="http://schemas.microsoft.com/office/powerpoint/2010/main" val="3848565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0C4C-147A-4445-9455-1A8579DE6B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267705-8FF9-43F1-8309-C79FF76E29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E533E9-A15E-4F5F-8C6A-2F11830D6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4C90B-67AF-4A53-AC7B-D50C33F75B6C}"/>
              </a:ext>
            </a:extLst>
          </p:cNvPr>
          <p:cNvSpPr>
            <a:spLocks noGrp="1"/>
          </p:cNvSpPr>
          <p:nvPr>
            <p:ph type="dt" sz="half" idx="10"/>
          </p:nvPr>
        </p:nvSpPr>
        <p:spPr/>
        <p:txBody>
          <a:bodyPr/>
          <a:lstStyle/>
          <a:p>
            <a:fld id="{EFF62CD5-8971-47C1-ADD3-8F309A23605A}" type="datetimeFigureOut">
              <a:rPr lang="en-IN" smtClean="0"/>
              <a:t>18-02-2023</a:t>
            </a:fld>
            <a:endParaRPr lang="en-IN"/>
          </a:p>
        </p:txBody>
      </p:sp>
      <p:sp>
        <p:nvSpPr>
          <p:cNvPr id="6" name="Footer Placeholder 5">
            <a:extLst>
              <a:ext uri="{FF2B5EF4-FFF2-40B4-BE49-F238E27FC236}">
                <a16:creationId xmlns:a16="http://schemas.microsoft.com/office/drawing/2014/main" id="{49D1B3A6-CFF7-441C-BF1F-B640215BB2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D63DDD-70DA-42BF-BF0D-4BF5DAFC5D1B}"/>
              </a:ext>
            </a:extLst>
          </p:cNvPr>
          <p:cNvSpPr>
            <a:spLocks noGrp="1"/>
          </p:cNvSpPr>
          <p:nvPr>
            <p:ph type="sldNum" sz="quarter" idx="12"/>
          </p:nvPr>
        </p:nvSpPr>
        <p:spPr/>
        <p:txBody>
          <a:bodyPr/>
          <a:lstStyle/>
          <a:p>
            <a:fld id="{6BF4B214-F93F-40B4-9897-F3B86417CDE9}" type="slidenum">
              <a:rPr lang="en-IN" smtClean="0"/>
              <a:t>‹#›</a:t>
            </a:fld>
            <a:endParaRPr lang="en-IN"/>
          </a:p>
        </p:txBody>
      </p:sp>
    </p:spTree>
    <p:extLst>
      <p:ext uri="{BB962C8B-B14F-4D97-AF65-F5344CB8AC3E}">
        <p14:creationId xmlns:p14="http://schemas.microsoft.com/office/powerpoint/2010/main" val="2070367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807885-3BD9-4133-B720-85733542D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DAC0FE-2AF8-497E-B453-495858764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FC4293-2763-49B3-9AC1-8FA424846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62CD5-8971-47C1-ADD3-8F309A23605A}" type="datetimeFigureOut">
              <a:rPr lang="en-IN" smtClean="0"/>
              <a:t>18-02-2023</a:t>
            </a:fld>
            <a:endParaRPr lang="en-IN"/>
          </a:p>
        </p:txBody>
      </p:sp>
      <p:sp>
        <p:nvSpPr>
          <p:cNvPr id="5" name="Footer Placeholder 4">
            <a:extLst>
              <a:ext uri="{FF2B5EF4-FFF2-40B4-BE49-F238E27FC236}">
                <a16:creationId xmlns:a16="http://schemas.microsoft.com/office/drawing/2014/main" id="{D94FDC9A-54E4-49A4-9034-48AA2C65D8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8E3E68-0983-40C4-8979-844894D037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4B214-F93F-40B4-9897-F3B86417CDE9}" type="slidenum">
              <a:rPr lang="en-IN" smtClean="0"/>
              <a:t>‹#›</a:t>
            </a:fld>
            <a:endParaRPr lang="en-IN"/>
          </a:p>
        </p:txBody>
      </p:sp>
    </p:spTree>
    <p:extLst>
      <p:ext uri="{BB962C8B-B14F-4D97-AF65-F5344CB8AC3E}">
        <p14:creationId xmlns:p14="http://schemas.microsoft.com/office/powerpoint/2010/main" val="3599000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7D9BBCC-E49A-43D1-A629-2CCA7F34D25A}"/>
              </a:ext>
            </a:extLst>
          </p:cNvPr>
          <p:cNvSpPr/>
          <p:nvPr/>
        </p:nvSpPr>
        <p:spPr>
          <a:xfrm>
            <a:off x="4066673" y="152400"/>
            <a:ext cx="4150093" cy="644893"/>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rgbClr val="FFBA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lgerian" panose="04020705040A02060702" pitchFamily="82" charset="0"/>
              </a:rPr>
              <a:t>AMOLED PANEL</a:t>
            </a:r>
            <a:endParaRPr lang="en-IN" sz="4000" b="1" dirty="0">
              <a:latin typeface="Algerian" panose="04020705040A02060702" pitchFamily="82" charset="0"/>
            </a:endParaRPr>
          </a:p>
        </p:txBody>
      </p:sp>
      <p:sp>
        <p:nvSpPr>
          <p:cNvPr id="51" name="Rectangle 50">
            <a:extLst>
              <a:ext uri="{FF2B5EF4-FFF2-40B4-BE49-F238E27FC236}">
                <a16:creationId xmlns:a16="http://schemas.microsoft.com/office/drawing/2014/main" id="{24180990-C897-484F-8018-2E58E32D620B}"/>
              </a:ext>
            </a:extLst>
          </p:cNvPr>
          <p:cNvSpPr/>
          <p:nvPr/>
        </p:nvSpPr>
        <p:spPr>
          <a:xfrm>
            <a:off x="4066673" y="1700464"/>
            <a:ext cx="4042611" cy="2727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indent="-274320">
              <a:spcBef>
                <a:spcPts val="600"/>
              </a:spcBef>
              <a:buFont typeface="Wingdings" panose="05000000000000000000" pitchFamily="2" charset="2"/>
              <a:buChar char="§"/>
            </a:pPr>
            <a:r>
              <a:rPr lang="en-US" sz="2000" dirty="0">
                <a:solidFill>
                  <a:srgbClr val="FAA307"/>
                </a:solidFill>
                <a:latin typeface="Bell MT" panose="02020503060305020303" pitchFamily="18" charset="0"/>
              </a:rPr>
              <a:t>Name: </a:t>
            </a:r>
            <a:r>
              <a:rPr lang="en-US" sz="2000" dirty="0">
                <a:solidFill>
                  <a:schemeClr val="tx1"/>
                </a:solidFill>
                <a:latin typeface="Bell MT" panose="02020503060305020303" pitchFamily="18" charset="0"/>
              </a:rPr>
              <a:t>Saurav Kumar</a:t>
            </a:r>
          </a:p>
          <a:p>
            <a:pPr marL="365760" indent="-274320">
              <a:spcBef>
                <a:spcPts val="600"/>
              </a:spcBef>
              <a:buFont typeface="Wingdings" panose="05000000000000000000" pitchFamily="2" charset="2"/>
              <a:buChar char="§"/>
            </a:pPr>
            <a:r>
              <a:rPr lang="en-US" sz="2000" dirty="0">
                <a:solidFill>
                  <a:srgbClr val="FAA307"/>
                </a:solidFill>
                <a:latin typeface="Bell MT" panose="02020503060305020303" pitchFamily="18" charset="0"/>
              </a:rPr>
              <a:t>Reg. No: </a:t>
            </a:r>
            <a:r>
              <a:rPr lang="en-US" sz="2000" dirty="0">
                <a:solidFill>
                  <a:schemeClr val="tx1"/>
                </a:solidFill>
                <a:latin typeface="Bell MT" panose="02020503060305020303" pitchFamily="18" charset="0"/>
              </a:rPr>
              <a:t>12000000</a:t>
            </a:r>
          </a:p>
          <a:p>
            <a:pPr marL="365760" indent="-274320">
              <a:spcBef>
                <a:spcPts val="600"/>
              </a:spcBef>
              <a:buFont typeface="Wingdings" panose="05000000000000000000" pitchFamily="2" charset="2"/>
              <a:buChar char="§"/>
            </a:pPr>
            <a:r>
              <a:rPr lang="en-US" sz="2000" dirty="0">
                <a:solidFill>
                  <a:srgbClr val="FAA307"/>
                </a:solidFill>
                <a:latin typeface="Bell MT" panose="02020503060305020303" pitchFamily="18" charset="0"/>
              </a:rPr>
              <a:t>Roll No: </a:t>
            </a:r>
            <a:r>
              <a:rPr lang="en-US" sz="2000" dirty="0">
                <a:solidFill>
                  <a:schemeClr val="tx1"/>
                </a:solidFill>
                <a:latin typeface="Bell MT" panose="02020503060305020303" pitchFamily="18" charset="0"/>
              </a:rPr>
              <a:t>RK20YGA01</a:t>
            </a:r>
          </a:p>
          <a:p>
            <a:pPr marL="365760" indent="-274320">
              <a:spcBef>
                <a:spcPts val="600"/>
              </a:spcBef>
              <a:buFont typeface="Wingdings" panose="05000000000000000000" pitchFamily="2" charset="2"/>
              <a:buChar char="§"/>
            </a:pPr>
            <a:r>
              <a:rPr lang="en-US" sz="2000" dirty="0">
                <a:solidFill>
                  <a:srgbClr val="FAA307"/>
                </a:solidFill>
                <a:latin typeface="Bell MT" panose="02020503060305020303" pitchFamily="18" charset="0"/>
              </a:rPr>
              <a:t>Subject: </a:t>
            </a:r>
            <a:r>
              <a:rPr lang="en-US" sz="2000" dirty="0">
                <a:solidFill>
                  <a:schemeClr val="tx1"/>
                </a:solidFill>
                <a:latin typeface="Bell MT" panose="02020503060305020303" pitchFamily="18" charset="0"/>
              </a:rPr>
              <a:t>PHY-109</a:t>
            </a:r>
          </a:p>
          <a:p>
            <a:pPr marL="365760" indent="-274320">
              <a:spcBef>
                <a:spcPts val="600"/>
              </a:spcBef>
              <a:buFont typeface="Wingdings" panose="05000000000000000000" pitchFamily="2" charset="2"/>
              <a:buChar char="§"/>
            </a:pPr>
            <a:r>
              <a:rPr lang="en-US" sz="2000" dirty="0">
                <a:solidFill>
                  <a:srgbClr val="FAA307"/>
                </a:solidFill>
                <a:latin typeface="Bell MT" panose="02020503060305020303" pitchFamily="18" charset="0"/>
              </a:rPr>
              <a:t>Topic: </a:t>
            </a:r>
            <a:r>
              <a:rPr lang="en-US" sz="2000" dirty="0" err="1">
                <a:solidFill>
                  <a:schemeClr val="tx1"/>
                </a:solidFill>
                <a:latin typeface="Bell MT" panose="02020503060305020303" pitchFamily="18" charset="0"/>
              </a:rPr>
              <a:t>Amoled</a:t>
            </a:r>
            <a:r>
              <a:rPr lang="en-US" sz="2000" dirty="0">
                <a:solidFill>
                  <a:schemeClr val="tx1"/>
                </a:solidFill>
                <a:latin typeface="Bell MT" panose="02020503060305020303" pitchFamily="18" charset="0"/>
              </a:rPr>
              <a:t> Panel</a:t>
            </a:r>
          </a:p>
          <a:p>
            <a:pPr marL="365760" indent="-274320">
              <a:spcBef>
                <a:spcPts val="600"/>
              </a:spcBef>
              <a:buFont typeface="Wingdings" panose="05000000000000000000" pitchFamily="2" charset="2"/>
              <a:buChar char="§"/>
            </a:pPr>
            <a:r>
              <a:rPr lang="en-US" sz="2000" dirty="0">
                <a:solidFill>
                  <a:srgbClr val="FAA307"/>
                </a:solidFill>
                <a:latin typeface="Bell MT" panose="02020503060305020303" pitchFamily="18" charset="0"/>
              </a:rPr>
              <a:t>Task: </a:t>
            </a:r>
            <a:r>
              <a:rPr lang="en-US" sz="2000" dirty="0">
                <a:solidFill>
                  <a:schemeClr val="tx1"/>
                </a:solidFill>
                <a:latin typeface="Bell MT" panose="02020503060305020303" pitchFamily="18" charset="0"/>
              </a:rPr>
              <a:t>CA-1 (PPT)</a:t>
            </a:r>
          </a:p>
          <a:p>
            <a:pPr marL="365760" indent="-274320">
              <a:spcBef>
                <a:spcPts val="600"/>
              </a:spcBef>
              <a:buFont typeface="Wingdings" panose="05000000000000000000" pitchFamily="2" charset="2"/>
              <a:buChar char="§"/>
            </a:pPr>
            <a:r>
              <a:rPr lang="en-US" sz="2000" dirty="0">
                <a:solidFill>
                  <a:srgbClr val="FAA307"/>
                </a:solidFill>
                <a:latin typeface="Bell MT" panose="02020503060305020303" pitchFamily="18" charset="0"/>
              </a:rPr>
              <a:t>Submitted to: </a:t>
            </a:r>
            <a:r>
              <a:rPr lang="en-US" sz="2000" dirty="0">
                <a:solidFill>
                  <a:schemeClr val="tx1"/>
                </a:solidFill>
                <a:latin typeface="Bell MT" panose="02020503060305020303" pitchFamily="18" charset="0"/>
              </a:rPr>
              <a:t>Dr. </a:t>
            </a:r>
            <a:r>
              <a:rPr lang="en-US" sz="2000" dirty="0" err="1">
                <a:solidFill>
                  <a:schemeClr val="tx1"/>
                </a:solidFill>
                <a:latin typeface="Bell MT" panose="02020503060305020303" pitchFamily="18" charset="0"/>
              </a:rPr>
              <a:t>Dipal</a:t>
            </a:r>
            <a:r>
              <a:rPr lang="en-US" sz="2000" dirty="0">
                <a:solidFill>
                  <a:schemeClr val="tx1"/>
                </a:solidFill>
                <a:latin typeface="Bell MT" panose="02020503060305020303" pitchFamily="18" charset="0"/>
              </a:rPr>
              <a:t> B. Patel</a:t>
            </a:r>
            <a:endParaRPr lang="en-IN" sz="2000" dirty="0">
              <a:solidFill>
                <a:schemeClr val="tx1"/>
              </a:solidFill>
              <a:latin typeface="Bell MT" panose="02020503060305020303" pitchFamily="18" charset="0"/>
            </a:endParaRPr>
          </a:p>
        </p:txBody>
      </p:sp>
      <p:grpSp>
        <p:nvGrpSpPr>
          <p:cNvPr id="73" name="Group 72">
            <a:extLst>
              <a:ext uri="{FF2B5EF4-FFF2-40B4-BE49-F238E27FC236}">
                <a16:creationId xmlns:a16="http://schemas.microsoft.com/office/drawing/2014/main" id="{12DB59A5-E5F1-4980-9450-CB4235950BAB}"/>
              </a:ext>
            </a:extLst>
          </p:cNvPr>
          <p:cNvGrpSpPr/>
          <p:nvPr/>
        </p:nvGrpSpPr>
        <p:grpSpPr>
          <a:xfrm>
            <a:off x="-1" y="0"/>
            <a:ext cx="941772" cy="6858000"/>
            <a:chOff x="-1" y="0"/>
            <a:chExt cx="941772" cy="6858000"/>
          </a:xfrm>
        </p:grpSpPr>
        <p:cxnSp>
          <p:nvCxnSpPr>
            <p:cNvPr id="54" name="Straight Connector 53">
              <a:extLst>
                <a:ext uri="{FF2B5EF4-FFF2-40B4-BE49-F238E27FC236}">
                  <a16:creationId xmlns:a16="http://schemas.microsoft.com/office/drawing/2014/main" id="{C85A6E96-6F05-4DFA-9AF6-92EF89402DF7}"/>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5" name="Straight Connector 54">
              <a:extLst>
                <a:ext uri="{FF2B5EF4-FFF2-40B4-BE49-F238E27FC236}">
                  <a16:creationId xmlns:a16="http://schemas.microsoft.com/office/drawing/2014/main" id="{D0BA6B8F-DA89-4E70-B78D-1F53853B62F8}"/>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6" name="Straight Connector 55">
              <a:extLst>
                <a:ext uri="{FF2B5EF4-FFF2-40B4-BE49-F238E27FC236}">
                  <a16:creationId xmlns:a16="http://schemas.microsoft.com/office/drawing/2014/main" id="{F8039C60-88E1-463B-BE08-6144B6B0D8FD}"/>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68" name="Oval 67">
              <a:extLst>
                <a:ext uri="{FF2B5EF4-FFF2-40B4-BE49-F238E27FC236}">
                  <a16:creationId xmlns:a16="http://schemas.microsoft.com/office/drawing/2014/main" id="{66AC162E-92E8-47BE-909A-E864EAA71269}"/>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F528D3FC-9DA2-4972-88C0-43CD406C7DDA}"/>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38D9AD19-6F90-461A-B40D-632BB968DEAE}"/>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4" name="Group 73">
            <a:extLst>
              <a:ext uri="{FF2B5EF4-FFF2-40B4-BE49-F238E27FC236}">
                <a16:creationId xmlns:a16="http://schemas.microsoft.com/office/drawing/2014/main" id="{33700BEA-EF80-4A57-A472-F81FF9D0EA0F}"/>
              </a:ext>
            </a:extLst>
          </p:cNvPr>
          <p:cNvGrpSpPr/>
          <p:nvPr/>
        </p:nvGrpSpPr>
        <p:grpSpPr>
          <a:xfrm>
            <a:off x="11250228" y="0"/>
            <a:ext cx="941772" cy="6858000"/>
            <a:chOff x="-1" y="0"/>
            <a:chExt cx="941772" cy="6858000"/>
          </a:xfrm>
        </p:grpSpPr>
        <p:cxnSp>
          <p:nvCxnSpPr>
            <p:cNvPr id="75" name="Straight Connector 74">
              <a:extLst>
                <a:ext uri="{FF2B5EF4-FFF2-40B4-BE49-F238E27FC236}">
                  <a16:creationId xmlns:a16="http://schemas.microsoft.com/office/drawing/2014/main" id="{A355296D-AB92-4EE1-8662-4B39B1A3542D}"/>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6" name="Straight Connector 75">
              <a:extLst>
                <a:ext uri="{FF2B5EF4-FFF2-40B4-BE49-F238E27FC236}">
                  <a16:creationId xmlns:a16="http://schemas.microsoft.com/office/drawing/2014/main" id="{F348A905-D5E8-4305-91D0-4B98FC821981}"/>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7" name="Straight Connector 76">
              <a:extLst>
                <a:ext uri="{FF2B5EF4-FFF2-40B4-BE49-F238E27FC236}">
                  <a16:creationId xmlns:a16="http://schemas.microsoft.com/office/drawing/2014/main" id="{893FA53F-AABF-4C97-893E-1E89F7CE434A}"/>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78" name="Oval 77">
              <a:extLst>
                <a:ext uri="{FF2B5EF4-FFF2-40B4-BE49-F238E27FC236}">
                  <a16:creationId xmlns:a16="http://schemas.microsoft.com/office/drawing/2014/main" id="{7450A6A1-6C0F-49B7-B8E0-74B9DA0ADAA4}"/>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1B650702-5236-4C37-880C-891601B8D16B}"/>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2A3BF940-94B7-4177-8CF1-924B4F40CD3A}"/>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0" name="Rectangle 49">
            <a:extLst>
              <a:ext uri="{FF2B5EF4-FFF2-40B4-BE49-F238E27FC236}">
                <a16:creationId xmlns:a16="http://schemas.microsoft.com/office/drawing/2014/main" id="{3061D557-E129-4BD8-9A9D-04548F86DAD0}"/>
              </a:ext>
            </a:extLst>
          </p:cNvPr>
          <p:cNvSpPr/>
          <p:nvPr/>
        </p:nvSpPr>
        <p:spPr>
          <a:xfrm>
            <a:off x="9630704" y="6136185"/>
            <a:ext cx="2550695" cy="513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entury" panose="02040604050505020304" pitchFamily="18" charset="0"/>
                <a:cs typeface="Arabic Typesetting" panose="03020402040406030203" pitchFamily="66" charset="-78"/>
              </a:rPr>
              <a:t>By: Saurav Kumar</a:t>
            </a:r>
            <a:endParaRPr lang="en-IN" dirty="0">
              <a:solidFill>
                <a:schemeClr val="tx1"/>
              </a:solidFill>
              <a:latin typeface="Century" panose="02040604050505020304" pitchFamily="18" charset="0"/>
              <a:cs typeface="Arabic Typesetting" panose="03020402040406030203" pitchFamily="66" charset="-78"/>
            </a:endParaRPr>
          </a:p>
        </p:txBody>
      </p:sp>
    </p:spTree>
    <p:extLst>
      <p:ext uri="{BB962C8B-B14F-4D97-AF65-F5344CB8AC3E}">
        <p14:creationId xmlns:p14="http://schemas.microsoft.com/office/powerpoint/2010/main" val="208500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1+#ppt_w/2"/>
                                          </p:val>
                                        </p:tav>
                                        <p:tav tm="100000">
                                          <p:val>
                                            <p:strVal val="#ppt_x"/>
                                          </p:val>
                                        </p:tav>
                                      </p:tavLst>
                                    </p:anim>
                                    <p:anim calcmode="lin" valueType="num">
                                      <p:cBhvr additive="base">
                                        <p:cTn id="15"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5D99E5-CA16-4EA5-8F81-40B6418D8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7" y="-38360"/>
            <a:ext cx="12205247" cy="6937695"/>
          </a:xfrm>
          <a:prstGeom prst="rect">
            <a:avLst/>
          </a:prstGeom>
        </p:spPr>
      </p:pic>
      <p:sp>
        <p:nvSpPr>
          <p:cNvPr id="8" name="TextBox 7">
            <a:extLst>
              <a:ext uri="{FF2B5EF4-FFF2-40B4-BE49-F238E27FC236}">
                <a16:creationId xmlns:a16="http://schemas.microsoft.com/office/drawing/2014/main" id="{F14BC5E2-4DF5-49D3-8269-0E3AFF3E6A73}"/>
              </a:ext>
            </a:extLst>
          </p:cNvPr>
          <p:cNvSpPr txBox="1"/>
          <p:nvPr/>
        </p:nvSpPr>
        <p:spPr>
          <a:xfrm>
            <a:off x="9444374" y="1859340"/>
            <a:ext cx="2460283" cy="1569660"/>
          </a:xfrm>
          <a:prstGeom prst="rect">
            <a:avLst/>
          </a:prstGeom>
          <a:noFill/>
          <a:ln>
            <a:noFill/>
          </a:ln>
          <a:effectLst>
            <a:outerShdw blurRad="558800" dist="50800" dir="5400000" sx="1000" sy="1000" algn="ctr" rotWithShape="0">
              <a:schemeClr val="tx1">
                <a:lumMod val="85000"/>
                <a:lumOff val="15000"/>
              </a:schemeClr>
            </a:outerShdw>
          </a:effectLst>
        </p:spPr>
        <p:txBody>
          <a:bodyPr wrap="square" rtlCol="0">
            <a:spAutoFit/>
          </a:bodyPr>
          <a:lstStyle/>
          <a:p>
            <a:pPr algn="l"/>
            <a:r>
              <a:rPr lang="en-US" sz="9600" dirty="0">
                <a:solidFill>
                  <a:schemeClr val="bg1"/>
                </a:solidFill>
              </a:rPr>
              <a:t>YOU</a:t>
            </a:r>
            <a:endParaRPr lang="en-IN" sz="9600" dirty="0">
              <a:solidFill>
                <a:schemeClr val="bg1"/>
              </a:solidFill>
            </a:endParaRPr>
          </a:p>
        </p:txBody>
      </p:sp>
      <p:sp>
        <p:nvSpPr>
          <p:cNvPr id="40" name="TextBox 39">
            <a:extLst>
              <a:ext uri="{FF2B5EF4-FFF2-40B4-BE49-F238E27FC236}">
                <a16:creationId xmlns:a16="http://schemas.microsoft.com/office/drawing/2014/main" id="{61E4EC5A-E091-4099-AB25-831C3BD9F9F2}"/>
              </a:ext>
            </a:extLst>
          </p:cNvPr>
          <p:cNvSpPr txBox="1"/>
          <p:nvPr/>
        </p:nvSpPr>
        <p:spPr>
          <a:xfrm>
            <a:off x="8848585" y="4643710"/>
            <a:ext cx="3464504" cy="307777"/>
          </a:xfrm>
          <a:prstGeom prst="rect">
            <a:avLst/>
          </a:prstGeom>
          <a:noFill/>
        </p:spPr>
        <p:txBody>
          <a:bodyPr wrap="square" rtlCol="0">
            <a:spAutoFit/>
          </a:bodyPr>
          <a:lstStyle/>
          <a:p>
            <a:pPr algn="l"/>
            <a:r>
              <a:rPr lang="en-US" sz="1400" b="1" dirty="0">
                <a:solidFill>
                  <a:schemeClr val="bg1"/>
                </a:solidFill>
              </a:rPr>
              <a:t>https://www.facebook.com/</a:t>
            </a:r>
            <a:endParaRPr lang="en-IN" sz="1400" b="1" dirty="0">
              <a:solidFill>
                <a:schemeClr val="bg1"/>
              </a:solidFill>
            </a:endParaRPr>
          </a:p>
        </p:txBody>
      </p:sp>
      <p:sp>
        <p:nvSpPr>
          <p:cNvPr id="41" name="TextBox 40">
            <a:extLst>
              <a:ext uri="{FF2B5EF4-FFF2-40B4-BE49-F238E27FC236}">
                <a16:creationId xmlns:a16="http://schemas.microsoft.com/office/drawing/2014/main" id="{9C431480-3334-4D15-9386-EA5EC19B23D2}"/>
              </a:ext>
            </a:extLst>
          </p:cNvPr>
          <p:cNvSpPr txBox="1"/>
          <p:nvPr/>
        </p:nvSpPr>
        <p:spPr>
          <a:xfrm>
            <a:off x="9000688" y="5217427"/>
            <a:ext cx="3160298" cy="307777"/>
          </a:xfrm>
          <a:prstGeom prst="rect">
            <a:avLst/>
          </a:prstGeom>
          <a:noFill/>
        </p:spPr>
        <p:txBody>
          <a:bodyPr wrap="square" rtlCol="0">
            <a:spAutoFit/>
          </a:bodyPr>
          <a:lstStyle/>
          <a:p>
            <a:pPr algn="l"/>
            <a:r>
              <a:rPr lang="en-US" sz="1400" b="1" dirty="0">
                <a:solidFill>
                  <a:schemeClr val="bg1"/>
                </a:solidFill>
              </a:rPr>
              <a:t>Saurav Hathi</a:t>
            </a:r>
            <a:endParaRPr lang="en-IN" sz="1400" b="1" dirty="0">
              <a:solidFill>
                <a:schemeClr val="bg1"/>
              </a:solidFill>
            </a:endParaRPr>
          </a:p>
        </p:txBody>
      </p:sp>
      <p:sp>
        <p:nvSpPr>
          <p:cNvPr id="42" name="TextBox 41">
            <a:extLst>
              <a:ext uri="{FF2B5EF4-FFF2-40B4-BE49-F238E27FC236}">
                <a16:creationId xmlns:a16="http://schemas.microsoft.com/office/drawing/2014/main" id="{3D6926D5-594E-41E7-8DF4-C2709C17CEFB}"/>
              </a:ext>
            </a:extLst>
          </p:cNvPr>
          <p:cNvSpPr txBox="1"/>
          <p:nvPr/>
        </p:nvSpPr>
        <p:spPr>
          <a:xfrm>
            <a:off x="9000688" y="5818353"/>
            <a:ext cx="3160298" cy="307777"/>
          </a:xfrm>
          <a:prstGeom prst="rect">
            <a:avLst/>
          </a:prstGeom>
          <a:noFill/>
        </p:spPr>
        <p:txBody>
          <a:bodyPr wrap="square" rtlCol="0">
            <a:spAutoFit/>
          </a:bodyPr>
          <a:lstStyle/>
          <a:p>
            <a:pPr algn="l"/>
            <a:r>
              <a:rPr lang="en-US" sz="1400" b="1" dirty="0">
                <a:solidFill>
                  <a:schemeClr val="bg1"/>
                </a:solidFill>
              </a:rPr>
              <a:t>dummymail@gmail.com</a:t>
            </a:r>
            <a:endParaRPr lang="en-IN" sz="1400" b="1" dirty="0">
              <a:solidFill>
                <a:schemeClr val="bg1"/>
              </a:solidFill>
            </a:endParaRPr>
          </a:p>
        </p:txBody>
      </p:sp>
      <p:sp>
        <p:nvSpPr>
          <p:cNvPr id="43" name="TextBox 42">
            <a:extLst>
              <a:ext uri="{FF2B5EF4-FFF2-40B4-BE49-F238E27FC236}">
                <a16:creationId xmlns:a16="http://schemas.microsoft.com/office/drawing/2014/main" id="{85566F49-1D9F-42EB-9EB6-49FB104F7356}"/>
              </a:ext>
            </a:extLst>
          </p:cNvPr>
          <p:cNvSpPr txBox="1"/>
          <p:nvPr/>
        </p:nvSpPr>
        <p:spPr>
          <a:xfrm>
            <a:off x="9000688" y="6363517"/>
            <a:ext cx="3160298" cy="369332"/>
          </a:xfrm>
          <a:prstGeom prst="rect">
            <a:avLst/>
          </a:prstGeom>
          <a:noFill/>
        </p:spPr>
        <p:txBody>
          <a:bodyPr wrap="square" rtlCol="0">
            <a:spAutoFit/>
          </a:bodyPr>
          <a:lstStyle/>
          <a:p>
            <a:pPr algn="l"/>
            <a:r>
              <a:rPr lang="en-US" b="1" dirty="0">
                <a:solidFill>
                  <a:schemeClr val="bg1"/>
                </a:solidFill>
              </a:rPr>
              <a:t>+919999999999</a:t>
            </a:r>
            <a:endParaRPr lang="en-IN" b="1" dirty="0">
              <a:solidFill>
                <a:schemeClr val="bg1"/>
              </a:solidFill>
            </a:endParaRPr>
          </a:p>
        </p:txBody>
      </p:sp>
      <p:sp>
        <p:nvSpPr>
          <p:cNvPr id="44" name="TextBox 43">
            <a:extLst>
              <a:ext uri="{FF2B5EF4-FFF2-40B4-BE49-F238E27FC236}">
                <a16:creationId xmlns:a16="http://schemas.microsoft.com/office/drawing/2014/main" id="{906E22F1-04CB-4D39-A82E-DFA80C64489E}"/>
              </a:ext>
            </a:extLst>
          </p:cNvPr>
          <p:cNvSpPr txBox="1"/>
          <p:nvPr/>
        </p:nvSpPr>
        <p:spPr>
          <a:xfrm>
            <a:off x="8873730" y="4039541"/>
            <a:ext cx="3689070" cy="307777"/>
          </a:xfrm>
          <a:prstGeom prst="rect">
            <a:avLst/>
          </a:prstGeom>
          <a:noFill/>
        </p:spPr>
        <p:txBody>
          <a:bodyPr wrap="square" rtlCol="0">
            <a:spAutoFit/>
          </a:bodyPr>
          <a:lstStyle/>
          <a:p>
            <a:pPr algn="l"/>
            <a:r>
              <a:rPr lang="en-US" sz="1400" b="1" dirty="0">
                <a:solidFill>
                  <a:schemeClr val="bg1"/>
                </a:solidFill>
              </a:rPr>
              <a:t>https://www.linkedin.com/in/sauravhathi/</a:t>
            </a:r>
            <a:endParaRPr lang="en-IN" sz="1400" b="1" dirty="0">
              <a:solidFill>
                <a:schemeClr val="bg1"/>
              </a:solidFill>
            </a:endParaRPr>
          </a:p>
        </p:txBody>
      </p:sp>
      <p:grpSp>
        <p:nvGrpSpPr>
          <p:cNvPr id="3" name="Group 2">
            <a:extLst>
              <a:ext uri="{FF2B5EF4-FFF2-40B4-BE49-F238E27FC236}">
                <a16:creationId xmlns:a16="http://schemas.microsoft.com/office/drawing/2014/main" id="{6344A334-C8B6-4D0C-9A4E-027B7C5F88A4}"/>
              </a:ext>
            </a:extLst>
          </p:cNvPr>
          <p:cNvGrpSpPr/>
          <p:nvPr/>
        </p:nvGrpSpPr>
        <p:grpSpPr>
          <a:xfrm>
            <a:off x="409075" y="1493240"/>
            <a:ext cx="3698500" cy="1939771"/>
            <a:chOff x="409075" y="1493240"/>
            <a:chExt cx="3698500" cy="1939771"/>
          </a:xfrm>
        </p:grpSpPr>
        <p:sp>
          <p:nvSpPr>
            <p:cNvPr id="2" name="TextBox 1">
              <a:extLst>
                <a:ext uri="{FF2B5EF4-FFF2-40B4-BE49-F238E27FC236}">
                  <a16:creationId xmlns:a16="http://schemas.microsoft.com/office/drawing/2014/main" id="{8DD541AA-CBAA-4A83-87F3-01548A254FB8}"/>
                </a:ext>
              </a:extLst>
            </p:cNvPr>
            <p:cNvSpPr txBox="1"/>
            <p:nvPr/>
          </p:nvSpPr>
          <p:spPr>
            <a:xfrm>
              <a:off x="409075" y="1860585"/>
              <a:ext cx="3698500" cy="1572426"/>
            </a:xfrm>
            <a:prstGeom prst="rect">
              <a:avLst/>
            </a:prstGeom>
            <a:noFill/>
            <a:ln>
              <a:noFill/>
            </a:ln>
            <a:effectLst>
              <a:outerShdw blurRad="558800" dist="50800" dir="5400000" sx="1000" sy="1000" algn="ctr" rotWithShape="0">
                <a:schemeClr val="tx1">
                  <a:lumMod val="85000"/>
                  <a:lumOff val="15000"/>
                </a:schemeClr>
              </a:outerShdw>
            </a:effectLst>
          </p:spPr>
          <p:txBody>
            <a:bodyPr wrap="square" rtlCol="0">
              <a:spAutoFit/>
            </a:bodyPr>
            <a:lstStyle/>
            <a:p>
              <a:pPr algn="l"/>
              <a:r>
                <a:rPr lang="en-US" sz="9600" dirty="0">
                  <a:solidFill>
                    <a:schemeClr val="bg1"/>
                  </a:solidFill>
                </a:rPr>
                <a:t>THANK</a:t>
              </a:r>
              <a:endParaRPr lang="en-IN" sz="9600" dirty="0">
                <a:solidFill>
                  <a:schemeClr val="bg1"/>
                </a:solidFill>
              </a:endParaRPr>
            </a:p>
          </p:txBody>
        </p:sp>
        <p:sp>
          <p:nvSpPr>
            <p:cNvPr id="21" name="Star: 4 Points 20">
              <a:extLst>
                <a:ext uri="{FF2B5EF4-FFF2-40B4-BE49-F238E27FC236}">
                  <a16:creationId xmlns:a16="http://schemas.microsoft.com/office/drawing/2014/main" id="{E7FEE915-F280-49C4-8D4B-5AEFD03BA4A2}"/>
                </a:ext>
              </a:extLst>
            </p:cNvPr>
            <p:cNvSpPr/>
            <p:nvPr/>
          </p:nvSpPr>
          <p:spPr>
            <a:xfrm>
              <a:off x="2151229" y="1493240"/>
              <a:ext cx="1156254" cy="1699591"/>
            </a:xfrm>
            <a:prstGeom prst="star4">
              <a:avLst/>
            </a:prstGeom>
            <a:solidFill>
              <a:schemeClr val="bg1"/>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7" name="Picture 6">
            <a:extLst>
              <a:ext uri="{FF2B5EF4-FFF2-40B4-BE49-F238E27FC236}">
                <a16:creationId xmlns:a16="http://schemas.microsoft.com/office/drawing/2014/main" id="{F945F428-681E-4576-ACF9-37DB43C30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0225" y="3866009"/>
            <a:ext cx="623505" cy="623505"/>
          </a:xfrm>
          <a:prstGeom prst="rect">
            <a:avLst/>
          </a:prstGeom>
        </p:spPr>
      </p:pic>
      <p:pic>
        <p:nvPicPr>
          <p:cNvPr id="10" name="Picture 9">
            <a:extLst>
              <a:ext uri="{FF2B5EF4-FFF2-40B4-BE49-F238E27FC236}">
                <a16:creationId xmlns:a16="http://schemas.microsoft.com/office/drawing/2014/main" id="{CF02286F-F2BA-4A96-86AA-78E3F1B062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2905" y="4501026"/>
            <a:ext cx="558144" cy="550146"/>
          </a:xfrm>
          <a:prstGeom prst="rect">
            <a:avLst/>
          </a:prstGeom>
        </p:spPr>
      </p:pic>
      <p:pic>
        <p:nvPicPr>
          <p:cNvPr id="12" name="Picture 11">
            <a:extLst>
              <a:ext uri="{FF2B5EF4-FFF2-40B4-BE49-F238E27FC236}">
                <a16:creationId xmlns:a16="http://schemas.microsoft.com/office/drawing/2014/main" id="{E3EE9428-2205-4D0A-A3EB-37E2486C1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0642" y="5100609"/>
            <a:ext cx="558143" cy="557223"/>
          </a:xfrm>
          <a:prstGeom prst="rect">
            <a:avLst/>
          </a:prstGeom>
        </p:spPr>
      </p:pic>
      <p:pic>
        <p:nvPicPr>
          <p:cNvPr id="14" name="Picture 13">
            <a:extLst>
              <a:ext uri="{FF2B5EF4-FFF2-40B4-BE49-F238E27FC236}">
                <a16:creationId xmlns:a16="http://schemas.microsoft.com/office/drawing/2014/main" id="{55163FAB-3420-49EF-9A5D-5B5DA5A9F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0225" y="5662267"/>
            <a:ext cx="623505" cy="623505"/>
          </a:xfrm>
          <a:prstGeom prst="rect">
            <a:avLst/>
          </a:prstGeom>
        </p:spPr>
      </p:pic>
      <p:pic>
        <p:nvPicPr>
          <p:cNvPr id="16" name="Picture 15">
            <a:extLst>
              <a:ext uri="{FF2B5EF4-FFF2-40B4-BE49-F238E27FC236}">
                <a16:creationId xmlns:a16="http://schemas.microsoft.com/office/drawing/2014/main" id="{AF16A1A5-9562-4225-8CB3-A88C45259E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0225" y="6268437"/>
            <a:ext cx="623504" cy="630898"/>
          </a:xfrm>
          <a:prstGeom prst="rect">
            <a:avLst/>
          </a:prstGeom>
        </p:spPr>
      </p:pic>
    </p:spTree>
    <p:extLst>
      <p:ext uri="{BB962C8B-B14F-4D97-AF65-F5344CB8AC3E}">
        <p14:creationId xmlns:p14="http://schemas.microsoft.com/office/powerpoint/2010/main" val="376827731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00365 0.0162 L -0.24857 0.0118 " pathEditMode="relative" rAng="0" ptsTypes="AA">
                                      <p:cBhvr>
                                        <p:cTn id="6" dur="2000" fill="hold"/>
                                        <p:tgtEl>
                                          <p:spTgt spid="8"/>
                                        </p:tgtEl>
                                        <p:attrNameLst>
                                          <p:attrName>ppt_x</p:attrName>
                                          <p:attrName>ppt_y</p:attrName>
                                        </p:attrNameLst>
                                      </p:cBhvr>
                                      <p:rCtr x="-12617" y="-231"/>
                                    </p:animMotion>
                                  </p:childTnLst>
                                </p:cTn>
                              </p:par>
                              <p:par>
                                <p:cTn id="7" presetID="63" presetClass="path" presetSubtype="0" accel="50000" decel="50000" fill="hold" nodeType="withEffect">
                                  <p:stCondLst>
                                    <p:cond delay="0"/>
                                  </p:stCondLst>
                                  <p:childTnLst>
                                    <p:animMotion origin="layout" path="M -0.03985 0.01759 L 0.13958 0.01852 " pathEditMode="relative" rAng="0" ptsTypes="AA">
                                      <p:cBhvr>
                                        <p:cTn id="8" dur="2000" fill="hold"/>
                                        <p:tgtEl>
                                          <p:spTgt spid="3"/>
                                        </p:tgtEl>
                                        <p:attrNameLst>
                                          <p:attrName>ppt_x</p:attrName>
                                          <p:attrName>ppt_y</p:attrName>
                                        </p:attrNameLst>
                                      </p:cBhvr>
                                      <p:rCtr x="8971" y="46"/>
                                    </p:animMotion>
                                  </p:childTnLst>
                                </p:cTn>
                              </p:par>
                              <p:par>
                                <p:cTn id="9" presetID="10"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500"/>
                                        <p:tgtEl>
                                          <p:spTgt spid="4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0" grpId="0"/>
      <p:bldP spid="41" grpId="0"/>
      <p:bldP spid="42" grpId="0"/>
      <p:bldP spid="43"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7D9BBCC-E49A-43D1-A629-2CCA7F34D25A}"/>
              </a:ext>
            </a:extLst>
          </p:cNvPr>
          <p:cNvSpPr/>
          <p:nvPr/>
        </p:nvSpPr>
        <p:spPr>
          <a:xfrm>
            <a:off x="1166725" y="751295"/>
            <a:ext cx="2658342" cy="488446"/>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latin typeface="Algerian" panose="04020705040A02060702" pitchFamily="82" charset="0"/>
              </a:rPr>
              <a:t>Intoduction</a:t>
            </a:r>
            <a:endParaRPr lang="en-IN" sz="3200" b="1" dirty="0">
              <a:latin typeface="Algerian" panose="04020705040A02060702" pitchFamily="82" charset="0"/>
            </a:endParaRPr>
          </a:p>
        </p:txBody>
      </p:sp>
      <p:grpSp>
        <p:nvGrpSpPr>
          <p:cNvPr id="73" name="Group 72">
            <a:extLst>
              <a:ext uri="{FF2B5EF4-FFF2-40B4-BE49-F238E27FC236}">
                <a16:creationId xmlns:a16="http://schemas.microsoft.com/office/drawing/2014/main" id="{12DB59A5-E5F1-4980-9450-CB4235950BAB}"/>
              </a:ext>
            </a:extLst>
          </p:cNvPr>
          <p:cNvGrpSpPr/>
          <p:nvPr/>
        </p:nvGrpSpPr>
        <p:grpSpPr>
          <a:xfrm>
            <a:off x="-1" y="0"/>
            <a:ext cx="941772" cy="6858000"/>
            <a:chOff x="-1" y="0"/>
            <a:chExt cx="941772" cy="6858000"/>
          </a:xfrm>
        </p:grpSpPr>
        <p:cxnSp>
          <p:nvCxnSpPr>
            <p:cNvPr id="54" name="Straight Connector 53">
              <a:extLst>
                <a:ext uri="{FF2B5EF4-FFF2-40B4-BE49-F238E27FC236}">
                  <a16:creationId xmlns:a16="http://schemas.microsoft.com/office/drawing/2014/main" id="{C85A6E96-6F05-4DFA-9AF6-92EF89402DF7}"/>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5" name="Straight Connector 54">
              <a:extLst>
                <a:ext uri="{FF2B5EF4-FFF2-40B4-BE49-F238E27FC236}">
                  <a16:creationId xmlns:a16="http://schemas.microsoft.com/office/drawing/2014/main" id="{D0BA6B8F-DA89-4E70-B78D-1F53853B62F8}"/>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6" name="Straight Connector 55">
              <a:extLst>
                <a:ext uri="{FF2B5EF4-FFF2-40B4-BE49-F238E27FC236}">
                  <a16:creationId xmlns:a16="http://schemas.microsoft.com/office/drawing/2014/main" id="{F8039C60-88E1-463B-BE08-6144B6B0D8FD}"/>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68" name="Oval 67">
              <a:extLst>
                <a:ext uri="{FF2B5EF4-FFF2-40B4-BE49-F238E27FC236}">
                  <a16:creationId xmlns:a16="http://schemas.microsoft.com/office/drawing/2014/main" id="{66AC162E-92E8-47BE-909A-E864EAA71269}"/>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F528D3FC-9DA2-4972-88C0-43CD406C7DDA}"/>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38D9AD19-6F90-461A-B40D-632BB968DEAE}"/>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4" name="Group 73">
            <a:extLst>
              <a:ext uri="{FF2B5EF4-FFF2-40B4-BE49-F238E27FC236}">
                <a16:creationId xmlns:a16="http://schemas.microsoft.com/office/drawing/2014/main" id="{33700BEA-EF80-4A57-A472-F81FF9D0EA0F}"/>
              </a:ext>
            </a:extLst>
          </p:cNvPr>
          <p:cNvGrpSpPr/>
          <p:nvPr/>
        </p:nvGrpSpPr>
        <p:grpSpPr>
          <a:xfrm>
            <a:off x="11250228" y="0"/>
            <a:ext cx="941772" cy="6858000"/>
            <a:chOff x="-1" y="0"/>
            <a:chExt cx="941772" cy="6858000"/>
          </a:xfrm>
        </p:grpSpPr>
        <p:cxnSp>
          <p:nvCxnSpPr>
            <p:cNvPr id="75" name="Straight Connector 74">
              <a:extLst>
                <a:ext uri="{FF2B5EF4-FFF2-40B4-BE49-F238E27FC236}">
                  <a16:creationId xmlns:a16="http://schemas.microsoft.com/office/drawing/2014/main" id="{A355296D-AB92-4EE1-8662-4B39B1A3542D}"/>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6" name="Straight Connector 75">
              <a:extLst>
                <a:ext uri="{FF2B5EF4-FFF2-40B4-BE49-F238E27FC236}">
                  <a16:creationId xmlns:a16="http://schemas.microsoft.com/office/drawing/2014/main" id="{F348A905-D5E8-4305-91D0-4B98FC821981}"/>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7" name="Straight Connector 76">
              <a:extLst>
                <a:ext uri="{FF2B5EF4-FFF2-40B4-BE49-F238E27FC236}">
                  <a16:creationId xmlns:a16="http://schemas.microsoft.com/office/drawing/2014/main" id="{893FA53F-AABF-4C97-893E-1E89F7CE434A}"/>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78" name="Oval 77">
              <a:extLst>
                <a:ext uri="{FF2B5EF4-FFF2-40B4-BE49-F238E27FC236}">
                  <a16:creationId xmlns:a16="http://schemas.microsoft.com/office/drawing/2014/main" id="{7450A6A1-6C0F-49B7-B8E0-74B9DA0ADAA4}"/>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1B650702-5236-4C37-880C-891601B8D16B}"/>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2A3BF940-94B7-4177-8CF1-924B4F40CD3A}"/>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0" name="Rectangle 49">
            <a:extLst>
              <a:ext uri="{FF2B5EF4-FFF2-40B4-BE49-F238E27FC236}">
                <a16:creationId xmlns:a16="http://schemas.microsoft.com/office/drawing/2014/main" id="{3061D557-E129-4BD8-9A9D-04548F86DAD0}"/>
              </a:ext>
            </a:extLst>
          </p:cNvPr>
          <p:cNvSpPr/>
          <p:nvPr/>
        </p:nvSpPr>
        <p:spPr>
          <a:xfrm>
            <a:off x="9630704" y="6136185"/>
            <a:ext cx="2550695" cy="513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entury" panose="02040604050505020304" pitchFamily="18" charset="0"/>
                <a:cs typeface="Arabic Typesetting" panose="03020402040406030203" pitchFamily="66" charset="-78"/>
              </a:rPr>
              <a:t>By: Saurav Kumar</a:t>
            </a:r>
            <a:endParaRPr lang="en-IN" dirty="0">
              <a:solidFill>
                <a:schemeClr val="tx1"/>
              </a:solidFill>
              <a:latin typeface="Century" panose="02040604050505020304" pitchFamily="18" charset="0"/>
              <a:cs typeface="Arabic Typesetting" panose="03020402040406030203" pitchFamily="66" charset="-78"/>
            </a:endParaRPr>
          </a:p>
        </p:txBody>
      </p:sp>
      <p:pic>
        <p:nvPicPr>
          <p:cNvPr id="5" name="Picture 4">
            <a:extLst>
              <a:ext uri="{FF2B5EF4-FFF2-40B4-BE49-F238E27FC236}">
                <a16:creationId xmlns:a16="http://schemas.microsoft.com/office/drawing/2014/main" id="{4C53C014-E89D-4D6F-B8F3-4D531638E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235" y="1571743"/>
            <a:ext cx="3465916" cy="2628320"/>
          </a:xfrm>
          <a:prstGeom prst="rect">
            <a:avLst/>
          </a:prstGeom>
        </p:spPr>
      </p:pic>
      <p:sp>
        <p:nvSpPr>
          <p:cNvPr id="23" name="Rectangle 41">
            <a:extLst>
              <a:ext uri="{FF2B5EF4-FFF2-40B4-BE49-F238E27FC236}">
                <a16:creationId xmlns:a16="http://schemas.microsoft.com/office/drawing/2014/main" id="{22B0288D-BEEC-4665-873F-38F5AE03B4A5}"/>
              </a:ext>
            </a:extLst>
          </p:cNvPr>
          <p:cNvSpPr/>
          <p:nvPr/>
        </p:nvSpPr>
        <p:spPr>
          <a:xfrm>
            <a:off x="4066672" y="106401"/>
            <a:ext cx="4150093" cy="644893"/>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rgbClr val="FFBA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lgerian" panose="04020705040A02060702" pitchFamily="82" charset="0"/>
              </a:rPr>
              <a:t>AMOLED PANEL</a:t>
            </a:r>
            <a:endParaRPr lang="en-IN" sz="4000" b="1" dirty="0">
              <a:latin typeface="Algerian" panose="04020705040A02060702" pitchFamily="82" charset="0"/>
            </a:endParaRPr>
          </a:p>
        </p:txBody>
      </p:sp>
      <p:sp>
        <p:nvSpPr>
          <p:cNvPr id="3" name="TextBox 2">
            <a:extLst>
              <a:ext uri="{FF2B5EF4-FFF2-40B4-BE49-F238E27FC236}">
                <a16:creationId xmlns:a16="http://schemas.microsoft.com/office/drawing/2014/main" id="{398BC60D-C68C-4763-AABE-9EFA607AE336}"/>
              </a:ext>
            </a:extLst>
          </p:cNvPr>
          <p:cNvSpPr txBox="1"/>
          <p:nvPr/>
        </p:nvSpPr>
        <p:spPr>
          <a:xfrm>
            <a:off x="1030961" y="1239741"/>
            <a:ext cx="6071423" cy="4349909"/>
          </a:xfrm>
          <a:prstGeom prst="rect">
            <a:avLst/>
          </a:prstGeom>
          <a:noFill/>
        </p:spPr>
        <p:txBody>
          <a:bodyPr wrap="square" rtlCol="0">
            <a:spAutoFit/>
          </a:bodyPr>
          <a:lstStyle/>
          <a:p>
            <a:pPr marL="285750" indent="-285750">
              <a:lnSpc>
                <a:spcPct val="150000"/>
              </a:lnSpc>
              <a:spcBef>
                <a:spcPts val="1200"/>
              </a:spcBef>
              <a:buFont typeface="Wingdings" panose="05000000000000000000" pitchFamily="2" charset="2"/>
              <a:buChar char="ü"/>
            </a:pPr>
            <a:r>
              <a:rPr lang="en-US" dirty="0">
                <a:latin typeface="Arial" panose="020B0604020202020204" pitchFamily="34" charset="0"/>
                <a:cs typeface="Arial" panose="020B0604020202020204" pitchFamily="34" charset="0"/>
              </a:rPr>
              <a:t>Active-matrix organic light-emitting diode or AMOLED is a display technology that has become popular in different electronic devices such as smartphones, tablet computers, digital cameras, media players, smartwatches and even television sets.</a:t>
            </a:r>
          </a:p>
          <a:p>
            <a:pPr marL="285750" indent="-285750">
              <a:lnSpc>
                <a:spcPct val="150000"/>
              </a:lnSpc>
              <a:spcBef>
                <a:spcPts val="1200"/>
              </a:spcBef>
              <a:buFont typeface="Wingdings" panose="05000000000000000000" pitchFamily="2" charset="2"/>
              <a:buChar char="ü"/>
            </a:pPr>
            <a:r>
              <a:rPr lang="en-US" dirty="0">
                <a:latin typeface="Arial" panose="020B0604020202020204" pitchFamily="34" charset="0"/>
                <a:cs typeface="Arial" panose="020B0604020202020204" pitchFamily="34" charset="0"/>
              </a:rPr>
              <a:t>Since 2007, AMOLED technology has been used in mobile phones, media players, TVs and digital cameras and it has continued to make progress toward low-power, low-cost, high resolution and large size (for example, 88-inch and 8K resolution) applications</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017B841-5B21-4CEF-B0BF-775E04BA26CE}"/>
              </a:ext>
            </a:extLst>
          </p:cNvPr>
          <p:cNvSpPr txBox="1"/>
          <p:nvPr/>
        </p:nvSpPr>
        <p:spPr>
          <a:xfrm>
            <a:off x="8377535" y="4379774"/>
            <a:ext cx="2667699" cy="369332"/>
          </a:xfrm>
          <a:prstGeom prst="rect">
            <a:avLst/>
          </a:prstGeom>
          <a:noFill/>
        </p:spPr>
        <p:txBody>
          <a:bodyPr wrap="square" rtlCol="0">
            <a:spAutoFit/>
          </a:bodyPr>
          <a:lstStyle/>
          <a:p>
            <a:r>
              <a:rPr lang="en-US" dirty="0"/>
              <a:t>Figure: OLED Structure</a:t>
            </a:r>
            <a:endParaRPr lang="en-IN" dirty="0"/>
          </a:p>
        </p:txBody>
      </p:sp>
    </p:spTree>
    <p:extLst>
      <p:ext uri="{BB962C8B-B14F-4D97-AF65-F5344CB8AC3E}">
        <p14:creationId xmlns:p14="http://schemas.microsoft.com/office/powerpoint/2010/main" val="116173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1+#ppt_w/2"/>
                                          </p:val>
                                        </p:tav>
                                        <p:tav tm="100000">
                                          <p:val>
                                            <p:strVal val="#ppt_x"/>
                                          </p:val>
                                        </p:tav>
                                      </p:tavLst>
                                    </p:anim>
                                    <p:anim calcmode="lin" valueType="num">
                                      <p:cBhvr additive="base">
                                        <p:cTn id="15"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7D9BBCC-E49A-43D1-A629-2CCA7F34D25A}"/>
              </a:ext>
            </a:extLst>
          </p:cNvPr>
          <p:cNvSpPr/>
          <p:nvPr/>
        </p:nvSpPr>
        <p:spPr>
          <a:xfrm>
            <a:off x="1166725" y="751295"/>
            <a:ext cx="2658342" cy="488446"/>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lgerian" panose="04020705040A02060702" pitchFamily="82" charset="0"/>
              </a:rPr>
              <a:t>history</a:t>
            </a:r>
            <a:endParaRPr lang="en-IN" sz="3200" b="1" dirty="0">
              <a:latin typeface="Algerian" panose="04020705040A02060702" pitchFamily="82" charset="0"/>
            </a:endParaRPr>
          </a:p>
        </p:txBody>
      </p:sp>
      <p:grpSp>
        <p:nvGrpSpPr>
          <p:cNvPr id="73" name="Group 72">
            <a:extLst>
              <a:ext uri="{FF2B5EF4-FFF2-40B4-BE49-F238E27FC236}">
                <a16:creationId xmlns:a16="http://schemas.microsoft.com/office/drawing/2014/main" id="{12DB59A5-E5F1-4980-9450-CB4235950BAB}"/>
              </a:ext>
            </a:extLst>
          </p:cNvPr>
          <p:cNvGrpSpPr/>
          <p:nvPr/>
        </p:nvGrpSpPr>
        <p:grpSpPr>
          <a:xfrm>
            <a:off x="-1" y="0"/>
            <a:ext cx="941772" cy="6858000"/>
            <a:chOff x="-1" y="0"/>
            <a:chExt cx="941772" cy="6858000"/>
          </a:xfrm>
        </p:grpSpPr>
        <p:cxnSp>
          <p:nvCxnSpPr>
            <p:cNvPr id="54" name="Straight Connector 53">
              <a:extLst>
                <a:ext uri="{FF2B5EF4-FFF2-40B4-BE49-F238E27FC236}">
                  <a16:creationId xmlns:a16="http://schemas.microsoft.com/office/drawing/2014/main" id="{C85A6E96-6F05-4DFA-9AF6-92EF89402DF7}"/>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5" name="Straight Connector 54">
              <a:extLst>
                <a:ext uri="{FF2B5EF4-FFF2-40B4-BE49-F238E27FC236}">
                  <a16:creationId xmlns:a16="http://schemas.microsoft.com/office/drawing/2014/main" id="{D0BA6B8F-DA89-4E70-B78D-1F53853B62F8}"/>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6" name="Straight Connector 55">
              <a:extLst>
                <a:ext uri="{FF2B5EF4-FFF2-40B4-BE49-F238E27FC236}">
                  <a16:creationId xmlns:a16="http://schemas.microsoft.com/office/drawing/2014/main" id="{F8039C60-88E1-463B-BE08-6144B6B0D8FD}"/>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68" name="Oval 67">
              <a:extLst>
                <a:ext uri="{FF2B5EF4-FFF2-40B4-BE49-F238E27FC236}">
                  <a16:creationId xmlns:a16="http://schemas.microsoft.com/office/drawing/2014/main" id="{66AC162E-92E8-47BE-909A-E864EAA71269}"/>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F528D3FC-9DA2-4972-88C0-43CD406C7DDA}"/>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38D9AD19-6F90-461A-B40D-632BB968DEAE}"/>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4" name="Group 73">
            <a:extLst>
              <a:ext uri="{FF2B5EF4-FFF2-40B4-BE49-F238E27FC236}">
                <a16:creationId xmlns:a16="http://schemas.microsoft.com/office/drawing/2014/main" id="{33700BEA-EF80-4A57-A472-F81FF9D0EA0F}"/>
              </a:ext>
            </a:extLst>
          </p:cNvPr>
          <p:cNvGrpSpPr/>
          <p:nvPr/>
        </p:nvGrpSpPr>
        <p:grpSpPr>
          <a:xfrm>
            <a:off x="11250228" y="0"/>
            <a:ext cx="941772" cy="6858000"/>
            <a:chOff x="-1" y="0"/>
            <a:chExt cx="941772" cy="6858000"/>
          </a:xfrm>
        </p:grpSpPr>
        <p:cxnSp>
          <p:nvCxnSpPr>
            <p:cNvPr id="75" name="Straight Connector 74">
              <a:extLst>
                <a:ext uri="{FF2B5EF4-FFF2-40B4-BE49-F238E27FC236}">
                  <a16:creationId xmlns:a16="http://schemas.microsoft.com/office/drawing/2014/main" id="{A355296D-AB92-4EE1-8662-4B39B1A3542D}"/>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6" name="Straight Connector 75">
              <a:extLst>
                <a:ext uri="{FF2B5EF4-FFF2-40B4-BE49-F238E27FC236}">
                  <a16:creationId xmlns:a16="http://schemas.microsoft.com/office/drawing/2014/main" id="{F348A905-D5E8-4305-91D0-4B98FC821981}"/>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7" name="Straight Connector 76">
              <a:extLst>
                <a:ext uri="{FF2B5EF4-FFF2-40B4-BE49-F238E27FC236}">
                  <a16:creationId xmlns:a16="http://schemas.microsoft.com/office/drawing/2014/main" id="{893FA53F-AABF-4C97-893E-1E89F7CE434A}"/>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78" name="Oval 77">
              <a:extLst>
                <a:ext uri="{FF2B5EF4-FFF2-40B4-BE49-F238E27FC236}">
                  <a16:creationId xmlns:a16="http://schemas.microsoft.com/office/drawing/2014/main" id="{7450A6A1-6C0F-49B7-B8E0-74B9DA0ADAA4}"/>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1B650702-5236-4C37-880C-891601B8D16B}"/>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2A3BF940-94B7-4177-8CF1-924B4F40CD3A}"/>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0" name="Rectangle 49">
            <a:extLst>
              <a:ext uri="{FF2B5EF4-FFF2-40B4-BE49-F238E27FC236}">
                <a16:creationId xmlns:a16="http://schemas.microsoft.com/office/drawing/2014/main" id="{3061D557-E129-4BD8-9A9D-04548F86DAD0}"/>
              </a:ext>
            </a:extLst>
          </p:cNvPr>
          <p:cNvSpPr/>
          <p:nvPr/>
        </p:nvSpPr>
        <p:spPr>
          <a:xfrm>
            <a:off x="9630704" y="6136185"/>
            <a:ext cx="2550695" cy="513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entury" panose="02040604050505020304" pitchFamily="18" charset="0"/>
                <a:cs typeface="Arabic Typesetting" panose="03020402040406030203" pitchFamily="66" charset="-78"/>
              </a:rPr>
              <a:t>By: Saurav Kumar</a:t>
            </a:r>
            <a:endParaRPr lang="en-IN" dirty="0">
              <a:solidFill>
                <a:schemeClr val="tx1"/>
              </a:solidFill>
              <a:latin typeface="Century" panose="02040604050505020304" pitchFamily="18" charset="0"/>
              <a:cs typeface="Arabic Typesetting" panose="03020402040406030203" pitchFamily="66" charset="-78"/>
            </a:endParaRPr>
          </a:p>
        </p:txBody>
      </p:sp>
      <p:sp>
        <p:nvSpPr>
          <p:cNvPr id="23" name="Rectangle 41">
            <a:extLst>
              <a:ext uri="{FF2B5EF4-FFF2-40B4-BE49-F238E27FC236}">
                <a16:creationId xmlns:a16="http://schemas.microsoft.com/office/drawing/2014/main" id="{22B0288D-BEEC-4665-873F-38F5AE03B4A5}"/>
              </a:ext>
            </a:extLst>
          </p:cNvPr>
          <p:cNvSpPr/>
          <p:nvPr/>
        </p:nvSpPr>
        <p:spPr>
          <a:xfrm>
            <a:off x="4066672" y="106401"/>
            <a:ext cx="4150093" cy="644893"/>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rgbClr val="FFBA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lgerian" panose="04020705040A02060702" pitchFamily="82" charset="0"/>
              </a:rPr>
              <a:t>AMOLED PANEL</a:t>
            </a:r>
            <a:endParaRPr lang="en-IN" sz="4000" b="1" dirty="0">
              <a:latin typeface="Algerian" panose="04020705040A02060702" pitchFamily="82" charset="0"/>
            </a:endParaRPr>
          </a:p>
        </p:txBody>
      </p:sp>
      <p:sp>
        <p:nvSpPr>
          <p:cNvPr id="3" name="TextBox 2">
            <a:extLst>
              <a:ext uri="{FF2B5EF4-FFF2-40B4-BE49-F238E27FC236}">
                <a16:creationId xmlns:a16="http://schemas.microsoft.com/office/drawing/2014/main" id="{398BC60D-C68C-4763-AABE-9EFA607AE336}"/>
              </a:ext>
            </a:extLst>
          </p:cNvPr>
          <p:cNvSpPr txBox="1"/>
          <p:nvPr/>
        </p:nvSpPr>
        <p:spPr>
          <a:xfrm>
            <a:off x="1030961" y="1239741"/>
            <a:ext cx="6071423" cy="1703030"/>
          </a:xfrm>
          <a:prstGeom prst="rect">
            <a:avLst/>
          </a:prstGeom>
          <a:noFill/>
        </p:spPr>
        <p:txBody>
          <a:bodyPr wrap="square" rtlCol="0">
            <a:spAutoFit/>
          </a:bodyPr>
          <a:lstStyle/>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In year 1963, An organic molecule was reported by Pop and Coworkers.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In year 1975, Bernard Lechner is invented active matrix technology.</a:t>
            </a:r>
            <a:endParaRPr lang="en-IN" dirty="0">
              <a:latin typeface="Arial" panose="020B0604020202020204" pitchFamily="34" charset="0"/>
              <a:cs typeface="Arial" panose="020B0604020202020204" pitchFamily="34" charset="0"/>
            </a:endParaRPr>
          </a:p>
        </p:txBody>
      </p:sp>
      <p:sp>
        <p:nvSpPr>
          <p:cNvPr id="21" name="Rectangle 41">
            <a:extLst>
              <a:ext uri="{FF2B5EF4-FFF2-40B4-BE49-F238E27FC236}">
                <a16:creationId xmlns:a16="http://schemas.microsoft.com/office/drawing/2014/main" id="{F7047120-A5DF-4426-BDE0-01AB3E4D29B4}"/>
              </a:ext>
            </a:extLst>
          </p:cNvPr>
          <p:cNvSpPr/>
          <p:nvPr/>
        </p:nvSpPr>
        <p:spPr>
          <a:xfrm>
            <a:off x="1166725" y="3059665"/>
            <a:ext cx="2658342" cy="488446"/>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lgerian" panose="04020705040A02060702" pitchFamily="82" charset="0"/>
              </a:rPr>
              <a:t>Component</a:t>
            </a:r>
            <a:endParaRPr lang="en-IN" sz="3200" b="1" dirty="0">
              <a:latin typeface="Algerian" panose="04020705040A02060702" pitchFamily="82" charset="0"/>
            </a:endParaRPr>
          </a:p>
        </p:txBody>
      </p:sp>
      <p:sp>
        <p:nvSpPr>
          <p:cNvPr id="22" name="TextBox 21">
            <a:extLst>
              <a:ext uri="{FF2B5EF4-FFF2-40B4-BE49-F238E27FC236}">
                <a16:creationId xmlns:a16="http://schemas.microsoft.com/office/drawing/2014/main" id="{282A3EA5-F29E-426A-A5C0-F72D927BDD1E}"/>
              </a:ext>
            </a:extLst>
          </p:cNvPr>
          <p:cNvSpPr txBox="1"/>
          <p:nvPr/>
        </p:nvSpPr>
        <p:spPr>
          <a:xfrm>
            <a:off x="1030961" y="3548111"/>
            <a:ext cx="6071423" cy="2534027"/>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Cathode</a:t>
            </a:r>
          </a:p>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Emissive layer</a:t>
            </a:r>
          </a:p>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Conducting layer</a:t>
            </a:r>
          </a:p>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Anode</a:t>
            </a:r>
          </a:p>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Substrate</a:t>
            </a:r>
          </a:p>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TFT</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554F735-BEE7-4AC3-888A-7384D6BCB3D7}"/>
              </a:ext>
            </a:extLst>
          </p:cNvPr>
          <p:cNvPicPr>
            <a:picLocks noChangeAspect="1"/>
          </p:cNvPicPr>
          <p:nvPr/>
        </p:nvPicPr>
        <p:blipFill rotWithShape="1">
          <a:blip r:embed="rId2">
            <a:extLst>
              <a:ext uri="{28A0092B-C50C-407E-A947-70E740481C1C}">
                <a14:useLocalDpi xmlns:a14="http://schemas.microsoft.com/office/drawing/2010/main" val="0"/>
              </a:ext>
            </a:extLst>
          </a:blip>
          <a:srcRect l="-581" t="1570" r="581" b="44756"/>
          <a:stretch/>
        </p:blipFill>
        <p:spPr>
          <a:xfrm>
            <a:off x="3214943" y="3924314"/>
            <a:ext cx="3770550" cy="2342444"/>
          </a:xfrm>
          <a:prstGeom prst="rect">
            <a:avLst/>
          </a:prstGeom>
        </p:spPr>
      </p:pic>
      <p:pic>
        <p:nvPicPr>
          <p:cNvPr id="25" name="Picture 24">
            <a:extLst>
              <a:ext uri="{FF2B5EF4-FFF2-40B4-BE49-F238E27FC236}">
                <a16:creationId xmlns:a16="http://schemas.microsoft.com/office/drawing/2014/main" id="{C2B7EEDD-9463-45E4-A9AE-C77194414BB7}"/>
              </a:ext>
            </a:extLst>
          </p:cNvPr>
          <p:cNvPicPr>
            <a:picLocks noChangeAspect="1"/>
          </p:cNvPicPr>
          <p:nvPr/>
        </p:nvPicPr>
        <p:blipFill rotWithShape="1">
          <a:blip r:embed="rId2">
            <a:extLst>
              <a:ext uri="{28A0092B-C50C-407E-A947-70E740481C1C}">
                <a14:useLocalDpi xmlns:a14="http://schemas.microsoft.com/office/drawing/2010/main" val="0"/>
              </a:ext>
            </a:extLst>
          </a:blip>
          <a:srcRect t="54636" b="-580"/>
          <a:stretch/>
        </p:blipFill>
        <p:spPr>
          <a:xfrm>
            <a:off x="7173254" y="4261670"/>
            <a:ext cx="3770550" cy="2005088"/>
          </a:xfrm>
          <a:prstGeom prst="rect">
            <a:avLst/>
          </a:prstGeom>
        </p:spPr>
      </p:pic>
      <p:sp>
        <p:nvSpPr>
          <p:cNvPr id="6" name="TextBox 5">
            <a:extLst>
              <a:ext uri="{FF2B5EF4-FFF2-40B4-BE49-F238E27FC236}">
                <a16:creationId xmlns:a16="http://schemas.microsoft.com/office/drawing/2014/main" id="{7953DADF-A147-4F6D-B2CA-412AB6284AC1}"/>
              </a:ext>
            </a:extLst>
          </p:cNvPr>
          <p:cNvSpPr txBox="1"/>
          <p:nvPr/>
        </p:nvSpPr>
        <p:spPr>
          <a:xfrm>
            <a:off x="5546270" y="6318146"/>
            <a:ext cx="2667699" cy="369332"/>
          </a:xfrm>
          <a:prstGeom prst="rect">
            <a:avLst/>
          </a:prstGeom>
          <a:noFill/>
        </p:spPr>
        <p:txBody>
          <a:bodyPr wrap="square" rtlCol="0">
            <a:spAutoFit/>
          </a:bodyPr>
          <a:lstStyle/>
          <a:p>
            <a:r>
              <a:rPr lang="en-US" dirty="0"/>
              <a:t>Figure: OLED Structure</a:t>
            </a:r>
            <a:endParaRPr lang="en-IN" dirty="0"/>
          </a:p>
        </p:txBody>
      </p:sp>
    </p:spTree>
    <p:extLst>
      <p:ext uri="{BB962C8B-B14F-4D97-AF65-F5344CB8AC3E}">
        <p14:creationId xmlns:p14="http://schemas.microsoft.com/office/powerpoint/2010/main" val="134633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1+#ppt_w/2"/>
                                          </p:val>
                                        </p:tav>
                                        <p:tav tm="100000">
                                          <p:val>
                                            <p:strVal val="#ppt_x"/>
                                          </p:val>
                                        </p:tav>
                                      </p:tavLst>
                                    </p:anim>
                                    <p:anim calcmode="lin" valueType="num">
                                      <p:cBhvr additive="base">
                                        <p:cTn id="15"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p:bldP spid="23"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7D9BBCC-E49A-43D1-A629-2CCA7F34D25A}"/>
              </a:ext>
            </a:extLst>
          </p:cNvPr>
          <p:cNvSpPr/>
          <p:nvPr/>
        </p:nvSpPr>
        <p:spPr>
          <a:xfrm>
            <a:off x="1166725" y="751295"/>
            <a:ext cx="2658342" cy="488446"/>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lgerian" panose="04020705040A02060702" pitchFamily="82" charset="0"/>
              </a:rPr>
              <a:t>working</a:t>
            </a:r>
            <a:endParaRPr lang="en-IN" sz="3200" b="1" dirty="0">
              <a:latin typeface="Algerian" panose="04020705040A02060702" pitchFamily="82" charset="0"/>
            </a:endParaRPr>
          </a:p>
        </p:txBody>
      </p:sp>
      <p:grpSp>
        <p:nvGrpSpPr>
          <p:cNvPr id="73" name="Group 72">
            <a:extLst>
              <a:ext uri="{FF2B5EF4-FFF2-40B4-BE49-F238E27FC236}">
                <a16:creationId xmlns:a16="http://schemas.microsoft.com/office/drawing/2014/main" id="{12DB59A5-E5F1-4980-9450-CB4235950BAB}"/>
              </a:ext>
            </a:extLst>
          </p:cNvPr>
          <p:cNvGrpSpPr/>
          <p:nvPr/>
        </p:nvGrpSpPr>
        <p:grpSpPr>
          <a:xfrm>
            <a:off x="-1" y="0"/>
            <a:ext cx="941772" cy="6858000"/>
            <a:chOff x="-1" y="0"/>
            <a:chExt cx="941772" cy="6858000"/>
          </a:xfrm>
        </p:grpSpPr>
        <p:cxnSp>
          <p:nvCxnSpPr>
            <p:cNvPr id="54" name="Straight Connector 53">
              <a:extLst>
                <a:ext uri="{FF2B5EF4-FFF2-40B4-BE49-F238E27FC236}">
                  <a16:creationId xmlns:a16="http://schemas.microsoft.com/office/drawing/2014/main" id="{C85A6E96-6F05-4DFA-9AF6-92EF89402DF7}"/>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5" name="Straight Connector 54">
              <a:extLst>
                <a:ext uri="{FF2B5EF4-FFF2-40B4-BE49-F238E27FC236}">
                  <a16:creationId xmlns:a16="http://schemas.microsoft.com/office/drawing/2014/main" id="{D0BA6B8F-DA89-4E70-B78D-1F53853B62F8}"/>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6" name="Straight Connector 55">
              <a:extLst>
                <a:ext uri="{FF2B5EF4-FFF2-40B4-BE49-F238E27FC236}">
                  <a16:creationId xmlns:a16="http://schemas.microsoft.com/office/drawing/2014/main" id="{F8039C60-88E1-463B-BE08-6144B6B0D8FD}"/>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68" name="Oval 67">
              <a:extLst>
                <a:ext uri="{FF2B5EF4-FFF2-40B4-BE49-F238E27FC236}">
                  <a16:creationId xmlns:a16="http://schemas.microsoft.com/office/drawing/2014/main" id="{66AC162E-92E8-47BE-909A-E864EAA71269}"/>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F528D3FC-9DA2-4972-88C0-43CD406C7DDA}"/>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38D9AD19-6F90-461A-B40D-632BB968DEAE}"/>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4" name="Group 73">
            <a:extLst>
              <a:ext uri="{FF2B5EF4-FFF2-40B4-BE49-F238E27FC236}">
                <a16:creationId xmlns:a16="http://schemas.microsoft.com/office/drawing/2014/main" id="{33700BEA-EF80-4A57-A472-F81FF9D0EA0F}"/>
              </a:ext>
            </a:extLst>
          </p:cNvPr>
          <p:cNvGrpSpPr/>
          <p:nvPr/>
        </p:nvGrpSpPr>
        <p:grpSpPr>
          <a:xfrm>
            <a:off x="11250228" y="0"/>
            <a:ext cx="941772" cy="6858000"/>
            <a:chOff x="-1" y="0"/>
            <a:chExt cx="941772" cy="6858000"/>
          </a:xfrm>
        </p:grpSpPr>
        <p:cxnSp>
          <p:nvCxnSpPr>
            <p:cNvPr id="75" name="Straight Connector 74">
              <a:extLst>
                <a:ext uri="{FF2B5EF4-FFF2-40B4-BE49-F238E27FC236}">
                  <a16:creationId xmlns:a16="http://schemas.microsoft.com/office/drawing/2014/main" id="{A355296D-AB92-4EE1-8662-4B39B1A3542D}"/>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6" name="Straight Connector 75">
              <a:extLst>
                <a:ext uri="{FF2B5EF4-FFF2-40B4-BE49-F238E27FC236}">
                  <a16:creationId xmlns:a16="http://schemas.microsoft.com/office/drawing/2014/main" id="{F348A905-D5E8-4305-91D0-4B98FC821981}"/>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7" name="Straight Connector 76">
              <a:extLst>
                <a:ext uri="{FF2B5EF4-FFF2-40B4-BE49-F238E27FC236}">
                  <a16:creationId xmlns:a16="http://schemas.microsoft.com/office/drawing/2014/main" id="{893FA53F-AABF-4C97-893E-1E89F7CE434A}"/>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78" name="Oval 77">
              <a:extLst>
                <a:ext uri="{FF2B5EF4-FFF2-40B4-BE49-F238E27FC236}">
                  <a16:creationId xmlns:a16="http://schemas.microsoft.com/office/drawing/2014/main" id="{7450A6A1-6C0F-49B7-B8E0-74B9DA0ADAA4}"/>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1B650702-5236-4C37-880C-891601B8D16B}"/>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2A3BF940-94B7-4177-8CF1-924B4F40CD3A}"/>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0" name="Rectangle 49">
            <a:extLst>
              <a:ext uri="{FF2B5EF4-FFF2-40B4-BE49-F238E27FC236}">
                <a16:creationId xmlns:a16="http://schemas.microsoft.com/office/drawing/2014/main" id="{3061D557-E129-4BD8-9A9D-04548F86DAD0}"/>
              </a:ext>
            </a:extLst>
          </p:cNvPr>
          <p:cNvSpPr/>
          <p:nvPr/>
        </p:nvSpPr>
        <p:spPr>
          <a:xfrm>
            <a:off x="9630704" y="6136185"/>
            <a:ext cx="2550695" cy="513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entury" panose="02040604050505020304" pitchFamily="18" charset="0"/>
                <a:cs typeface="Arabic Typesetting" panose="03020402040406030203" pitchFamily="66" charset="-78"/>
              </a:rPr>
              <a:t>By: Saurav Kumar</a:t>
            </a:r>
            <a:endParaRPr lang="en-IN" dirty="0">
              <a:solidFill>
                <a:schemeClr val="tx1"/>
              </a:solidFill>
              <a:latin typeface="Century" panose="02040604050505020304" pitchFamily="18" charset="0"/>
              <a:cs typeface="Arabic Typesetting" panose="03020402040406030203" pitchFamily="66" charset="-78"/>
            </a:endParaRPr>
          </a:p>
        </p:txBody>
      </p:sp>
      <p:sp>
        <p:nvSpPr>
          <p:cNvPr id="23" name="Rectangle 41">
            <a:extLst>
              <a:ext uri="{FF2B5EF4-FFF2-40B4-BE49-F238E27FC236}">
                <a16:creationId xmlns:a16="http://schemas.microsoft.com/office/drawing/2014/main" id="{22B0288D-BEEC-4665-873F-38F5AE03B4A5}"/>
              </a:ext>
            </a:extLst>
          </p:cNvPr>
          <p:cNvSpPr/>
          <p:nvPr/>
        </p:nvSpPr>
        <p:spPr>
          <a:xfrm>
            <a:off x="4066672" y="106401"/>
            <a:ext cx="4150093" cy="644893"/>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rgbClr val="FFBA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lgerian" panose="04020705040A02060702" pitchFamily="82" charset="0"/>
              </a:rPr>
              <a:t>AMOLED PANEL</a:t>
            </a:r>
            <a:endParaRPr lang="en-IN" sz="4000" b="1" dirty="0">
              <a:latin typeface="Algerian" panose="04020705040A02060702" pitchFamily="82" charset="0"/>
            </a:endParaRPr>
          </a:p>
        </p:txBody>
      </p:sp>
      <p:sp>
        <p:nvSpPr>
          <p:cNvPr id="3" name="TextBox 2">
            <a:extLst>
              <a:ext uri="{FF2B5EF4-FFF2-40B4-BE49-F238E27FC236}">
                <a16:creationId xmlns:a16="http://schemas.microsoft.com/office/drawing/2014/main" id="{398BC60D-C68C-4763-AABE-9EFA607AE336}"/>
              </a:ext>
            </a:extLst>
          </p:cNvPr>
          <p:cNvSpPr txBox="1"/>
          <p:nvPr/>
        </p:nvSpPr>
        <p:spPr>
          <a:xfrm>
            <a:off x="1030961" y="1239741"/>
            <a:ext cx="6091292" cy="3826689"/>
          </a:xfrm>
          <a:prstGeom prst="rect">
            <a:avLst/>
          </a:prstGeom>
          <a:noFill/>
        </p:spPr>
        <p:txBody>
          <a:bodyPr wrap="square" rtlCol="0">
            <a:spAutoFit/>
          </a:bodyPr>
          <a:lstStyle/>
          <a:p>
            <a:pPr marL="285750" indent="-285750">
              <a:lnSpc>
                <a:spcPct val="150000"/>
              </a:lnSpc>
              <a:spcBef>
                <a:spcPts val="1800"/>
              </a:spcBef>
              <a:buFont typeface="Wingdings" panose="05000000000000000000" pitchFamily="2" charset="2"/>
              <a:buChar char="ü"/>
            </a:pPr>
            <a:r>
              <a:rPr lang="en-US" dirty="0">
                <a:latin typeface="Arial" panose="020B0604020202020204" pitchFamily="34" charset="0"/>
                <a:cs typeface="Arial" panose="020B0604020202020204" pitchFamily="34" charset="0"/>
              </a:rPr>
              <a:t>The AMOLED display consist of a matrix of OLED pixels, each having an Anode, Cathode, and a layer of organic material b/w them.</a:t>
            </a:r>
          </a:p>
          <a:p>
            <a:pPr marL="285750" indent="-285750">
              <a:lnSpc>
                <a:spcPct val="150000"/>
              </a:lnSpc>
              <a:spcBef>
                <a:spcPts val="1800"/>
              </a:spcBef>
              <a:buFont typeface="Wingdings" panose="05000000000000000000" pitchFamily="2" charset="2"/>
              <a:buChar char="ü"/>
            </a:pPr>
            <a:r>
              <a:rPr lang="en-US" dirty="0">
                <a:latin typeface="Arial" panose="020B0604020202020204" pitchFamily="34" charset="0"/>
                <a:cs typeface="Arial" panose="020B0604020202020204" pitchFamily="34" charset="0"/>
              </a:rPr>
              <a:t>These pixels are activated by a thin film transistor which control each current pixel.</a:t>
            </a:r>
          </a:p>
          <a:p>
            <a:pPr marL="285750" indent="-285750">
              <a:lnSpc>
                <a:spcPct val="150000"/>
              </a:lnSpc>
              <a:spcBef>
                <a:spcPts val="1800"/>
              </a:spcBef>
              <a:buFont typeface="Wingdings" panose="05000000000000000000" pitchFamily="2" charset="2"/>
              <a:buChar char="ü"/>
            </a:pPr>
            <a:r>
              <a:rPr lang="en-US" dirty="0">
                <a:latin typeface="Arial" panose="020B0604020202020204" pitchFamily="34" charset="0"/>
                <a:cs typeface="Arial" panose="020B0604020202020204" pitchFamily="34" charset="0"/>
              </a:rPr>
              <a:t>Typically two transistor are used for each pixel-one to turn the change to the pixel on and off, and second provide constant current.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953DADF-A147-4F6D-B2CA-412AB6284AC1}"/>
              </a:ext>
            </a:extLst>
          </p:cNvPr>
          <p:cNvSpPr txBox="1"/>
          <p:nvPr/>
        </p:nvSpPr>
        <p:spPr>
          <a:xfrm>
            <a:off x="6362972" y="6082092"/>
            <a:ext cx="2457970" cy="369332"/>
          </a:xfrm>
          <a:prstGeom prst="rect">
            <a:avLst/>
          </a:prstGeom>
          <a:noFill/>
        </p:spPr>
        <p:txBody>
          <a:bodyPr wrap="square" rtlCol="0">
            <a:spAutoFit/>
          </a:bodyPr>
          <a:lstStyle/>
          <a:p>
            <a:r>
              <a:rPr lang="en-US" dirty="0"/>
              <a:t>Figure: Working Display</a:t>
            </a:r>
            <a:endParaRPr lang="en-IN" dirty="0"/>
          </a:p>
        </p:txBody>
      </p:sp>
      <p:pic>
        <p:nvPicPr>
          <p:cNvPr id="9" name="Picture 8">
            <a:extLst>
              <a:ext uri="{FF2B5EF4-FFF2-40B4-BE49-F238E27FC236}">
                <a16:creationId xmlns:a16="http://schemas.microsoft.com/office/drawing/2014/main" id="{65AFD57B-863A-4FF6-9488-D61CF1388581}"/>
              </a:ext>
            </a:extLst>
          </p:cNvPr>
          <p:cNvPicPr>
            <a:picLocks noChangeAspect="1"/>
          </p:cNvPicPr>
          <p:nvPr/>
        </p:nvPicPr>
        <p:blipFill rotWithShape="1">
          <a:blip r:embed="rId2">
            <a:extLst>
              <a:ext uri="{28A0092B-C50C-407E-A947-70E740481C1C}">
                <a14:useLocalDpi xmlns:a14="http://schemas.microsoft.com/office/drawing/2010/main" val="0"/>
              </a:ext>
            </a:extLst>
          </a:blip>
          <a:srcRect l="14217" t="6804" r="9276" b="10599"/>
          <a:stretch/>
        </p:blipFill>
        <p:spPr>
          <a:xfrm>
            <a:off x="7095066" y="1161045"/>
            <a:ext cx="4150085" cy="2037621"/>
          </a:xfrm>
          <a:prstGeom prst="rect">
            <a:avLst/>
          </a:prstGeom>
        </p:spPr>
      </p:pic>
      <p:pic>
        <p:nvPicPr>
          <p:cNvPr id="11" name="Picture 10">
            <a:extLst>
              <a:ext uri="{FF2B5EF4-FFF2-40B4-BE49-F238E27FC236}">
                <a16:creationId xmlns:a16="http://schemas.microsoft.com/office/drawing/2014/main" id="{310A9B53-25F4-4472-A0DA-E97161535F94}"/>
              </a:ext>
            </a:extLst>
          </p:cNvPr>
          <p:cNvPicPr>
            <a:picLocks noChangeAspect="1"/>
          </p:cNvPicPr>
          <p:nvPr/>
        </p:nvPicPr>
        <p:blipFill rotWithShape="1">
          <a:blip r:embed="rId3">
            <a:extLst>
              <a:ext uri="{28A0092B-C50C-407E-A947-70E740481C1C}">
                <a14:useLocalDpi xmlns:a14="http://schemas.microsoft.com/office/drawing/2010/main" val="0"/>
              </a:ext>
            </a:extLst>
          </a:blip>
          <a:srcRect l="21031" t="9393" r="11037" b="1331"/>
          <a:stretch/>
        </p:blipFill>
        <p:spPr>
          <a:xfrm>
            <a:off x="6997173" y="3198666"/>
            <a:ext cx="4424818" cy="2907445"/>
          </a:xfrm>
          <a:prstGeom prst="rect">
            <a:avLst/>
          </a:prstGeom>
        </p:spPr>
      </p:pic>
    </p:spTree>
    <p:extLst>
      <p:ext uri="{BB962C8B-B14F-4D97-AF65-F5344CB8AC3E}">
        <p14:creationId xmlns:p14="http://schemas.microsoft.com/office/powerpoint/2010/main" val="312941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1+#ppt_w/2"/>
                                          </p:val>
                                        </p:tav>
                                        <p:tav tm="100000">
                                          <p:val>
                                            <p:strVal val="#ppt_x"/>
                                          </p:val>
                                        </p:tav>
                                      </p:tavLst>
                                    </p:anim>
                                    <p:anim calcmode="lin" valueType="num">
                                      <p:cBhvr additive="base">
                                        <p:cTn id="15"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7D9BBCC-E49A-43D1-A629-2CCA7F34D25A}"/>
              </a:ext>
            </a:extLst>
          </p:cNvPr>
          <p:cNvSpPr/>
          <p:nvPr/>
        </p:nvSpPr>
        <p:spPr>
          <a:xfrm>
            <a:off x="1166725" y="751295"/>
            <a:ext cx="2658342" cy="488446"/>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lgerian" panose="04020705040A02060702" pitchFamily="82" charset="0"/>
              </a:rPr>
              <a:t>Principle</a:t>
            </a:r>
            <a:endParaRPr lang="en-IN" sz="3200" b="1" dirty="0">
              <a:latin typeface="Algerian" panose="04020705040A02060702" pitchFamily="82" charset="0"/>
            </a:endParaRPr>
          </a:p>
        </p:txBody>
      </p:sp>
      <p:grpSp>
        <p:nvGrpSpPr>
          <p:cNvPr id="73" name="Group 72">
            <a:extLst>
              <a:ext uri="{FF2B5EF4-FFF2-40B4-BE49-F238E27FC236}">
                <a16:creationId xmlns:a16="http://schemas.microsoft.com/office/drawing/2014/main" id="{12DB59A5-E5F1-4980-9450-CB4235950BAB}"/>
              </a:ext>
            </a:extLst>
          </p:cNvPr>
          <p:cNvGrpSpPr/>
          <p:nvPr/>
        </p:nvGrpSpPr>
        <p:grpSpPr>
          <a:xfrm>
            <a:off x="-1" y="0"/>
            <a:ext cx="941772" cy="6858000"/>
            <a:chOff x="-1" y="0"/>
            <a:chExt cx="941772" cy="6858000"/>
          </a:xfrm>
        </p:grpSpPr>
        <p:cxnSp>
          <p:nvCxnSpPr>
            <p:cNvPr id="54" name="Straight Connector 53">
              <a:extLst>
                <a:ext uri="{FF2B5EF4-FFF2-40B4-BE49-F238E27FC236}">
                  <a16:creationId xmlns:a16="http://schemas.microsoft.com/office/drawing/2014/main" id="{C85A6E96-6F05-4DFA-9AF6-92EF89402DF7}"/>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5" name="Straight Connector 54">
              <a:extLst>
                <a:ext uri="{FF2B5EF4-FFF2-40B4-BE49-F238E27FC236}">
                  <a16:creationId xmlns:a16="http://schemas.microsoft.com/office/drawing/2014/main" id="{D0BA6B8F-DA89-4E70-B78D-1F53853B62F8}"/>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6" name="Straight Connector 55">
              <a:extLst>
                <a:ext uri="{FF2B5EF4-FFF2-40B4-BE49-F238E27FC236}">
                  <a16:creationId xmlns:a16="http://schemas.microsoft.com/office/drawing/2014/main" id="{F8039C60-88E1-463B-BE08-6144B6B0D8FD}"/>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68" name="Oval 67">
              <a:extLst>
                <a:ext uri="{FF2B5EF4-FFF2-40B4-BE49-F238E27FC236}">
                  <a16:creationId xmlns:a16="http://schemas.microsoft.com/office/drawing/2014/main" id="{66AC162E-92E8-47BE-909A-E864EAA71269}"/>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F528D3FC-9DA2-4972-88C0-43CD406C7DDA}"/>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38D9AD19-6F90-461A-B40D-632BB968DEAE}"/>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4" name="Group 73">
            <a:extLst>
              <a:ext uri="{FF2B5EF4-FFF2-40B4-BE49-F238E27FC236}">
                <a16:creationId xmlns:a16="http://schemas.microsoft.com/office/drawing/2014/main" id="{33700BEA-EF80-4A57-A472-F81FF9D0EA0F}"/>
              </a:ext>
            </a:extLst>
          </p:cNvPr>
          <p:cNvGrpSpPr/>
          <p:nvPr/>
        </p:nvGrpSpPr>
        <p:grpSpPr>
          <a:xfrm>
            <a:off x="11250228" y="0"/>
            <a:ext cx="941772" cy="6858000"/>
            <a:chOff x="-1" y="0"/>
            <a:chExt cx="941772" cy="6858000"/>
          </a:xfrm>
        </p:grpSpPr>
        <p:cxnSp>
          <p:nvCxnSpPr>
            <p:cNvPr id="75" name="Straight Connector 74">
              <a:extLst>
                <a:ext uri="{FF2B5EF4-FFF2-40B4-BE49-F238E27FC236}">
                  <a16:creationId xmlns:a16="http://schemas.microsoft.com/office/drawing/2014/main" id="{A355296D-AB92-4EE1-8662-4B39B1A3542D}"/>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6" name="Straight Connector 75">
              <a:extLst>
                <a:ext uri="{FF2B5EF4-FFF2-40B4-BE49-F238E27FC236}">
                  <a16:creationId xmlns:a16="http://schemas.microsoft.com/office/drawing/2014/main" id="{F348A905-D5E8-4305-91D0-4B98FC821981}"/>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7" name="Straight Connector 76">
              <a:extLst>
                <a:ext uri="{FF2B5EF4-FFF2-40B4-BE49-F238E27FC236}">
                  <a16:creationId xmlns:a16="http://schemas.microsoft.com/office/drawing/2014/main" id="{893FA53F-AABF-4C97-893E-1E89F7CE434A}"/>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78" name="Oval 77">
              <a:extLst>
                <a:ext uri="{FF2B5EF4-FFF2-40B4-BE49-F238E27FC236}">
                  <a16:creationId xmlns:a16="http://schemas.microsoft.com/office/drawing/2014/main" id="{7450A6A1-6C0F-49B7-B8E0-74B9DA0ADAA4}"/>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1B650702-5236-4C37-880C-891601B8D16B}"/>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2A3BF940-94B7-4177-8CF1-924B4F40CD3A}"/>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0" name="Rectangle 49">
            <a:extLst>
              <a:ext uri="{FF2B5EF4-FFF2-40B4-BE49-F238E27FC236}">
                <a16:creationId xmlns:a16="http://schemas.microsoft.com/office/drawing/2014/main" id="{3061D557-E129-4BD8-9A9D-04548F86DAD0}"/>
              </a:ext>
            </a:extLst>
          </p:cNvPr>
          <p:cNvSpPr/>
          <p:nvPr/>
        </p:nvSpPr>
        <p:spPr>
          <a:xfrm>
            <a:off x="9630704" y="6136185"/>
            <a:ext cx="2550695" cy="513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entury" panose="02040604050505020304" pitchFamily="18" charset="0"/>
                <a:cs typeface="Arabic Typesetting" panose="03020402040406030203" pitchFamily="66" charset="-78"/>
              </a:rPr>
              <a:t>By: Saurav Kumar</a:t>
            </a:r>
            <a:endParaRPr lang="en-IN" dirty="0">
              <a:solidFill>
                <a:schemeClr val="tx1"/>
              </a:solidFill>
              <a:latin typeface="Century" panose="02040604050505020304" pitchFamily="18" charset="0"/>
              <a:cs typeface="Arabic Typesetting" panose="03020402040406030203" pitchFamily="66" charset="-78"/>
            </a:endParaRPr>
          </a:p>
        </p:txBody>
      </p:sp>
      <p:sp>
        <p:nvSpPr>
          <p:cNvPr id="23" name="Rectangle 41">
            <a:extLst>
              <a:ext uri="{FF2B5EF4-FFF2-40B4-BE49-F238E27FC236}">
                <a16:creationId xmlns:a16="http://schemas.microsoft.com/office/drawing/2014/main" id="{22B0288D-BEEC-4665-873F-38F5AE03B4A5}"/>
              </a:ext>
            </a:extLst>
          </p:cNvPr>
          <p:cNvSpPr/>
          <p:nvPr/>
        </p:nvSpPr>
        <p:spPr>
          <a:xfrm>
            <a:off x="4066672" y="106401"/>
            <a:ext cx="4150093" cy="644893"/>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rgbClr val="FFBA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lgerian" panose="04020705040A02060702" pitchFamily="82" charset="0"/>
              </a:rPr>
              <a:t>AMOLED PANEL</a:t>
            </a:r>
            <a:endParaRPr lang="en-IN" sz="4000" b="1" dirty="0">
              <a:latin typeface="Algerian" panose="04020705040A02060702" pitchFamily="82" charset="0"/>
            </a:endParaRPr>
          </a:p>
        </p:txBody>
      </p:sp>
      <p:sp>
        <p:nvSpPr>
          <p:cNvPr id="3" name="TextBox 2">
            <a:extLst>
              <a:ext uri="{FF2B5EF4-FFF2-40B4-BE49-F238E27FC236}">
                <a16:creationId xmlns:a16="http://schemas.microsoft.com/office/drawing/2014/main" id="{398BC60D-C68C-4763-AABE-9EFA607AE336}"/>
              </a:ext>
            </a:extLst>
          </p:cNvPr>
          <p:cNvSpPr txBox="1"/>
          <p:nvPr/>
        </p:nvSpPr>
        <p:spPr>
          <a:xfrm>
            <a:off x="1030961" y="1239741"/>
            <a:ext cx="6071423" cy="1703030"/>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Electroluminescence(EL) is an optical and electrical phenomenon in which a material emits light in response to an electric current passed through it, or to a strong electric filed.</a:t>
            </a:r>
            <a:endParaRPr lang="en-IN" dirty="0">
              <a:latin typeface="Arial" panose="020B0604020202020204" pitchFamily="34" charset="0"/>
              <a:cs typeface="Arial" panose="020B0604020202020204" pitchFamily="34" charset="0"/>
            </a:endParaRPr>
          </a:p>
        </p:txBody>
      </p:sp>
      <p:sp>
        <p:nvSpPr>
          <p:cNvPr id="21" name="Rectangle 41">
            <a:extLst>
              <a:ext uri="{FF2B5EF4-FFF2-40B4-BE49-F238E27FC236}">
                <a16:creationId xmlns:a16="http://schemas.microsoft.com/office/drawing/2014/main" id="{F7047120-A5DF-4426-BDE0-01AB3E4D29B4}"/>
              </a:ext>
            </a:extLst>
          </p:cNvPr>
          <p:cNvSpPr/>
          <p:nvPr/>
        </p:nvSpPr>
        <p:spPr>
          <a:xfrm>
            <a:off x="1166724" y="3000786"/>
            <a:ext cx="3227255" cy="488446"/>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lgerian" panose="04020705040A02060702" pitchFamily="82" charset="0"/>
              </a:rPr>
              <a:t>Applications</a:t>
            </a:r>
            <a:endParaRPr lang="en-IN" sz="3200" b="1" dirty="0">
              <a:latin typeface="Algerian" panose="04020705040A02060702" pitchFamily="82" charset="0"/>
            </a:endParaRPr>
          </a:p>
        </p:txBody>
      </p:sp>
      <p:sp>
        <p:nvSpPr>
          <p:cNvPr id="22" name="TextBox 21">
            <a:extLst>
              <a:ext uri="{FF2B5EF4-FFF2-40B4-BE49-F238E27FC236}">
                <a16:creationId xmlns:a16="http://schemas.microsoft.com/office/drawing/2014/main" id="{282A3EA5-F29E-426A-A5C0-F72D927BDD1E}"/>
              </a:ext>
            </a:extLst>
          </p:cNvPr>
          <p:cNvSpPr txBox="1"/>
          <p:nvPr/>
        </p:nvSpPr>
        <p:spPr>
          <a:xfrm>
            <a:off x="1016500" y="3505530"/>
            <a:ext cx="6071423" cy="2949525"/>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Higher contrast radio and Sun readability.</a:t>
            </a:r>
          </a:p>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Thinner and Flexible.</a:t>
            </a:r>
          </a:p>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Lighter weight.</a:t>
            </a:r>
          </a:p>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Large viewing angle.</a:t>
            </a:r>
          </a:p>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Brightness.</a:t>
            </a:r>
          </a:p>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Less power consumption.</a:t>
            </a:r>
          </a:p>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Faster response.</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8F7C5FA-F890-4380-89F6-0F1D1A854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068" y="2544423"/>
            <a:ext cx="4237626" cy="3178220"/>
          </a:xfrm>
          <a:prstGeom prst="rect">
            <a:avLst/>
          </a:prstGeom>
        </p:spPr>
      </p:pic>
      <p:sp>
        <p:nvSpPr>
          <p:cNvPr id="9" name="TextBox 8">
            <a:extLst>
              <a:ext uri="{FF2B5EF4-FFF2-40B4-BE49-F238E27FC236}">
                <a16:creationId xmlns:a16="http://schemas.microsoft.com/office/drawing/2014/main" id="{C3FC875E-DE9A-46BE-BBA7-E8F038468B6F}"/>
              </a:ext>
            </a:extLst>
          </p:cNvPr>
          <p:cNvSpPr txBox="1"/>
          <p:nvPr/>
        </p:nvSpPr>
        <p:spPr>
          <a:xfrm>
            <a:off x="6037531" y="6069672"/>
            <a:ext cx="3699299" cy="646331"/>
          </a:xfrm>
          <a:prstGeom prst="rect">
            <a:avLst/>
          </a:prstGeom>
          <a:noFill/>
        </p:spPr>
        <p:txBody>
          <a:bodyPr wrap="square" rtlCol="0">
            <a:spAutoFit/>
          </a:bodyPr>
          <a:lstStyle/>
          <a:p>
            <a:pPr algn="ctr"/>
            <a:r>
              <a:rPr lang="en-US" dirty="0">
                <a:solidFill>
                  <a:srgbClr val="FAA307"/>
                </a:solidFill>
              </a:rPr>
              <a:t>In this smartphone use </a:t>
            </a:r>
            <a:r>
              <a:rPr lang="en-US" dirty="0">
                <a:solidFill>
                  <a:srgbClr val="FAA307"/>
                </a:solidFill>
                <a:latin typeface="Arial" panose="020B0604020202020204" pitchFamily="34" charset="0"/>
                <a:cs typeface="Arial" panose="020B0604020202020204" pitchFamily="34" charset="0"/>
              </a:rPr>
              <a:t>Active-Matrix Organic Light-Emitting Diode</a:t>
            </a:r>
            <a:endParaRPr lang="en-IN" dirty="0">
              <a:solidFill>
                <a:srgbClr val="FAA307"/>
              </a:solidFill>
            </a:endParaRPr>
          </a:p>
        </p:txBody>
      </p:sp>
      <p:grpSp>
        <p:nvGrpSpPr>
          <p:cNvPr id="19" name="Group 18">
            <a:extLst>
              <a:ext uri="{FF2B5EF4-FFF2-40B4-BE49-F238E27FC236}">
                <a16:creationId xmlns:a16="http://schemas.microsoft.com/office/drawing/2014/main" id="{5241E6F7-BE87-4509-B06A-CF29E4E17DB7}"/>
              </a:ext>
            </a:extLst>
          </p:cNvPr>
          <p:cNvGrpSpPr/>
          <p:nvPr/>
        </p:nvGrpSpPr>
        <p:grpSpPr>
          <a:xfrm>
            <a:off x="5436066" y="4932727"/>
            <a:ext cx="627801" cy="1374773"/>
            <a:chOff x="5436066" y="4932727"/>
            <a:chExt cx="627801" cy="1374773"/>
          </a:xfrm>
        </p:grpSpPr>
        <p:cxnSp>
          <p:nvCxnSpPr>
            <p:cNvPr id="13" name="Straight Arrow Connector 12">
              <a:extLst>
                <a:ext uri="{FF2B5EF4-FFF2-40B4-BE49-F238E27FC236}">
                  <a16:creationId xmlns:a16="http://schemas.microsoft.com/office/drawing/2014/main" id="{5D6E7F08-7025-4E7F-8CBD-AE23C0F7201E}"/>
                </a:ext>
              </a:extLst>
            </p:cNvPr>
            <p:cNvCxnSpPr/>
            <p:nvPr/>
          </p:nvCxnSpPr>
          <p:spPr>
            <a:xfrm>
              <a:off x="5436066" y="4932727"/>
              <a:ext cx="38500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32C10DD5-E05B-481A-843C-842035B49904}"/>
                </a:ext>
              </a:extLst>
            </p:cNvPr>
            <p:cNvCxnSpPr>
              <a:cxnSpLocks/>
            </p:cNvCxnSpPr>
            <p:nvPr/>
          </p:nvCxnSpPr>
          <p:spPr>
            <a:xfrm>
              <a:off x="5436066" y="4932727"/>
              <a:ext cx="0" cy="1373374"/>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1F752297-C62A-44E5-B84D-59210F6A907F}"/>
                </a:ext>
              </a:extLst>
            </p:cNvPr>
            <p:cNvCxnSpPr>
              <a:cxnSpLocks/>
            </p:cNvCxnSpPr>
            <p:nvPr/>
          </p:nvCxnSpPr>
          <p:spPr>
            <a:xfrm flipV="1">
              <a:off x="5436066" y="6306101"/>
              <a:ext cx="627801" cy="139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393742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1+#ppt_w/2"/>
                                          </p:val>
                                        </p:tav>
                                        <p:tav tm="100000">
                                          <p:val>
                                            <p:strVal val="#ppt_x"/>
                                          </p:val>
                                        </p:tav>
                                      </p:tavLst>
                                    </p:anim>
                                    <p:anim calcmode="lin" valueType="num">
                                      <p:cBhvr additive="base">
                                        <p:cTn id="15"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p:bldP spid="23"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7D9BBCC-E49A-43D1-A629-2CCA7F34D25A}"/>
              </a:ext>
            </a:extLst>
          </p:cNvPr>
          <p:cNvSpPr/>
          <p:nvPr/>
        </p:nvSpPr>
        <p:spPr>
          <a:xfrm>
            <a:off x="1166725" y="751294"/>
            <a:ext cx="3036137" cy="488446"/>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lgerian" panose="04020705040A02060702" pitchFamily="82" charset="0"/>
              </a:rPr>
              <a:t>comparison</a:t>
            </a:r>
            <a:endParaRPr lang="en-IN" sz="3200" b="1" dirty="0">
              <a:latin typeface="Algerian" panose="04020705040A02060702" pitchFamily="82" charset="0"/>
            </a:endParaRPr>
          </a:p>
        </p:txBody>
      </p:sp>
      <p:grpSp>
        <p:nvGrpSpPr>
          <p:cNvPr id="73" name="Group 72">
            <a:extLst>
              <a:ext uri="{FF2B5EF4-FFF2-40B4-BE49-F238E27FC236}">
                <a16:creationId xmlns:a16="http://schemas.microsoft.com/office/drawing/2014/main" id="{12DB59A5-E5F1-4980-9450-CB4235950BAB}"/>
              </a:ext>
            </a:extLst>
          </p:cNvPr>
          <p:cNvGrpSpPr/>
          <p:nvPr/>
        </p:nvGrpSpPr>
        <p:grpSpPr>
          <a:xfrm>
            <a:off x="-1" y="0"/>
            <a:ext cx="941772" cy="6858000"/>
            <a:chOff x="-1" y="0"/>
            <a:chExt cx="941772" cy="6858000"/>
          </a:xfrm>
        </p:grpSpPr>
        <p:cxnSp>
          <p:nvCxnSpPr>
            <p:cNvPr id="54" name="Straight Connector 53">
              <a:extLst>
                <a:ext uri="{FF2B5EF4-FFF2-40B4-BE49-F238E27FC236}">
                  <a16:creationId xmlns:a16="http://schemas.microsoft.com/office/drawing/2014/main" id="{C85A6E96-6F05-4DFA-9AF6-92EF89402DF7}"/>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5" name="Straight Connector 54">
              <a:extLst>
                <a:ext uri="{FF2B5EF4-FFF2-40B4-BE49-F238E27FC236}">
                  <a16:creationId xmlns:a16="http://schemas.microsoft.com/office/drawing/2014/main" id="{D0BA6B8F-DA89-4E70-B78D-1F53853B62F8}"/>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6" name="Straight Connector 55">
              <a:extLst>
                <a:ext uri="{FF2B5EF4-FFF2-40B4-BE49-F238E27FC236}">
                  <a16:creationId xmlns:a16="http://schemas.microsoft.com/office/drawing/2014/main" id="{F8039C60-88E1-463B-BE08-6144B6B0D8FD}"/>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68" name="Oval 67">
              <a:extLst>
                <a:ext uri="{FF2B5EF4-FFF2-40B4-BE49-F238E27FC236}">
                  <a16:creationId xmlns:a16="http://schemas.microsoft.com/office/drawing/2014/main" id="{66AC162E-92E8-47BE-909A-E864EAA71269}"/>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F528D3FC-9DA2-4972-88C0-43CD406C7DDA}"/>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38D9AD19-6F90-461A-B40D-632BB968DEAE}"/>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4" name="Group 73">
            <a:extLst>
              <a:ext uri="{FF2B5EF4-FFF2-40B4-BE49-F238E27FC236}">
                <a16:creationId xmlns:a16="http://schemas.microsoft.com/office/drawing/2014/main" id="{33700BEA-EF80-4A57-A472-F81FF9D0EA0F}"/>
              </a:ext>
            </a:extLst>
          </p:cNvPr>
          <p:cNvGrpSpPr/>
          <p:nvPr/>
        </p:nvGrpSpPr>
        <p:grpSpPr>
          <a:xfrm>
            <a:off x="11250228" y="0"/>
            <a:ext cx="941772" cy="6858000"/>
            <a:chOff x="-1" y="0"/>
            <a:chExt cx="941772" cy="6858000"/>
          </a:xfrm>
        </p:grpSpPr>
        <p:cxnSp>
          <p:nvCxnSpPr>
            <p:cNvPr id="75" name="Straight Connector 74">
              <a:extLst>
                <a:ext uri="{FF2B5EF4-FFF2-40B4-BE49-F238E27FC236}">
                  <a16:creationId xmlns:a16="http://schemas.microsoft.com/office/drawing/2014/main" id="{A355296D-AB92-4EE1-8662-4B39B1A3542D}"/>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6" name="Straight Connector 75">
              <a:extLst>
                <a:ext uri="{FF2B5EF4-FFF2-40B4-BE49-F238E27FC236}">
                  <a16:creationId xmlns:a16="http://schemas.microsoft.com/office/drawing/2014/main" id="{F348A905-D5E8-4305-91D0-4B98FC821981}"/>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7" name="Straight Connector 76">
              <a:extLst>
                <a:ext uri="{FF2B5EF4-FFF2-40B4-BE49-F238E27FC236}">
                  <a16:creationId xmlns:a16="http://schemas.microsoft.com/office/drawing/2014/main" id="{893FA53F-AABF-4C97-893E-1E89F7CE434A}"/>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78" name="Oval 77">
              <a:extLst>
                <a:ext uri="{FF2B5EF4-FFF2-40B4-BE49-F238E27FC236}">
                  <a16:creationId xmlns:a16="http://schemas.microsoft.com/office/drawing/2014/main" id="{7450A6A1-6C0F-49B7-B8E0-74B9DA0ADAA4}"/>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1B650702-5236-4C37-880C-891601B8D16B}"/>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2A3BF940-94B7-4177-8CF1-924B4F40CD3A}"/>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0" name="Rectangle 49">
            <a:extLst>
              <a:ext uri="{FF2B5EF4-FFF2-40B4-BE49-F238E27FC236}">
                <a16:creationId xmlns:a16="http://schemas.microsoft.com/office/drawing/2014/main" id="{3061D557-E129-4BD8-9A9D-04548F86DAD0}"/>
              </a:ext>
            </a:extLst>
          </p:cNvPr>
          <p:cNvSpPr/>
          <p:nvPr/>
        </p:nvSpPr>
        <p:spPr>
          <a:xfrm>
            <a:off x="9630704" y="6136185"/>
            <a:ext cx="2550695" cy="513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entury" panose="02040604050505020304" pitchFamily="18" charset="0"/>
                <a:cs typeface="Arabic Typesetting" panose="03020402040406030203" pitchFamily="66" charset="-78"/>
              </a:rPr>
              <a:t>By: Saurav Kumar</a:t>
            </a:r>
            <a:endParaRPr lang="en-IN" dirty="0">
              <a:solidFill>
                <a:schemeClr val="tx1"/>
              </a:solidFill>
              <a:latin typeface="Century" panose="02040604050505020304" pitchFamily="18" charset="0"/>
              <a:cs typeface="Arabic Typesetting" panose="03020402040406030203" pitchFamily="66" charset="-78"/>
            </a:endParaRPr>
          </a:p>
        </p:txBody>
      </p:sp>
      <p:sp>
        <p:nvSpPr>
          <p:cNvPr id="23" name="Rectangle 41">
            <a:extLst>
              <a:ext uri="{FF2B5EF4-FFF2-40B4-BE49-F238E27FC236}">
                <a16:creationId xmlns:a16="http://schemas.microsoft.com/office/drawing/2014/main" id="{22B0288D-BEEC-4665-873F-38F5AE03B4A5}"/>
              </a:ext>
            </a:extLst>
          </p:cNvPr>
          <p:cNvSpPr/>
          <p:nvPr/>
        </p:nvSpPr>
        <p:spPr>
          <a:xfrm>
            <a:off x="4066672" y="106401"/>
            <a:ext cx="4150093" cy="644893"/>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rgbClr val="FFBA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lgerian" panose="04020705040A02060702" pitchFamily="82" charset="0"/>
              </a:rPr>
              <a:t>AMOLED PANEL</a:t>
            </a:r>
            <a:endParaRPr lang="en-IN" sz="4000" b="1" dirty="0">
              <a:latin typeface="Algerian" panose="04020705040A02060702" pitchFamily="82" charset="0"/>
            </a:endParaRPr>
          </a:p>
        </p:txBody>
      </p:sp>
      <p:graphicFrame>
        <p:nvGraphicFramePr>
          <p:cNvPr id="2" name="Table 3">
            <a:extLst>
              <a:ext uri="{FF2B5EF4-FFF2-40B4-BE49-F238E27FC236}">
                <a16:creationId xmlns:a16="http://schemas.microsoft.com/office/drawing/2014/main" id="{DE5CB86F-8A8B-4CB3-BC83-66FB8CFBBCC8}"/>
              </a:ext>
            </a:extLst>
          </p:cNvPr>
          <p:cNvGraphicFramePr>
            <a:graphicFrameLocks noGrp="1"/>
          </p:cNvGraphicFramePr>
          <p:nvPr>
            <p:extLst>
              <p:ext uri="{D42A27DB-BD31-4B8C-83A1-F6EECF244321}">
                <p14:modId xmlns:p14="http://schemas.microsoft.com/office/powerpoint/2010/main" val="1952363528"/>
              </p:ext>
            </p:extLst>
          </p:nvPr>
        </p:nvGraphicFramePr>
        <p:xfrm>
          <a:off x="1166725" y="1249273"/>
          <a:ext cx="10177800" cy="4002626"/>
        </p:xfrm>
        <a:graphic>
          <a:graphicData uri="http://schemas.openxmlformats.org/drawingml/2006/table">
            <a:tbl>
              <a:tblPr firstRow="1" bandRow="1">
                <a:tableStyleId>{5C22544A-7EE6-4342-B048-85BDC9FD1C3A}</a:tableStyleId>
              </a:tblPr>
              <a:tblGrid>
                <a:gridCol w="3392600">
                  <a:extLst>
                    <a:ext uri="{9D8B030D-6E8A-4147-A177-3AD203B41FA5}">
                      <a16:colId xmlns:a16="http://schemas.microsoft.com/office/drawing/2014/main" val="1935158893"/>
                    </a:ext>
                  </a:extLst>
                </a:gridCol>
                <a:gridCol w="3392600">
                  <a:extLst>
                    <a:ext uri="{9D8B030D-6E8A-4147-A177-3AD203B41FA5}">
                      <a16:colId xmlns:a16="http://schemas.microsoft.com/office/drawing/2014/main" val="2892171126"/>
                    </a:ext>
                  </a:extLst>
                </a:gridCol>
                <a:gridCol w="3392600">
                  <a:extLst>
                    <a:ext uri="{9D8B030D-6E8A-4147-A177-3AD203B41FA5}">
                      <a16:colId xmlns:a16="http://schemas.microsoft.com/office/drawing/2014/main" val="2156716555"/>
                    </a:ext>
                  </a:extLst>
                </a:gridCol>
              </a:tblGrid>
              <a:tr h="457515">
                <a:tc>
                  <a:txBody>
                    <a:bodyPr/>
                    <a:lstStyle/>
                    <a:p>
                      <a:pPr algn="ctr"/>
                      <a:r>
                        <a:rPr lang="en-US" dirty="0">
                          <a:solidFill>
                            <a:schemeClr val="tx1"/>
                          </a:solidFill>
                        </a:rPr>
                        <a:t>AMOLED</a:t>
                      </a:r>
                      <a:endParaRPr lang="en-IN" dirty="0">
                        <a:solidFill>
                          <a:schemeClr val="tx1"/>
                        </a:solidFill>
                      </a:endParaRPr>
                    </a:p>
                  </a:txBody>
                  <a:tcPr>
                    <a:solidFill>
                      <a:srgbClr val="FAA307"/>
                    </a:solidFill>
                  </a:tcPr>
                </a:tc>
                <a:tc>
                  <a:txBody>
                    <a:bodyPr/>
                    <a:lstStyle/>
                    <a:p>
                      <a:pPr algn="ctr"/>
                      <a:r>
                        <a:rPr lang="en-US" dirty="0">
                          <a:solidFill>
                            <a:schemeClr val="tx1"/>
                          </a:solidFill>
                        </a:rPr>
                        <a:t>LCD</a:t>
                      </a:r>
                      <a:endParaRPr lang="en-IN" dirty="0">
                        <a:solidFill>
                          <a:schemeClr val="tx1"/>
                        </a:solidFill>
                      </a:endParaRPr>
                    </a:p>
                  </a:txBody>
                  <a:tcPr>
                    <a:solidFill>
                      <a:srgbClr val="FAA307"/>
                    </a:solidFill>
                  </a:tcPr>
                </a:tc>
                <a:tc>
                  <a:txBody>
                    <a:bodyPr/>
                    <a:lstStyle/>
                    <a:p>
                      <a:pPr algn="ctr"/>
                      <a:r>
                        <a:rPr lang="en-US" dirty="0">
                          <a:solidFill>
                            <a:schemeClr val="tx1"/>
                          </a:solidFill>
                        </a:rPr>
                        <a:t>PLASMA</a:t>
                      </a:r>
                      <a:endParaRPr lang="en-IN" dirty="0">
                        <a:solidFill>
                          <a:schemeClr val="tx1"/>
                        </a:solidFill>
                      </a:endParaRPr>
                    </a:p>
                  </a:txBody>
                  <a:tcPr>
                    <a:solidFill>
                      <a:srgbClr val="FAA307"/>
                    </a:solidFill>
                  </a:tcPr>
                </a:tc>
                <a:extLst>
                  <a:ext uri="{0D108BD9-81ED-4DB2-BD59-A6C34878D82A}">
                    <a16:rowId xmlns:a16="http://schemas.microsoft.com/office/drawing/2014/main" val="2592252343"/>
                  </a:ext>
                </a:extLst>
              </a:tr>
              <a:tr h="457515">
                <a:tc>
                  <a:txBody>
                    <a:bodyPr/>
                    <a:lstStyle/>
                    <a:p>
                      <a:r>
                        <a:rPr lang="en-US" dirty="0"/>
                        <a:t>1)  Potentially the lowest cost.</a:t>
                      </a:r>
                    </a:p>
                  </a:txBody>
                  <a:tcPr/>
                </a:tc>
                <a:tc>
                  <a:txBody>
                    <a:bodyPr/>
                    <a:lstStyle/>
                    <a:p>
                      <a:r>
                        <a:rPr lang="en-US" dirty="0"/>
                        <a:t>1)  Medium cost.</a:t>
                      </a:r>
                      <a:endParaRPr lang="en-IN" dirty="0"/>
                    </a:p>
                  </a:txBody>
                  <a:tcPr/>
                </a:tc>
                <a:tc>
                  <a:txBody>
                    <a:bodyPr/>
                    <a:lstStyle/>
                    <a:p>
                      <a:r>
                        <a:rPr lang="en-US" dirty="0"/>
                        <a:t>1)  Highest cost.</a:t>
                      </a:r>
                      <a:endParaRPr lang="en-IN" dirty="0"/>
                    </a:p>
                  </a:txBody>
                  <a:tcPr/>
                </a:tc>
                <a:extLst>
                  <a:ext uri="{0D108BD9-81ED-4DB2-BD59-A6C34878D82A}">
                    <a16:rowId xmlns:a16="http://schemas.microsoft.com/office/drawing/2014/main" val="3851293663"/>
                  </a:ext>
                </a:extLst>
              </a:tr>
              <a:tr h="800651">
                <a:tc>
                  <a:txBody>
                    <a:bodyPr/>
                    <a:lstStyle/>
                    <a:p>
                      <a:r>
                        <a:rPr lang="en-US" dirty="0"/>
                        <a:t>2)  Consumes lowest power.</a:t>
                      </a:r>
                      <a:endParaRPr lang="en-IN" dirty="0"/>
                    </a:p>
                  </a:txBody>
                  <a:tcPr/>
                </a:tc>
                <a:tc>
                  <a:txBody>
                    <a:bodyPr/>
                    <a:lstStyle/>
                    <a:p>
                      <a:r>
                        <a:rPr lang="en-US" dirty="0"/>
                        <a:t>2)  Lower power consumption than Plasma.</a:t>
                      </a:r>
                      <a:endParaRPr lang="en-IN" dirty="0"/>
                    </a:p>
                  </a:txBody>
                  <a:tcPr/>
                </a:tc>
                <a:tc>
                  <a:txBody>
                    <a:bodyPr/>
                    <a:lstStyle/>
                    <a:p>
                      <a:r>
                        <a:rPr lang="en-US" dirty="0"/>
                        <a:t>2)  Highest power consumption.</a:t>
                      </a:r>
                      <a:endParaRPr lang="en-IN" dirty="0"/>
                    </a:p>
                  </a:txBody>
                  <a:tcPr/>
                </a:tc>
                <a:extLst>
                  <a:ext uri="{0D108BD9-81ED-4DB2-BD59-A6C34878D82A}">
                    <a16:rowId xmlns:a16="http://schemas.microsoft.com/office/drawing/2014/main" val="3146395886"/>
                  </a:ext>
                </a:extLst>
              </a:tr>
              <a:tr h="457515">
                <a:tc>
                  <a:txBody>
                    <a:bodyPr/>
                    <a:lstStyle/>
                    <a:p>
                      <a:r>
                        <a:rPr lang="en-US" dirty="0"/>
                        <a:t>3)  Self emissive.</a:t>
                      </a:r>
                      <a:endParaRPr lang="en-IN" dirty="0"/>
                    </a:p>
                  </a:txBody>
                  <a:tcPr/>
                </a:tc>
                <a:tc>
                  <a:txBody>
                    <a:bodyPr/>
                    <a:lstStyle/>
                    <a:p>
                      <a:r>
                        <a:rPr lang="en-US" dirty="0"/>
                        <a:t>3)  Requires blacklight.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Requires blacklight.</a:t>
                      </a:r>
                      <a:endParaRPr lang="en-IN" dirty="0"/>
                    </a:p>
                  </a:txBody>
                  <a:tcPr/>
                </a:tc>
                <a:extLst>
                  <a:ext uri="{0D108BD9-81ED-4DB2-BD59-A6C34878D82A}">
                    <a16:rowId xmlns:a16="http://schemas.microsoft.com/office/drawing/2014/main" val="2574808704"/>
                  </a:ext>
                </a:extLst>
              </a:tr>
              <a:tr h="457515">
                <a:tc>
                  <a:txBody>
                    <a:bodyPr/>
                    <a:lstStyle/>
                    <a:p>
                      <a:r>
                        <a:rPr lang="en-US" dirty="0"/>
                        <a:t>4)  Display wider color range.</a:t>
                      </a:r>
                      <a:endParaRPr lang="en-IN" dirty="0"/>
                    </a:p>
                  </a:txBody>
                  <a:tcPr/>
                </a:tc>
                <a:tc>
                  <a:txBody>
                    <a:bodyPr/>
                    <a:lstStyle/>
                    <a:p>
                      <a:r>
                        <a:rPr lang="en-US" dirty="0"/>
                        <a:t>4)  Color range not good.</a:t>
                      </a:r>
                      <a:endParaRPr lang="en-IN" dirty="0"/>
                    </a:p>
                  </a:txBody>
                  <a:tcPr/>
                </a:tc>
                <a:tc>
                  <a:txBody>
                    <a:bodyPr/>
                    <a:lstStyle/>
                    <a:p>
                      <a:r>
                        <a:rPr lang="en-US" dirty="0"/>
                        <a:t>4)  Display a very deep black.</a:t>
                      </a:r>
                      <a:endParaRPr lang="en-IN" dirty="0"/>
                    </a:p>
                  </a:txBody>
                  <a:tcPr/>
                </a:tc>
                <a:extLst>
                  <a:ext uri="{0D108BD9-81ED-4DB2-BD59-A6C34878D82A}">
                    <a16:rowId xmlns:a16="http://schemas.microsoft.com/office/drawing/2014/main" val="3865805548"/>
                  </a:ext>
                </a:extLst>
              </a:tr>
              <a:tr h="457515">
                <a:tc>
                  <a:txBody>
                    <a:bodyPr/>
                    <a:lstStyle/>
                    <a:p>
                      <a:r>
                        <a:rPr lang="en-US" dirty="0"/>
                        <a:t>5)  No screen burn potential.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No screen burn potential.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Screen burn potential.</a:t>
                      </a:r>
                      <a:endParaRPr lang="en-IN" dirty="0"/>
                    </a:p>
                  </a:txBody>
                  <a:tcPr/>
                </a:tc>
                <a:extLst>
                  <a:ext uri="{0D108BD9-81ED-4DB2-BD59-A6C34878D82A}">
                    <a16:rowId xmlns:a16="http://schemas.microsoft.com/office/drawing/2014/main" val="945377461"/>
                  </a:ext>
                </a:extLst>
              </a:tr>
              <a:tr h="800651">
                <a:tc>
                  <a:txBody>
                    <a:bodyPr/>
                    <a:lstStyle/>
                    <a:p>
                      <a:r>
                        <a:rPr lang="en-US" dirty="0"/>
                        <a:t>6)  Shorter overall Lifetime.</a:t>
                      </a:r>
                      <a:endParaRPr lang="en-IN" dirty="0"/>
                    </a:p>
                  </a:txBody>
                  <a:tcPr/>
                </a:tc>
                <a:tc>
                  <a:txBody>
                    <a:bodyPr/>
                    <a:lstStyle/>
                    <a:p>
                      <a:r>
                        <a:rPr lang="en-US" dirty="0"/>
                        <a:t>6)  Backlight bulb typically requires replace at around 30k hours.</a:t>
                      </a:r>
                      <a:endParaRPr lang="en-IN" dirty="0"/>
                    </a:p>
                  </a:txBody>
                  <a:tcPr/>
                </a:tc>
                <a:tc>
                  <a:txBody>
                    <a:bodyPr/>
                    <a:lstStyle/>
                    <a:p>
                      <a:r>
                        <a:rPr lang="en-US" dirty="0"/>
                        <a:t>6)  Half-life 60k hours.</a:t>
                      </a:r>
                      <a:endParaRPr lang="en-IN" dirty="0"/>
                    </a:p>
                  </a:txBody>
                  <a:tcPr/>
                </a:tc>
                <a:extLst>
                  <a:ext uri="{0D108BD9-81ED-4DB2-BD59-A6C34878D82A}">
                    <a16:rowId xmlns:a16="http://schemas.microsoft.com/office/drawing/2014/main" val="115576632"/>
                  </a:ext>
                </a:extLst>
              </a:tr>
            </a:tbl>
          </a:graphicData>
        </a:graphic>
      </p:graphicFrame>
    </p:spTree>
    <p:extLst>
      <p:ext uri="{BB962C8B-B14F-4D97-AF65-F5344CB8AC3E}">
        <p14:creationId xmlns:p14="http://schemas.microsoft.com/office/powerpoint/2010/main" val="269856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1+#ppt_w/2"/>
                                          </p:val>
                                        </p:tav>
                                        <p:tav tm="100000">
                                          <p:val>
                                            <p:strVal val="#ppt_x"/>
                                          </p:val>
                                        </p:tav>
                                      </p:tavLst>
                                    </p:anim>
                                    <p:anim calcmode="lin" valueType="num">
                                      <p:cBhvr additive="base">
                                        <p:cTn id="15"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7D9BBCC-E49A-43D1-A629-2CCA7F34D25A}"/>
              </a:ext>
            </a:extLst>
          </p:cNvPr>
          <p:cNvSpPr/>
          <p:nvPr/>
        </p:nvSpPr>
        <p:spPr>
          <a:xfrm>
            <a:off x="1179332" y="745678"/>
            <a:ext cx="3352763" cy="488446"/>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lgerian" panose="04020705040A02060702" pitchFamily="82" charset="0"/>
              </a:rPr>
              <a:t>advantages</a:t>
            </a:r>
            <a:endParaRPr lang="en-IN" sz="3200" b="1" dirty="0">
              <a:latin typeface="Algerian" panose="04020705040A02060702" pitchFamily="82" charset="0"/>
            </a:endParaRPr>
          </a:p>
        </p:txBody>
      </p:sp>
      <p:grpSp>
        <p:nvGrpSpPr>
          <p:cNvPr id="73" name="Group 72">
            <a:extLst>
              <a:ext uri="{FF2B5EF4-FFF2-40B4-BE49-F238E27FC236}">
                <a16:creationId xmlns:a16="http://schemas.microsoft.com/office/drawing/2014/main" id="{12DB59A5-E5F1-4980-9450-CB4235950BAB}"/>
              </a:ext>
            </a:extLst>
          </p:cNvPr>
          <p:cNvGrpSpPr/>
          <p:nvPr/>
        </p:nvGrpSpPr>
        <p:grpSpPr>
          <a:xfrm>
            <a:off x="-1" y="0"/>
            <a:ext cx="941772" cy="6858000"/>
            <a:chOff x="-1" y="0"/>
            <a:chExt cx="941772" cy="6858000"/>
          </a:xfrm>
        </p:grpSpPr>
        <p:cxnSp>
          <p:nvCxnSpPr>
            <p:cNvPr id="54" name="Straight Connector 53">
              <a:extLst>
                <a:ext uri="{FF2B5EF4-FFF2-40B4-BE49-F238E27FC236}">
                  <a16:creationId xmlns:a16="http://schemas.microsoft.com/office/drawing/2014/main" id="{C85A6E96-6F05-4DFA-9AF6-92EF89402DF7}"/>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5" name="Straight Connector 54">
              <a:extLst>
                <a:ext uri="{FF2B5EF4-FFF2-40B4-BE49-F238E27FC236}">
                  <a16:creationId xmlns:a16="http://schemas.microsoft.com/office/drawing/2014/main" id="{D0BA6B8F-DA89-4E70-B78D-1F53853B62F8}"/>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6" name="Straight Connector 55">
              <a:extLst>
                <a:ext uri="{FF2B5EF4-FFF2-40B4-BE49-F238E27FC236}">
                  <a16:creationId xmlns:a16="http://schemas.microsoft.com/office/drawing/2014/main" id="{F8039C60-88E1-463B-BE08-6144B6B0D8FD}"/>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68" name="Oval 67">
              <a:extLst>
                <a:ext uri="{FF2B5EF4-FFF2-40B4-BE49-F238E27FC236}">
                  <a16:creationId xmlns:a16="http://schemas.microsoft.com/office/drawing/2014/main" id="{66AC162E-92E8-47BE-909A-E864EAA71269}"/>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F528D3FC-9DA2-4972-88C0-43CD406C7DDA}"/>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38D9AD19-6F90-461A-B40D-632BB968DEAE}"/>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4" name="Group 73">
            <a:extLst>
              <a:ext uri="{FF2B5EF4-FFF2-40B4-BE49-F238E27FC236}">
                <a16:creationId xmlns:a16="http://schemas.microsoft.com/office/drawing/2014/main" id="{33700BEA-EF80-4A57-A472-F81FF9D0EA0F}"/>
              </a:ext>
            </a:extLst>
          </p:cNvPr>
          <p:cNvGrpSpPr/>
          <p:nvPr/>
        </p:nvGrpSpPr>
        <p:grpSpPr>
          <a:xfrm>
            <a:off x="11250228" y="0"/>
            <a:ext cx="941772" cy="6858000"/>
            <a:chOff x="-1" y="0"/>
            <a:chExt cx="941772" cy="6858000"/>
          </a:xfrm>
        </p:grpSpPr>
        <p:cxnSp>
          <p:nvCxnSpPr>
            <p:cNvPr id="75" name="Straight Connector 74">
              <a:extLst>
                <a:ext uri="{FF2B5EF4-FFF2-40B4-BE49-F238E27FC236}">
                  <a16:creationId xmlns:a16="http://schemas.microsoft.com/office/drawing/2014/main" id="{A355296D-AB92-4EE1-8662-4B39B1A3542D}"/>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6" name="Straight Connector 75">
              <a:extLst>
                <a:ext uri="{FF2B5EF4-FFF2-40B4-BE49-F238E27FC236}">
                  <a16:creationId xmlns:a16="http://schemas.microsoft.com/office/drawing/2014/main" id="{F348A905-D5E8-4305-91D0-4B98FC821981}"/>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7" name="Straight Connector 76">
              <a:extLst>
                <a:ext uri="{FF2B5EF4-FFF2-40B4-BE49-F238E27FC236}">
                  <a16:creationId xmlns:a16="http://schemas.microsoft.com/office/drawing/2014/main" id="{893FA53F-AABF-4C97-893E-1E89F7CE434A}"/>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78" name="Oval 77">
              <a:extLst>
                <a:ext uri="{FF2B5EF4-FFF2-40B4-BE49-F238E27FC236}">
                  <a16:creationId xmlns:a16="http://schemas.microsoft.com/office/drawing/2014/main" id="{7450A6A1-6C0F-49B7-B8E0-74B9DA0ADAA4}"/>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1B650702-5236-4C37-880C-891601B8D16B}"/>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2A3BF940-94B7-4177-8CF1-924B4F40CD3A}"/>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0" name="Rectangle 49">
            <a:extLst>
              <a:ext uri="{FF2B5EF4-FFF2-40B4-BE49-F238E27FC236}">
                <a16:creationId xmlns:a16="http://schemas.microsoft.com/office/drawing/2014/main" id="{3061D557-E129-4BD8-9A9D-04548F86DAD0}"/>
              </a:ext>
            </a:extLst>
          </p:cNvPr>
          <p:cNvSpPr/>
          <p:nvPr/>
        </p:nvSpPr>
        <p:spPr>
          <a:xfrm>
            <a:off x="9630704" y="6136185"/>
            <a:ext cx="2550695" cy="513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entury" panose="02040604050505020304" pitchFamily="18" charset="0"/>
                <a:cs typeface="Arabic Typesetting" panose="03020402040406030203" pitchFamily="66" charset="-78"/>
              </a:rPr>
              <a:t>By: Saurav Kumar</a:t>
            </a:r>
            <a:endParaRPr lang="en-IN" dirty="0">
              <a:solidFill>
                <a:schemeClr val="tx1"/>
              </a:solidFill>
              <a:latin typeface="Century" panose="02040604050505020304" pitchFamily="18" charset="0"/>
              <a:cs typeface="Arabic Typesetting" panose="03020402040406030203" pitchFamily="66" charset="-78"/>
            </a:endParaRPr>
          </a:p>
        </p:txBody>
      </p:sp>
      <p:sp>
        <p:nvSpPr>
          <p:cNvPr id="23" name="Rectangle 41">
            <a:extLst>
              <a:ext uri="{FF2B5EF4-FFF2-40B4-BE49-F238E27FC236}">
                <a16:creationId xmlns:a16="http://schemas.microsoft.com/office/drawing/2014/main" id="{22B0288D-BEEC-4665-873F-38F5AE03B4A5}"/>
              </a:ext>
            </a:extLst>
          </p:cNvPr>
          <p:cNvSpPr/>
          <p:nvPr/>
        </p:nvSpPr>
        <p:spPr>
          <a:xfrm>
            <a:off x="4066672" y="106401"/>
            <a:ext cx="4150093" cy="644893"/>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rgbClr val="FFBA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lgerian" panose="04020705040A02060702" pitchFamily="82" charset="0"/>
              </a:rPr>
              <a:t>AMOLED PANEL</a:t>
            </a:r>
            <a:endParaRPr lang="en-IN" sz="4000" b="1" dirty="0">
              <a:latin typeface="Algerian" panose="04020705040A02060702" pitchFamily="82" charset="0"/>
            </a:endParaRPr>
          </a:p>
        </p:txBody>
      </p:sp>
      <p:sp>
        <p:nvSpPr>
          <p:cNvPr id="3" name="TextBox 2">
            <a:extLst>
              <a:ext uri="{FF2B5EF4-FFF2-40B4-BE49-F238E27FC236}">
                <a16:creationId xmlns:a16="http://schemas.microsoft.com/office/drawing/2014/main" id="{398BC60D-C68C-4763-AABE-9EFA607AE336}"/>
              </a:ext>
            </a:extLst>
          </p:cNvPr>
          <p:cNvSpPr txBox="1"/>
          <p:nvPr/>
        </p:nvSpPr>
        <p:spPr>
          <a:xfrm>
            <a:off x="1030962" y="1239740"/>
            <a:ext cx="5089614" cy="1703030"/>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Consumes Less Power</a:t>
            </a:r>
          </a:p>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Thinner Physical Profile</a:t>
            </a:r>
          </a:p>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High Contrast Ratio</a:t>
            </a:r>
          </a:p>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Overall Display Quality</a:t>
            </a:r>
          </a:p>
        </p:txBody>
      </p:sp>
      <p:sp>
        <p:nvSpPr>
          <p:cNvPr id="21" name="Rectangle 41">
            <a:extLst>
              <a:ext uri="{FF2B5EF4-FFF2-40B4-BE49-F238E27FC236}">
                <a16:creationId xmlns:a16="http://schemas.microsoft.com/office/drawing/2014/main" id="{F7047120-A5DF-4426-BDE0-01AB3E4D29B4}"/>
              </a:ext>
            </a:extLst>
          </p:cNvPr>
          <p:cNvSpPr/>
          <p:nvPr/>
        </p:nvSpPr>
        <p:spPr>
          <a:xfrm>
            <a:off x="6845987" y="745678"/>
            <a:ext cx="3914386" cy="488446"/>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lgerian" panose="04020705040A02060702" pitchFamily="82" charset="0"/>
              </a:rPr>
              <a:t>disadvantages</a:t>
            </a:r>
            <a:endParaRPr lang="en-IN" sz="3200" b="1" dirty="0">
              <a:latin typeface="Algerian" panose="04020705040A02060702" pitchFamily="82" charset="0"/>
            </a:endParaRPr>
          </a:p>
        </p:txBody>
      </p:sp>
      <p:sp>
        <p:nvSpPr>
          <p:cNvPr id="22" name="TextBox 21">
            <a:extLst>
              <a:ext uri="{FF2B5EF4-FFF2-40B4-BE49-F238E27FC236}">
                <a16:creationId xmlns:a16="http://schemas.microsoft.com/office/drawing/2014/main" id="{282A3EA5-F29E-426A-A5C0-F72D927BDD1E}"/>
              </a:ext>
            </a:extLst>
          </p:cNvPr>
          <p:cNvSpPr txBox="1"/>
          <p:nvPr/>
        </p:nvSpPr>
        <p:spPr>
          <a:xfrm>
            <a:off x="6779990" y="1234124"/>
            <a:ext cx="4826110" cy="2118529"/>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dirty="0">
                <a:latin typeface="Arial" panose="020B0604020202020204" pitchFamily="34" charset="0"/>
                <a:cs typeface="Arial" panose="020B0604020202020204" pitchFamily="34" charset="0"/>
              </a:rPr>
              <a:t>Short Lifespan Due to Degradation</a:t>
            </a:r>
          </a:p>
          <a:p>
            <a:pPr marL="342900" indent="-342900">
              <a:lnSpc>
                <a:spcPct val="150000"/>
              </a:lnSpc>
              <a:buFont typeface="Wingdings" panose="05000000000000000000" pitchFamily="2" charset="2"/>
              <a:buChar char="ü"/>
            </a:pPr>
            <a:r>
              <a:rPr lang="en-IN" dirty="0">
                <a:latin typeface="Arial" panose="020B0604020202020204" pitchFamily="34" charset="0"/>
                <a:cs typeface="Arial" panose="020B0604020202020204" pitchFamily="34" charset="0"/>
              </a:rPr>
              <a:t>Vulnerability to Water Damage.</a:t>
            </a:r>
          </a:p>
          <a:p>
            <a:pPr marL="342900" indent="-342900">
              <a:lnSpc>
                <a:spcPct val="150000"/>
              </a:lnSpc>
              <a:buFont typeface="Wingdings" panose="05000000000000000000" pitchFamily="2" charset="2"/>
              <a:buChar char="ü"/>
            </a:pPr>
            <a:r>
              <a:rPr lang="en-IN" dirty="0">
                <a:latin typeface="Arial" panose="020B0604020202020204" pitchFamily="34" charset="0"/>
                <a:cs typeface="Arial" panose="020B0604020202020204" pitchFamily="34" charset="0"/>
              </a:rPr>
              <a:t>Poor Outdoor Visibility.</a:t>
            </a:r>
          </a:p>
          <a:p>
            <a:pPr marL="342900" indent="-342900">
              <a:lnSpc>
                <a:spcPct val="150000"/>
              </a:lnSpc>
              <a:buFont typeface="Wingdings" panose="05000000000000000000" pitchFamily="2" charset="2"/>
              <a:buChar char="ü"/>
            </a:pPr>
            <a:r>
              <a:rPr lang="en-IN" dirty="0">
                <a:latin typeface="Arial" panose="020B0604020202020204" pitchFamily="34" charset="0"/>
                <a:cs typeface="Arial" panose="020B0604020202020204" pitchFamily="34" charset="0"/>
              </a:rPr>
              <a:t>Some Display Quality Issues.</a:t>
            </a:r>
          </a:p>
          <a:p>
            <a:pPr marL="342900" indent="-342900">
              <a:lnSpc>
                <a:spcPct val="150000"/>
              </a:lnSpc>
              <a:buFont typeface="Wingdings" panose="05000000000000000000" pitchFamily="2" charset="2"/>
              <a:buChar char="ü"/>
            </a:pPr>
            <a:endParaRPr lang="en-IN"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86C25770-DD7C-4F40-BE8D-E630656E870E}"/>
              </a:ext>
            </a:extLst>
          </p:cNvPr>
          <p:cNvSpPr txBox="1"/>
          <p:nvPr/>
        </p:nvSpPr>
        <p:spPr>
          <a:xfrm>
            <a:off x="988028" y="3115044"/>
            <a:ext cx="10377440" cy="3351238"/>
          </a:xfrm>
          <a:prstGeom prst="rect">
            <a:avLst/>
          </a:prstGeom>
          <a:noFill/>
        </p:spPr>
        <p:txBody>
          <a:bodyPr wrap="square" rtlCol="0">
            <a:spAutoFit/>
          </a:bodyPr>
          <a:lstStyle/>
          <a:p>
            <a:pPr marL="342900" indent="-342900">
              <a:lnSpc>
                <a:spcPct val="150000"/>
              </a:lnSpc>
              <a:spcBef>
                <a:spcPts val="600"/>
              </a:spcBef>
              <a:buFont typeface="Wingdings" panose="05000000000000000000" pitchFamily="2" charset="2"/>
              <a:buChar char="v"/>
            </a:pPr>
            <a:r>
              <a:rPr lang="en-US" sz="2000" dirty="0"/>
              <a:t>The possibility of producing innovative form factors is also another advantage of AMOLED. </a:t>
            </a:r>
            <a:r>
              <a:rPr lang="en-US" sz="2000" dirty="0">
                <a:solidFill>
                  <a:srgbClr val="FFBA08"/>
                </a:solidFill>
              </a:rPr>
              <a:t>This display technology supports the design and development of thin and flexible electronic displays.</a:t>
            </a:r>
          </a:p>
          <a:p>
            <a:pPr marL="342900" indent="-342900">
              <a:lnSpc>
                <a:spcPct val="150000"/>
              </a:lnSpc>
              <a:spcBef>
                <a:spcPts val="600"/>
              </a:spcBef>
              <a:buFont typeface="Wingdings" panose="05000000000000000000" pitchFamily="2" charset="2"/>
              <a:buChar char="v"/>
            </a:pPr>
            <a:r>
              <a:rPr lang="en-US" sz="2000" dirty="0">
                <a:solidFill>
                  <a:srgbClr val="FAA307"/>
                </a:solidFill>
              </a:rPr>
              <a:t>High demands for products with shorter product lifecycle such as smartphones and tablet computers coupled with market competition offset the problem concerning the short lifespan of AMOLED panels. Possibly, by the time an AMOLED panel starts demonstrating widespread pixel degradation, a user would have already bought and owned a newer device.</a:t>
            </a:r>
            <a:endParaRPr lang="en-US" sz="2000" dirty="0">
              <a:solidFill>
                <a:srgbClr val="FAA30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914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1+#ppt_w/2"/>
                                          </p:val>
                                        </p:tav>
                                        <p:tav tm="100000">
                                          <p:val>
                                            <p:strVal val="#ppt_x"/>
                                          </p:val>
                                        </p:tav>
                                      </p:tavLst>
                                    </p:anim>
                                    <p:anim calcmode="lin" valueType="num">
                                      <p:cBhvr additive="base">
                                        <p:cTn id="15"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p:bldP spid="23"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7D9BBCC-E49A-43D1-A629-2CCA7F34D25A}"/>
              </a:ext>
            </a:extLst>
          </p:cNvPr>
          <p:cNvSpPr/>
          <p:nvPr/>
        </p:nvSpPr>
        <p:spPr>
          <a:xfrm>
            <a:off x="2129112" y="1048720"/>
            <a:ext cx="7708823" cy="488446"/>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lgerian" panose="04020705040A02060702" pitchFamily="82" charset="0"/>
              </a:rPr>
              <a:t>Some of the present gadgets</a:t>
            </a:r>
            <a:endParaRPr lang="en-IN" sz="3200" b="1" dirty="0">
              <a:latin typeface="Algerian" panose="04020705040A02060702" pitchFamily="82" charset="0"/>
            </a:endParaRPr>
          </a:p>
        </p:txBody>
      </p:sp>
      <p:grpSp>
        <p:nvGrpSpPr>
          <p:cNvPr id="73" name="Group 72">
            <a:extLst>
              <a:ext uri="{FF2B5EF4-FFF2-40B4-BE49-F238E27FC236}">
                <a16:creationId xmlns:a16="http://schemas.microsoft.com/office/drawing/2014/main" id="{12DB59A5-E5F1-4980-9450-CB4235950BAB}"/>
              </a:ext>
            </a:extLst>
          </p:cNvPr>
          <p:cNvGrpSpPr/>
          <p:nvPr/>
        </p:nvGrpSpPr>
        <p:grpSpPr>
          <a:xfrm>
            <a:off x="-1" y="0"/>
            <a:ext cx="941772" cy="6858000"/>
            <a:chOff x="-1" y="0"/>
            <a:chExt cx="941772" cy="6858000"/>
          </a:xfrm>
        </p:grpSpPr>
        <p:cxnSp>
          <p:nvCxnSpPr>
            <p:cNvPr id="54" name="Straight Connector 53">
              <a:extLst>
                <a:ext uri="{FF2B5EF4-FFF2-40B4-BE49-F238E27FC236}">
                  <a16:creationId xmlns:a16="http://schemas.microsoft.com/office/drawing/2014/main" id="{C85A6E96-6F05-4DFA-9AF6-92EF89402DF7}"/>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5" name="Straight Connector 54">
              <a:extLst>
                <a:ext uri="{FF2B5EF4-FFF2-40B4-BE49-F238E27FC236}">
                  <a16:creationId xmlns:a16="http://schemas.microsoft.com/office/drawing/2014/main" id="{D0BA6B8F-DA89-4E70-B78D-1F53853B62F8}"/>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6" name="Straight Connector 55">
              <a:extLst>
                <a:ext uri="{FF2B5EF4-FFF2-40B4-BE49-F238E27FC236}">
                  <a16:creationId xmlns:a16="http://schemas.microsoft.com/office/drawing/2014/main" id="{F8039C60-88E1-463B-BE08-6144B6B0D8FD}"/>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68" name="Oval 67">
              <a:extLst>
                <a:ext uri="{FF2B5EF4-FFF2-40B4-BE49-F238E27FC236}">
                  <a16:creationId xmlns:a16="http://schemas.microsoft.com/office/drawing/2014/main" id="{66AC162E-92E8-47BE-909A-E864EAA71269}"/>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F528D3FC-9DA2-4972-88C0-43CD406C7DDA}"/>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38D9AD19-6F90-461A-B40D-632BB968DEAE}"/>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4" name="Group 73">
            <a:extLst>
              <a:ext uri="{FF2B5EF4-FFF2-40B4-BE49-F238E27FC236}">
                <a16:creationId xmlns:a16="http://schemas.microsoft.com/office/drawing/2014/main" id="{33700BEA-EF80-4A57-A472-F81FF9D0EA0F}"/>
              </a:ext>
            </a:extLst>
          </p:cNvPr>
          <p:cNvGrpSpPr/>
          <p:nvPr/>
        </p:nvGrpSpPr>
        <p:grpSpPr>
          <a:xfrm>
            <a:off x="11250228" y="0"/>
            <a:ext cx="941772" cy="6858000"/>
            <a:chOff x="-1" y="0"/>
            <a:chExt cx="941772" cy="6858000"/>
          </a:xfrm>
        </p:grpSpPr>
        <p:cxnSp>
          <p:nvCxnSpPr>
            <p:cNvPr id="75" name="Straight Connector 74">
              <a:extLst>
                <a:ext uri="{FF2B5EF4-FFF2-40B4-BE49-F238E27FC236}">
                  <a16:creationId xmlns:a16="http://schemas.microsoft.com/office/drawing/2014/main" id="{A355296D-AB92-4EE1-8662-4B39B1A3542D}"/>
                </a:ext>
              </a:extLst>
            </p:cNvPr>
            <p:cNvCxnSpPr/>
            <p:nvPr/>
          </p:nvCxnSpPr>
          <p:spPr>
            <a:xfrm>
              <a:off x="235554"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6" name="Straight Connector 75">
              <a:extLst>
                <a:ext uri="{FF2B5EF4-FFF2-40B4-BE49-F238E27FC236}">
                  <a16:creationId xmlns:a16="http://schemas.microsoft.com/office/drawing/2014/main" id="{F348A905-D5E8-4305-91D0-4B98FC821981}"/>
                </a:ext>
              </a:extLst>
            </p:cNvPr>
            <p:cNvCxnSpPr/>
            <p:nvPr/>
          </p:nvCxnSpPr>
          <p:spPr>
            <a:xfrm>
              <a:off x="476186" y="0"/>
              <a:ext cx="0" cy="6858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7" name="Straight Connector 76">
              <a:extLst>
                <a:ext uri="{FF2B5EF4-FFF2-40B4-BE49-F238E27FC236}">
                  <a16:creationId xmlns:a16="http://schemas.microsoft.com/office/drawing/2014/main" id="{893FA53F-AABF-4C97-893E-1E89F7CE434A}"/>
                </a:ext>
              </a:extLst>
            </p:cNvPr>
            <p:cNvCxnSpPr/>
            <p:nvPr/>
          </p:nvCxnSpPr>
          <p:spPr>
            <a:xfrm>
              <a:off x="716818" y="0"/>
              <a:ext cx="0" cy="6858000"/>
            </a:xfrm>
            <a:prstGeom prst="line">
              <a:avLst/>
            </a:prstGeom>
          </p:spPr>
          <p:style>
            <a:lnRef idx="3">
              <a:schemeClr val="accent4"/>
            </a:lnRef>
            <a:fillRef idx="0">
              <a:schemeClr val="accent4"/>
            </a:fillRef>
            <a:effectRef idx="2">
              <a:schemeClr val="accent4"/>
            </a:effectRef>
            <a:fontRef idx="minor">
              <a:schemeClr val="tx1"/>
            </a:fontRef>
          </p:style>
        </p:cxnSp>
        <p:sp>
          <p:nvSpPr>
            <p:cNvPr id="78" name="Oval 77">
              <a:extLst>
                <a:ext uri="{FF2B5EF4-FFF2-40B4-BE49-F238E27FC236}">
                  <a16:creationId xmlns:a16="http://schemas.microsoft.com/office/drawing/2014/main" id="{7450A6A1-6C0F-49B7-B8E0-74B9DA0ADAA4}"/>
                </a:ext>
              </a:extLst>
            </p:cNvPr>
            <p:cNvSpPr/>
            <p:nvPr/>
          </p:nvSpPr>
          <p:spPr>
            <a:xfrm>
              <a:off x="0" y="0"/>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1B650702-5236-4C37-880C-891601B8D16B}"/>
                </a:ext>
              </a:extLst>
            </p:cNvPr>
            <p:cNvSpPr/>
            <p:nvPr/>
          </p:nvSpPr>
          <p:spPr>
            <a:xfrm>
              <a:off x="-1" y="5771808"/>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2A3BF940-94B7-4177-8CF1-924B4F40CD3A}"/>
                </a:ext>
              </a:extLst>
            </p:cNvPr>
            <p:cNvSpPr/>
            <p:nvPr/>
          </p:nvSpPr>
          <p:spPr>
            <a:xfrm>
              <a:off x="10600" y="2390953"/>
              <a:ext cx="931171" cy="989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Rectangle 41">
            <a:extLst>
              <a:ext uri="{FF2B5EF4-FFF2-40B4-BE49-F238E27FC236}">
                <a16:creationId xmlns:a16="http://schemas.microsoft.com/office/drawing/2014/main" id="{22B0288D-BEEC-4665-873F-38F5AE03B4A5}"/>
              </a:ext>
            </a:extLst>
          </p:cNvPr>
          <p:cNvSpPr/>
          <p:nvPr/>
        </p:nvSpPr>
        <p:spPr>
          <a:xfrm>
            <a:off x="4066672" y="106401"/>
            <a:ext cx="4150093" cy="644893"/>
          </a:xfrm>
          <a:custGeom>
            <a:avLst/>
            <a:gdLst>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0 w 4058653"/>
              <a:gd name="connsiteY0" fmla="*/ 0 h 553453"/>
              <a:gd name="connsiteX1" fmla="*/ 4058653 w 4058653"/>
              <a:gd name="connsiteY1" fmla="*/ 0 h 553453"/>
              <a:gd name="connsiteX2" fmla="*/ 4058653 w 4058653"/>
              <a:gd name="connsiteY2" fmla="*/ 553453 h 553453"/>
              <a:gd name="connsiteX3" fmla="*/ 0 w 4058653"/>
              <a:gd name="connsiteY3" fmla="*/ 553453 h 553453"/>
              <a:gd name="connsiteX4" fmla="*/ 0 w 4058653"/>
              <a:gd name="connsiteY4" fmla="*/ 0 h 553453"/>
              <a:gd name="connsiteX0" fmla="*/ 4058653 w 4150093"/>
              <a:gd name="connsiteY0" fmla="*/ 553453 h 644893"/>
              <a:gd name="connsiteX1" fmla="*/ 0 w 4150093"/>
              <a:gd name="connsiteY1" fmla="*/ 553453 h 644893"/>
              <a:gd name="connsiteX2" fmla="*/ 0 w 4150093"/>
              <a:gd name="connsiteY2" fmla="*/ 0 h 644893"/>
              <a:gd name="connsiteX3" fmla="*/ 4058653 w 4150093"/>
              <a:gd name="connsiteY3" fmla="*/ 0 h 644893"/>
              <a:gd name="connsiteX4" fmla="*/ 4150093 w 4150093"/>
              <a:gd name="connsiteY4" fmla="*/ 644893 h 64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0093" h="644893">
                <a:moveTo>
                  <a:pt x="4058653" y="553453"/>
                </a:moveTo>
                <a:lnTo>
                  <a:pt x="0" y="553453"/>
                </a:lnTo>
                <a:lnTo>
                  <a:pt x="0" y="0"/>
                </a:lnTo>
                <a:lnTo>
                  <a:pt x="4058653" y="0"/>
                </a:lnTo>
                <a:cubicBezTo>
                  <a:pt x="4058653" y="184484"/>
                  <a:pt x="4150093" y="644893"/>
                  <a:pt x="4150093" y="644893"/>
                </a:cubicBezTo>
              </a:path>
            </a:pathLst>
          </a:custGeom>
          <a:solidFill>
            <a:srgbClr val="FFBA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lgerian" panose="04020705040A02060702" pitchFamily="82" charset="0"/>
              </a:rPr>
              <a:t>AMOLED PANEL</a:t>
            </a:r>
            <a:endParaRPr lang="en-IN" sz="4000" b="1" dirty="0">
              <a:latin typeface="Algerian" panose="04020705040A02060702" pitchFamily="82" charset="0"/>
            </a:endParaRPr>
          </a:p>
        </p:txBody>
      </p:sp>
      <p:pic>
        <p:nvPicPr>
          <p:cNvPr id="10" name="Picture 9">
            <a:extLst>
              <a:ext uri="{FF2B5EF4-FFF2-40B4-BE49-F238E27FC236}">
                <a16:creationId xmlns:a16="http://schemas.microsoft.com/office/drawing/2014/main" id="{5D044441-7243-4594-8569-8A47FFA90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178" y="1807185"/>
            <a:ext cx="4147812" cy="2310239"/>
          </a:xfrm>
          <a:prstGeom prst="rect">
            <a:avLst/>
          </a:prstGeom>
        </p:spPr>
      </p:pic>
      <p:pic>
        <p:nvPicPr>
          <p:cNvPr id="12" name="Picture 11">
            <a:extLst>
              <a:ext uri="{FF2B5EF4-FFF2-40B4-BE49-F238E27FC236}">
                <a16:creationId xmlns:a16="http://schemas.microsoft.com/office/drawing/2014/main" id="{6C705758-3DA8-4132-B7C6-08F4D3731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602" y="1823592"/>
            <a:ext cx="4147793" cy="2310240"/>
          </a:xfrm>
          <a:prstGeom prst="rect">
            <a:avLst/>
          </a:prstGeom>
        </p:spPr>
      </p:pic>
      <p:pic>
        <p:nvPicPr>
          <p:cNvPr id="8" name="Picture 7">
            <a:extLst>
              <a:ext uri="{FF2B5EF4-FFF2-40B4-BE49-F238E27FC236}">
                <a16:creationId xmlns:a16="http://schemas.microsoft.com/office/drawing/2014/main" id="{FD7C177A-0682-4600-9AFF-801E08DB90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6838" y="4414822"/>
            <a:ext cx="4172816" cy="2336777"/>
          </a:xfrm>
          <a:prstGeom prst="rect">
            <a:avLst/>
          </a:prstGeom>
        </p:spPr>
      </p:pic>
      <p:pic>
        <p:nvPicPr>
          <p:cNvPr id="4" name="Picture 3">
            <a:extLst>
              <a:ext uri="{FF2B5EF4-FFF2-40B4-BE49-F238E27FC236}">
                <a16:creationId xmlns:a16="http://schemas.microsoft.com/office/drawing/2014/main" id="{B2512D2C-A828-4E49-8DE0-015103B281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198" y="4381043"/>
            <a:ext cx="4147792" cy="2370556"/>
          </a:xfrm>
          <a:prstGeom prst="rect">
            <a:avLst/>
          </a:prstGeom>
        </p:spPr>
      </p:pic>
      <p:sp>
        <p:nvSpPr>
          <p:cNvPr id="50" name="Rectangle 49">
            <a:extLst>
              <a:ext uri="{FF2B5EF4-FFF2-40B4-BE49-F238E27FC236}">
                <a16:creationId xmlns:a16="http://schemas.microsoft.com/office/drawing/2014/main" id="{3061D557-E129-4BD8-9A9D-04548F86DAD0}"/>
              </a:ext>
            </a:extLst>
          </p:cNvPr>
          <p:cNvSpPr/>
          <p:nvPr/>
        </p:nvSpPr>
        <p:spPr>
          <a:xfrm>
            <a:off x="9630704" y="6136185"/>
            <a:ext cx="2550695" cy="513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entury" panose="02040604050505020304" pitchFamily="18" charset="0"/>
                <a:cs typeface="Arabic Typesetting" panose="03020402040406030203" pitchFamily="66" charset="-78"/>
              </a:rPr>
              <a:t>By: Saurav Kumar</a:t>
            </a:r>
            <a:endParaRPr lang="en-IN" dirty="0">
              <a:solidFill>
                <a:schemeClr val="tx1"/>
              </a:solidFill>
              <a:latin typeface="Century" panose="02040604050505020304" pitchFamily="18" charset="0"/>
              <a:cs typeface="Arabic Typesetting" panose="03020402040406030203" pitchFamily="66" charset="-78"/>
            </a:endParaRPr>
          </a:p>
        </p:txBody>
      </p:sp>
    </p:spTree>
    <p:extLst>
      <p:ext uri="{BB962C8B-B14F-4D97-AF65-F5344CB8AC3E}">
        <p14:creationId xmlns:p14="http://schemas.microsoft.com/office/powerpoint/2010/main" val="77117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1+#ppt_w/2"/>
                                          </p:val>
                                        </p:tav>
                                        <p:tav tm="100000">
                                          <p:val>
                                            <p:strVal val="#ppt_x"/>
                                          </p:val>
                                        </p:tav>
                                      </p:tavLst>
                                    </p:anim>
                                    <p:anim calcmode="lin" valueType="num">
                                      <p:cBhvr additive="base">
                                        <p:cTn id="15"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3" grpId="0" animBg="1"/>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58AFC1-A87F-4CEA-BFCC-67FCEC968CF1}"/>
              </a:ext>
            </a:extLst>
          </p:cNvPr>
          <p:cNvSpPr/>
          <p:nvPr/>
        </p:nvSpPr>
        <p:spPr>
          <a:xfrm>
            <a:off x="561879" y="2355413"/>
            <a:ext cx="11092709" cy="1569660"/>
          </a:xfrm>
          <a:prstGeom prst="rect">
            <a:avLst/>
          </a:prstGeom>
          <a:noFill/>
        </p:spPr>
        <p:txBody>
          <a:bodyPr wrap="square" lIns="91440" tIns="45720" rIns="91440" bIns="45720">
            <a:spAutoFit/>
          </a:bodyPr>
          <a:lstStyle/>
          <a:p>
            <a:pPr algn="ctr"/>
            <a:r>
              <a:rPr lang="en-US"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Any Questions</a:t>
            </a:r>
            <a:endParaRPr lang="en-US" sz="9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a:extLst>
              <a:ext uri="{FF2B5EF4-FFF2-40B4-BE49-F238E27FC236}">
                <a16:creationId xmlns:a16="http://schemas.microsoft.com/office/drawing/2014/main" id="{027C1F86-0B17-44F6-A7AF-CC5040106B7A}"/>
              </a:ext>
            </a:extLst>
          </p:cNvPr>
          <p:cNvSpPr/>
          <p:nvPr/>
        </p:nvSpPr>
        <p:spPr>
          <a:xfrm>
            <a:off x="9336506" y="1555193"/>
            <a:ext cx="1973178" cy="3170099"/>
          </a:xfrm>
          <a:prstGeom prst="rect">
            <a:avLst/>
          </a:prstGeom>
          <a:noFill/>
        </p:spPr>
        <p:txBody>
          <a:bodyPr wrap="square" lIns="91440" tIns="45720" rIns="91440" bIns="45720">
            <a:spAutoFit/>
          </a:bodyPr>
          <a:lstStyle/>
          <a:p>
            <a:pPr algn="ctr"/>
            <a:r>
              <a:rPr lang="en-US" sz="20000" dirty="0">
                <a:ln w="0"/>
                <a:effectLst>
                  <a:reflection blurRad="6350" stA="53000" endA="300" endPos="35500" dir="5400000" sy="-90000" algn="bl" rotWithShape="0"/>
                </a:effectLst>
              </a:rPr>
              <a:t>?</a:t>
            </a:r>
            <a:endParaRPr lang="en-US" sz="20000" b="0" cap="none" spc="0" dirty="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310526464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withEffect">
                                  <p:stCondLst>
                                    <p:cond delay="0"/>
                                  </p:stCondLst>
                                  <p:childTnLst>
                                    <p:animClr clrSpc="hsl" dir="cw">
                                      <p:cBhvr override="childStyle">
                                        <p:cTn id="6" dur="500" fill="hold"/>
                                        <p:tgtEl>
                                          <p:spTgt spid="2">
                                            <p:txEl>
                                              <p:pRg st="0" end="0"/>
                                            </p:txEl>
                                          </p:spTgt>
                                        </p:tgtEl>
                                        <p:attrNameLst>
                                          <p:attrName>style.color</p:attrName>
                                        </p:attrNameLst>
                                      </p:cBhvr>
                                      <p:by>
                                        <p:hsl h="7200000" s="0" l="0"/>
                                      </p:by>
                                    </p:animClr>
                                    <p:animClr clrSpc="hsl" dir="cw">
                                      <p:cBhvr>
                                        <p:cTn id="7" dur="500" fill="hold"/>
                                        <p:tgtEl>
                                          <p:spTgt spid="2">
                                            <p:txEl>
                                              <p:pRg st="0" end="0"/>
                                            </p:txEl>
                                          </p:spTgt>
                                        </p:tgtEl>
                                        <p:attrNameLst>
                                          <p:attrName>fillcolor</p:attrName>
                                        </p:attrNameLst>
                                      </p:cBhvr>
                                      <p:by>
                                        <p:hsl h="7200000" s="0" l="0"/>
                                      </p:by>
                                    </p:animClr>
                                    <p:animClr clrSpc="hsl" dir="cw">
                                      <p:cBhvr>
                                        <p:cTn id="8" dur="500" fill="hold"/>
                                        <p:tgtEl>
                                          <p:spTgt spid="2">
                                            <p:txEl>
                                              <p:pRg st="0" end="0"/>
                                            </p:txEl>
                                          </p:spTgt>
                                        </p:tgtEl>
                                        <p:attrNameLst>
                                          <p:attrName>stroke.color</p:attrName>
                                        </p:attrNameLst>
                                      </p:cBhvr>
                                      <p:by>
                                        <p:hsl h="7200000" s="0" l="0"/>
                                      </p:by>
                                    </p:animClr>
                                    <p:set>
                                      <p:cBhvr>
                                        <p:cTn id="9" dur="500" fill="hold"/>
                                        <p:tgtEl>
                                          <p:spTgt spid="2">
                                            <p:txEl>
                                              <p:pRg st="0" end="0"/>
                                            </p:txEl>
                                          </p:spTgt>
                                        </p:tgtEl>
                                        <p:attrNameLst>
                                          <p:attrName>fill.type</p:attrName>
                                        </p:attrNameLst>
                                      </p:cBhvr>
                                      <p:to>
                                        <p:strVal val="solid"/>
                                      </p:to>
                                    </p:set>
                                  </p:childTnLst>
                                </p:cTn>
                              </p:par>
                              <p:par>
                                <p:cTn id="10" presetID="32" presetClass="emph" presetSubtype="0" fill="hold" grpId="0" nodeType="withEffect">
                                  <p:stCondLst>
                                    <p:cond delay="0"/>
                                  </p:stCondLst>
                                  <p:childTnLst>
                                    <p:animRot by="120000">
                                      <p:cBhvr>
                                        <p:cTn id="11" dur="100" fill="hold">
                                          <p:stCondLst>
                                            <p:cond delay="0"/>
                                          </p:stCondLst>
                                        </p:cTn>
                                        <p:tgtEl>
                                          <p:spTgt spid="3"/>
                                        </p:tgtEl>
                                        <p:attrNameLst>
                                          <p:attrName>r</p:attrName>
                                        </p:attrNameLst>
                                      </p:cBhvr>
                                    </p:animRot>
                                    <p:animRot by="-240000">
                                      <p:cBhvr>
                                        <p:cTn id="12" dur="200" fill="hold">
                                          <p:stCondLst>
                                            <p:cond delay="200"/>
                                          </p:stCondLst>
                                        </p:cTn>
                                        <p:tgtEl>
                                          <p:spTgt spid="3"/>
                                        </p:tgtEl>
                                        <p:attrNameLst>
                                          <p:attrName>r</p:attrName>
                                        </p:attrNameLst>
                                      </p:cBhvr>
                                    </p:animRot>
                                    <p:animRot by="240000">
                                      <p:cBhvr>
                                        <p:cTn id="13" dur="200" fill="hold">
                                          <p:stCondLst>
                                            <p:cond delay="400"/>
                                          </p:stCondLst>
                                        </p:cTn>
                                        <p:tgtEl>
                                          <p:spTgt spid="3"/>
                                        </p:tgtEl>
                                        <p:attrNameLst>
                                          <p:attrName>r</p:attrName>
                                        </p:attrNameLst>
                                      </p:cBhvr>
                                    </p:animRot>
                                    <p:animRot by="-240000">
                                      <p:cBhvr>
                                        <p:cTn id="14" dur="200" fill="hold">
                                          <p:stCondLst>
                                            <p:cond delay="600"/>
                                          </p:stCondLst>
                                        </p:cTn>
                                        <p:tgtEl>
                                          <p:spTgt spid="3"/>
                                        </p:tgtEl>
                                        <p:attrNameLst>
                                          <p:attrName>r</p:attrName>
                                        </p:attrNameLst>
                                      </p:cBhvr>
                                    </p:animRot>
                                    <p:animRot by="120000">
                                      <p:cBhvr>
                                        <p:cTn id="15"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p:bld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F48C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633</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Bell MT</vt:lpstr>
      <vt:lpstr>Calibri</vt:lpstr>
      <vt:lpstr>Calibri Light</vt:lpstr>
      <vt:lpstr>Century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Saurav Hathi</dc:creator>
  <cp:lastModifiedBy>Saurav Hathi</cp:lastModifiedBy>
  <cp:revision>26</cp:revision>
  <dcterms:created xsi:type="dcterms:W3CDTF">2020-10-13T12:57:16Z</dcterms:created>
  <dcterms:modified xsi:type="dcterms:W3CDTF">2023-02-18T09:31:01Z</dcterms:modified>
</cp:coreProperties>
</file>