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media/image3.wmf" ContentType="image/x-wmf"/>
  <Override PartName="/ppt/media/image4.wmf" ContentType="image/x-wmf"/>
  <Override PartName="/ppt/media/image6.wmf" ContentType="image/x-wmf"/>
  <Override PartName="/ppt/media/image7.wmf" ContentType="image/x-wmf"/>
  <Override PartName="/ppt/media/image5.wmf" ContentType="image/x-wmf"/>
  <Override PartName="/ppt/media/image10.wmf" ContentType="image/x-wmf"/>
  <Override PartName="/ppt/media/image8.wmf" ContentType="image/x-wmf"/>
  <Override PartName="/ppt/media/image9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AF31F3-549D-4877-823C-79426D7257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6752CF-80C9-4E0B-AC22-AFA6147C8F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7C1020-61BE-4B0A-8751-A9986B0138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7C8C21-3B69-412A-BC64-8728C783B7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DBAD5C-2416-4C4D-A349-6D3B43DBD0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6D8932-C0AC-4E5C-BEB0-D96A8370DF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12E227-7929-4EAB-A9C2-1A8F7A4D26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AE70E7-460C-43DA-9D47-9720BE3496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D6B323-CAC8-4E06-96DD-71D96F87C7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8C7F5D-BF1A-4F72-923F-10BDB037F6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060D6C-C561-45ED-86C0-3A6BEF3D0A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F0349A-8351-4088-A7EC-FA5E4F065E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42C3CE-5CD1-49E4-8402-6A3D8CD114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B902EF-F6E7-4B29-A4B3-C4BBED7049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0A857C-9163-4835-8A05-BAC29BF2C8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288C5D-4A1A-4A42-9DAB-05F605B1D5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671C9F-51DE-44C0-9B77-ADD772C5DF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D5D4E9-A3DD-434D-99FE-8E6E2A473F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E7385C-1539-4E34-835D-6952BF85DD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492CD1-7F26-4D20-A5CA-0AC18925DE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E9FA51-9C16-48A2-B35A-F1E8CAAB4D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9C6B94-CC9D-4005-B01C-DDEF2716DE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BE51DC-74A0-49F8-817B-F2FF6DD133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B3D1D6-55A7-4583-80BC-91479573AF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F13320-52E2-4871-B329-C9C8CA06E7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1E9E24-8CE4-4CDD-9BE3-9FA6AF1F37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0036EC-9672-4662-BBDC-6E21FDB3FF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ABE102-99C9-4DD7-9FEC-FB5909707B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FC8552-77DC-430B-953A-19B53184BB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A44439-4447-48D4-BA44-BC286C1B07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85AED3-E071-4DAC-A157-C07BF43AE4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F85654-2B6F-4FB8-9894-890900603B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A4604E-362D-478C-87AC-D42810D278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314395-F4FC-40E9-B111-AB48B427ED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44FAC1-AEFC-4462-9A82-387AA84ABA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7F126D-C604-4867-9710-79AAFB073A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394313-D796-49EA-B354-64D0051727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8A8CD2-94A8-4752-AC48-975E25DDB1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36E6C2-5798-43E9-ADAF-D057835DF3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</a:rPr>
              <a:t>LOGARITHM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506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9000"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In mathematics logarithms were developed for making complicated calculations simple.</a:t>
            </a:r>
            <a:br>
              <a:rPr sz="4400"/>
            </a:b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609920" y="1816200"/>
            <a:ext cx="8847360" cy="4432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Q: The  value of log</a:t>
            </a:r>
            <a:r>
              <a:rPr b="0" lang="en-IN" sz="4400" spc="-1" strike="noStrike" baseline="-8000">
                <a:solidFill>
                  <a:srgbClr val="000000"/>
                </a:solidFill>
                <a:latin typeface="Times New Roman"/>
              </a:rPr>
              <a:t>(.01)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(1000) is: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1080" y="457200"/>
            <a:ext cx="96696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Q: The logarithm of 0.0625 to the base 2 is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: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28120" y="274680"/>
            <a:ext cx="101610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</a:rPr>
              <a:t>Q: If log </a:t>
            </a:r>
            <a:r>
              <a:rPr b="0" lang="en-IN" sz="4000" spc="-1" strike="noStrike" baseline="-25000">
                <a:solidFill>
                  <a:srgbClr val="000000"/>
                </a:solidFill>
                <a:latin typeface="Times New Roman"/>
              </a:rPr>
              <a:t>8 </a:t>
            </a:r>
            <a:r>
              <a:rPr b="0" lang="en-IN" sz="4000" spc="-1" strike="noStrike">
                <a:solidFill>
                  <a:srgbClr val="000000"/>
                </a:solidFill>
                <a:latin typeface="Times New Roman"/>
              </a:rPr>
              <a:t>X= 2/3, then the value of x is :</a:t>
            </a:r>
            <a:br>
              <a:rPr sz="4400"/>
            </a:b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21840" y="274680"/>
            <a:ext cx="1126008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Q: If 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y = 100 and 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x = 10, then the value of y is 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Q: The value of log 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(log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5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625) is: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Q: If log 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2 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[log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3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(log 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X) ] =1, then x is equal to: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Q: If log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10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125 + log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10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8 = x, then x is equal to :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Q: (log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5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3) x (log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625) equals : 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Q: If log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12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27 = a, then log</a:t>
            </a:r>
            <a:r>
              <a:rPr b="0" lang="en-IN" sz="4400" spc="-1" strike="noStrike" baseline="-25000">
                <a:solidFill>
                  <a:srgbClr val="000000"/>
                </a:solidFill>
                <a:latin typeface="Times New Roman"/>
              </a:rPr>
              <a:t>6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</a:rPr>
              <a:t> 16 is :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WHAT IS LOGARITHM?????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logarithm is the power to which a number must be raised in order to get some other number.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For example, the base ten logarithm of 100 is 2, because ten raised to the power of two is 100: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log 100 =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because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10</a:t>
            </a:r>
            <a:r>
              <a:rPr b="1" lang="en-US" sz="24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 = 100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base unit is the number being raised to a power.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There are logarithms using different base units.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22800" y="446760"/>
            <a:ext cx="10972440" cy="1209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Q: The value of (log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4) (log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4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5) (log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5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6) (log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6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7) (log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7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8) (log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8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9) is: </a:t>
            </a:r>
            <a:br>
              <a:rPr sz="4400"/>
            </a:b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115819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Q: If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log</a:t>
            </a:r>
            <a:r>
              <a:rPr b="0" lang="en-IN" sz="3600" spc="-1" strike="noStrike" baseline="-25000">
                <a:solidFill>
                  <a:srgbClr val="000000"/>
                </a:solidFill>
                <a:latin typeface="Times New Roman"/>
              </a:rPr>
              <a:t>10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2=0.3010, what is the number of digits in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4" name="Picture 31"/>
          <p:cNvGraphicFramePr/>
          <p:nvPr/>
        </p:nvGraphicFramePr>
        <p:xfrm>
          <a:off x="9669960" y="482400"/>
          <a:ext cx="703080" cy="6202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75" name="Picture 3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669960" y="482400"/>
                    <a:ext cx="703080" cy="620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838080" y="605160"/>
            <a:ext cx="10515240" cy="557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We can also take 2 as the base unit.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For instance, the base two logarithm of eight is three, because two raised to the power of three equals eight: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log</a:t>
            </a:r>
            <a:r>
              <a:rPr b="1" lang="en-US" sz="2800" spc="-1" strike="noStrike" baseline="-30000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 8 =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because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800" spc="-1" strike="noStrike" baseline="30000">
                <a:solidFill>
                  <a:srgbClr val="000000"/>
                </a:solidFill>
                <a:latin typeface="Times New Roman"/>
              </a:rPr>
              <a:t>3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 = 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Base Ten Logarithms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Base ten logarithms are expressions in which the number being raised to a power is ten. The base ten log of 1000 is three: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sv-SE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sv-SE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sv-SE" sz="2800" spc="-1" strike="noStrike">
                <a:solidFill>
                  <a:srgbClr val="000000"/>
                </a:solidFill>
                <a:latin typeface="Times New Roman"/>
              </a:rPr>
              <a:t>log 1000 =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sv-SE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sv-SE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sv-SE" sz="2800" spc="-1" strike="noStrike">
                <a:solidFill>
                  <a:srgbClr val="000000"/>
                </a:solidFill>
                <a:latin typeface="Times New Roman"/>
              </a:rPr>
              <a:t>10</a:t>
            </a:r>
            <a:r>
              <a:rPr b="1" lang="sv-SE" sz="2800" spc="-1" strike="noStrike" baseline="30000">
                <a:solidFill>
                  <a:srgbClr val="000000"/>
                </a:solidFill>
                <a:latin typeface="Times New Roman"/>
              </a:rPr>
              <a:t>3</a:t>
            </a:r>
            <a:r>
              <a:rPr b="1" lang="sv-SE" sz="2800" spc="-1" strike="noStrike">
                <a:solidFill>
                  <a:srgbClr val="000000"/>
                </a:solidFill>
                <a:latin typeface="Times New Roman"/>
              </a:rPr>
              <a:t> = 1000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base ten log is written 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log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and in equation form 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log a = r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Times New Roman"/>
              </a:rPr>
              <a:t>Natural Logarithms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Logarithms with a base of 'e' are called natural logarithms.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What is 'e'?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'e' is a very special number approximately equal to 2.718. 'e' is a little bit like pi in that it is the result of an equation and it's a big long number that never ends.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natural logarithm is written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and in equation form 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ln a = 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2291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Relationship between Logarithm and Exponential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Logarithms are the "opposite" of exponentials, just as subtraction is the opposite of addition and division is the opposite of multiplication.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Logs "undo" exponentials or we can say logs are the inverses of exponentials.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antilog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US" sz="1800" spc="-1" strike="noStrike" baseline="30000">
                <a:solidFill>
                  <a:srgbClr val="000000"/>
                </a:solidFill>
                <a:latin typeface="Times New Roman"/>
              </a:rPr>
              <a:t>x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 = m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…………is equivalent to……….. log</a:t>
            </a:r>
            <a:r>
              <a:rPr b="1" lang="en-US" sz="1800" spc="-1" strike="noStrike" baseline="-30000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 m = x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log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743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rved Connector 5"/>
          <p:cNvSpPr/>
          <p:nvPr/>
        </p:nvSpPr>
        <p:spPr>
          <a:xfrm>
            <a:off x="4159800" y="4674960"/>
            <a:ext cx="1622520" cy="282960"/>
          </a:xfrm>
          <a:prstGeom prst="curvedConnector3">
            <a:avLst>
              <a:gd name="adj1" fmla="val -10317"/>
            </a:avLst>
          </a:pr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rved Connector 7"/>
          <p:cNvSpPr/>
          <p:nvPr/>
        </p:nvSpPr>
        <p:spPr>
          <a:xfrm flipV="1">
            <a:off x="6915960" y="4572000"/>
            <a:ext cx="1828440" cy="385920"/>
          </a:xfrm>
          <a:prstGeom prst="curvedConnector3">
            <a:avLst>
              <a:gd name="adj1" fmla="val 124648"/>
            </a:avLst>
          </a:pr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rved Connector 15"/>
          <p:cNvSpPr/>
          <p:nvPr/>
        </p:nvSpPr>
        <p:spPr>
          <a:xfrm rot="10800000">
            <a:off x="6761880" y="3696480"/>
            <a:ext cx="1982880" cy="424800"/>
          </a:xfrm>
          <a:prstGeom prst="curvedConnector3">
            <a:avLst>
              <a:gd name="adj1" fmla="val -18182"/>
            </a:avLst>
          </a:pr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rved Connector 21"/>
          <p:cNvSpPr/>
          <p:nvPr/>
        </p:nvSpPr>
        <p:spPr>
          <a:xfrm flipV="1" rot="10800000">
            <a:off x="3932280" y="3696480"/>
            <a:ext cx="1554120" cy="424800"/>
          </a:xfrm>
          <a:prstGeom prst="curvedConnector3">
            <a:avLst>
              <a:gd name="adj1" fmla="val 118376"/>
            </a:avLst>
          </a:pr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Characteristic and Mantissa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5240" cy="448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CHARACTERISTIC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is the integral part of the value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MANTISSA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is the decimal part of the value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AutoShape 2"/>
          <p:cNvSpPr/>
          <p:nvPr/>
        </p:nvSpPr>
        <p:spPr>
          <a:xfrm>
            <a:off x="167940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3352680" y="4038480"/>
            <a:ext cx="4952520" cy="1371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Laws of Logarithms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Product rule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multiplication becomes addition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Quotient rule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division becomes subtraction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Power rule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exponent becomes multiplier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4" name="Picture 53"/>
          <p:cNvGraphicFramePr/>
          <p:nvPr/>
        </p:nvGraphicFramePr>
        <p:xfrm>
          <a:off x="2978280" y="2505600"/>
          <a:ext cx="3207960" cy="4615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45" name="Picture 5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978280" y="2505600"/>
                    <a:ext cx="3207960" cy="461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46" name="Picture 54"/>
          <p:cNvGraphicFramePr/>
          <p:nvPr/>
        </p:nvGraphicFramePr>
        <p:xfrm>
          <a:off x="2928960" y="3793680"/>
          <a:ext cx="3454200" cy="996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47" name="Picture 5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928960" y="3793680"/>
                    <a:ext cx="3454200" cy="996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48" name="Picture 55"/>
          <p:cNvGraphicFramePr/>
          <p:nvPr/>
        </p:nvGraphicFramePr>
        <p:xfrm>
          <a:off x="2943360" y="5511240"/>
          <a:ext cx="2601720" cy="5266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49" name="Picture 5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943360" y="5511240"/>
                    <a:ext cx="2601720" cy="526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Laws of Logarithms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991800"/>
            <a:ext cx="10972440" cy="562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Change of Base Formula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If base is not mentioned, then base will be 10.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Rectangle 2"/>
          <p:cNvSpPr/>
          <p:nvPr/>
        </p:nvSpPr>
        <p:spPr>
          <a:xfrm>
            <a:off x="198108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3" name="Picture 118"/>
          <p:cNvGraphicFramePr/>
          <p:nvPr/>
        </p:nvGraphicFramePr>
        <p:xfrm>
          <a:off x="1314720" y="1071000"/>
          <a:ext cx="1410840" cy="4615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54" name="Picture 11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314720" y="1071000"/>
                    <a:ext cx="1410840" cy="461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5" name="Picture 119"/>
          <p:cNvGraphicFramePr/>
          <p:nvPr/>
        </p:nvGraphicFramePr>
        <p:xfrm>
          <a:off x="1314720" y="1643040"/>
          <a:ext cx="1325160" cy="49824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56" name="Picture 11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314720" y="1643040"/>
                    <a:ext cx="1325160" cy="498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7" name="Picture 120"/>
          <p:cNvGraphicFramePr/>
          <p:nvPr/>
        </p:nvGraphicFramePr>
        <p:xfrm>
          <a:off x="1314720" y="2139120"/>
          <a:ext cx="2214360" cy="9424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58" name="Picture 12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314720" y="2139120"/>
                    <a:ext cx="2214360" cy="942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9" name="Picture 121"/>
          <p:cNvGraphicFramePr/>
          <p:nvPr/>
        </p:nvGraphicFramePr>
        <p:xfrm>
          <a:off x="2743200" y="4098600"/>
          <a:ext cx="2361960" cy="108468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160" name="Picture 121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743200" y="4098600"/>
                    <a:ext cx="2361960" cy="1084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LibreOffice/7.3.7.2$MacOSX_AARCH64 LibreOffice_project/e114eadc50a9ff8d8c8a0567d6da8f454beeb84f</Application>
  <AppVersion>15.0000</AppVersion>
  <Words>700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2016-06-21T13:42:26Z</dcterms:created>
  <dc:creator>Raman</dc:creator>
  <dc:description/>
  <dc:language>en-IN</dc:language>
  <cp:lastModifiedBy/>
  <dcterms:modified xsi:type="dcterms:W3CDTF">2023-01-04T09:20:22Z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24</vt:i4>
  </property>
</Properties>
</file>