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60A6A26-C32A-4E4F-8F5B-4F2CB055A2A0}" type="slidenum">
              <a:rPr/>
            </a:fld>
            <a:endParaRPr/>
          </a:p>
        </p:txBody>
      </p:sp>
      <p:sp>
        <p:nvSpPr>
          <p:cNvPr id="4" name="PlaceHolder 3"/>
          <p:cNvSpPr>
            <a:spLocks noGrp="1"/>
          </p:cNvSpPr>
          <p:nvPr>
            <p:ph type="dt" idx="3"/>
          </p:nvPr>
        </p:nvSpPr>
        <p:spPr/>
        <p:txBody>
          <a:bodyPr/>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8611E5D-B087-4D5F-8A79-7A8A80774B0B}"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B420609-88E4-4FCC-9FF1-E79250474621}" type="slidenum">
              <a:rPr/>
            </a:fld>
            <a:endParaRPr/>
          </a:p>
        </p:txBody>
      </p:sp>
      <p:sp>
        <p:nvSpPr>
          <p:cNvPr id="9" name="PlaceHolder 8"/>
          <p:cNvSpPr>
            <a:spLocks noGrp="1"/>
          </p:cNvSpPr>
          <p:nvPr>
            <p:ph type="dt" idx="3"/>
          </p:nvPr>
        </p:nvSpPr>
        <p:spPr/>
        <p:txBody>
          <a:bodyPr/>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2C922C1-98CD-4DD8-88C6-6699D8BC08B7}" type="slidenum">
              <a:rPr/>
            </a:fld>
            <a:endParaRPr/>
          </a:p>
        </p:txBody>
      </p:sp>
      <p:sp>
        <p:nvSpPr>
          <p:cNvPr id="11" name="PlaceHolder 10"/>
          <p:cNvSpPr>
            <a:spLocks noGrp="1"/>
          </p:cNvSpPr>
          <p:nvPr>
            <p:ph type="dt" idx="3"/>
          </p:nvPr>
        </p:nvSpPr>
        <p:spPr/>
        <p:txBody>
          <a:bodyPr/>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2" name="PlaceHolder 4"/>
          <p:cNvSpPr>
            <a:spLocks noGrp="1"/>
          </p:cNvSpPr>
          <p:nvPr>
            <p:ph type="sldNum" idx="2"/>
          </p:nvPr>
        </p:nvSpPr>
        <p:spPr/>
        <p:txBody>
          <a:bodyPr/>
          <a:p>
            <a:fld id="{69342F35-1050-425B-87E7-356E8D060845}" type="slidenum">
              <a:rPr/>
            </a:fld>
            <a:endParaRPr/>
          </a:p>
        </p:txBody>
      </p:sp>
      <p:sp>
        <p:nvSpPr>
          <p:cNvPr id="3" name="PlaceHolder 5"/>
          <p:cNvSpPr>
            <a:spLocks noGrp="1"/>
          </p:cNvSpPr>
          <p:nvPr>
            <p:ph type="dt" idx="3"/>
          </p:nvPr>
        </p:nvSpPr>
        <p:spPr/>
        <p:txBody>
          <a:bodyPr/>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C27C52A-7E3C-4C00-9700-6695306D7A85}" type="slidenum">
              <a:rPr/>
            </a:fld>
            <a:endParaRPr/>
          </a:p>
        </p:txBody>
      </p:sp>
      <p:sp>
        <p:nvSpPr>
          <p:cNvPr id="6" name="PlaceHolder 5"/>
          <p:cNvSpPr>
            <a:spLocks noGrp="1"/>
          </p:cNvSpPr>
          <p:nvPr>
            <p:ph type="dt" idx="3"/>
          </p:nvPr>
        </p:nvSpPr>
        <p:spPr/>
        <p:txBody>
          <a:bodyPr/>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5EDF552-9998-425E-9B15-F3F827307371}"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470CF27-55A1-403B-BCA1-C59CEF853A85}"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A7B23E4-1B8D-4528-A622-30012390EA31}"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894F133-B875-47EC-8065-D52F88E1BDB1}"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942BB8D-FB5B-47B1-8AE6-F2964E99EE73}"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D12901D-EB85-4267-A310-C767C926B8D8}"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029040" y="6356520"/>
            <a:ext cx="3085200" cy="36396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panose="02020603050405020304"/>
              </a:defRPr>
            </a:lvl1pPr>
          </a:lstStyle>
          <a:p>
            <a:pPr algn="ctr">
              <a:lnSpc>
                <a:spcPct val="100000"/>
              </a:lnSpc>
              <a:buNone/>
            </a:pPr>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2" name="PlaceHolder 2"/>
          <p:cNvSpPr>
            <a:spLocks noGrp="1"/>
          </p:cNvSpPr>
          <p:nvPr>
            <p:ph type="sldNum" idx="2"/>
          </p:nvPr>
        </p:nvSpPr>
        <p:spPr>
          <a:xfrm>
            <a:off x="6458040" y="6356520"/>
            <a:ext cx="205632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8B8B8B"/>
                </a:solidFill>
                <a:latin typeface="Calibri" panose="020F0502020204030204"/>
              </a:defRPr>
            </a:lvl1pPr>
          </a:lstStyle>
          <a:p>
            <a:pPr algn="r">
              <a:lnSpc>
                <a:spcPct val="100000"/>
              </a:lnSpc>
              <a:buNone/>
            </a:pPr>
            <a:fld id="{2DA44C57-4E94-4118-BDC0-65C9085BADC6}" type="slidenum">
              <a:rPr lang="en-US" sz="900" b="0" strike="noStrike" spc="-1">
                <a:solidFill>
                  <a:srgbClr val="8B8B8B"/>
                </a:solidFill>
                <a:latin typeface="Calibri" panose="020F0502020204030204"/>
              </a:rPr>
            </a:fld>
            <a:endParaRPr lang="en-IN" sz="900" b="0" strike="noStrike" spc="-1">
              <a:latin typeface="Times New Roman" panose="02020603050405020304"/>
            </a:endParaRPr>
          </a:p>
        </p:txBody>
      </p:sp>
      <p:sp>
        <p:nvSpPr>
          <p:cNvPr id="3" name="PlaceHolder 3"/>
          <p:cNvSpPr>
            <a:spLocks noGrp="1"/>
          </p:cNvSpPr>
          <p:nvPr>
            <p:ph type="dt" idx="3"/>
          </p:nvPr>
        </p:nvSpPr>
        <p:spPr>
          <a:xfrm>
            <a:off x="628560" y="6356520"/>
            <a:ext cx="2056320" cy="363960"/>
          </a:xfrm>
          <a:prstGeom prst="rect">
            <a:avLst/>
          </a:prstGeom>
          <a:noFill/>
          <a:ln w="0">
            <a:noFill/>
          </a:ln>
        </p:spPr>
        <p:txBody>
          <a:bodyPr lIns="90000" tIns="45000" rIns="90000" bIns="45000" anchor="ctr">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33520" y="2666880"/>
            <a:ext cx="8228520" cy="1141920"/>
          </a:xfrm>
          <a:prstGeom prst="rect">
            <a:avLst/>
          </a:prstGeom>
          <a:noFill/>
          <a:ln w="0">
            <a:noFill/>
          </a:ln>
        </p:spPr>
        <p:txBody>
          <a:bodyPr lIns="90000" tIns="45000" rIns="90000" bIns="45000" anchor="ctr">
            <a:noAutofit/>
          </a:bodyPr>
          <a:p>
            <a:pPr>
              <a:lnSpc>
                <a:spcPct val="90000"/>
              </a:lnSpc>
              <a:buNone/>
            </a:pPr>
            <a:r>
              <a:rPr lang="en-US" sz="4800" b="1" strike="noStrike" spc="-1">
                <a:solidFill>
                  <a:srgbClr val="00B0F0"/>
                </a:solidFill>
                <a:latin typeface="Calibri Light" panose="020F0302020204030204"/>
              </a:rPr>
              <a:t>                   </a:t>
            </a:r>
            <a:r>
              <a:rPr lang="en-US" sz="4800" b="1" strike="noStrike" spc="-1">
                <a:solidFill>
                  <a:srgbClr val="000000"/>
                </a:solidFill>
                <a:latin typeface="Calibri Light" panose="020F0302020204030204"/>
              </a:rPr>
              <a:t>Ranking</a:t>
            </a:r>
            <a:endParaRPr lang="en-IN" sz="4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p:nvPr>
        </p:nvSpPr>
        <p:spPr>
          <a:xfrm>
            <a:off x="457200" y="609480"/>
            <a:ext cx="8228520" cy="601884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7200" b="0" strike="noStrike" spc="-1">
                <a:solidFill>
                  <a:srgbClr val="000000"/>
                </a:solidFill>
                <a:latin typeface="Calibri" panose="020F0502020204030204"/>
              </a:rPr>
              <a:t>Practice </a:t>
            </a:r>
            <a:endParaRPr lang="en-IN" sz="7200" b="0" strike="noStrike" spc="-1">
              <a:latin typeface="Arial" panose="020B0604020202020204"/>
            </a:endParaRPr>
          </a:p>
          <a:p>
            <a:pPr>
              <a:lnSpc>
                <a:spcPct val="90000"/>
              </a:lnSpc>
              <a:spcBef>
                <a:spcPts val="750"/>
              </a:spcBef>
              <a:buNone/>
              <a:tabLst>
                <a:tab pos="0" algn="l"/>
              </a:tabLst>
            </a:pPr>
            <a:r>
              <a:rPr lang="en-US" sz="7200" b="0" strike="noStrike" spc="-1">
                <a:solidFill>
                  <a:srgbClr val="000000"/>
                </a:solidFill>
                <a:latin typeface="Calibri" panose="020F0502020204030204"/>
              </a:rPr>
              <a:t>              </a:t>
            </a:r>
            <a:r>
              <a:rPr lang="en-US" sz="7200" b="0" strike="noStrike" spc="-1">
                <a:solidFill>
                  <a:srgbClr val="000000"/>
                </a:solidFill>
                <a:latin typeface="Calibri" panose="020F0502020204030204"/>
              </a:rPr>
              <a:t>Questions</a:t>
            </a:r>
            <a:endParaRPr lang="en-IN" sz="72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 </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xEl>
                                              <p:pRg st="2" end="2"/>
                                            </p:txEl>
                                          </p:spTgt>
                                        </p:tgtEl>
                                        <p:attrNameLst>
                                          <p:attrName>style.visibility</p:attrName>
                                        </p:attrNameLst>
                                      </p:cBhvr>
                                      <p:to>
                                        <p:strVal val="visible"/>
                                      </p:to>
                                    </p:set>
                                    <p:animEffect transition="in" filter="wipe(down)">
                                      <p:cBhvr additive="repl">
                                        <p:cTn id="7" dur="500"/>
                                        <p:tgtEl>
                                          <p:spTgt spid="5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2600" b="0" strike="noStrike" spc="-1">
                <a:solidFill>
                  <a:srgbClr val="000000"/>
                </a:solidFill>
                <a:latin typeface="Calibri" panose="020F0502020204030204"/>
              </a:rPr>
              <a:t>1. In a class of forty students, Samir's rank from the top is</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twelfth. Alok is eight ranks below Samir. What is Alok's rank</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from the bottom?</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 20th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(b) 21st</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(c) 22nd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(d) 19th.</a:t>
            </a: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2600" b="0" strike="noStrike" spc="-1">
                <a:solidFill>
                  <a:srgbClr val="000000"/>
                </a:solidFill>
                <a:latin typeface="Calibri" panose="020F0502020204030204"/>
              </a:rPr>
              <a:t>2. Akshay is 16th from the left end in the row of boys and Vijay is 18th from the right end. Avinash is 11th from Akshay towards the right end and 3rd from Vijay towards the right end. How many boys are there in the row?</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 Data inadequate </a:t>
            </a:r>
            <a:r>
              <a:rPr lang="en-US" sz="2600" b="0" strike="noStrike" spc="-1">
                <a:solidFill>
                  <a:srgbClr val="000000"/>
                </a:solidFill>
                <a:latin typeface="Calibri" panose="020F0502020204030204"/>
              </a:rPr>
              <a:t>	</a:t>
            </a:r>
            <a:r>
              <a:rPr lang="en-US" sz="2600" b="0" strike="noStrike" spc="-1">
                <a:solidFill>
                  <a:srgbClr val="000000"/>
                </a:solidFill>
                <a:latin typeface="Calibri" panose="020F0502020204030204"/>
              </a:rPr>
              <a:t>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(b) 42</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(c) 41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(d) 48</a:t>
            </a: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2600" b="0" strike="noStrike" spc="-1">
                <a:solidFill>
                  <a:srgbClr val="000000"/>
                </a:solidFill>
                <a:latin typeface="Calibri" panose="020F0502020204030204"/>
              </a:rPr>
              <a:t>3. In a row of children facing North, Ritesh is twelfth from the left end. Sudhir who is twenty-second from the right end is fourth to the right of Ritesh. Total how many children are there in the row?</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 35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(b) 36</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(c) 37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(d) 34</a:t>
            </a: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2600" b="0" strike="noStrike" spc="-1">
                <a:solidFill>
                  <a:srgbClr val="000000"/>
                </a:solidFill>
                <a:latin typeface="Calibri" panose="020F0502020204030204"/>
              </a:rPr>
              <a:t>4. In a row of 40 students facing North, Kailash is 6th to the left of Soman. If Soman is 30th from the left end of the row, how far is Kailash from the right end of the row?</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 17th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(b) 16th</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(c) 15th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(d) 26th</a:t>
            </a: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2600" b="0" strike="noStrike" spc="-1">
                <a:solidFill>
                  <a:srgbClr val="000000"/>
                </a:solidFill>
                <a:latin typeface="Calibri" panose="020F0502020204030204"/>
              </a:rPr>
              <a:t>5. Madhu is l8th from the left end and Sandhu is 11th from the right end of a row of 40 children. How many children are there between Madhu and Sandhu in the row?</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 10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(b) 9</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(c) 12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(d) 11</a:t>
            </a: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2600" b="0" strike="noStrike" spc="-1">
                <a:solidFill>
                  <a:srgbClr val="000000"/>
                </a:solidFill>
                <a:latin typeface="Calibri" panose="020F0502020204030204"/>
              </a:rPr>
              <a:t>6. In a class of 20 students, Alisha’s rank is 15th from the top. Manav is 4 ranks above Alisha. What is Manav’s rank from the bottom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 10th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(b) 11th</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(c) 9th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(d) 12th</a:t>
            </a: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41"/>
          <p:cNvSpPr txBox="1"/>
          <p:nvPr/>
        </p:nvSpPr>
        <p:spPr>
          <a:xfrm>
            <a:off x="540000" y="360000"/>
            <a:ext cx="7740000" cy="5580000"/>
          </a:xfrm>
          <a:prstGeom prst="rect">
            <a:avLst/>
          </a:prstGeom>
          <a:noFill/>
          <a:ln w="0">
            <a:noFill/>
          </a:ln>
        </p:spPr>
        <p:txBody>
          <a:bodyPr lIns="90000" tIns="45000" rIns="90000" bIns="45000" anchor="t">
            <a:noAutofit/>
          </a:bodyPr>
          <a:p>
            <a:endParaRPr lang="en-IN" sz="2400" b="0" strike="noStrike" spc="-1">
              <a:latin typeface="Calibri" panose="020F0502020204030204"/>
            </a:endParaRPr>
          </a:p>
          <a:p>
            <a:r>
              <a:rPr lang="en-IN" sz="2600" b="0" strike="noStrike" spc="-1">
                <a:latin typeface="Calibri" panose="020F0502020204030204"/>
              </a:rPr>
              <a:t>The position of a thing/person etc. in a definite order is called as ‘Rank’.</a:t>
            </a:r>
            <a:endParaRPr lang="en-IN" sz="2600" b="0" strike="noStrike" spc="-1">
              <a:latin typeface="Calibri" panose="020F0502020204030204"/>
            </a:endParaRPr>
          </a:p>
          <a:p>
            <a:endParaRPr lang="en-IN" sz="2600" b="0" strike="noStrike" spc="-1">
              <a:latin typeface="Calibri" panose="020F0502020204030204"/>
            </a:endParaRPr>
          </a:p>
          <a:p>
            <a:r>
              <a:rPr lang="en-IN" sz="2600" b="0" strike="noStrike" spc="-1">
                <a:latin typeface="Calibri" panose="020F0502020204030204"/>
              </a:rPr>
              <a:t>In this type of test, relative position or rank of some person or object is given and candidates are required to find the rank or position of other person or object.</a:t>
            </a:r>
            <a:endParaRPr lang="en-IN" sz="2600" b="0" strike="noStrike" spc="-1">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42"/>
          <p:cNvSpPr txBox="1"/>
          <p:nvPr/>
        </p:nvSpPr>
        <p:spPr>
          <a:xfrm>
            <a:off x="720000" y="720000"/>
            <a:ext cx="7920000" cy="5760000"/>
          </a:xfrm>
          <a:prstGeom prst="rect">
            <a:avLst/>
          </a:prstGeom>
          <a:noFill/>
          <a:ln w="0">
            <a:noFill/>
          </a:ln>
        </p:spPr>
        <p:txBody>
          <a:bodyPr lIns="90000" tIns="45000" rIns="90000" bIns="45000" anchor="t">
            <a:noAutofit/>
          </a:bodyPr>
          <a:p>
            <a:pPr algn="ctr">
              <a:buNone/>
            </a:pPr>
            <a:r>
              <a:rPr lang="en-IN" sz="2600" b="1" strike="noStrike" spc="-1">
                <a:solidFill>
                  <a:srgbClr val="000000"/>
                </a:solidFill>
                <a:latin typeface="Arial Black" panose="020B0A04020102020204"/>
              </a:rPr>
              <a:t>Type - 1</a:t>
            </a:r>
            <a:endParaRPr lang="en-IN" sz="2600" b="0" i="1" strike="noStrike" spc="-1">
              <a:solidFill>
                <a:srgbClr val="FFFFFF"/>
              </a:solidFill>
            </a:endParaRPr>
          </a:p>
          <a:p>
            <a:r>
              <a:rPr lang="en-IN" sz="1200" b="0" i="1" strike="noStrike" spc="-1">
                <a:solidFill>
                  <a:srgbClr val="000000"/>
                </a:solidFill>
              </a:rPr>
              <a:t>                                                    </a:t>
            </a:r>
            <a:r>
              <a:rPr lang="en-IN" sz="2400" b="0" u="sng" strike="noStrike" spc="-1">
                <a:solidFill>
                  <a:srgbClr val="000000"/>
                </a:solidFill>
                <a:uFillTx/>
                <a:latin typeface="Calibri" panose="020F0502020204030204"/>
              </a:rPr>
              <a:t>Rank of a person in a queue</a:t>
            </a:r>
            <a:endParaRPr lang="en-IN" sz="2400" b="0"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Position of person from upward</a:t>
            </a:r>
            <a:endParaRPr lang="en-IN" sz="2400" b="0" strike="noStrike" spc="-1">
              <a:solidFill>
                <a:srgbClr val="000000"/>
              </a:solidFill>
            </a:endParaRPr>
          </a:p>
          <a:p>
            <a:r>
              <a:rPr lang="en-IN" sz="2400" b="0" strike="noStrike" spc="-1">
                <a:solidFill>
                  <a:srgbClr val="000000"/>
                </a:solidFill>
                <a:latin typeface="Calibri" panose="020F0502020204030204"/>
              </a:rPr>
              <a:t>= [Total no. of persons – position of person from down] + 1.</a:t>
            </a:r>
            <a:endParaRPr lang="en-IN" sz="2400" b="0" i="1"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Position of person from downward</a:t>
            </a:r>
            <a:endParaRPr lang="en-IN" sz="2400" b="0" strike="noStrike" spc="-1">
              <a:solidFill>
                <a:srgbClr val="000000"/>
              </a:solidFill>
            </a:endParaRPr>
          </a:p>
          <a:p>
            <a:r>
              <a:rPr lang="en-IN" sz="2400" b="0" strike="noStrike" spc="-1">
                <a:solidFill>
                  <a:srgbClr val="000000"/>
                </a:solidFill>
                <a:latin typeface="Calibri" panose="020F0502020204030204"/>
              </a:rPr>
              <a:t>= [Total no. of persons – position of person from up] + 1.</a:t>
            </a:r>
            <a:endParaRPr lang="en-IN" sz="2400" b="0" i="1"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Position of person from right</a:t>
            </a:r>
            <a:endParaRPr lang="en-IN" sz="2400" b="0" strike="noStrike" spc="-1">
              <a:solidFill>
                <a:srgbClr val="000000"/>
              </a:solidFill>
            </a:endParaRPr>
          </a:p>
          <a:p>
            <a:r>
              <a:rPr lang="en-IN" sz="2400" b="0" strike="noStrike" spc="-1">
                <a:solidFill>
                  <a:srgbClr val="000000"/>
                </a:solidFill>
                <a:latin typeface="Calibri" panose="020F0502020204030204"/>
              </a:rPr>
              <a:t>= [Total no. of persons – position of person from left] + 1.</a:t>
            </a:r>
            <a:endParaRPr lang="en-IN" sz="2400" b="0" i="1"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Position of person from left</a:t>
            </a:r>
            <a:endParaRPr lang="en-IN" sz="2400" b="0" strike="noStrike" spc="-1">
              <a:solidFill>
                <a:srgbClr val="000000"/>
              </a:solidFill>
            </a:endParaRPr>
          </a:p>
          <a:p>
            <a:r>
              <a:rPr lang="en-IN" sz="2400" b="0" strike="noStrike" spc="-1">
                <a:solidFill>
                  <a:srgbClr val="000000"/>
                </a:solidFill>
                <a:latin typeface="Calibri" panose="020F0502020204030204"/>
              </a:rPr>
              <a:t>= [Total no. of persons – position of person from right] + 1</a:t>
            </a:r>
            <a:r>
              <a:rPr lang="en-IN" sz="1000" b="0" i="1" strike="noStrike" spc="-1">
                <a:solidFill>
                  <a:srgbClr val="000000"/>
                </a:solidFill>
              </a:rPr>
              <a:t>.</a:t>
            </a:r>
            <a:endParaRPr lang="en-IN" sz="1000" b="0" i="1" strike="noStrike" spc="-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2600" b="1" strike="noStrike" spc="-1">
                <a:solidFill>
                  <a:srgbClr val="000000"/>
                </a:solidFill>
                <a:latin typeface="Calibri" panose="020F0502020204030204"/>
              </a:rPr>
              <a:t>Example </a:t>
            </a:r>
            <a:r>
              <a:rPr lang="en-US" sz="2600" b="0" strike="noStrike" spc="-1">
                <a:solidFill>
                  <a:srgbClr val="000000"/>
                </a:solidFill>
                <a:latin typeface="Calibri" panose="020F0502020204030204"/>
              </a:rPr>
              <a:t> : Anita ranks twelfth in a class of forty six. What</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will be her rank from the last?</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 34th </a:t>
            </a:r>
            <a:r>
              <a:rPr lang="en-US" sz="2600" b="0" strike="noStrike" spc="-1">
                <a:solidFill>
                  <a:srgbClr val="000000"/>
                </a:solidFill>
                <a:latin typeface="Calibri" panose="020F0502020204030204"/>
              </a:rPr>
              <a:t>	</a:t>
            </a:r>
            <a:r>
              <a:rPr lang="en-US" sz="2600" b="0" strike="noStrike" spc="-1">
                <a:solidFill>
                  <a:srgbClr val="000000"/>
                </a:solidFill>
                <a:latin typeface="Calibri" panose="020F0502020204030204"/>
              </a:rPr>
              <a:t>(b) 35th</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(c) 36th </a:t>
            </a:r>
            <a:r>
              <a:rPr lang="en-US" sz="2600" b="0" strike="noStrike" spc="-1">
                <a:solidFill>
                  <a:srgbClr val="000000"/>
                </a:solidFill>
                <a:latin typeface="Calibri" panose="020F0502020204030204"/>
              </a:rPr>
              <a:t>	</a:t>
            </a:r>
            <a:r>
              <a:rPr lang="en-US" sz="2600" b="0" strike="noStrike" spc="-1">
                <a:solidFill>
                  <a:srgbClr val="000000"/>
                </a:solidFill>
                <a:latin typeface="Calibri" panose="020F0502020204030204"/>
              </a:rPr>
              <a:t>(d) 37th</a:t>
            </a: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Sol. (b) Rank of Anita from the last</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 [Total students – her rank from first] + 1</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 (46 – 12) + 1 = 35th</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44"/>
          <p:cNvSpPr txBox="1"/>
          <p:nvPr/>
        </p:nvSpPr>
        <p:spPr>
          <a:xfrm>
            <a:off x="720000" y="720000"/>
            <a:ext cx="7920000" cy="5760000"/>
          </a:xfrm>
          <a:prstGeom prst="rect">
            <a:avLst/>
          </a:prstGeom>
          <a:noFill/>
          <a:ln w="0">
            <a:noFill/>
          </a:ln>
        </p:spPr>
        <p:txBody>
          <a:bodyPr lIns="90000" tIns="45000" rIns="90000" bIns="45000" anchor="t">
            <a:noAutofit/>
          </a:bodyPr>
          <a:p>
            <a:pPr algn="ctr">
              <a:buNone/>
            </a:pPr>
            <a:r>
              <a:rPr lang="en-IN" sz="2600" b="1" strike="noStrike" spc="-1">
                <a:solidFill>
                  <a:srgbClr val="000000"/>
                </a:solidFill>
                <a:latin typeface="Arial Black" panose="020B0A04020102020204"/>
              </a:rPr>
              <a:t>Type - 2</a:t>
            </a:r>
            <a:endParaRPr lang="en-IN" sz="2600" b="0" i="1" strike="noStrike" spc="-1">
              <a:solidFill>
                <a:srgbClr val="FFFFFF"/>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Total no. of persons</a:t>
            </a:r>
            <a:endParaRPr lang="en-IN" sz="2400" b="0" strike="noStrike" spc="-1">
              <a:solidFill>
                <a:srgbClr val="000000"/>
              </a:solidFill>
            </a:endParaRPr>
          </a:p>
          <a:p>
            <a:r>
              <a:rPr lang="en-IN" sz="2400" b="0" strike="noStrike" spc="-1">
                <a:solidFill>
                  <a:srgbClr val="000000"/>
                </a:solidFill>
                <a:latin typeface="Calibri" panose="020F0502020204030204"/>
              </a:rPr>
              <a:t>= [Position of person from upward/right + Position of person</a:t>
            </a:r>
            <a:endParaRPr lang="en-IN" sz="2400" b="0" strike="noStrike" spc="-1">
              <a:solidFill>
                <a:srgbClr val="000000"/>
              </a:solidFill>
            </a:endParaRPr>
          </a:p>
          <a:p>
            <a:r>
              <a:rPr lang="en-IN" sz="2400" b="0" strike="noStrike" spc="-1">
                <a:solidFill>
                  <a:srgbClr val="000000"/>
                </a:solidFill>
                <a:latin typeface="Calibri" panose="020F0502020204030204"/>
              </a:rPr>
              <a:t>from downward/left] – 1.</a:t>
            </a:r>
            <a:endParaRPr lang="en-IN" sz="2400" b="0" strike="noStrike" spc="-1">
              <a:solidFill>
                <a:srgbClr val="000000"/>
              </a:solidFill>
            </a:endParaRPr>
          </a:p>
          <a:p>
            <a:endParaRPr lang="en-IN" sz="1000" b="0" strike="noStrike" spc="-1">
              <a:solidFill>
                <a:srgbClr val="000000"/>
              </a:solidFill>
            </a:endParaRPr>
          </a:p>
          <a:p>
            <a:r>
              <a:rPr lang="en-IN" sz="2400" b="0" strike="noStrike" spc="-1">
                <a:solidFill>
                  <a:srgbClr val="000000"/>
                </a:solidFill>
                <a:latin typeface="Calibri" panose="020F0502020204030204"/>
              </a:rPr>
              <a:t>                                    </a:t>
            </a:r>
            <a:r>
              <a:rPr lang="en-IN" sz="2600" b="1" strike="noStrike" spc="-1">
                <a:solidFill>
                  <a:srgbClr val="000000"/>
                </a:solidFill>
                <a:latin typeface="Arial Black" panose="020B0A04020102020204"/>
              </a:rPr>
              <a:t>Total = L + R – 1</a:t>
            </a:r>
            <a:endParaRPr lang="en-IN" sz="2600" b="0" strike="noStrike" spc="-1">
              <a:solidFill>
                <a:srgbClr val="000000"/>
              </a:solidFill>
            </a:endParaRPr>
          </a:p>
          <a:p>
            <a:r>
              <a:rPr lang="en-IN" sz="2600" b="1" strike="noStrike" spc="-1">
                <a:solidFill>
                  <a:srgbClr val="000000"/>
                </a:solidFill>
                <a:latin typeface="Arial Black" panose="020B0A04020102020204"/>
              </a:rPr>
              <a:t>                       </a:t>
            </a:r>
            <a:r>
              <a:rPr lang="en-IN" sz="2600" b="1" strike="noStrike" spc="-1">
                <a:solidFill>
                  <a:srgbClr val="000000"/>
                </a:solidFill>
                <a:latin typeface="Arial Black" panose="020B0A04020102020204"/>
              </a:rPr>
              <a:t>Total = T + B - 1</a:t>
            </a:r>
            <a:endParaRPr lang="en-IN" sz="2600" b="0" strike="noStrike" spc="-1">
              <a:solidFill>
                <a:srgbClr val="000000"/>
              </a:solidFill>
            </a:endParaRPr>
          </a:p>
          <a:p>
            <a:endParaRPr lang="en-IN" sz="2400" b="0" strike="noStrike" spc="-1">
              <a:solidFill>
                <a:srgbClr val="000000"/>
              </a:solidFill>
            </a:endParaRPr>
          </a:p>
          <a:p>
            <a:r>
              <a:rPr lang="en-IN" sz="2400" b="1" strike="noStrike" spc="-1">
                <a:solidFill>
                  <a:srgbClr val="000000"/>
                </a:solidFill>
                <a:latin typeface="Calibri" panose="020F0502020204030204"/>
              </a:rPr>
              <a:t>Example</a:t>
            </a:r>
            <a:r>
              <a:rPr lang="en-IN" sz="2400" b="0" strike="noStrike" spc="-1">
                <a:solidFill>
                  <a:srgbClr val="000000"/>
                </a:solidFill>
                <a:latin typeface="Calibri" panose="020F0502020204030204"/>
              </a:rPr>
              <a:t> : Rakesh ranks 7th from the top and 28th from</a:t>
            </a:r>
            <a:endParaRPr lang="en-IN" sz="2400" b="0" strike="noStrike" spc="-1">
              <a:solidFill>
                <a:srgbClr val="000000"/>
              </a:solidFill>
            </a:endParaRPr>
          </a:p>
          <a:p>
            <a:r>
              <a:rPr lang="en-IN" sz="2400" b="0" strike="noStrike" spc="-1">
                <a:solidFill>
                  <a:srgbClr val="000000"/>
                </a:solidFill>
                <a:latin typeface="Calibri" panose="020F0502020204030204"/>
              </a:rPr>
              <a:t>the bottom in a class. How many students are there in the class?</a:t>
            </a:r>
            <a:endParaRPr lang="en-IN" sz="2400" b="0" strike="noStrike" spc="-1">
              <a:solidFill>
                <a:srgbClr val="000000"/>
              </a:solidFill>
            </a:endParaRPr>
          </a:p>
          <a:p>
            <a:r>
              <a:rPr lang="en-IN" sz="2400" b="0" strike="noStrike" spc="-1">
                <a:solidFill>
                  <a:srgbClr val="000000"/>
                </a:solidFill>
                <a:latin typeface="Calibri" panose="020F0502020204030204"/>
              </a:rPr>
              <a:t>(a) 34 </a:t>
            </a:r>
            <a:r>
              <a:rPr lang="en-IN" sz="2400" b="0" strike="noStrike" spc="-1">
                <a:solidFill>
                  <a:srgbClr val="000000"/>
                </a:solidFill>
                <a:latin typeface="Calibri" panose="020F0502020204030204"/>
              </a:rPr>
              <a:t>	</a:t>
            </a:r>
            <a:r>
              <a:rPr lang="en-IN" sz="2400" b="0" strike="noStrike" spc="-1">
                <a:solidFill>
                  <a:srgbClr val="000000"/>
                </a:solidFill>
                <a:latin typeface="Calibri" panose="020F0502020204030204"/>
              </a:rPr>
              <a:t>	</a:t>
            </a:r>
            <a:r>
              <a:rPr lang="en-IN" sz="2400" b="0" strike="noStrike" spc="-1">
                <a:solidFill>
                  <a:srgbClr val="000000"/>
                </a:solidFill>
                <a:latin typeface="Calibri" panose="020F0502020204030204"/>
              </a:rPr>
              <a:t>(b) 35</a:t>
            </a:r>
            <a:endParaRPr lang="en-IN" sz="2400" b="0" strike="noStrike" spc="-1">
              <a:solidFill>
                <a:srgbClr val="000000"/>
              </a:solidFill>
            </a:endParaRPr>
          </a:p>
          <a:p>
            <a:r>
              <a:rPr lang="en-IN" sz="2400" b="0" strike="noStrike" spc="-1">
                <a:solidFill>
                  <a:srgbClr val="000000"/>
                </a:solidFill>
                <a:latin typeface="Calibri" panose="020F0502020204030204"/>
              </a:rPr>
              <a:t>(c) 36 </a:t>
            </a:r>
            <a:r>
              <a:rPr lang="en-IN" sz="2400" b="0" strike="noStrike" spc="-1">
                <a:solidFill>
                  <a:srgbClr val="000000"/>
                </a:solidFill>
                <a:latin typeface="Calibri" panose="020F0502020204030204"/>
              </a:rPr>
              <a:t>	</a:t>
            </a:r>
            <a:r>
              <a:rPr lang="en-IN" sz="2400" b="0" strike="noStrike" spc="-1">
                <a:solidFill>
                  <a:srgbClr val="000000"/>
                </a:solidFill>
                <a:latin typeface="Calibri" panose="020F0502020204030204"/>
              </a:rPr>
              <a:t>	</a:t>
            </a:r>
            <a:r>
              <a:rPr lang="en-IN" sz="2400" b="0" strike="noStrike" spc="-1">
                <a:solidFill>
                  <a:srgbClr val="000000"/>
                </a:solidFill>
                <a:latin typeface="Calibri" panose="020F0502020204030204"/>
              </a:rPr>
              <a:t>(d) 37</a:t>
            </a:r>
            <a:endParaRPr lang="en-IN" sz="2400" b="0" strike="noStrike" spc="-1">
              <a:solidFill>
                <a:srgbClr val="000000"/>
              </a:solidFill>
            </a:endParaRPr>
          </a:p>
          <a:p>
            <a:endParaRPr lang="en-IN" sz="2400" b="0"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Sol. (a) Total no. of students = [7 + 28] – 1 = 34.</a:t>
            </a:r>
            <a:r>
              <a:rPr lang="en-IN" sz="1000" b="0" strike="noStrike" spc="-1">
                <a:solidFill>
                  <a:srgbClr val="000000"/>
                </a:solidFill>
              </a:rPr>
              <a:t>.</a:t>
            </a:r>
            <a:endParaRPr lang="en-IN" sz="1000" b="0" strike="noStrike" spc="-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45"/>
          <p:cNvSpPr txBox="1"/>
          <p:nvPr/>
        </p:nvSpPr>
        <p:spPr>
          <a:xfrm>
            <a:off x="720000" y="720000"/>
            <a:ext cx="7920000" cy="5760000"/>
          </a:xfrm>
          <a:prstGeom prst="rect">
            <a:avLst/>
          </a:prstGeom>
          <a:noFill/>
          <a:ln w="0">
            <a:noFill/>
          </a:ln>
        </p:spPr>
        <p:txBody>
          <a:bodyPr lIns="90000" tIns="45000" rIns="90000" bIns="45000" anchor="t">
            <a:noAutofit/>
          </a:bodyPr>
          <a:p>
            <a:pPr algn="ctr">
              <a:buNone/>
            </a:pPr>
            <a:r>
              <a:rPr lang="en-IN" sz="2600" b="1" strike="noStrike" spc="-1">
                <a:solidFill>
                  <a:srgbClr val="000000"/>
                </a:solidFill>
                <a:latin typeface="Arial Black" panose="020B0A04020102020204"/>
              </a:rPr>
              <a:t>Type - 3</a:t>
            </a:r>
            <a:endParaRPr lang="en-IN" sz="2600" b="0" i="1" strike="noStrike" spc="-1">
              <a:solidFill>
                <a:srgbClr val="FFFFFF"/>
              </a:solidFill>
            </a:endParaRPr>
          </a:p>
          <a:p>
            <a:endParaRPr lang="en-IN" sz="2400" b="0" strike="noStrike" spc="-1">
              <a:solidFill>
                <a:srgbClr val="000000"/>
              </a:solidFill>
            </a:endParaRPr>
          </a:p>
          <a:p>
            <a:pPr algn="ctr">
              <a:buNone/>
            </a:pPr>
            <a:r>
              <a:rPr lang="en-IN" sz="2400" b="0" i="1" u="sng" strike="noStrike" spc="-1">
                <a:solidFill>
                  <a:srgbClr val="000000"/>
                </a:solidFill>
                <a:uFillTx/>
                <a:latin typeface="Calibri" panose="020F0502020204030204"/>
              </a:rPr>
              <a:t>When two persons change their rank in a queue</a:t>
            </a:r>
            <a:endParaRPr lang="en-IN" sz="2400" b="0"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If two persons are on a definite position from up and down</a:t>
            </a:r>
            <a:endParaRPr lang="en-IN" sz="2400" b="0" strike="noStrike" spc="-1">
              <a:solidFill>
                <a:srgbClr val="000000"/>
              </a:solidFill>
            </a:endParaRPr>
          </a:p>
          <a:p>
            <a:r>
              <a:rPr lang="en-IN" sz="2400" b="0" strike="noStrike" spc="-1">
                <a:solidFill>
                  <a:srgbClr val="000000"/>
                </a:solidFill>
                <a:latin typeface="Calibri" panose="020F0502020204030204"/>
              </a:rPr>
              <a:t>(or left and right) and they interchange their ranks, then</a:t>
            </a:r>
            <a:endParaRPr lang="en-IN" sz="2400" b="0"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Total no. of persons in the queue :</a:t>
            </a:r>
            <a:endParaRPr lang="en-IN" sz="2400" b="0"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 [present position of first person + previous position of second person] – 1</a:t>
            </a:r>
            <a:endParaRPr lang="en-IN" sz="2400" b="0" strike="noStrike" spc="-1">
              <a:solidFill>
                <a:srgbClr val="000000"/>
              </a:solidFill>
            </a:endParaRPr>
          </a:p>
          <a:p>
            <a:endParaRPr lang="en-IN" sz="2400" b="0" strike="noStrike" spc="-1">
              <a:solidFill>
                <a:srgbClr val="000000"/>
              </a:solidFill>
            </a:endParaRPr>
          </a:p>
          <a:p>
            <a:r>
              <a:rPr lang="en-IN" sz="1000" b="0" strike="noStrike" spc="-1">
                <a:solidFill>
                  <a:srgbClr val="000000"/>
                </a:solidFill>
              </a:rPr>
              <a:t>.</a:t>
            </a:r>
            <a:endParaRPr lang="en-IN" sz="1000" b="0" strike="noStrike" spc="-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2600" b="1" strike="noStrike" spc="-1">
                <a:solidFill>
                  <a:srgbClr val="000000"/>
                </a:solidFill>
                <a:latin typeface="Calibri" panose="020F0502020204030204"/>
              </a:rPr>
              <a:t>Example </a:t>
            </a:r>
            <a:r>
              <a:rPr lang="en-US" sz="2600" b="0" strike="noStrike" spc="-1">
                <a:solidFill>
                  <a:srgbClr val="000000"/>
                </a:solidFill>
                <a:latin typeface="Calibri" panose="020F0502020204030204"/>
              </a:rPr>
              <a:t> :In a row of girls, Shilpa is eighth from the left and Reena is seventeenth from the right. If they interchange their positions, Shilpa becomes fourteenth from the left. How many girls are there in the row?</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 34 </a:t>
            </a:r>
            <a:r>
              <a:rPr lang="en-US" sz="2600" b="0" strike="noStrike" spc="-1">
                <a:solidFill>
                  <a:srgbClr val="000000"/>
                </a:solidFill>
                <a:latin typeface="Calibri" panose="020F0502020204030204"/>
              </a:rPr>
              <a:t>	</a:t>
            </a:r>
            <a:r>
              <a:rPr lang="en-US" sz="2600" b="0" strike="noStrike" spc="-1">
                <a:solidFill>
                  <a:srgbClr val="000000"/>
                </a:solidFill>
                <a:latin typeface="Calibri" panose="020F0502020204030204"/>
              </a:rPr>
              <a:t>	</a:t>
            </a:r>
            <a:r>
              <a:rPr lang="en-US" sz="2600" b="0" strike="noStrike" spc="-1">
                <a:solidFill>
                  <a:srgbClr val="000000"/>
                </a:solidFill>
                <a:latin typeface="Calibri" panose="020F0502020204030204"/>
              </a:rPr>
              <a:t>(b) 35</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(c) 30 </a:t>
            </a:r>
            <a:r>
              <a:rPr lang="en-US" sz="2600" b="0" strike="noStrike" spc="-1">
                <a:solidFill>
                  <a:srgbClr val="000000"/>
                </a:solidFill>
                <a:latin typeface="Calibri" panose="020F0502020204030204"/>
              </a:rPr>
              <a:t>	</a:t>
            </a:r>
            <a:r>
              <a:rPr lang="en-US" sz="2600" b="0" strike="noStrike" spc="-1">
                <a:solidFill>
                  <a:srgbClr val="000000"/>
                </a:solidFill>
                <a:latin typeface="Calibri" panose="020F0502020204030204"/>
              </a:rPr>
              <a:t>	</a:t>
            </a:r>
            <a:r>
              <a:rPr lang="en-US" sz="2600" b="0" strike="noStrike" spc="-1">
                <a:solidFill>
                  <a:srgbClr val="000000"/>
                </a:solidFill>
                <a:latin typeface="Calibri" panose="020F0502020204030204"/>
              </a:rPr>
              <a:t>(d) 37</a:t>
            </a: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Sol. (c) Total no. of girls</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 [present position of Shilpa + previous position of Reena] – 1</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 (14 + 17) – 1 = 30</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7"/>
          <p:cNvSpPr txBox="1"/>
          <p:nvPr/>
        </p:nvSpPr>
        <p:spPr>
          <a:xfrm>
            <a:off x="720000" y="720000"/>
            <a:ext cx="7920000" cy="5760000"/>
          </a:xfrm>
          <a:prstGeom prst="rect">
            <a:avLst/>
          </a:prstGeom>
          <a:noFill/>
          <a:ln w="0">
            <a:noFill/>
          </a:ln>
        </p:spPr>
        <p:txBody>
          <a:bodyPr lIns="90000" tIns="45000" rIns="90000" bIns="45000" anchor="t">
            <a:noAutofit/>
          </a:bodyPr>
          <a:p>
            <a:pPr algn="ctr">
              <a:buNone/>
            </a:pPr>
            <a:r>
              <a:rPr lang="en-IN" sz="2600" b="1" strike="noStrike" spc="-1">
                <a:solidFill>
                  <a:srgbClr val="000000"/>
                </a:solidFill>
                <a:latin typeface="Arial Black" panose="020B0A04020102020204"/>
              </a:rPr>
              <a:t>Type - 4</a:t>
            </a:r>
            <a:endParaRPr lang="en-IN" sz="2600" b="0" i="1" strike="noStrike" spc="-1">
              <a:solidFill>
                <a:srgbClr val="FFFFFF"/>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Previous position of first person or present position of second</a:t>
            </a:r>
            <a:endParaRPr lang="en-IN" sz="2400" b="0" strike="noStrike" spc="-1">
              <a:solidFill>
                <a:srgbClr val="000000"/>
              </a:solidFill>
            </a:endParaRPr>
          </a:p>
          <a:p>
            <a:r>
              <a:rPr lang="en-IN" sz="2400" b="0" strike="noStrike" spc="-1">
                <a:solidFill>
                  <a:srgbClr val="000000"/>
                </a:solidFill>
                <a:latin typeface="Calibri" panose="020F0502020204030204"/>
              </a:rPr>
              <a:t>Person</a:t>
            </a:r>
            <a:endParaRPr lang="en-IN" sz="2400" b="0"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 Difference of the two positions of second person + previous position of second person.</a:t>
            </a:r>
            <a:endParaRPr lang="en-IN" sz="2400" b="0" strike="noStrike" spc="-1">
              <a:solidFill>
                <a:srgbClr val="000000"/>
              </a:solidFill>
            </a:endParaRPr>
          </a:p>
          <a:p>
            <a:endParaRPr lang="en-IN" sz="2400" b="0" strike="noStrike" spc="-1">
              <a:solidFill>
                <a:srgbClr val="000000"/>
              </a:solidFill>
            </a:endParaRPr>
          </a:p>
          <a:p>
            <a:r>
              <a:rPr lang="en-IN" sz="2400" b="1" strike="noStrike" spc="-1">
                <a:solidFill>
                  <a:srgbClr val="000000"/>
                </a:solidFill>
                <a:latin typeface="Calibri" panose="020F0502020204030204"/>
              </a:rPr>
              <a:t>OR</a:t>
            </a:r>
            <a:endParaRPr lang="en-IN" sz="2400" b="0" strike="noStrike" spc="-1">
              <a:solidFill>
                <a:srgbClr val="000000"/>
              </a:solidFill>
            </a:endParaRPr>
          </a:p>
          <a:p>
            <a:endParaRPr lang="en-IN" sz="2400" b="0" strike="noStrike" spc="-1">
              <a:solidFill>
                <a:srgbClr val="000000"/>
              </a:solidFill>
            </a:endParaRPr>
          </a:p>
          <a:p>
            <a:r>
              <a:rPr lang="en-IN" sz="2400" b="0" strike="noStrike" spc="-1">
                <a:solidFill>
                  <a:srgbClr val="000000"/>
                </a:solidFill>
                <a:latin typeface="Calibri" panose="020F0502020204030204"/>
              </a:rPr>
              <a:t>= Difference of the two positions of first person + previous position of second person.</a:t>
            </a:r>
            <a:endParaRPr lang="en-IN" sz="2400" b="0" strike="noStrike" spc="-1">
              <a:solidFill>
                <a:srgbClr val="000000"/>
              </a:solidFill>
            </a:endParaRPr>
          </a:p>
          <a:p>
            <a:endParaRPr lang="en-IN" sz="2400" b="0" strike="noStrike" spc="-1">
              <a:solidFill>
                <a:srgbClr val="000000"/>
              </a:solidFill>
            </a:endParaRPr>
          </a:p>
          <a:p>
            <a:r>
              <a:rPr lang="en-IN" sz="1000" b="0" strike="noStrike" spc="-1">
                <a:solidFill>
                  <a:srgbClr val="000000"/>
                </a:solidFill>
              </a:rPr>
              <a:t>.</a:t>
            </a:r>
            <a:endParaRPr lang="en-IN" sz="1000" b="0" strike="noStrike" spc="-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p>
            <a:pPr>
              <a:lnSpc>
                <a:spcPct val="90000"/>
              </a:lnSpc>
              <a:spcBef>
                <a:spcPts val="750"/>
              </a:spcBef>
              <a:buNone/>
              <a:tabLst>
                <a:tab pos="0" algn="l"/>
              </a:tabLst>
            </a:pPr>
            <a:r>
              <a:rPr lang="en-US" sz="2600" b="1" strike="noStrike" spc="-1">
                <a:solidFill>
                  <a:srgbClr val="000000"/>
                </a:solidFill>
                <a:latin typeface="Calibri" panose="020F0502020204030204"/>
              </a:rPr>
              <a:t>Example </a:t>
            </a:r>
            <a:r>
              <a:rPr lang="en-US" sz="2600" b="0" strike="noStrike" spc="-1">
                <a:solidFill>
                  <a:srgbClr val="000000"/>
                </a:solidFill>
                <a:latin typeface="Calibri" panose="020F0502020204030204"/>
              </a:rPr>
              <a:t> : In a row of children, Dipa is fifth from the left</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and Vijay is sixth from the right. When they interchange</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their places among themselves, Dipa becomes thirteenth</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from the left. Then what will be Vijay’s position from the</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right ?</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(a) 4th </a:t>
            </a:r>
            <a:r>
              <a:rPr lang="en-US" sz="2600" b="0" strike="noStrike" spc="-1">
                <a:solidFill>
                  <a:srgbClr val="000000"/>
                </a:solidFill>
                <a:latin typeface="Calibri" panose="020F0502020204030204"/>
              </a:rPr>
              <a:t>	</a:t>
            </a:r>
            <a:r>
              <a:rPr lang="en-US" sz="2600" b="0" strike="noStrike" spc="-1">
                <a:solidFill>
                  <a:srgbClr val="000000"/>
                </a:solidFill>
                <a:latin typeface="Calibri" panose="020F0502020204030204"/>
              </a:rPr>
              <a:t>(b) 14th</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(c) 8th </a:t>
            </a:r>
            <a:r>
              <a:rPr lang="en-US" sz="2600" b="0" strike="noStrike" spc="-1">
                <a:solidFill>
                  <a:srgbClr val="000000"/>
                </a:solidFill>
                <a:latin typeface="Calibri" panose="020F0502020204030204"/>
              </a:rPr>
              <a:t>	</a:t>
            </a:r>
            <a:r>
              <a:rPr lang="en-US" sz="2600" b="0" strike="noStrike" spc="-1">
                <a:solidFill>
                  <a:srgbClr val="000000"/>
                </a:solidFill>
                <a:latin typeface="Calibri" panose="020F0502020204030204"/>
              </a:rPr>
              <a:t>(d) 12th</a:t>
            </a:r>
            <a:endParaRPr lang="en-IN" sz="2600" b="0" strike="noStrike" spc="-1">
              <a:latin typeface="Arial" panose="020B0604020202020204"/>
            </a:endParaRPr>
          </a:p>
          <a:p>
            <a:pPr>
              <a:lnSpc>
                <a:spcPct val="90000"/>
              </a:lnSpc>
              <a:spcBef>
                <a:spcPts val="750"/>
              </a:spcBef>
              <a:buNone/>
              <a:tabLst>
                <a:tab pos="0" algn="l"/>
              </a:tabLst>
            </a:pP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Sol. (b) Present position of Vijay = Difference of the two positions of Dipa + previous position of Vijay</a:t>
            </a:r>
            <a:endParaRPr lang="en-IN" sz="2600" b="0" strike="noStrike" spc="-1">
              <a:latin typeface="Arial" panose="020B0604020202020204"/>
            </a:endParaRPr>
          </a:p>
          <a:p>
            <a:pPr>
              <a:lnSpc>
                <a:spcPct val="90000"/>
              </a:lnSpc>
              <a:spcBef>
                <a:spcPts val="750"/>
              </a:spcBef>
              <a:buNone/>
              <a:tabLst>
                <a:tab pos="0" algn="l"/>
              </a:tabLst>
            </a:pPr>
            <a:r>
              <a:rPr lang="en-US" sz="2600" b="0" strike="noStrike" spc="-1">
                <a:solidFill>
                  <a:srgbClr val="000000"/>
                </a:solidFill>
                <a:latin typeface="Calibri" panose="020F0502020204030204"/>
              </a:rPr>
              <a:t>= (13 – 5) + 6 = 14th</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3890</Words>
  <Application>WPS Presentation</Application>
  <PresentationFormat/>
  <Paragraphs>146</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Times New Roman</vt:lpstr>
      <vt:lpstr>Calibri</vt:lpstr>
      <vt:lpstr>Arial</vt:lpstr>
      <vt:lpstr>Symbol</vt:lpstr>
      <vt:lpstr>Calibri Light</vt:lpstr>
      <vt:lpstr>Arial Black</vt:lpstr>
      <vt:lpstr>Microsoft YaHei</vt:lpstr>
      <vt:lpstr>Arial Unicode MS</vt:lpstr>
      <vt:lpstr>DejaVu Sans</vt:lpstr>
      <vt:lpstr>Calibri</vt:lpstr>
      <vt:lpstr>Office Theme</vt:lpstr>
      <vt:lpstr>                   Ranking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Shubham</cp:lastModifiedBy>
  <cp:revision>53</cp:revision>
  <dcterms:created xsi:type="dcterms:W3CDTF">2016-10-21T17:21:00Z</dcterms:created>
  <dcterms:modified xsi:type="dcterms:W3CDTF">2023-02-13T06:18:29Z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19</vt:i4>
  </property>
  <property fmtid="{D5CDD505-2E9C-101B-9397-08002B2CF9AE}" pid="4" name="ICV">
    <vt:lpwstr>6D4C8CF292774FE2BDA3BEA40F7EBC65</vt:lpwstr>
  </property>
  <property fmtid="{D5CDD505-2E9C-101B-9397-08002B2CF9AE}" pid="5" name="KSOProductBuildVer">
    <vt:lpwstr>1033-11.2.0.11440</vt:lpwstr>
  </property>
</Properties>
</file>