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b4b1f21008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b4b1f21008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b4b1f21008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b4b1f21008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b4b1f21008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gb4b1f2100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b4b1f21008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b4b1f2100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b4bd9c46e1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gb4bd9c46e1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b4b1f21008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gb4b1f21008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b4b1f21008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gb4b1f21008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b4b1f21008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gb4b1f21008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b4b1f21008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gb4b1f21008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4b1f21008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b4b1f21008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0" name="Google Shape;6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b4b1f21008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gb4b1f21008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b4b1f21008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gb4b1f21008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b4b1f21008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gb4b1f21008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b4b1f21008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gb4b1f21008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b4b1f21008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b4b1f21008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b4b1f21008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gb4b1f2100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b4b1f21008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b4b1f21008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4bd9c46e1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b4bd9c46e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b4b1f21008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b4b1f2100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b4b1f21008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gb4b1f21008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4.png"/><Relationship Id="rId4" Type="http://schemas.openxmlformats.org/officeDocument/2006/relationships/image" Target="../media/image20.png"/><Relationship Id="rId10" Type="http://schemas.openxmlformats.org/officeDocument/2006/relationships/image" Target="../media/image5.png"/><Relationship Id="rId9"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11" Type="http://schemas.openxmlformats.org/officeDocument/2006/relationships/image" Target="../media/image40.png"/><Relationship Id="rId10" Type="http://schemas.openxmlformats.org/officeDocument/2006/relationships/image" Target="../media/image35.png"/><Relationship Id="rId12" Type="http://schemas.openxmlformats.org/officeDocument/2006/relationships/image" Target="../media/image5.png"/><Relationship Id="rId9" Type="http://schemas.openxmlformats.org/officeDocument/2006/relationships/image" Target="../media/image37.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image" Target="../media/image34.png"/><Relationship Id="rId8" Type="http://schemas.openxmlformats.org/officeDocument/2006/relationships/image" Target="../media/image3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4.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4.png"/><Relationship Id="rId4" Type="http://schemas.openxmlformats.org/officeDocument/2006/relationships/image" Target="../media/image20.png"/><Relationship Id="rId10" Type="http://schemas.openxmlformats.org/officeDocument/2006/relationships/image" Target="../media/image5.png"/><Relationship Id="rId9"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E72D40"/>
                </a:solidFill>
                <a:latin typeface="Proxima Nova"/>
                <a:ea typeface="Proxima Nova"/>
                <a:cs typeface="Proxima Nova"/>
                <a:sym typeface="Proxima Nova"/>
              </a:defRPr>
            </a:lvl1pPr>
            <a:lvl2pPr indent="0" lvl="1" marL="0" algn="r">
              <a:spcBef>
                <a:spcPts val="0"/>
              </a:spcBef>
              <a:buNone/>
              <a:defRPr b="0" i="0" sz="900" u="none" cap="none" strike="noStrike">
                <a:solidFill>
                  <a:srgbClr val="E72D40"/>
                </a:solidFill>
                <a:latin typeface="Proxima Nova"/>
                <a:ea typeface="Proxima Nova"/>
                <a:cs typeface="Proxima Nova"/>
                <a:sym typeface="Proxima Nova"/>
              </a:defRPr>
            </a:lvl2pPr>
            <a:lvl3pPr indent="0" lvl="2" marL="0" algn="r">
              <a:spcBef>
                <a:spcPts val="0"/>
              </a:spcBef>
              <a:buNone/>
              <a:defRPr b="0" i="0" sz="900" u="none" cap="none" strike="noStrike">
                <a:solidFill>
                  <a:srgbClr val="E72D40"/>
                </a:solidFill>
                <a:latin typeface="Proxima Nova"/>
                <a:ea typeface="Proxima Nova"/>
                <a:cs typeface="Proxima Nova"/>
                <a:sym typeface="Proxima Nova"/>
              </a:defRPr>
            </a:lvl3pPr>
            <a:lvl4pPr indent="0" lvl="3" marL="0" algn="r">
              <a:spcBef>
                <a:spcPts val="0"/>
              </a:spcBef>
              <a:buNone/>
              <a:defRPr b="0" i="0" sz="900" u="none" cap="none" strike="noStrike">
                <a:solidFill>
                  <a:srgbClr val="E72D40"/>
                </a:solidFill>
                <a:latin typeface="Proxima Nova"/>
                <a:ea typeface="Proxima Nova"/>
                <a:cs typeface="Proxima Nova"/>
                <a:sym typeface="Proxima Nova"/>
              </a:defRPr>
            </a:lvl4pPr>
            <a:lvl5pPr indent="0" lvl="4" marL="0" algn="r">
              <a:spcBef>
                <a:spcPts val="0"/>
              </a:spcBef>
              <a:buNone/>
              <a:defRPr b="0" i="0" sz="900" u="none" cap="none" strike="noStrike">
                <a:solidFill>
                  <a:srgbClr val="E72D40"/>
                </a:solidFill>
                <a:latin typeface="Proxima Nova"/>
                <a:ea typeface="Proxima Nova"/>
                <a:cs typeface="Proxima Nova"/>
                <a:sym typeface="Proxima Nova"/>
              </a:defRPr>
            </a:lvl5pPr>
            <a:lvl6pPr indent="0" lvl="5" marL="0" algn="r">
              <a:spcBef>
                <a:spcPts val="0"/>
              </a:spcBef>
              <a:buNone/>
              <a:defRPr b="0" i="0" sz="900" u="none" cap="none" strike="noStrike">
                <a:solidFill>
                  <a:srgbClr val="E72D40"/>
                </a:solidFill>
                <a:latin typeface="Proxima Nova"/>
                <a:ea typeface="Proxima Nova"/>
                <a:cs typeface="Proxima Nova"/>
                <a:sym typeface="Proxima Nova"/>
              </a:defRPr>
            </a:lvl6pPr>
            <a:lvl7pPr indent="0" lvl="6" marL="0" algn="r">
              <a:spcBef>
                <a:spcPts val="0"/>
              </a:spcBef>
              <a:buNone/>
              <a:defRPr b="0" i="0" sz="900" u="none" cap="none" strike="noStrike">
                <a:solidFill>
                  <a:srgbClr val="E72D40"/>
                </a:solidFill>
                <a:latin typeface="Proxima Nova"/>
                <a:ea typeface="Proxima Nova"/>
                <a:cs typeface="Proxima Nova"/>
                <a:sym typeface="Proxima Nova"/>
              </a:defRPr>
            </a:lvl7pPr>
            <a:lvl8pPr indent="0" lvl="7" marL="0" algn="r">
              <a:spcBef>
                <a:spcPts val="0"/>
              </a:spcBef>
              <a:buNone/>
              <a:defRPr b="0" i="0" sz="900" u="none" cap="none" strike="noStrike">
                <a:solidFill>
                  <a:srgbClr val="E72D40"/>
                </a:solidFill>
                <a:latin typeface="Proxima Nova"/>
                <a:ea typeface="Proxima Nova"/>
                <a:cs typeface="Proxima Nova"/>
                <a:sym typeface="Proxima Nova"/>
              </a:defRPr>
            </a:lvl8pPr>
            <a:lvl9pPr indent="0" lvl="8" marL="0" algn="r">
              <a:spcBef>
                <a:spcPts val="0"/>
              </a:spcBef>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2 Line Title, Infographics and Caption">
  <p:cSld name="3_2 Line Title, Infographics and Caption">
    <p:spTree>
      <p:nvGrpSpPr>
        <p:cNvPr id="119"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22" name="Google Shape;122;p11"/>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3" name="Google Shape;123;p11"/>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4" name="Google Shape;124;p1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25" name="Google Shape;125;p1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11"/>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27" name="Google Shape;127;p11"/>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6_Section Header">
    <p:spTree>
      <p:nvGrpSpPr>
        <p:cNvPr id="130"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39" name="Google Shape;139;p12"/>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0" name="Google Shape;140;p12"/>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1" name="Google Shape;141;p12"/>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2" name="Google Shape;142;p12"/>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43" name="Google Shape;143;p12"/>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grpSp>
      <p:sp>
        <p:nvSpPr>
          <p:cNvPr id="153" name="Google Shape;153;p12"/>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4" name="Google Shape;154;p12"/>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12"/>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6" name="Google Shape;156;p12"/>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1_Title and TImeline Infographic">
    <p:spTree>
      <p:nvGrpSpPr>
        <p:cNvPr id="157" name="Shape 157"/>
        <p:cNvGrpSpPr/>
        <p:nvPr/>
      </p:nvGrpSpPr>
      <p:grpSpPr>
        <a:xfrm>
          <a:off x="0" y="0"/>
          <a:ext cx="0" cy="0"/>
          <a:chOff x="0" y="0"/>
          <a:chExt cx="0" cy="0"/>
        </a:xfrm>
      </p:grpSpPr>
      <p:sp>
        <p:nvSpPr>
          <p:cNvPr id="158" name="Google Shape;158;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59" name="Google Shape;159;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61" name="Google Shape;161;p13"/>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13"/>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13"/>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13"/>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13"/>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6" name="Google Shape;166;p13"/>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13"/>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13"/>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13"/>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13"/>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13"/>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13"/>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13"/>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4" name="Google Shape;174;p13"/>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5" name="Google Shape;175;p13"/>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6" name="Google Shape;176;p13"/>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7" name="Google Shape;177;p13"/>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8" name="Google Shape;178;p13"/>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9" name="Google Shape;179;p13"/>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0" name="Google Shape;180;p13"/>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81" name="Google Shape;181;p13"/>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3" name="Google Shape;183;p1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4" name="Google Shape;184;p1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1_Title and Doughnut Chart">
    <p:spTree>
      <p:nvGrpSpPr>
        <p:cNvPr id="185" name="Shape 185"/>
        <p:cNvGrpSpPr/>
        <p:nvPr/>
      </p:nvGrpSpPr>
      <p:grpSpPr>
        <a:xfrm>
          <a:off x="0" y="0"/>
          <a:ext cx="0" cy="0"/>
          <a:chOff x="0" y="0"/>
          <a:chExt cx="0" cy="0"/>
        </a:xfrm>
      </p:grpSpPr>
      <p:sp>
        <p:nvSpPr>
          <p:cNvPr id="186" name="Google Shape;186;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87" name="Google Shape;187;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89" name="Google Shape;189;p1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0" name="Google Shape;190;p14"/>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1_Title and Line Chart">
    <p:spTree>
      <p:nvGrpSpPr>
        <p:cNvPr id="191" name="Shape 191"/>
        <p:cNvGrpSpPr/>
        <p:nvPr/>
      </p:nvGrpSpPr>
      <p:grpSpPr>
        <a:xfrm>
          <a:off x="0" y="0"/>
          <a:ext cx="0" cy="0"/>
          <a:chOff x="0" y="0"/>
          <a:chExt cx="0" cy="0"/>
        </a:xfrm>
      </p:grpSpPr>
      <p:sp>
        <p:nvSpPr>
          <p:cNvPr id="192" name="Google Shape;192;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93" name="Google Shape;193;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197" name="Google Shape;197;p15"/>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15"/>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9" name="Google Shape;199;p15"/>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0" name="Google Shape;200;p15"/>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1" name="Google Shape;201;p15"/>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2" name="Google Shape;202;p15"/>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3" name="Google Shape;203;p15"/>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4" name="Google Shape;204;p15"/>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5" name="Google Shape;205;p15"/>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09" name="Google Shape;209;p1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0" name="Google Shape;210;p15"/>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1_Title and Doughnut Chart 2">
    <p:spTree>
      <p:nvGrpSpPr>
        <p:cNvPr id="211" name="Shape 211"/>
        <p:cNvGrpSpPr/>
        <p:nvPr/>
      </p:nvGrpSpPr>
      <p:grpSpPr>
        <a:xfrm>
          <a:off x="0" y="0"/>
          <a:ext cx="0" cy="0"/>
          <a:chOff x="0" y="0"/>
          <a:chExt cx="0" cy="0"/>
        </a:xfrm>
      </p:grpSpPr>
      <p:sp>
        <p:nvSpPr>
          <p:cNvPr id="212" name="Google Shape;212;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13" name="Google Shape;21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7" name="Google Shape;217;p16"/>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8" name="Google Shape;218;p16"/>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9" name="Google Shape;219;p16"/>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0" name="Google Shape;220;p16"/>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21" name="Google Shape;221;p16"/>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25" name="Google Shape;225;p1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26" name="Google Shape;226;p16"/>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1_Title and Infograhic">
    <p:spTree>
      <p:nvGrpSpPr>
        <p:cNvPr id="227" name="Shape 227"/>
        <p:cNvGrpSpPr/>
        <p:nvPr/>
      </p:nvGrpSpPr>
      <p:grpSpPr>
        <a:xfrm>
          <a:off x="0" y="0"/>
          <a:ext cx="0" cy="0"/>
          <a:chOff x="0" y="0"/>
          <a:chExt cx="0" cy="0"/>
        </a:xfrm>
      </p:grpSpPr>
      <p:sp>
        <p:nvSpPr>
          <p:cNvPr id="228" name="Google Shape;22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29" name="Google Shape;229;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32" name="Google Shape;232;p17"/>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17"/>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17"/>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17"/>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17"/>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17"/>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17"/>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17"/>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17"/>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17"/>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17"/>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3" name="Google Shape;243;p17"/>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4" name="Google Shape;244;p17"/>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5" name="Google Shape;245;p17"/>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6" name="Google Shape;246;p17"/>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7" name="Google Shape;247;p17"/>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8" name="Google Shape;248;p17"/>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9" name="Google Shape;249;p17"/>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50" name="Google Shape;250;p17"/>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253" name="Google Shape;253;p1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54" name="Google Shape;254;p17"/>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1_Title and Infographic 2">
    <p:spTree>
      <p:nvGrpSpPr>
        <p:cNvPr id="255" name="Shape 255"/>
        <p:cNvGrpSpPr/>
        <p:nvPr/>
      </p:nvGrpSpPr>
      <p:grpSpPr>
        <a:xfrm>
          <a:off x="0" y="0"/>
          <a:ext cx="0" cy="0"/>
          <a:chOff x="0" y="0"/>
          <a:chExt cx="0" cy="0"/>
        </a:xfrm>
      </p:grpSpPr>
      <p:sp>
        <p:nvSpPr>
          <p:cNvPr id="256" name="Google Shape;256;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57" name="Google Shape;257;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258" name="Google Shape;258;p18"/>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59" name="Google Shape;259;p18"/>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18"/>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18"/>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2" name="Google Shape;262;p18"/>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3" name="Google Shape;263;p18"/>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4" name="Google Shape;264;p18"/>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5" name="Google Shape;265;p18"/>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6" name="Google Shape;266;p18"/>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7" name="Google Shape;267;p18"/>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18"/>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1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1_Title and Infographic 3">
    <p:spTree>
      <p:nvGrpSpPr>
        <p:cNvPr id="271" name="Shape 271"/>
        <p:cNvGrpSpPr/>
        <p:nvPr/>
      </p:nvGrpSpPr>
      <p:grpSpPr>
        <a:xfrm>
          <a:off x="0" y="0"/>
          <a:ext cx="0" cy="0"/>
          <a:chOff x="0" y="0"/>
          <a:chExt cx="0" cy="0"/>
        </a:xfrm>
      </p:grpSpPr>
      <p:sp>
        <p:nvSpPr>
          <p:cNvPr id="272" name="Google Shape;27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3" name="Google Shape;27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274" name="Google Shape;274;p19"/>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19"/>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19"/>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19"/>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19"/>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19"/>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19"/>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19"/>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19"/>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19"/>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19"/>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19"/>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19"/>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19"/>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19"/>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19"/>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19"/>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1" name="Google Shape;291;p19"/>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2" name="Google Shape;292;p19"/>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3" name="Google Shape;293;p19"/>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4" name="Google Shape;294;p19"/>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5" name="Google Shape;295;p19"/>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6" name="Google Shape;296;p19"/>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7" name="Google Shape;297;p19"/>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24" name="Google Shape;324;p19"/>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26" name="Google Shape;326;p1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27" name="Google Shape;327;p19"/>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10_Custom Layout">
    <p:spTree>
      <p:nvGrpSpPr>
        <p:cNvPr id="328" name="Shape 328"/>
        <p:cNvGrpSpPr/>
        <p:nvPr/>
      </p:nvGrpSpPr>
      <p:grpSpPr>
        <a:xfrm>
          <a:off x="0" y="0"/>
          <a:ext cx="0" cy="0"/>
          <a:chOff x="0" y="0"/>
          <a:chExt cx="0" cy="0"/>
        </a:xfrm>
      </p:grpSpPr>
      <p:sp>
        <p:nvSpPr>
          <p:cNvPr id="329" name="Google Shape;329;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330" name="Google Shape;33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331" name="Google Shape;331;p20"/>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2" name="Google Shape;332;p20"/>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3" name="Google Shape;333;p2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334" name="Google Shape;334;p2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35" name="Google Shape;335;p2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3"/>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4" name="Google Shape;24;p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I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336" name="Shape 336"/>
        <p:cNvGrpSpPr/>
        <p:nvPr/>
      </p:nvGrpSpPr>
      <p:grpSpPr>
        <a:xfrm>
          <a:off x="0" y="0"/>
          <a:ext cx="0" cy="0"/>
          <a:chOff x="0" y="0"/>
          <a:chExt cx="0" cy="0"/>
        </a:xfrm>
      </p:grpSpPr>
      <p:sp>
        <p:nvSpPr>
          <p:cNvPr id="337" name="Google Shape;337;p21"/>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8" name="Google Shape;338;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344"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47" name="Google Shape;347;p22"/>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22"/>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22"/>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22"/>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1" name="Google Shape;351;p22"/>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2" name="Google Shape;352;p22"/>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3" name="Google Shape;353;p22"/>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4" name="Google Shape;354;p22"/>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5" name="Google Shape;355;p22"/>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6" name="Google Shape;356;p22"/>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7" name="Google Shape;357;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360"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2" name="Google Shape;362;p23"/>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64" name="Google Shape;364;p23"/>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5" name="Google Shape;365;p23"/>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6" name="Google Shape;366;p23"/>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7" name="Google Shape;367;p23"/>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8" name="Google Shape;368;p23"/>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23"/>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374"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80" name="Google Shape;380;p24"/>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24"/>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24"/>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24"/>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4" name="Google Shape;384;p24"/>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5" name="Google Shape;385;p24"/>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6" name="Google Shape;386;p24"/>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7" name="Google Shape;387;p24"/>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8" name="Google Shape;388;p24"/>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9" name="Google Shape;389;p24"/>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90" name="Google Shape;390;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1" name="Google Shape;39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3" name="Google Shape;403;p24"/>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4" name="Google Shape;404;p24"/>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405"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14" name="Google Shape;414;p25"/>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5" name="Google Shape;415;p25"/>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6" name="Google Shape;416;p25"/>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7" name="Google Shape;417;p25"/>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2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428" name="Google Shape;428;p25"/>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9" name="Google Shape;429;p25"/>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25"/>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31" name="Google Shape;431;p2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432" name="Shape 432"/>
        <p:cNvGrpSpPr/>
        <p:nvPr/>
      </p:nvGrpSpPr>
      <p:grpSpPr>
        <a:xfrm>
          <a:off x="0" y="0"/>
          <a:ext cx="0" cy="0"/>
          <a:chOff x="0" y="0"/>
          <a:chExt cx="0" cy="0"/>
        </a:xfrm>
      </p:grpSpPr>
      <p:sp>
        <p:nvSpPr>
          <p:cNvPr id="433" name="Google Shape;433;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36" name="Google Shape;436;p26"/>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26"/>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26"/>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26"/>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26"/>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26"/>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26"/>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26"/>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26"/>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26"/>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26"/>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26"/>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26"/>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9" name="Google Shape;449;p26"/>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0" name="Google Shape;450;p26"/>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1" name="Google Shape;451;p26"/>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2" name="Google Shape;452;p26"/>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3" name="Google Shape;453;p26"/>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4" name="Google Shape;454;p26"/>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55" name="Google Shape;455;p26"/>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56" name="Google Shape;456;p2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58" name="Google Shape;458;p2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59" name="Google Shape;459;p2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460" name="Shape 460"/>
        <p:cNvGrpSpPr/>
        <p:nvPr/>
      </p:nvGrpSpPr>
      <p:grpSpPr>
        <a:xfrm>
          <a:off x="0" y="0"/>
          <a:ext cx="0" cy="0"/>
          <a:chOff x="0" y="0"/>
          <a:chExt cx="0" cy="0"/>
        </a:xfrm>
      </p:grpSpPr>
      <p:sp>
        <p:nvSpPr>
          <p:cNvPr id="461" name="Google Shape;46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64" name="Google Shape;464;p2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65" name="Google Shape;465;p2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466" name="Shape 466"/>
        <p:cNvGrpSpPr/>
        <p:nvPr/>
      </p:nvGrpSpPr>
      <p:grpSpPr>
        <a:xfrm>
          <a:off x="0" y="0"/>
          <a:ext cx="0" cy="0"/>
          <a:chOff x="0" y="0"/>
          <a:chExt cx="0" cy="0"/>
        </a:xfrm>
      </p:grpSpPr>
      <p:sp>
        <p:nvSpPr>
          <p:cNvPr id="467" name="Google Shape;467;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0" name="Google Shape;470;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72" name="Google Shape;472;p28"/>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28"/>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4" name="Google Shape;474;p28"/>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5" name="Google Shape;475;p28"/>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6" name="Google Shape;476;p28"/>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7" name="Google Shape;477;p28"/>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8" name="Google Shape;478;p28"/>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9" name="Google Shape;479;p28"/>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0" name="Google Shape;480;p2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1" name="Google Shape;481;p2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84" name="Google Shape;484;p2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85" name="Google Shape;485;p2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486" name="Shape 486"/>
        <p:cNvGrpSpPr/>
        <p:nvPr/>
      </p:nvGrpSpPr>
      <p:grpSpPr>
        <a:xfrm>
          <a:off x="0" y="0"/>
          <a:ext cx="0" cy="0"/>
          <a:chOff x="0" y="0"/>
          <a:chExt cx="0" cy="0"/>
        </a:xfrm>
      </p:grpSpPr>
      <p:sp>
        <p:nvSpPr>
          <p:cNvPr id="487" name="Google Shape;487;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2" name="Google Shape;492;p29"/>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3" name="Google Shape;493;p29"/>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4" name="Google Shape;494;p29"/>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95" name="Google Shape;495;p29"/>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96" name="Google Shape;496;p2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00" name="Google Shape;500;p2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01" name="Google Shape;501;p29"/>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502" name="Shape 502"/>
        <p:cNvGrpSpPr/>
        <p:nvPr/>
      </p:nvGrpSpPr>
      <p:grpSpPr>
        <a:xfrm>
          <a:off x="0" y="0"/>
          <a:ext cx="0" cy="0"/>
          <a:chOff x="0" y="0"/>
          <a:chExt cx="0" cy="0"/>
        </a:xfrm>
      </p:grpSpPr>
      <p:sp>
        <p:nvSpPr>
          <p:cNvPr id="503" name="Google Shape;503;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7" name="Google Shape;507;p30"/>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30"/>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30"/>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30"/>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30"/>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30"/>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30"/>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30"/>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30"/>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30"/>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30"/>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8" name="Google Shape;518;p30"/>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9" name="Google Shape;519;p30"/>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0" name="Google Shape;520;p30"/>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1" name="Google Shape;521;p30"/>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2" name="Google Shape;522;p30"/>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3" name="Google Shape;523;p30"/>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4" name="Google Shape;524;p30"/>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25" name="Google Shape;525;p3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28" name="Google Shape;528;p3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9" name="Google Shape;529;p3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Divider">
    <p:spTree>
      <p:nvGrpSpPr>
        <p:cNvPr id="29"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4"/>
          <p:cNvSpPr txBox="1"/>
          <p:nvPr>
            <p:ph type="title"/>
          </p:nvPr>
        </p:nvSpPr>
        <p:spPr>
          <a:xfrm>
            <a:off x="630238" y="544498"/>
            <a:ext cx="5990568" cy="5624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Proxima Nova"/>
                <a:ea typeface="Proxima Nova"/>
                <a:cs typeface="Proxima Nova"/>
                <a:sym typeface="Proxima Nova"/>
              </a:defRPr>
            </a:lvl1pPr>
            <a:lvl2pPr indent="0" lvl="1" marL="0" algn="r">
              <a:spcBef>
                <a:spcPts val="0"/>
              </a:spcBef>
              <a:buNone/>
              <a:defRPr b="0" i="0" sz="900" u="none" cap="none" strike="noStrike">
                <a:solidFill>
                  <a:schemeClr val="lt1"/>
                </a:solidFill>
                <a:latin typeface="Proxima Nova"/>
                <a:ea typeface="Proxima Nova"/>
                <a:cs typeface="Proxima Nova"/>
                <a:sym typeface="Proxima Nova"/>
              </a:defRPr>
            </a:lvl2pPr>
            <a:lvl3pPr indent="0" lvl="2" marL="0" algn="r">
              <a:spcBef>
                <a:spcPts val="0"/>
              </a:spcBef>
              <a:buNone/>
              <a:defRPr b="0" i="0" sz="900" u="none" cap="none" strike="noStrike">
                <a:solidFill>
                  <a:schemeClr val="lt1"/>
                </a:solidFill>
                <a:latin typeface="Proxima Nova"/>
                <a:ea typeface="Proxima Nova"/>
                <a:cs typeface="Proxima Nova"/>
                <a:sym typeface="Proxima Nova"/>
              </a:defRPr>
            </a:lvl3pPr>
            <a:lvl4pPr indent="0" lvl="3" marL="0" algn="r">
              <a:spcBef>
                <a:spcPts val="0"/>
              </a:spcBef>
              <a:buNone/>
              <a:defRPr b="0" i="0" sz="900" u="none" cap="none" strike="noStrike">
                <a:solidFill>
                  <a:schemeClr val="lt1"/>
                </a:solidFill>
                <a:latin typeface="Proxima Nova"/>
                <a:ea typeface="Proxima Nova"/>
                <a:cs typeface="Proxima Nova"/>
                <a:sym typeface="Proxima Nova"/>
              </a:defRPr>
            </a:lvl4pPr>
            <a:lvl5pPr indent="0" lvl="4" marL="0" algn="r">
              <a:spcBef>
                <a:spcPts val="0"/>
              </a:spcBef>
              <a:buNone/>
              <a:defRPr b="0" i="0" sz="900" u="none" cap="none" strike="noStrike">
                <a:solidFill>
                  <a:schemeClr val="lt1"/>
                </a:solidFill>
                <a:latin typeface="Proxima Nova"/>
                <a:ea typeface="Proxima Nova"/>
                <a:cs typeface="Proxima Nova"/>
                <a:sym typeface="Proxima Nova"/>
              </a:defRPr>
            </a:lvl5pPr>
            <a:lvl6pPr indent="0" lvl="5" marL="0" algn="r">
              <a:spcBef>
                <a:spcPts val="0"/>
              </a:spcBef>
              <a:buNone/>
              <a:defRPr b="0" i="0" sz="900" u="none" cap="none" strike="noStrike">
                <a:solidFill>
                  <a:schemeClr val="lt1"/>
                </a:solidFill>
                <a:latin typeface="Proxima Nova"/>
                <a:ea typeface="Proxima Nova"/>
                <a:cs typeface="Proxima Nova"/>
                <a:sym typeface="Proxima Nova"/>
              </a:defRPr>
            </a:lvl6pPr>
            <a:lvl7pPr indent="0" lvl="6" marL="0" algn="r">
              <a:spcBef>
                <a:spcPts val="0"/>
              </a:spcBef>
              <a:buNone/>
              <a:defRPr b="0" i="0" sz="900" u="none" cap="none" strike="noStrike">
                <a:solidFill>
                  <a:schemeClr val="lt1"/>
                </a:solidFill>
                <a:latin typeface="Proxima Nova"/>
                <a:ea typeface="Proxima Nova"/>
                <a:cs typeface="Proxima Nova"/>
                <a:sym typeface="Proxima Nova"/>
              </a:defRPr>
            </a:lvl7pPr>
            <a:lvl8pPr indent="0" lvl="7" marL="0" algn="r">
              <a:spcBef>
                <a:spcPts val="0"/>
              </a:spcBef>
              <a:buNone/>
              <a:defRPr b="0" i="0" sz="900" u="none" cap="none" strike="noStrike">
                <a:solidFill>
                  <a:schemeClr val="lt1"/>
                </a:solidFill>
                <a:latin typeface="Proxima Nova"/>
                <a:ea typeface="Proxima Nova"/>
                <a:cs typeface="Proxima Nova"/>
                <a:sym typeface="Proxima Nova"/>
              </a:defRPr>
            </a:lvl8pPr>
            <a:lvl9pPr indent="0" lvl="8" marL="0" algn="r">
              <a:spcBef>
                <a:spcPts val="0"/>
              </a:spcBef>
              <a:buNone/>
              <a:defRPr b="0" i="0" sz="9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530" name="Shape 530"/>
        <p:cNvGrpSpPr/>
        <p:nvPr/>
      </p:nvGrpSpPr>
      <p:grpSpPr>
        <a:xfrm>
          <a:off x="0" y="0"/>
          <a:ext cx="0" cy="0"/>
          <a:chOff x="0" y="0"/>
          <a:chExt cx="0" cy="0"/>
        </a:xfrm>
      </p:grpSpPr>
      <p:sp>
        <p:nvSpPr>
          <p:cNvPr id="531" name="Google Shape;53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2" name="Google Shape;532;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C:\Users\diyajoseph\Desktop\New folder (3)\Infographics-01-01.png" id="533" name="Google Shape;533;p31"/>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34" name="Google Shape;534;p31"/>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31"/>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31"/>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31"/>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8" name="Google Shape;538;p31"/>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9" name="Google Shape;539;p31"/>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0" name="Google Shape;540;p31"/>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1" name="Google Shape;541;p31"/>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2" name="Google Shape;542;p31"/>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31"/>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3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546" name="Shape 546"/>
        <p:cNvGrpSpPr/>
        <p:nvPr/>
      </p:nvGrpSpPr>
      <p:grpSpPr>
        <a:xfrm>
          <a:off x="0" y="0"/>
          <a:ext cx="0" cy="0"/>
          <a:chOff x="0" y="0"/>
          <a:chExt cx="0" cy="0"/>
        </a:xfrm>
      </p:grpSpPr>
      <p:sp>
        <p:nvSpPr>
          <p:cNvPr id="547" name="Google Shape;547;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8" name="Google Shape;548;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49" name="Google Shape;549;p32"/>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32"/>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32"/>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32"/>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32"/>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32"/>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32"/>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32"/>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32"/>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32"/>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32"/>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32"/>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32"/>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32"/>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32"/>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32"/>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32"/>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6" name="Google Shape;566;p32"/>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7" name="Google Shape;567;p32"/>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8" name="Google Shape;568;p32"/>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9" name="Google Shape;569;p32"/>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0" name="Google Shape;570;p32"/>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1" name="Google Shape;571;p32"/>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2" name="Google Shape;572;p32"/>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None/>
              </a:pPr>
              <a:r>
                <a:t/>
              </a: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None/>
              </a:pPr>
              <a:r>
                <a:t/>
              </a: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None/>
              </a:pPr>
              <a:r>
                <a:t/>
              </a: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9" name="Google Shape;599;p32"/>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3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1" name="Google Shape;601;p3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02" name="Google Shape;602;p32"/>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603" name="Shape 603"/>
        <p:cNvGrpSpPr/>
        <p:nvPr/>
      </p:nvGrpSpPr>
      <p:grpSpPr>
        <a:xfrm>
          <a:off x="0" y="0"/>
          <a:ext cx="0" cy="0"/>
          <a:chOff x="0" y="0"/>
          <a:chExt cx="0" cy="0"/>
        </a:xfrm>
      </p:grpSpPr>
      <p:sp>
        <p:nvSpPr>
          <p:cNvPr id="604" name="Google Shape;604;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5" name="Google Shape;605;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606" name="Google Shape;606;p33"/>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7" name="Google Shape;607;p33"/>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8" name="Google Shape;608;p3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09" name="Google Shape;609;p3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10" name="Google Shape;610;p3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Infographics and Caption">
  <p:cSld name="2_2 Line Title, Infographics and Caption">
    <p:spTree>
      <p:nvGrpSpPr>
        <p:cNvPr id="38"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41" name="Google Shape;41;p5"/>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45" name="Google Shape;45;p5"/>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6" name="Google Shape;46;p5"/>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lang="en-IN" sz="3600">
                <a:solidFill>
                  <a:srgbClr val="F5333F"/>
                </a:solidFill>
                <a:latin typeface="Arial"/>
                <a:ea typeface="Arial"/>
                <a:cs typeface="Arial"/>
                <a:sym typeface="Arial"/>
              </a:rPr>
              <a:t>Click to add Title</a:t>
            </a:r>
            <a:endParaRPr b="0" sz="360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2 Line Title and Content">
  <p:cSld name="1_2 Line Title and Content">
    <p:spTree>
      <p:nvGrpSpPr>
        <p:cNvPr id="49" name="Shape 49"/>
        <p:cNvGrpSpPr/>
        <p:nvPr/>
      </p:nvGrpSpPr>
      <p:grpSpPr>
        <a:xfrm>
          <a:off x="0" y="0"/>
          <a:ext cx="0" cy="0"/>
          <a:chOff x="0" y="0"/>
          <a:chExt cx="0" cy="0"/>
        </a:xfrm>
      </p:grpSpPr>
      <p:sp>
        <p:nvSpPr>
          <p:cNvPr id="50" name="Google Shape;50;p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52" name="Google Shape;52;p6"/>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4" name="Google Shape;54;p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5" name="Google Shape;55;p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56"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58" name="Google Shape;58;p7"/>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7"/>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 name="Google Shape;60;p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63" name="Google Shape;63;p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64"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6" name="Google Shape;66;p8"/>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79" name="Google Shape;79;p8"/>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8"/>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Google Shape;81;p8"/>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2" name="Google Shape;82;p8"/>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3" name="Google Shape;83;p8"/>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8"/>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8"/>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p8"/>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p8"/>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8"/>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2_Title Slide">
    <p:spTree>
      <p:nvGrpSpPr>
        <p:cNvPr id="105" name="Shape 105"/>
        <p:cNvGrpSpPr/>
        <p:nvPr/>
      </p:nvGrpSpPr>
      <p:grpSpPr>
        <a:xfrm>
          <a:off x="0" y="0"/>
          <a:ext cx="0" cy="0"/>
          <a:chOff x="0" y="0"/>
          <a:chExt cx="0" cy="0"/>
        </a:xfrm>
      </p:grpSpPr>
      <p:sp>
        <p:nvSpPr>
          <p:cNvPr id="106" name="Google Shape;106;p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8" name="Google Shape;108;p9"/>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09" name="Google Shape;109;p9"/>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and Content">
  <p:cSld name="2_2 Line Title and Content">
    <p:spTree>
      <p:nvGrpSpPr>
        <p:cNvPr id="112" name="Shape 112"/>
        <p:cNvGrpSpPr/>
        <p:nvPr/>
      </p:nvGrpSpPr>
      <p:grpSpPr>
        <a:xfrm>
          <a:off x="0" y="0"/>
          <a:ext cx="0" cy="0"/>
          <a:chOff x="0" y="0"/>
          <a:chExt cx="0" cy="0"/>
        </a:xfrm>
      </p:grpSpPr>
      <p:sp>
        <p:nvSpPr>
          <p:cNvPr id="113" name="Google Shape;113;p1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4" name="Google Shape;114;p1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indent="0" lvl="1"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indent="0" lvl="2"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indent="0" lvl="3"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indent="0" lvl="4"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indent="0" lvl="5"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indent="0" lvl="6"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indent="0" lvl="7"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indent="0" lvl="8" marL="0" marR="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sp>
        <p:nvSpPr>
          <p:cNvPr id="115" name="Google Shape;115;p10"/>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1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013"/>
              <a:buFont typeface="Calibri"/>
              <a:buNone/>
            </a:pPr>
            <a:r>
              <a:t/>
            </a:r>
            <a:endParaRPr sz="1013">
              <a:solidFill>
                <a:schemeClr val="lt1"/>
              </a:solidFill>
              <a:latin typeface="Calibri"/>
              <a:ea typeface="Calibri"/>
              <a:cs typeface="Calibri"/>
              <a:sym typeface="Calibri"/>
            </a:endParaRPr>
          </a:p>
        </p:txBody>
      </p:sp>
      <p:sp>
        <p:nvSpPr>
          <p:cNvPr id="117" name="Google Shape;117;p1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18" name="Google Shape;118;p1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Proxima Nova"/>
                <a:ea typeface="Proxima Nova"/>
                <a:cs typeface="Proxima Nova"/>
                <a:sym typeface="Proxima Nova"/>
              </a:defRPr>
            </a:lvl1pPr>
            <a:lvl2pPr indent="0" lvl="1" marL="0" marR="0" rtl="0" algn="r">
              <a:spcBef>
                <a:spcPts val="0"/>
              </a:spcBef>
              <a:buNone/>
              <a:defRPr b="0" i="0" sz="900" u="none" cap="none" strike="noStrike">
                <a:solidFill>
                  <a:srgbClr val="888888"/>
                </a:solidFill>
                <a:latin typeface="Proxima Nova"/>
                <a:ea typeface="Proxima Nova"/>
                <a:cs typeface="Proxima Nova"/>
                <a:sym typeface="Proxima Nova"/>
              </a:defRPr>
            </a:lvl2pPr>
            <a:lvl3pPr indent="0" lvl="2" marL="0" marR="0" rtl="0" algn="r">
              <a:spcBef>
                <a:spcPts val="0"/>
              </a:spcBef>
              <a:buNone/>
              <a:defRPr b="0" i="0" sz="900" u="none" cap="none" strike="noStrike">
                <a:solidFill>
                  <a:srgbClr val="888888"/>
                </a:solidFill>
                <a:latin typeface="Proxima Nova"/>
                <a:ea typeface="Proxima Nova"/>
                <a:cs typeface="Proxima Nova"/>
                <a:sym typeface="Proxima Nova"/>
              </a:defRPr>
            </a:lvl3pPr>
            <a:lvl4pPr indent="0" lvl="3" marL="0" marR="0" rtl="0" algn="r">
              <a:spcBef>
                <a:spcPts val="0"/>
              </a:spcBef>
              <a:buNone/>
              <a:defRPr b="0" i="0" sz="900" u="none" cap="none" strike="noStrike">
                <a:solidFill>
                  <a:srgbClr val="888888"/>
                </a:solidFill>
                <a:latin typeface="Proxima Nova"/>
                <a:ea typeface="Proxima Nova"/>
                <a:cs typeface="Proxima Nova"/>
                <a:sym typeface="Proxima Nova"/>
              </a:defRPr>
            </a:lvl4pPr>
            <a:lvl5pPr indent="0" lvl="4" marL="0" marR="0" rtl="0" algn="r">
              <a:spcBef>
                <a:spcPts val="0"/>
              </a:spcBef>
              <a:buNone/>
              <a:defRPr b="0" i="0" sz="900" u="none" cap="none" strike="noStrike">
                <a:solidFill>
                  <a:srgbClr val="888888"/>
                </a:solidFill>
                <a:latin typeface="Proxima Nova"/>
                <a:ea typeface="Proxima Nova"/>
                <a:cs typeface="Proxima Nova"/>
                <a:sym typeface="Proxima Nova"/>
              </a:defRPr>
            </a:lvl5pPr>
            <a:lvl6pPr indent="0" lvl="5" marL="0" marR="0" rtl="0" algn="r">
              <a:spcBef>
                <a:spcPts val="0"/>
              </a:spcBef>
              <a:buNone/>
              <a:defRPr b="0" i="0" sz="900" u="none" cap="none" strike="noStrike">
                <a:solidFill>
                  <a:srgbClr val="888888"/>
                </a:solidFill>
                <a:latin typeface="Proxima Nova"/>
                <a:ea typeface="Proxima Nova"/>
                <a:cs typeface="Proxima Nova"/>
                <a:sym typeface="Proxima Nova"/>
              </a:defRPr>
            </a:lvl6pPr>
            <a:lvl7pPr indent="0" lvl="6" marL="0" marR="0" rtl="0" algn="r">
              <a:spcBef>
                <a:spcPts val="0"/>
              </a:spcBef>
              <a:buNone/>
              <a:defRPr b="0" i="0" sz="900" u="none" cap="none" strike="noStrike">
                <a:solidFill>
                  <a:srgbClr val="888888"/>
                </a:solidFill>
                <a:latin typeface="Proxima Nova"/>
                <a:ea typeface="Proxima Nova"/>
                <a:cs typeface="Proxima Nova"/>
                <a:sym typeface="Proxima Nova"/>
              </a:defRPr>
            </a:lvl7pPr>
            <a:lvl8pPr indent="0" lvl="7" marL="0" marR="0" rtl="0" algn="r">
              <a:spcBef>
                <a:spcPts val="0"/>
              </a:spcBef>
              <a:buNone/>
              <a:defRPr b="0" i="0" sz="900" u="none" cap="none" strike="noStrike">
                <a:solidFill>
                  <a:srgbClr val="888888"/>
                </a:solidFill>
                <a:latin typeface="Proxima Nova"/>
                <a:ea typeface="Proxima Nova"/>
                <a:cs typeface="Proxima Nova"/>
                <a:sym typeface="Proxima Nova"/>
              </a:defRPr>
            </a:lvl8pPr>
            <a:lvl9pPr indent="0" lvl="8" marL="0" marR="0" rtl="0" algn="r">
              <a:spcBef>
                <a:spcPts val="0"/>
              </a:spcBef>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6.jpg"/><Relationship Id="rId4" Type="http://schemas.openxmlformats.org/officeDocument/2006/relationships/image" Target="../media/image3.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4"/>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Intro to Client Server architecture</a:t>
            </a:r>
            <a:endParaRPr b="0" i="0" sz="4000" u="none" cap="none" strike="noStrike">
              <a:solidFill>
                <a:schemeClr val="dk1"/>
              </a:solidFill>
              <a:latin typeface="Proxima Nova"/>
              <a:ea typeface="Proxima Nova"/>
              <a:cs typeface="Proxima Nova"/>
              <a:sym typeface="Proxima Nova"/>
            </a:endParaRPr>
          </a:p>
        </p:txBody>
      </p:sp>
      <p:pic>
        <p:nvPicPr>
          <p:cNvPr id="616" name="Google Shape;616;p34"/>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17" name="Google Shape;617;p34"/>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3"/>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Port: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 port can be referred to as a logical channel through which data can be sent/received to an application.</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Socket: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The unique combination of IP address and Port number together are termed as Socket.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DNS Server: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DNS stands for Domain Name system. </a:t>
            </a:r>
            <a:endParaRPr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DNS is basically a server which translates web addresses or URLs (ex: www.google.com) into their corresponding IP addresses. We don’t have to remember all the IP addresses of each and every website.</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457200" lvl="0" marL="0" rtl="0" algn="l">
              <a:spcBef>
                <a:spcPts val="800"/>
              </a:spcBef>
              <a:spcAft>
                <a:spcPts val="0"/>
              </a:spcAft>
              <a:buNone/>
            </a:pPr>
            <a:r>
              <a:t/>
            </a:r>
            <a:endParaRPr b="1" sz="1400">
              <a:latin typeface="Arial"/>
              <a:ea typeface="Arial"/>
              <a:cs typeface="Arial"/>
              <a:sym typeface="Arial"/>
            </a:endParaRPr>
          </a:p>
        </p:txBody>
      </p:sp>
      <p:sp>
        <p:nvSpPr>
          <p:cNvPr id="691" name="Google Shape;691;p43"/>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692" name="Google Shape;692;p43"/>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4"/>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Clr>
                <a:schemeClr val="dk1"/>
              </a:buClr>
              <a:buSzPts val="1100"/>
              <a:buFont typeface="Arial"/>
              <a:buNone/>
            </a:pPr>
            <a:r>
              <a:rPr b="1" lang="en-IN" sz="1400">
                <a:latin typeface="Arial"/>
                <a:ea typeface="Arial"/>
                <a:cs typeface="Arial"/>
                <a:sym typeface="Arial"/>
              </a:rPr>
              <a:t>ARP: </a:t>
            </a:r>
            <a:endParaRPr b="1"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IN" sz="1400">
                <a:latin typeface="Arial"/>
                <a:ea typeface="Arial"/>
                <a:cs typeface="Arial"/>
                <a:sym typeface="Arial"/>
              </a:rPr>
              <a:t>ARP stands for Address Resolution Protocol. </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IN" sz="1400">
                <a:latin typeface="Arial"/>
                <a:ea typeface="Arial"/>
                <a:cs typeface="Arial"/>
                <a:sym typeface="Arial"/>
              </a:rPr>
              <a:t>It is used to convert an IP address to its corresponding physical address(i.e., MAC Address). </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IN" sz="1400">
                <a:latin typeface="Arial"/>
                <a:ea typeface="Arial"/>
                <a:cs typeface="Arial"/>
                <a:sym typeface="Arial"/>
              </a:rPr>
              <a:t>ARP is used by the Data Link Layer to identify the MAC address of the Receiver’s machine. </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IN" sz="1400">
                <a:latin typeface="Arial"/>
                <a:ea typeface="Arial"/>
                <a:cs typeface="Arial"/>
                <a:sym typeface="Arial"/>
              </a:rPr>
              <a:t>RARP: </a:t>
            </a:r>
            <a:endParaRPr b="1"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IN" sz="1400">
                <a:latin typeface="Arial"/>
                <a:ea typeface="Arial"/>
                <a:cs typeface="Arial"/>
                <a:sym typeface="Arial"/>
              </a:rPr>
              <a:t>RARP stands for Reverse Address Resolution Protocol. </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lang="en-IN" sz="1400">
                <a:latin typeface="Arial"/>
                <a:ea typeface="Arial"/>
                <a:cs typeface="Arial"/>
                <a:sym typeface="Arial"/>
              </a:rPr>
              <a:t>As the name suggests, it provides the IP address of the device given a physical address as input.</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IN" sz="1400">
                <a:latin typeface="Arial"/>
                <a:ea typeface="Arial"/>
                <a:cs typeface="Arial"/>
                <a:sym typeface="Arial"/>
              </a:rPr>
              <a:t>Router:</a:t>
            </a:r>
            <a:endParaRPr b="1" sz="1400">
              <a:latin typeface="Arial"/>
              <a:ea typeface="Arial"/>
              <a:cs typeface="Arial"/>
              <a:sym typeface="Arial"/>
            </a:endParaRPr>
          </a:p>
          <a:p>
            <a:pPr indent="457200" lvl="0" marL="0" rtl="0" algn="l">
              <a:spcBef>
                <a:spcPts val="800"/>
              </a:spcBef>
              <a:spcAft>
                <a:spcPts val="0"/>
              </a:spcAft>
              <a:buClr>
                <a:schemeClr val="dk1"/>
              </a:buClr>
              <a:buSzPts val="1100"/>
              <a:buFont typeface="Arial"/>
              <a:buNone/>
            </a:pPr>
            <a:r>
              <a:rPr lang="en-IN" sz="1400">
                <a:latin typeface="Arial"/>
                <a:ea typeface="Arial"/>
                <a:cs typeface="Arial"/>
                <a:sym typeface="Arial"/>
              </a:rPr>
              <a:t>A router is a networking device that forwards data</a:t>
            </a:r>
            <a:r>
              <a:rPr lang="en-IN" sz="1400" u="sng">
                <a:solidFill>
                  <a:schemeClr val="hlink"/>
                </a:solidFill>
                <a:latin typeface="Arial"/>
                <a:ea typeface="Arial"/>
                <a:cs typeface="Arial"/>
                <a:sym typeface="Arial"/>
              </a:rPr>
              <a:t> </a:t>
            </a:r>
            <a:r>
              <a:rPr lang="en-IN" sz="1400">
                <a:latin typeface="Arial"/>
                <a:ea typeface="Arial"/>
                <a:cs typeface="Arial"/>
                <a:sym typeface="Arial"/>
              </a:rPr>
              <a:t>packets between computer networks. Routers perform the traffic directing functions on the Internet. Data sent through the internet, such as a web page or email, is in the form of data packets.</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800"/>
              </a:spcBef>
              <a:spcAft>
                <a:spcPts val="0"/>
              </a:spcAft>
              <a:buNone/>
            </a:pPr>
            <a:r>
              <a:t/>
            </a:r>
            <a:endParaRPr b="1" sz="1400">
              <a:latin typeface="Arial"/>
              <a:ea typeface="Arial"/>
              <a:cs typeface="Arial"/>
              <a:sym typeface="Arial"/>
            </a:endParaRPr>
          </a:p>
        </p:txBody>
      </p:sp>
      <p:sp>
        <p:nvSpPr>
          <p:cNvPr id="698" name="Google Shape;698;p44"/>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699" name="Google Shape;699;p44"/>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5"/>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Clr>
                <a:schemeClr val="dk1"/>
              </a:buClr>
              <a:buSzPts val="1100"/>
              <a:buFont typeface="Arial"/>
              <a:buNone/>
            </a:pPr>
            <a:r>
              <a:rPr b="1" lang="en-IN" sz="1400">
                <a:latin typeface="Arial"/>
                <a:ea typeface="Arial"/>
                <a:cs typeface="Arial"/>
                <a:sym typeface="Arial"/>
              </a:rPr>
              <a:t>Hub</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hub is a physical layer networking device which is used to connect multiple devices in a network. They are generally used to connect computers in a LAN.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Bridge</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network</a:t>
            </a:r>
            <a:r>
              <a:rPr b="1" lang="en-IN" sz="1400">
                <a:latin typeface="Arial"/>
                <a:ea typeface="Arial"/>
                <a:cs typeface="Arial"/>
                <a:sym typeface="Arial"/>
              </a:rPr>
              <a:t> </a:t>
            </a:r>
            <a:r>
              <a:rPr lang="en-IN" sz="1400">
                <a:latin typeface="Arial"/>
                <a:ea typeface="Arial"/>
                <a:cs typeface="Arial"/>
                <a:sym typeface="Arial"/>
              </a:rPr>
              <a:t>bridge is a computer</a:t>
            </a:r>
            <a:r>
              <a:rPr b="1" lang="en-IN" sz="1400">
                <a:latin typeface="Arial"/>
                <a:ea typeface="Arial"/>
                <a:cs typeface="Arial"/>
                <a:sym typeface="Arial"/>
              </a:rPr>
              <a:t> </a:t>
            </a:r>
            <a:r>
              <a:rPr lang="en-IN" sz="1400">
                <a:latin typeface="Arial"/>
                <a:ea typeface="Arial"/>
                <a:cs typeface="Arial"/>
                <a:sym typeface="Arial"/>
              </a:rPr>
              <a:t>networking device that creates a single aggregate network from multiple communication networks or network segments.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Wireless Router</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wireless router is a device in a wireless local area network (WLAN) that determines the next network point to which a packet should be forwarded toward its destination.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Switch</a:t>
            </a:r>
            <a:endParaRPr b="1" sz="1400">
              <a:latin typeface="Arial"/>
              <a:ea typeface="Arial"/>
              <a:cs typeface="Arial"/>
              <a:sym typeface="Arial"/>
            </a:endParaRPr>
          </a:p>
          <a:p>
            <a:pPr indent="0" lvl="0" marL="0" rtl="0" algn="l">
              <a:spcBef>
                <a:spcPts val="800"/>
              </a:spcBef>
              <a:spcAft>
                <a:spcPts val="0"/>
              </a:spcAft>
              <a:buNone/>
            </a:pPr>
            <a:r>
              <a:rPr lang="en-IN" sz="1400">
                <a:latin typeface="Arial"/>
                <a:ea typeface="Arial"/>
                <a:cs typeface="Arial"/>
                <a:sym typeface="Arial"/>
              </a:rPr>
              <a:t>A network switch is networking hardware that connects devices on a computer network by using packet switching to receive and forward data to the destination device.</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400">
              <a:latin typeface="Arial"/>
              <a:ea typeface="Arial"/>
              <a:cs typeface="Arial"/>
              <a:sym typeface="Arial"/>
            </a:endParaRPr>
          </a:p>
        </p:txBody>
      </p:sp>
      <p:sp>
        <p:nvSpPr>
          <p:cNvPr id="705" name="Google Shape;705;p45"/>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06" name="Google Shape;706;p45"/>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6"/>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Hub</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hub is a physical layer networking device which is used to connect multiple devices in a network. They are generally used to connect computers in a LAN.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Bridge</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network</a:t>
            </a:r>
            <a:r>
              <a:rPr b="1" lang="en-IN" sz="1400">
                <a:latin typeface="Arial"/>
                <a:ea typeface="Arial"/>
                <a:cs typeface="Arial"/>
                <a:sym typeface="Arial"/>
              </a:rPr>
              <a:t> </a:t>
            </a:r>
            <a:r>
              <a:rPr lang="en-IN" sz="1400">
                <a:latin typeface="Arial"/>
                <a:ea typeface="Arial"/>
                <a:cs typeface="Arial"/>
                <a:sym typeface="Arial"/>
              </a:rPr>
              <a:t>bridge is a computer</a:t>
            </a:r>
            <a:r>
              <a:rPr b="1" lang="en-IN" sz="1400">
                <a:latin typeface="Arial"/>
                <a:ea typeface="Arial"/>
                <a:cs typeface="Arial"/>
                <a:sym typeface="Arial"/>
              </a:rPr>
              <a:t> </a:t>
            </a:r>
            <a:r>
              <a:rPr lang="en-IN" sz="1400">
                <a:latin typeface="Arial"/>
                <a:ea typeface="Arial"/>
                <a:cs typeface="Arial"/>
                <a:sym typeface="Arial"/>
              </a:rPr>
              <a:t>networking device that creates a single aggregate network from multiple communication networks or network segments.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Wireless Router</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 wireless router is a device in a wireless local area network (WLAN) that determines the next network point to which a packet should be forwarded toward its destination.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Switch</a:t>
            </a:r>
            <a:endParaRPr b="1" sz="1400">
              <a:latin typeface="Arial"/>
              <a:ea typeface="Arial"/>
              <a:cs typeface="Arial"/>
              <a:sym typeface="Arial"/>
            </a:endParaRPr>
          </a:p>
          <a:p>
            <a:pPr indent="0" lvl="0" marL="0" rtl="0" algn="l">
              <a:spcBef>
                <a:spcPts val="800"/>
              </a:spcBef>
              <a:spcAft>
                <a:spcPts val="0"/>
              </a:spcAft>
              <a:buNone/>
            </a:pPr>
            <a:r>
              <a:rPr lang="en-IN" sz="1400">
                <a:latin typeface="Arial"/>
                <a:ea typeface="Arial"/>
                <a:cs typeface="Arial"/>
                <a:sym typeface="Arial"/>
              </a:rPr>
              <a:t>A network switch is networking hardware that connects devices on a computer network by using packet switching to receive and forward data to the destination device.</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p:txBody>
      </p:sp>
      <p:sp>
        <p:nvSpPr>
          <p:cNvPr id="712" name="Google Shape;712;p46"/>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13" name="Google Shape;713;p46"/>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7"/>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LAN(Local Area Network)</a:t>
            </a:r>
            <a:endParaRPr b="1"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b="1"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1.</a:t>
            </a:r>
            <a:r>
              <a:rPr lang="en-IN" sz="1400">
                <a:latin typeface="Arial"/>
                <a:ea typeface="Arial"/>
                <a:cs typeface="Arial"/>
                <a:sym typeface="Arial"/>
              </a:rPr>
              <a:t>Local Area Network is a group of computers connected to each other in a small area such as building, office.</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2.</a:t>
            </a:r>
            <a:r>
              <a:rPr lang="en-IN" sz="1400">
                <a:latin typeface="Arial"/>
                <a:ea typeface="Arial"/>
                <a:cs typeface="Arial"/>
                <a:sym typeface="Arial"/>
              </a:rPr>
              <a:t>LAN is used for connecting two or more personal computers through a communication medium such as twisted pair, coaxial cable, etc.</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3.</a:t>
            </a:r>
            <a:r>
              <a:rPr lang="en-IN" sz="1400">
                <a:latin typeface="Arial"/>
                <a:ea typeface="Arial"/>
                <a:cs typeface="Arial"/>
                <a:sym typeface="Arial"/>
              </a:rPr>
              <a:t>It is less costly as it is built with inexpensive hardware such as hubs, network adapters, and ethernet cables.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4.</a:t>
            </a:r>
            <a:r>
              <a:rPr lang="en-IN" sz="1400">
                <a:latin typeface="Arial"/>
                <a:ea typeface="Arial"/>
                <a:cs typeface="Arial"/>
                <a:sym typeface="Arial"/>
              </a:rPr>
              <a:t>The data is transferred at an extremely faster rate in Local Area Network.</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5.</a:t>
            </a:r>
            <a:r>
              <a:rPr lang="en-IN" sz="1400">
                <a:latin typeface="Arial"/>
                <a:ea typeface="Arial"/>
                <a:cs typeface="Arial"/>
                <a:sym typeface="Arial"/>
              </a:rPr>
              <a:t>Local Area Network provides higher security.</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sz="1600">
              <a:solidFill>
                <a:srgbClr val="40424E"/>
              </a:solidFill>
              <a:highlight>
                <a:srgbClr val="FFFFFF"/>
              </a:highlight>
            </a:endParaRPr>
          </a:p>
        </p:txBody>
      </p:sp>
      <p:sp>
        <p:nvSpPr>
          <p:cNvPr id="719" name="Google Shape;719;p47"/>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20" name="Google Shape;720;p47"/>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21" name="Google Shape;721;p47"/>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8"/>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PAN(Personal Area Network)</a:t>
            </a:r>
            <a:endParaRPr b="1"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b="1"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1.</a:t>
            </a:r>
            <a:r>
              <a:rPr lang="en-IN" sz="1400">
                <a:latin typeface="Arial"/>
                <a:ea typeface="Arial"/>
                <a:cs typeface="Arial"/>
                <a:sym typeface="Arial"/>
              </a:rPr>
              <a:t>Personal Area Network is a network arranged within an individual person, typically within a range of 10 meters.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2.</a:t>
            </a:r>
            <a:r>
              <a:rPr lang="en-IN" sz="1400">
                <a:latin typeface="Arial"/>
                <a:ea typeface="Arial"/>
                <a:cs typeface="Arial"/>
                <a:sym typeface="Arial"/>
              </a:rPr>
              <a:t>Personal Area Network is used for connecting the computer devices of personal use is known as Personal Area Network.</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3.</a:t>
            </a:r>
            <a:r>
              <a:rPr lang="en-IN" sz="1400">
                <a:latin typeface="Arial"/>
                <a:ea typeface="Arial"/>
                <a:cs typeface="Arial"/>
                <a:sym typeface="Arial"/>
              </a:rPr>
              <a:t>Thomas Zimmerman was the first research scientist to bring the idea of the Personal Area Network.</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4.</a:t>
            </a:r>
            <a:r>
              <a:rPr lang="en-IN" sz="1400">
                <a:latin typeface="Arial"/>
                <a:ea typeface="Arial"/>
                <a:cs typeface="Arial"/>
                <a:sym typeface="Arial"/>
              </a:rPr>
              <a:t>Personal Area Network covers an area of 30 feet.</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5.</a:t>
            </a:r>
            <a:r>
              <a:rPr lang="en-IN" sz="1400">
                <a:latin typeface="Arial"/>
                <a:ea typeface="Arial"/>
                <a:cs typeface="Arial"/>
                <a:sym typeface="Arial"/>
              </a:rPr>
              <a:t>Personal computer devices that are used to develop the personal area network are the laptop, mobile phones, media player and play stations.</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27" name="Google Shape;727;p48"/>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28" name="Google Shape;728;p48"/>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29" name="Google Shape;729;p48"/>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9"/>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MAN(Metropolitan Area Network)</a:t>
            </a:r>
            <a:endParaRPr b="1" sz="1400">
              <a:latin typeface="Arial"/>
              <a:ea typeface="Arial"/>
              <a:cs typeface="Arial"/>
              <a:sym typeface="Arial"/>
            </a:endParaRPr>
          </a:p>
          <a:p>
            <a:pPr indent="0" lvl="0" marL="0" rtl="0" algn="l">
              <a:spcBef>
                <a:spcPts val="80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1.</a:t>
            </a:r>
            <a:r>
              <a:rPr lang="en-IN" sz="1400">
                <a:latin typeface="Arial"/>
                <a:ea typeface="Arial"/>
                <a:cs typeface="Arial"/>
                <a:sym typeface="Arial"/>
              </a:rPr>
              <a:t>A metropolitan area network is a network that covers a larger geographic area by interconnecting a different LAN to form a larger network.</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2.</a:t>
            </a:r>
            <a:r>
              <a:rPr lang="en-IN" sz="1400">
                <a:latin typeface="Arial"/>
                <a:ea typeface="Arial"/>
                <a:cs typeface="Arial"/>
                <a:sym typeface="Arial"/>
              </a:rPr>
              <a:t>Government agencies use MAN to connect to the citizens and private industries.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3.</a:t>
            </a:r>
            <a:r>
              <a:rPr lang="en-IN" sz="1400">
                <a:latin typeface="Arial"/>
                <a:ea typeface="Arial"/>
                <a:cs typeface="Arial"/>
                <a:sym typeface="Arial"/>
              </a:rPr>
              <a:t>In MAN, various LANs are connected to each other through a telephone exchange line.</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4.</a:t>
            </a:r>
            <a:r>
              <a:rPr lang="en-IN" sz="1400">
                <a:latin typeface="Arial"/>
                <a:ea typeface="Arial"/>
                <a:cs typeface="Arial"/>
                <a:sym typeface="Arial"/>
              </a:rPr>
              <a:t>The most widely used protocols in MAN are RS-232, Frame Relay, ATM, ISDN, OC-3, ADSL, etc.</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5.</a:t>
            </a:r>
            <a:r>
              <a:rPr lang="en-IN" sz="1400">
                <a:latin typeface="Arial"/>
                <a:ea typeface="Arial"/>
                <a:cs typeface="Arial"/>
                <a:sym typeface="Arial"/>
              </a:rPr>
              <a:t>It has a higher range than Local Area Network(LAN).</a:t>
            </a:r>
            <a:endParaRPr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35" name="Google Shape;735;p49"/>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36" name="Google Shape;736;p49"/>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37" name="Google Shape;737;p49"/>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0"/>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WAN(Wide Area Network)</a:t>
            </a:r>
            <a:endParaRPr b="1" sz="1400">
              <a:latin typeface="Arial"/>
              <a:ea typeface="Arial"/>
              <a:cs typeface="Arial"/>
              <a:sym typeface="Arial"/>
            </a:endParaRPr>
          </a:p>
          <a:p>
            <a:pPr indent="0" lvl="0" marL="0" rtl="0" algn="l">
              <a:spcBef>
                <a:spcPts val="80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1.</a:t>
            </a:r>
            <a:r>
              <a:rPr lang="en-IN" sz="1400">
                <a:latin typeface="Arial"/>
                <a:ea typeface="Arial"/>
                <a:cs typeface="Arial"/>
                <a:sym typeface="Arial"/>
              </a:rPr>
              <a:t>A Wide Area Network is a network that extends over a large geographical area such as states or countries.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2.</a:t>
            </a:r>
            <a:r>
              <a:rPr lang="en-IN" sz="1400">
                <a:latin typeface="Arial"/>
                <a:ea typeface="Arial"/>
                <a:cs typeface="Arial"/>
                <a:sym typeface="Arial"/>
              </a:rPr>
              <a:t>A Wide Area Network is quite bigger network than the LAN.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3.</a:t>
            </a:r>
            <a:r>
              <a:rPr lang="en-IN" sz="1400">
                <a:latin typeface="Arial"/>
                <a:ea typeface="Arial"/>
                <a:cs typeface="Arial"/>
                <a:sym typeface="Arial"/>
              </a:rPr>
              <a:t>A Wide Area Network is not limited to a single location, but it spans over a large geographical area through a telephone line, fiber optic cable or satellite links.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4.</a:t>
            </a:r>
            <a:r>
              <a:rPr lang="en-IN" sz="1400">
                <a:latin typeface="Arial"/>
                <a:ea typeface="Arial"/>
                <a:cs typeface="Arial"/>
                <a:sym typeface="Arial"/>
              </a:rPr>
              <a:t>The internet is one of the biggest WAN in the world.</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5.</a:t>
            </a:r>
            <a:r>
              <a:rPr lang="en-IN" sz="1400">
                <a:latin typeface="Arial"/>
                <a:ea typeface="Arial"/>
                <a:cs typeface="Arial"/>
                <a:sym typeface="Arial"/>
              </a:rPr>
              <a:t>A Wide Area Network is widely used in the field of Business, government, and education.</a:t>
            </a:r>
            <a:endParaRPr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43" name="Google Shape;743;p50"/>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44" name="Google Shape;744;p50"/>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45" name="Google Shape;745;p50"/>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1"/>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WAN(Wide Area Network)</a:t>
            </a:r>
            <a:endParaRPr b="1" sz="1400">
              <a:latin typeface="Arial"/>
              <a:ea typeface="Arial"/>
              <a:cs typeface="Arial"/>
              <a:sym typeface="Arial"/>
            </a:endParaRPr>
          </a:p>
          <a:p>
            <a:pPr indent="0" lvl="0" marL="0" rtl="0" algn="l">
              <a:spcBef>
                <a:spcPts val="80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1.</a:t>
            </a:r>
            <a:r>
              <a:rPr lang="en-IN" sz="1400">
                <a:latin typeface="Arial"/>
                <a:ea typeface="Arial"/>
                <a:cs typeface="Arial"/>
                <a:sym typeface="Arial"/>
              </a:rPr>
              <a:t>A Wide Area Network is a network that extends over a large geographical area such as states or countries.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2.</a:t>
            </a:r>
            <a:r>
              <a:rPr lang="en-IN" sz="1400">
                <a:latin typeface="Arial"/>
                <a:ea typeface="Arial"/>
                <a:cs typeface="Arial"/>
                <a:sym typeface="Arial"/>
              </a:rPr>
              <a:t>A Wide Area Network is quite bigger network than the LAN.</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3.</a:t>
            </a:r>
            <a:r>
              <a:rPr lang="en-IN" sz="1400">
                <a:latin typeface="Arial"/>
                <a:ea typeface="Arial"/>
                <a:cs typeface="Arial"/>
                <a:sym typeface="Arial"/>
              </a:rPr>
              <a:t>A Wide Area Network is not limited to a single location, but it spans over a large geographical area through a telephone line, fiber optic cable or satellite links.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4.</a:t>
            </a:r>
            <a:r>
              <a:rPr lang="en-IN" sz="1400">
                <a:latin typeface="Arial"/>
                <a:ea typeface="Arial"/>
                <a:cs typeface="Arial"/>
                <a:sym typeface="Arial"/>
              </a:rPr>
              <a:t>The internet is one of the biggest WAN in the world.</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IN">
                <a:latin typeface="Arial"/>
                <a:ea typeface="Arial"/>
                <a:cs typeface="Arial"/>
                <a:sym typeface="Arial"/>
              </a:rPr>
              <a:t>5.</a:t>
            </a:r>
            <a:r>
              <a:rPr lang="en-IN" sz="1400">
                <a:latin typeface="Arial"/>
                <a:ea typeface="Arial"/>
                <a:cs typeface="Arial"/>
                <a:sym typeface="Arial"/>
              </a:rPr>
              <a:t>A Wide Area Network is widely used in the field of Business, government, and education.</a:t>
            </a:r>
            <a:endParaRPr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51" name="Google Shape;751;p51"/>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52" name="Google Shape;752;p51"/>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53" name="Google Shape;753;p51"/>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2"/>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Clr>
                <a:schemeClr val="dk1"/>
              </a:buClr>
              <a:buSzPts val="1100"/>
              <a:buFont typeface="Arial"/>
              <a:buNone/>
            </a:pPr>
            <a:r>
              <a:rPr lang="en-IN" sz="1400">
                <a:latin typeface="Arial"/>
                <a:ea typeface="Arial"/>
                <a:cs typeface="Arial"/>
                <a:sym typeface="Arial"/>
              </a:rPr>
              <a:t>Geometric representation of how the computers are connected to each other is known as topology. There are five types of topology – Mesh, Star, Bus, Ring and Hybrid.</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b="1" lang="en-IN" sz="1400">
                <a:latin typeface="Arial"/>
                <a:ea typeface="Arial"/>
                <a:cs typeface="Arial"/>
                <a:sym typeface="Arial"/>
              </a:rPr>
              <a:t>In mesh topology</a:t>
            </a:r>
            <a:r>
              <a:rPr lang="en-IN" sz="1400">
                <a:latin typeface="Arial"/>
                <a:ea typeface="Arial"/>
                <a:cs typeface="Arial"/>
                <a:sym typeface="Arial"/>
              </a:rPr>
              <a:t> each device is connected to every other device on the network through a dedicated point-to-point link. When we say dedicated it means that the link only carries data for the two connected devices only. </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b="1" lang="en-IN" sz="1400">
                <a:latin typeface="Arial"/>
                <a:ea typeface="Arial"/>
                <a:cs typeface="Arial"/>
                <a:sym typeface="Arial"/>
              </a:rPr>
              <a:t>In star topology</a:t>
            </a:r>
            <a:r>
              <a:rPr lang="en-IN" sz="1400">
                <a:latin typeface="Arial"/>
                <a:ea typeface="Arial"/>
                <a:cs typeface="Arial"/>
                <a:sym typeface="Arial"/>
              </a:rPr>
              <a:t> each device in the network is connected to a central device called hub. Unlike Mesh topology, star topology doesn’t allow direct communication between devices, a device must have to communicate through hub. If one device wants to send data to other device, it has to first send the data to hub and then the hub transmit that data to the designated device.</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b="1" lang="en-IN" sz="1400">
                <a:latin typeface="Arial"/>
                <a:ea typeface="Arial"/>
                <a:cs typeface="Arial"/>
                <a:sym typeface="Arial"/>
              </a:rPr>
              <a:t>In bus topology</a:t>
            </a:r>
            <a:r>
              <a:rPr lang="en-IN" sz="1400">
                <a:latin typeface="Arial"/>
                <a:ea typeface="Arial"/>
                <a:cs typeface="Arial"/>
                <a:sym typeface="Arial"/>
              </a:rPr>
              <a:t> there is a main cable and all the devices are connected to this main cable through drop lines. There is a device called tap that connects the drop line to the main cable. Since all the data is transmitted over the main cable, there is a limit of drop lines and the distance a main cable can have.</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59" name="Google Shape;759;p52"/>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60" name="Google Shape;760;p52"/>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61" name="Google Shape;761;p52"/>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35"/>
          <p:cNvPicPr preferRelativeResize="0"/>
          <p:nvPr>
            <p:ph idx="2" type="pic"/>
          </p:nvPr>
        </p:nvPicPr>
        <p:blipFill rotWithShape="1">
          <a:blip r:embed="rId3">
            <a:alphaModFix/>
          </a:blip>
          <a:srcRect b="7697" l="0" r="0" t="7698"/>
          <a:stretch/>
        </p:blipFill>
        <p:spPr>
          <a:xfrm>
            <a:off x="0" y="-11"/>
            <a:ext cx="9144000" cy="5143500"/>
          </a:xfrm>
          <a:prstGeom prst="rect">
            <a:avLst/>
          </a:prstGeom>
          <a:noFill/>
          <a:ln>
            <a:noFill/>
          </a:ln>
        </p:spPr>
      </p:pic>
      <p:sp>
        <p:nvSpPr>
          <p:cNvPr id="623" name="Google Shape;623;p35"/>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72D3F"/>
              </a:buClr>
              <a:buSzPts val="1400"/>
              <a:buFont typeface="Proxima Nova"/>
              <a:buNone/>
            </a:pPr>
            <a:r>
              <a:rPr lang="en-IN" sz="900">
                <a:solidFill>
                  <a:srgbClr val="E72D3F"/>
                </a:solidFill>
                <a:latin typeface="Proxima Nova"/>
                <a:ea typeface="Proxima Nova"/>
                <a:cs typeface="Proxima Nova"/>
                <a:sym typeface="Proxima Nova"/>
              </a:rPr>
              <a:t>23/05/19</a:t>
            </a:r>
            <a:endParaRPr sz="900">
              <a:solidFill>
                <a:srgbClr val="E72D3F"/>
              </a:solidFill>
              <a:latin typeface="Proxima Nova"/>
              <a:ea typeface="Proxima Nova"/>
              <a:cs typeface="Proxima Nova"/>
              <a:sym typeface="Proxima Nova"/>
            </a:endParaRPr>
          </a:p>
        </p:txBody>
      </p:sp>
      <p:sp>
        <p:nvSpPr>
          <p:cNvPr id="624" name="Google Shape;624;p35"/>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E72D3F"/>
              </a:buClr>
              <a:buSzPts val="900"/>
              <a:buFont typeface="Proxima Nova"/>
              <a:buNone/>
            </a:pPr>
            <a:fld id="{00000000-1234-1234-1234-123412341234}" type="slidenum">
              <a:rPr lang="en-I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25" name="Google Shape;625;p35"/>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626" name="Google Shape;626;p35"/>
          <p:cNvSpPr txBox="1"/>
          <p:nvPr/>
        </p:nvSpPr>
        <p:spPr>
          <a:xfrm>
            <a:off x="733775" y="1063023"/>
            <a:ext cx="3000900" cy="1340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Course :</a:t>
            </a:r>
            <a:r>
              <a:rPr b="0" i="0" lang="en-IN" sz="1800" u="none" cap="none" strike="noStrike">
                <a:solidFill>
                  <a:schemeClr val="lt1"/>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Backend</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Lecture On :</a:t>
            </a:r>
            <a:r>
              <a:rPr b="0" i="0" lang="en-IN" sz="1800" u="none" cap="none" strike="noStrike">
                <a:solidFill>
                  <a:srgbClr val="FFFFFF"/>
                </a:solidFill>
                <a:latin typeface="Proxima Nova"/>
                <a:ea typeface="Proxima Nova"/>
                <a:cs typeface="Proxima Nova"/>
                <a:sym typeface="Proxima Nova"/>
              </a:rPr>
              <a:t> </a:t>
            </a:r>
            <a:r>
              <a:rPr lang="en-IN" sz="1800">
                <a:solidFill>
                  <a:schemeClr val="lt1"/>
                </a:solidFill>
                <a:latin typeface="Proxima Nova"/>
                <a:ea typeface="Proxima Nova"/>
                <a:cs typeface="Proxima Nova"/>
                <a:sym typeface="Proxima Nova"/>
              </a:rPr>
              <a:t>Intro to client server architecture</a:t>
            </a:r>
            <a:endParaRPr b="0" i="0" sz="18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000000"/>
              </a:buClr>
              <a:buSzPts val="1800"/>
              <a:buFont typeface="Arial"/>
              <a:buNone/>
            </a:pPr>
            <a:r>
              <a:rPr b="1" i="0" lang="en-IN" sz="1800" u="none" cap="none" strike="noStrike">
                <a:solidFill>
                  <a:srgbClr val="FFFFFF"/>
                </a:solidFill>
                <a:latin typeface="Proxima Nova"/>
                <a:ea typeface="Proxima Nova"/>
                <a:cs typeface="Proxima Nova"/>
                <a:sym typeface="Proxima Nova"/>
              </a:rPr>
              <a:t>Instructor :</a:t>
            </a:r>
            <a:r>
              <a:rPr b="0" i="0" lang="en-IN" sz="1800" u="none" cap="none" strike="noStrike">
                <a:solidFill>
                  <a:schemeClr val="lt1"/>
                </a:solidFill>
                <a:latin typeface="Proxima Nova"/>
                <a:ea typeface="Proxima Nova"/>
                <a:cs typeface="Proxima Nova"/>
                <a:sym typeface="Proxima Nova"/>
              </a:rPr>
              <a:t> </a:t>
            </a:r>
            <a:endParaRPr b="0" i="0" sz="1800" u="none" cap="none" strike="noStrike">
              <a:solidFill>
                <a:schemeClr val="lt1"/>
              </a:solidFill>
              <a:latin typeface="Proxima Nova"/>
              <a:ea typeface="Proxima Nova"/>
              <a:cs typeface="Proxima Nova"/>
              <a:sym typeface="Proxima Nova"/>
            </a:endParaRPr>
          </a:p>
        </p:txBody>
      </p:sp>
      <p:pic>
        <p:nvPicPr>
          <p:cNvPr id="627" name="Google Shape;627;p35"/>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3"/>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457200" rtl="0" algn="l">
              <a:spcBef>
                <a:spcPts val="800"/>
              </a:spcBef>
              <a:spcAft>
                <a:spcPts val="0"/>
              </a:spcAft>
              <a:buClr>
                <a:schemeClr val="dk1"/>
              </a:buClr>
              <a:buSzPts val="1100"/>
              <a:buFont typeface="Arial"/>
              <a:buNone/>
            </a:pPr>
            <a:r>
              <a:rPr b="1" lang="en-IN" sz="1400">
                <a:latin typeface="Arial"/>
                <a:ea typeface="Arial"/>
                <a:cs typeface="Arial"/>
                <a:sym typeface="Arial"/>
              </a:rPr>
              <a:t>In ring topology</a:t>
            </a:r>
            <a:r>
              <a:rPr lang="en-IN" sz="1400">
                <a:latin typeface="Arial"/>
                <a:ea typeface="Arial"/>
                <a:cs typeface="Arial"/>
                <a:sym typeface="Arial"/>
              </a:rPr>
              <a:t> each device is connected with the two devices on either side of it. There are two dedicated point to point links a device has with the devices on the either side of it. This structure forms a ring thus it is known as ring topology. If a device wants to send data to another device then it sends the data in one direction, each device in ring topology has a repeater, if the received data is intended for other device then repeater forwards this data until the intended device receives it.</a:t>
            </a:r>
            <a:endParaRPr sz="1400">
              <a:latin typeface="Arial"/>
              <a:ea typeface="Arial"/>
              <a:cs typeface="Arial"/>
              <a:sym typeface="Arial"/>
            </a:endParaRPr>
          </a:p>
          <a:p>
            <a:pPr indent="0" lvl="0" marL="457200" rtl="0" algn="l">
              <a:spcBef>
                <a:spcPts val="800"/>
              </a:spcBef>
              <a:spcAft>
                <a:spcPts val="0"/>
              </a:spcAft>
              <a:buClr>
                <a:schemeClr val="dk1"/>
              </a:buClr>
              <a:buSzPts val="1100"/>
              <a:buFont typeface="Arial"/>
              <a:buNone/>
            </a:pPr>
            <a:r>
              <a:rPr b="1" lang="en-IN" sz="1400">
                <a:latin typeface="Arial"/>
                <a:ea typeface="Arial"/>
                <a:cs typeface="Arial"/>
                <a:sym typeface="Arial"/>
              </a:rPr>
              <a:t>A combination</a:t>
            </a:r>
            <a:r>
              <a:rPr lang="en-IN" sz="1400">
                <a:latin typeface="Arial"/>
                <a:ea typeface="Arial"/>
                <a:cs typeface="Arial"/>
                <a:sym typeface="Arial"/>
              </a:rPr>
              <a:t> of two or more topology is known as hybrid topology. For example a combination of star and mesh topology is known as hybrid topology.</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sz="1300">
              <a:latin typeface="Arial"/>
              <a:ea typeface="Arial"/>
              <a:cs typeface="Arial"/>
              <a:sym typeface="Arial"/>
            </a:endParaRPr>
          </a:p>
        </p:txBody>
      </p:sp>
      <p:sp>
        <p:nvSpPr>
          <p:cNvPr id="767" name="Google Shape;767;p53"/>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68" name="Google Shape;768;p53"/>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769" name="Google Shape;769;p53"/>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4"/>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The World Wide Web is about communication between web clients and web servers.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HTTP stands for </a:t>
            </a:r>
            <a:r>
              <a:rPr b="1" lang="en-IN" sz="1400">
                <a:latin typeface="Arial"/>
                <a:ea typeface="Arial"/>
                <a:cs typeface="Arial"/>
                <a:sym typeface="Arial"/>
              </a:rPr>
              <a:t>Hypertext Transfer Protocol.</a:t>
            </a:r>
            <a:endParaRPr b="1"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Communication between clients and servers is done by requests and responses.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This protocol is known as </a:t>
            </a:r>
            <a:r>
              <a:rPr lang="en-IN" sz="1400">
                <a:latin typeface="Arial"/>
                <a:ea typeface="Arial"/>
                <a:cs typeface="Arial"/>
                <a:sym typeface="Arial"/>
              </a:rPr>
              <a:t>Hypertext</a:t>
            </a:r>
            <a:r>
              <a:rPr lang="en-IN" sz="1400">
                <a:latin typeface="Arial"/>
                <a:ea typeface="Arial"/>
                <a:cs typeface="Arial"/>
                <a:sym typeface="Arial"/>
              </a:rPr>
              <a:t> Transfer Protocol because of its efficiency that allows us to use in a hypertext environment where there are rapid jumps from one document to another document.</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HTTP is similar to the FTP as it also transfers the files from one host to another host. But, HTTP is simpler than FTP as HTTP uses only one connection, i.e., no control connection to transfer the files.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HTTP is used to carry the data in the form of MIME-like format.</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a:latin typeface="Arial"/>
                <a:ea typeface="Arial"/>
                <a:cs typeface="Arial"/>
                <a:sym typeface="Arial"/>
              </a:rPr>
              <a:t>•</a:t>
            </a:r>
            <a:r>
              <a:rPr lang="en-IN" sz="1400">
                <a:latin typeface="Arial"/>
                <a:ea typeface="Arial"/>
                <a:cs typeface="Arial"/>
                <a:sym typeface="Arial"/>
              </a:rPr>
              <a:t>HTTP is similar to SMTP as the data is transferred between client and server. The HTTP differs from the SMTP in the way the messages are sent from the client to the server and from server to the client. SMTP messages are stored and forwarded while HTTP messages are delivered immediately.</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b="1" sz="1400">
              <a:latin typeface="Arial"/>
              <a:ea typeface="Arial"/>
              <a:cs typeface="Arial"/>
              <a:sym typeface="Arial"/>
            </a:endParaRPr>
          </a:p>
        </p:txBody>
      </p:sp>
      <p:sp>
        <p:nvSpPr>
          <p:cNvPr id="775" name="Google Shape;775;p54"/>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76" name="Google Shape;776;p54"/>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HTTP Protocol</a:t>
            </a:r>
            <a:endParaRPr b="0" i="0" sz="2340">
              <a:solidFill>
                <a:schemeClr val="lt1"/>
              </a:solidFill>
              <a:latin typeface="Proxima Nova"/>
              <a:ea typeface="Proxima Nova"/>
              <a:cs typeface="Proxima Nova"/>
              <a:sym typeface="Proxima Nova"/>
            </a:endParaRPr>
          </a:p>
        </p:txBody>
      </p:sp>
      <p:sp>
        <p:nvSpPr>
          <p:cNvPr id="777" name="Google Shape;777;p54"/>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Features of HTTP:</a:t>
            </a:r>
            <a:endParaRPr b="1"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b="1"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IN" sz="1400">
                <a:latin typeface="Arial"/>
                <a:ea typeface="Arial"/>
                <a:cs typeface="Arial"/>
                <a:sym typeface="Arial"/>
              </a:rPr>
              <a:t>Connectionless protocol:</a:t>
            </a:r>
            <a:r>
              <a:rPr lang="en-IN" sz="1400">
                <a:latin typeface="Arial"/>
                <a:ea typeface="Arial"/>
                <a:cs typeface="Arial"/>
                <a:sym typeface="Arial"/>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The connection between client and server exist only during the current request and response time only.</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IN" sz="1400">
                <a:latin typeface="Arial"/>
                <a:ea typeface="Arial"/>
                <a:cs typeface="Arial"/>
                <a:sym typeface="Arial"/>
              </a:rPr>
              <a:t>Media independent:</a:t>
            </a:r>
            <a:r>
              <a:rPr lang="en-IN" sz="1400">
                <a:latin typeface="Arial"/>
                <a:ea typeface="Arial"/>
                <a:cs typeface="Arial"/>
                <a:sym typeface="Arial"/>
              </a:rPr>
              <a:t> HTTP protocol is a media independent as data can be sent as long as both the client and server know how to handle the data content. It is required for both the client and server to specify the content type in MIME-type header.</a:t>
            </a:r>
            <a:endParaRPr sz="1400">
              <a:latin typeface="Arial"/>
              <a:ea typeface="Arial"/>
              <a:cs typeface="Arial"/>
              <a:sym typeface="Arial"/>
            </a:endParaRPr>
          </a:p>
          <a:p>
            <a:pPr indent="0" lvl="0" marL="457200" rtl="0" algn="l">
              <a:spcBef>
                <a:spcPts val="0"/>
              </a:spcBef>
              <a:spcAft>
                <a:spcPts val="0"/>
              </a:spcAft>
              <a:buNone/>
            </a:pPr>
            <a:r>
              <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b="1" lang="en-IN" sz="1400">
                <a:latin typeface="Arial"/>
                <a:ea typeface="Arial"/>
                <a:cs typeface="Arial"/>
                <a:sym typeface="Arial"/>
              </a:rPr>
              <a:t>Stateless:</a:t>
            </a:r>
            <a:r>
              <a:rPr lang="en-IN" sz="1400">
                <a:latin typeface="Arial"/>
                <a:ea typeface="Arial"/>
                <a:cs typeface="Arial"/>
                <a:sym typeface="Arial"/>
              </a:rPr>
              <a:t> HTTP is a stateless protocol as both the client and server know each other only during the current request. Due to this nature of the protocol, both the client and server do not retain the information between various requests of the web pages.</a:t>
            </a:r>
            <a:endParaRPr sz="1400">
              <a:latin typeface="Arial"/>
              <a:ea typeface="Arial"/>
              <a:cs typeface="Arial"/>
              <a:sym typeface="Arial"/>
            </a:endParaRPr>
          </a:p>
          <a:p>
            <a:pPr indent="0" lvl="0" marL="457200" rtl="0" algn="l">
              <a:lnSpc>
                <a:spcPct val="115000"/>
              </a:lnSpc>
              <a:spcBef>
                <a:spcPts val="1100"/>
              </a:spcBef>
              <a:spcAft>
                <a:spcPts val="1100"/>
              </a:spcAft>
              <a:buNone/>
            </a:pPr>
            <a:r>
              <a:t/>
            </a:r>
            <a:endParaRPr>
              <a:latin typeface="Arial"/>
              <a:ea typeface="Arial"/>
              <a:cs typeface="Arial"/>
              <a:sym typeface="Arial"/>
            </a:endParaRPr>
          </a:p>
        </p:txBody>
      </p:sp>
      <p:sp>
        <p:nvSpPr>
          <p:cNvPr id="783" name="Google Shape;783;p55"/>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84" name="Google Shape;784;p55"/>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HTTP Protocol</a:t>
            </a:r>
            <a:endParaRPr b="0" i="0" sz="2340">
              <a:solidFill>
                <a:schemeClr val="lt1"/>
              </a:solidFill>
              <a:latin typeface="Proxima Nova"/>
              <a:ea typeface="Proxima Nova"/>
              <a:cs typeface="Proxima Nova"/>
              <a:sym typeface="Proxima Nova"/>
            </a:endParaRPr>
          </a:p>
        </p:txBody>
      </p:sp>
      <p:sp>
        <p:nvSpPr>
          <p:cNvPr id="785" name="Google Shape;785;p55"/>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6"/>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0" rtl="0" algn="l">
              <a:lnSpc>
                <a:spcPct val="115000"/>
              </a:lnSpc>
              <a:spcBef>
                <a:spcPts val="1100"/>
              </a:spcBef>
              <a:spcAft>
                <a:spcPts val="0"/>
              </a:spcAft>
              <a:buNone/>
            </a:pPr>
            <a:r>
              <a:rPr b="1" lang="en-IN" sz="1400">
                <a:highlight>
                  <a:srgbClr val="FFFFFF"/>
                </a:highlight>
                <a:latin typeface="Arial"/>
                <a:ea typeface="Arial"/>
                <a:cs typeface="Arial"/>
                <a:sym typeface="Arial"/>
              </a:rPr>
              <a:t>An operating system (OS)</a:t>
            </a:r>
            <a:r>
              <a:rPr lang="en-IN" sz="1400">
                <a:highlight>
                  <a:srgbClr val="FFFFFF"/>
                </a:highlight>
                <a:latin typeface="Arial"/>
                <a:ea typeface="Arial"/>
                <a:cs typeface="Arial"/>
                <a:sym typeface="Arial"/>
              </a:rPr>
              <a:t> is a collection of software that manages computer hardware resources and provides common services for computer programs. The operating system is a vital component of the system software in a computer system.</a:t>
            </a:r>
            <a:endParaRPr sz="140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1400">
              <a:highlight>
                <a:srgbClr val="FFFFFF"/>
              </a:highlight>
              <a:latin typeface="Arial"/>
              <a:ea typeface="Arial"/>
              <a:cs typeface="Arial"/>
              <a:sym typeface="Arial"/>
            </a:endParaRPr>
          </a:p>
          <a:p>
            <a:pPr indent="0" lvl="0" marL="25400" marR="25400" rtl="0" algn="just">
              <a:lnSpc>
                <a:spcPct val="115000"/>
              </a:lnSpc>
              <a:spcBef>
                <a:spcPts val="1100"/>
              </a:spcBef>
              <a:spcAft>
                <a:spcPts val="0"/>
              </a:spcAft>
              <a:buClr>
                <a:schemeClr val="dk1"/>
              </a:buClr>
              <a:buSzPts val="1100"/>
              <a:buFont typeface="Arial"/>
              <a:buNone/>
            </a:pPr>
            <a:r>
              <a:rPr lang="en-IN" sz="1400">
                <a:latin typeface="Arial"/>
                <a:ea typeface="Arial"/>
                <a:cs typeface="Arial"/>
                <a:sym typeface="Arial"/>
              </a:rPr>
              <a:t>Some popular Operating Systems include Linux Operating System, Windows Operating System, VMS, OS/400, AIX, z/OS, etc.</a:t>
            </a:r>
            <a:endParaRPr sz="1400">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100"/>
              </a:spcBef>
              <a:spcAft>
                <a:spcPts val="1100"/>
              </a:spcAft>
              <a:buNone/>
            </a:pPr>
            <a:r>
              <a:t/>
            </a:r>
            <a:endParaRPr sz="1400">
              <a:highlight>
                <a:srgbClr val="FFFFFF"/>
              </a:highlight>
              <a:latin typeface="Arial"/>
              <a:ea typeface="Arial"/>
              <a:cs typeface="Arial"/>
              <a:sym typeface="Arial"/>
            </a:endParaRPr>
          </a:p>
        </p:txBody>
      </p:sp>
      <p:sp>
        <p:nvSpPr>
          <p:cNvPr id="791" name="Google Shape;791;p56"/>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792" name="Google Shape;792;p56"/>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Operating system basics</a:t>
            </a:r>
            <a:endParaRPr b="0" i="0" sz="2340">
              <a:solidFill>
                <a:schemeClr val="lt1"/>
              </a:solidFill>
              <a:latin typeface="Proxima Nova"/>
              <a:ea typeface="Proxima Nova"/>
              <a:cs typeface="Proxima Nova"/>
              <a:sym typeface="Proxima Nova"/>
            </a:endParaRPr>
          </a:p>
        </p:txBody>
      </p:sp>
      <p:sp>
        <p:nvSpPr>
          <p:cNvPr id="793" name="Google Shape;793;p56"/>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57"/>
          <p:cNvSpPr txBox="1"/>
          <p:nvPr>
            <p:ph idx="1" type="body"/>
          </p:nvPr>
        </p:nvSpPr>
        <p:spPr>
          <a:xfrm>
            <a:off x="630250" y="1229000"/>
            <a:ext cx="8233200" cy="3669600"/>
          </a:xfrm>
          <a:prstGeom prst="rect">
            <a:avLst/>
          </a:prstGeom>
          <a:noFill/>
          <a:ln>
            <a:noFill/>
          </a:ln>
        </p:spPr>
        <p:txBody>
          <a:bodyPr anchorCtr="0" anchor="t" bIns="45700" lIns="90000" spcFirstLastPara="1" rIns="91425" wrap="square" tIns="45700">
            <a:noAutofit/>
          </a:bodyPr>
          <a:lstStyle/>
          <a:p>
            <a:pPr indent="0" lvl="0" marL="25400" marR="25400" rtl="0" algn="just">
              <a:lnSpc>
                <a:spcPct val="115000"/>
              </a:lnSpc>
              <a:spcBef>
                <a:spcPts val="600"/>
              </a:spcBef>
              <a:spcAft>
                <a:spcPts val="0"/>
              </a:spcAft>
              <a:buClr>
                <a:schemeClr val="dk1"/>
              </a:buClr>
              <a:buSzPts val="1100"/>
              <a:buFont typeface="Arial"/>
              <a:buNone/>
            </a:pPr>
            <a:r>
              <a:rPr lang="en-IN" sz="1400">
                <a:latin typeface="Arial"/>
                <a:ea typeface="Arial"/>
                <a:cs typeface="Arial"/>
                <a:sym typeface="Arial"/>
              </a:rPr>
              <a:t>Following are some of important functions of an operating System.</a:t>
            </a:r>
            <a:endParaRPr sz="1400">
              <a:latin typeface="Arial"/>
              <a:ea typeface="Arial"/>
              <a:cs typeface="Arial"/>
              <a:sym typeface="Arial"/>
            </a:endParaRPr>
          </a:p>
          <a:p>
            <a:pPr indent="-317500" lvl="0" marL="457200" rtl="0" algn="l">
              <a:lnSpc>
                <a:spcPct val="115000"/>
              </a:lnSpc>
              <a:spcBef>
                <a:spcPts val="700"/>
              </a:spcBef>
              <a:spcAft>
                <a:spcPts val="0"/>
              </a:spcAft>
              <a:buSzPts val="1400"/>
              <a:buChar char="●"/>
            </a:pPr>
            <a:r>
              <a:rPr lang="en-IN" sz="1400">
                <a:latin typeface="Arial"/>
                <a:ea typeface="Arial"/>
                <a:cs typeface="Arial"/>
                <a:sym typeface="Arial"/>
              </a:rPr>
              <a:t>Memory Management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Processor Management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Device Management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File Management</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Security</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Control over system performance</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Job accounting</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Error detecting aids</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en-IN" sz="1400">
                <a:latin typeface="Arial"/>
                <a:ea typeface="Arial"/>
                <a:cs typeface="Arial"/>
                <a:sym typeface="Arial"/>
              </a:rPr>
              <a:t>Coordination between other software and users</a:t>
            </a:r>
            <a:endParaRPr sz="1400">
              <a:latin typeface="Arial"/>
              <a:ea typeface="Arial"/>
              <a:cs typeface="Arial"/>
              <a:sym typeface="Arial"/>
            </a:endParaRPr>
          </a:p>
          <a:p>
            <a:pPr indent="0" lvl="0" marL="0" rtl="0" algn="l">
              <a:lnSpc>
                <a:spcPct val="115000"/>
              </a:lnSpc>
              <a:spcBef>
                <a:spcPts val="1100"/>
              </a:spcBef>
              <a:spcAft>
                <a:spcPts val="1100"/>
              </a:spcAft>
              <a:buNone/>
            </a:pPr>
            <a:r>
              <a:t/>
            </a:r>
            <a:endParaRPr b="1" sz="1400">
              <a:highlight>
                <a:srgbClr val="FFFFFF"/>
              </a:highlight>
              <a:latin typeface="Arial"/>
              <a:ea typeface="Arial"/>
              <a:cs typeface="Arial"/>
              <a:sym typeface="Arial"/>
            </a:endParaRPr>
          </a:p>
        </p:txBody>
      </p:sp>
      <p:sp>
        <p:nvSpPr>
          <p:cNvPr id="799" name="Google Shape;799;p57"/>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800" name="Google Shape;800;p57"/>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Operating system basics</a:t>
            </a:r>
            <a:endParaRPr b="0" i="0" sz="2340">
              <a:solidFill>
                <a:schemeClr val="lt1"/>
              </a:solidFill>
              <a:latin typeface="Proxima Nova"/>
              <a:ea typeface="Proxima Nova"/>
              <a:cs typeface="Proxima Nova"/>
              <a:sym typeface="Proxima Nova"/>
            </a:endParaRPr>
          </a:p>
        </p:txBody>
      </p:sp>
      <p:sp>
        <p:nvSpPr>
          <p:cNvPr id="801" name="Google Shape;801;p57"/>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58"/>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Thank You!</a:t>
            </a:r>
            <a:endParaRPr sz="4000">
              <a:solidFill>
                <a:schemeClr val="dk1"/>
              </a:solidFill>
              <a:latin typeface="Proxima Nova"/>
              <a:ea typeface="Proxima Nova"/>
              <a:cs typeface="Proxima Nova"/>
              <a:sym typeface="Proxima Nova"/>
            </a:endParaRPr>
          </a:p>
        </p:txBody>
      </p:sp>
      <p:pic>
        <p:nvPicPr>
          <p:cNvPr id="807" name="Google Shape;807;p58"/>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808" name="Google Shape;808;p58"/>
          <p:cNvSpPr txBox="1"/>
          <p:nvPr/>
        </p:nvSpPr>
        <p:spPr>
          <a:xfrm>
            <a:off x="1157111" y="716037"/>
            <a:ext cx="1655704" cy="13111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400"/>
              <a:buFont typeface="Arial"/>
              <a:buNone/>
            </a:pPr>
            <a:r>
              <a:t/>
            </a:r>
            <a:endParaRPr sz="1400">
              <a:solidFill>
                <a:schemeClr val="lt1"/>
              </a:solidFill>
              <a:latin typeface="Proxima Nova"/>
              <a:ea typeface="Proxima Nova"/>
              <a:cs typeface="Proxima Nova"/>
              <a:sym typeface="Proxima Nova"/>
            </a:endParaRPr>
          </a:p>
          <a:p>
            <a:pPr indent="0" lvl="0" marL="0" marR="0" rtl="0" algn="l">
              <a:lnSpc>
                <a:spcPct val="90000"/>
              </a:lnSpc>
              <a:spcBef>
                <a:spcPts val="1000"/>
              </a:spcBef>
              <a:spcAft>
                <a:spcPts val="0"/>
              </a:spcAft>
              <a:buClr>
                <a:schemeClr val="dk1"/>
              </a:buClr>
              <a:buSzPts val="1400"/>
              <a:buFont typeface="Arial"/>
              <a:buNone/>
            </a:pPr>
            <a:r>
              <a:rPr i="1" lang="en-IN" sz="1400">
                <a:solidFill>
                  <a:schemeClr val="dk1"/>
                </a:solidFill>
                <a:latin typeface="Proxima Nova"/>
                <a:ea typeface="Proxima Nova"/>
                <a:cs typeface="Proxima Nova"/>
                <a:sym typeface="Proxima Nova"/>
              </a:rPr>
              <a:t>    #LifeKoKaroLift</a:t>
            </a:r>
            <a:endParaRPr i="1" sz="1400">
              <a:solidFill>
                <a:schemeClr val="dk1"/>
              </a:solidFill>
              <a:latin typeface="Proxima Nova"/>
              <a:ea typeface="Proxima Nova"/>
              <a:cs typeface="Proxima Nova"/>
              <a:sym typeface="Proxima Nova"/>
            </a:endParaRPr>
          </a:p>
        </p:txBody>
      </p:sp>
      <p:sp>
        <p:nvSpPr>
          <p:cNvPr id="809" name="Google Shape;809;p58"/>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23/05/19</a:t>
            </a:r>
            <a:endParaRPr/>
          </a:p>
        </p:txBody>
      </p:sp>
      <p:sp>
        <p:nvSpPr>
          <p:cNvPr id="810" name="Google Shape;810;p58"/>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6"/>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900">
                <a:latin typeface="Proxima Nova"/>
                <a:ea typeface="Proxima Nova"/>
                <a:cs typeface="Proxima Nova"/>
                <a:sym typeface="Proxima Nova"/>
              </a:rPr>
              <a:t>23/05/19</a:t>
            </a:r>
            <a:endParaRPr sz="900">
              <a:latin typeface="Proxima Nova"/>
              <a:ea typeface="Proxima Nova"/>
              <a:cs typeface="Proxima Nova"/>
              <a:sym typeface="Proxima Nova"/>
            </a:endParaRPr>
          </a:p>
        </p:txBody>
      </p:sp>
      <p:sp>
        <p:nvSpPr>
          <p:cNvPr id="633" name="Google Shape;633;p36"/>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latin typeface="Proxima Nova"/>
                <a:ea typeface="Proxima Nova"/>
                <a:cs typeface="Proxima Nova"/>
                <a:sym typeface="Proxima Nova"/>
              </a:rPr>
              <a:t>‹#›</a:t>
            </a:fld>
            <a:endParaRPr sz="900">
              <a:latin typeface="Proxima Nova"/>
              <a:ea typeface="Proxima Nova"/>
              <a:cs typeface="Proxima Nova"/>
              <a:sym typeface="Proxima Nova"/>
            </a:endParaRPr>
          </a:p>
        </p:txBody>
      </p:sp>
      <p:sp>
        <p:nvSpPr>
          <p:cNvPr id="634" name="Google Shape;634;p36"/>
          <p:cNvSpPr txBox="1"/>
          <p:nvPr/>
        </p:nvSpPr>
        <p:spPr>
          <a:xfrm>
            <a:off x="638175" y="654907"/>
            <a:ext cx="443241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lt1"/>
                </a:solidFill>
                <a:latin typeface="Calibri"/>
                <a:ea typeface="Calibri"/>
                <a:cs typeface="Calibri"/>
                <a:sym typeface="Calibri"/>
              </a:rPr>
              <a:t>Today’s Agenda</a:t>
            </a:r>
            <a:endParaRPr sz="2800">
              <a:solidFill>
                <a:schemeClr val="lt1"/>
              </a:solidFill>
              <a:latin typeface="Calibri"/>
              <a:ea typeface="Calibri"/>
              <a:cs typeface="Calibri"/>
              <a:sym typeface="Calibri"/>
            </a:endParaRPr>
          </a:p>
        </p:txBody>
      </p:sp>
      <p:sp>
        <p:nvSpPr>
          <p:cNvPr id="635" name="Google Shape;635;p36"/>
          <p:cNvSpPr txBox="1"/>
          <p:nvPr/>
        </p:nvSpPr>
        <p:spPr>
          <a:xfrm>
            <a:off x="413325" y="1239950"/>
            <a:ext cx="8450100" cy="3214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IN" sz="1800">
                <a:solidFill>
                  <a:srgbClr val="FFFFFF"/>
                </a:solidFill>
              </a:rPr>
              <a:t>Client server architecture</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IN" sz="1800">
                <a:solidFill>
                  <a:srgbClr val="FFFFFF"/>
                </a:solidFill>
              </a:rPr>
              <a:t>Networking basics</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IN" sz="1800">
                <a:solidFill>
                  <a:srgbClr val="FFFFFF"/>
                </a:solidFill>
              </a:rPr>
              <a:t>Http protocol</a:t>
            </a:r>
            <a:endParaRPr sz="1800">
              <a:solidFill>
                <a:srgbClr val="FFFFFF"/>
              </a:solidFill>
            </a:endParaRPr>
          </a:p>
          <a:p>
            <a:pPr indent="-342900" lvl="0" marL="457200" rtl="0" algn="l">
              <a:spcBef>
                <a:spcPts val="0"/>
              </a:spcBef>
              <a:spcAft>
                <a:spcPts val="0"/>
              </a:spcAft>
              <a:buClr>
                <a:srgbClr val="FFFFFF"/>
              </a:buClr>
              <a:buSzPts val="1800"/>
              <a:buAutoNum type="arabicPeriod"/>
            </a:pPr>
            <a:r>
              <a:rPr lang="en-IN" sz="1800">
                <a:solidFill>
                  <a:srgbClr val="FFFFFF"/>
                </a:solidFill>
              </a:rPr>
              <a:t>Operating system basics</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7"/>
          <p:cNvSpPr txBox="1"/>
          <p:nvPr>
            <p:ph idx="4294967295" type="sldNum"/>
          </p:nvPr>
        </p:nvSpPr>
        <p:spPr>
          <a:xfrm>
            <a:off x="6511925" y="4767263"/>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41" name="Google Shape;641;p37"/>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rgbClr val="FFFFFF"/>
                </a:solidFill>
              </a:rPr>
              <a:t>Client server architecture</a:t>
            </a:r>
            <a:endParaRPr b="0" i="0" sz="2340">
              <a:solidFill>
                <a:schemeClr val="lt1"/>
              </a:solidFill>
              <a:latin typeface="Proxima Nova"/>
              <a:ea typeface="Proxima Nova"/>
              <a:cs typeface="Proxima Nova"/>
              <a:sym typeface="Proxima Nova"/>
            </a:endParaRPr>
          </a:p>
        </p:txBody>
      </p:sp>
      <p:sp>
        <p:nvSpPr>
          <p:cNvPr id="642" name="Google Shape;642;p37"/>
          <p:cNvSpPr/>
          <p:nvPr/>
        </p:nvSpPr>
        <p:spPr>
          <a:xfrm>
            <a:off x="0" y="634701"/>
            <a:ext cx="9144000" cy="346934"/>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43" name="Google Shape;643;p37"/>
          <p:cNvPicPr preferRelativeResize="0"/>
          <p:nvPr/>
        </p:nvPicPr>
        <p:blipFill>
          <a:blip r:embed="rId3">
            <a:alphaModFix/>
          </a:blip>
          <a:stretch>
            <a:fillRect/>
          </a:stretch>
        </p:blipFill>
        <p:spPr>
          <a:xfrm>
            <a:off x="386000" y="1087200"/>
            <a:ext cx="3925275" cy="2762250"/>
          </a:xfrm>
          <a:prstGeom prst="rect">
            <a:avLst/>
          </a:prstGeom>
          <a:noFill/>
          <a:ln>
            <a:noFill/>
          </a:ln>
        </p:spPr>
      </p:pic>
      <p:sp>
        <p:nvSpPr>
          <p:cNvPr id="644" name="Google Shape;644;p37"/>
          <p:cNvSpPr txBox="1"/>
          <p:nvPr/>
        </p:nvSpPr>
        <p:spPr>
          <a:xfrm>
            <a:off x="306150" y="3743875"/>
            <a:ext cx="8450100" cy="117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IN" sz="1800">
                <a:solidFill>
                  <a:schemeClr val="dk1"/>
                </a:solidFill>
              </a:rPr>
              <a:t>•</a:t>
            </a:r>
            <a:r>
              <a:rPr lang="en-IN">
                <a:solidFill>
                  <a:schemeClr val="dk1"/>
                </a:solidFill>
              </a:rPr>
              <a:t>Client-server architecture, architecture of a computer network in which many clients (remote processors) request and receive service from a centralized server (host computer).</a:t>
            </a:r>
            <a:endParaRPr>
              <a:solidFill>
                <a:schemeClr val="dk1"/>
              </a:solidFill>
            </a:endParaRPr>
          </a:p>
          <a:p>
            <a:pPr indent="0" lvl="0" marL="0" rtl="0" algn="l">
              <a:lnSpc>
                <a:spcPct val="90000"/>
              </a:lnSpc>
              <a:spcBef>
                <a:spcPts val="0"/>
              </a:spcBef>
              <a:spcAft>
                <a:spcPts val="0"/>
              </a:spcAft>
              <a:buNone/>
            </a:pPr>
            <a:r>
              <a:rPr lang="en-IN" sz="1800">
                <a:solidFill>
                  <a:schemeClr val="dk1"/>
                </a:solidFill>
              </a:rPr>
              <a:t>•</a:t>
            </a:r>
            <a:r>
              <a:rPr lang="en-IN">
                <a:solidFill>
                  <a:schemeClr val="dk1"/>
                </a:solidFill>
              </a:rPr>
              <a:t>the Client requesting something and the Server serving it as long as its present in the database.</a:t>
            </a:r>
            <a:endParaRPr>
              <a:solidFill>
                <a:schemeClr val="dk1"/>
              </a:solidFill>
            </a:endParaRPr>
          </a:p>
        </p:txBody>
      </p:sp>
      <p:pic>
        <p:nvPicPr>
          <p:cNvPr id="645" name="Google Shape;645;p37"/>
          <p:cNvPicPr preferRelativeResize="0"/>
          <p:nvPr/>
        </p:nvPicPr>
        <p:blipFill>
          <a:blip r:embed="rId4">
            <a:alphaModFix/>
          </a:blip>
          <a:stretch>
            <a:fillRect/>
          </a:stretch>
        </p:blipFill>
        <p:spPr>
          <a:xfrm>
            <a:off x="4572000" y="1133975"/>
            <a:ext cx="3311652" cy="2457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8"/>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51" name="Google Shape;651;p38"/>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rgbClr val="FFFFFF"/>
                </a:solidFill>
              </a:rPr>
              <a:t>Client server architecture</a:t>
            </a:r>
            <a:endParaRPr b="0" i="0" sz="2340">
              <a:solidFill>
                <a:schemeClr val="lt1"/>
              </a:solidFill>
              <a:latin typeface="Proxima Nova"/>
              <a:ea typeface="Proxima Nova"/>
              <a:cs typeface="Proxima Nova"/>
              <a:sym typeface="Proxima Nova"/>
            </a:endParaRPr>
          </a:p>
        </p:txBody>
      </p:sp>
      <p:sp>
        <p:nvSpPr>
          <p:cNvPr id="652" name="Google Shape;652;p38"/>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38"/>
          <p:cNvSpPr txBox="1"/>
          <p:nvPr/>
        </p:nvSpPr>
        <p:spPr>
          <a:xfrm>
            <a:off x="153075" y="1117475"/>
            <a:ext cx="8847900" cy="3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IN" sz="1500">
                <a:solidFill>
                  <a:schemeClr val="dk1"/>
                </a:solidFill>
                <a:latin typeface="Proxima Nova"/>
                <a:ea typeface="Proxima Nova"/>
                <a:cs typeface="Proxima Nova"/>
                <a:sym typeface="Proxima Nova"/>
              </a:rPr>
              <a:t>What is client?</a:t>
            </a:r>
            <a:endParaRPr b="1" sz="1500">
              <a:solidFill>
                <a:schemeClr val="dk1"/>
              </a:solidFill>
              <a:latin typeface="Proxima Nova"/>
              <a:ea typeface="Proxima Nova"/>
              <a:cs typeface="Proxima Nova"/>
              <a:sym typeface="Proxima Nova"/>
            </a:endParaRPr>
          </a:p>
          <a:p>
            <a:pPr indent="457200" lvl="0" marL="0" rtl="0" algn="l">
              <a:lnSpc>
                <a:spcPct val="90000"/>
              </a:lnSpc>
              <a:spcBef>
                <a:spcPts val="800"/>
              </a:spcBef>
              <a:spcAft>
                <a:spcPts val="0"/>
              </a:spcAft>
              <a:buClr>
                <a:schemeClr val="dk1"/>
              </a:buClr>
              <a:buSzPts val="1100"/>
              <a:buFont typeface="Arial"/>
              <a:buNone/>
            </a:pPr>
            <a:r>
              <a:rPr lang="en-IN" sz="1500">
                <a:solidFill>
                  <a:schemeClr val="dk1"/>
                </a:solidFill>
                <a:latin typeface="Proxima Nova"/>
                <a:ea typeface="Proxima Nova"/>
                <a:cs typeface="Proxima Nova"/>
                <a:sym typeface="Proxima Nova"/>
              </a:rPr>
              <a:t>When we talk the word Client, it mean to talk of a person or an organization using a particular service. Similarly in the digital world a Client is a computer (Host) i.e. capable of receiving information or using a particular service from the service providers (Servers).</a:t>
            </a:r>
            <a:endParaRPr sz="1500">
              <a:solidFill>
                <a:schemeClr val="dk1"/>
              </a:solidFill>
              <a:latin typeface="Proxima Nova"/>
              <a:ea typeface="Proxima Nova"/>
              <a:cs typeface="Proxima Nova"/>
              <a:sym typeface="Proxima Nova"/>
            </a:endParaRPr>
          </a:p>
          <a:p>
            <a:pPr indent="0" lvl="0" marL="0" rtl="0" algn="l">
              <a:lnSpc>
                <a:spcPct val="90000"/>
              </a:lnSpc>
              <a:spcBef>
                <a:spcPts val="0"/>
              </a:spcBef>
              <a:spcAft>
                <a:spcPts val="0"/>
              </a:spcAft>
              <a:buNone/>
            </a:pPr>
            <a:r>
              <a:t/>
            </a:r>
            <a:endParaRPr b="1" sz="1900">
              <a:solidFill>
                <a:schemeClr val="dk1"/>
              </a:solidFill>
              <a:latin typeface="Proxima Nova"/>
              <a:ea typeface="Proxima Nova"/>
              <a:cs typeface="Proxima Nova"/>
              <a:sym typeface="Proxima Nova"/>
            </a:endParaRPr>
          </a:p>
          <a:p>
            <a:pPr indent="0" lvl="0" marL="0" rtl="0" algn="l">
              <a:lnSpc>
                <a:spcPct val="90000"/>
              </a:lnSpc>
              <a:spcBef>
                <a:spcPts val="0"/>
              </a:spcBef>
              <a:spcAft>
                <a:spcPts val="0"/>
              </a:spcAft>
              <a:buClr>
                <a:schemeClr val="dk1"/>
              </a:buClr>
              <a:buSzPts val="1100"/>
              <a:buFont typeface="Arial"/>
              <a:buNone/>
            </a:pPr>
            <a:r>
              <a:rPr b="1" lang="en-IN" sz="1500">
                <a:solidFill>
                  <a:schemeClr val="dk1"/>
                </a:solidFill>
                <a:latin typeface="Proxima Nova"/>
                <a:ea typeface="Proxima Nova"/>
                <a:cs typeface="Proxima Nova"/>
                <a:sym typeface="Proxima Nova"/>
              </a:rPr>
              <a:t>What is server?</a:t>
            </a:r>
            <a:endParaRPr b="1" sz="1500">
              <a:solidFill>
                <a:schemeClr val="dk1"/>
              </a:solidFill>
              <a:latin typeface="Proxima Nova"/>
              <a:ea typeface="Proxima Nova"/>
              <a:cs typeface="Proxima Nova"/>
              <a:sym typeface="Proxima Nova"/>
            </a:endParaRPr>
          </a:p>
          <a:p>
            <a:pPr indent="457200" lvl="0" marL="0" rtl="0" algn="l">
              <a:lnSpc>
                <a:spcPct val="90000"/>
              </a:lnSpc>
              <a:spcBef>
                <a:spcPts val="800"/>
              </a:spcBef>
              <a:spcAft>
                <a:spcPts val="0"/>
              </a:spcAft>
              <a:buClr>
                <a:schemeClr val="dk1"/>
              </a:buClr>
              <a:buSzPts val="1100"/>
              <a:buFont typeface="Arial"/>
              <a:buNone/>
            </a:pPr>
            <a:r>
              <a:rPr lang="en-IN" sz="1500">
                <a:solidFill>
                  <a:schemeClr val="dk1"/>
                </a:solidFill>
                <a:latin typeface="Proxima Nova"/>
                <a:ea typeface="Proxima Nova"/>
                <a:cs typeface="Proxima Nova"/>
                <a:sym typeface="Proxima Nova"/>
              </a:rPr>
              <a:t>The word Servers, It mean a person or medium that serves something. Similarly in this digital world a Server is a remote computer which provides information (data) or access to particular services.</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9"/>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59" name="Google Shape;659;p39"/>
          <p:cNvSpPr txBox="1"/>
          <p:nvPr/>
        </p:nvSpPr>
        <p:spPr>
          <a:xfrm>
            <a:off x="386000" y="126225"/>
            <a:ext cx="7390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rgbClr val="FFFFFF"/>
                </a:solidFill>
              </a:rPr>
              <a:t>Client server architecture - </a:t>
            </a:r>
            <a:r>
              <a:rPr lang="en-IN" sz="1600">
                <a:solidFill>
                  <a:srgbClr val="FFFFFF"/>
                </a:solidFill>
                <a:latin typeface="Proxima Nova"/>
                <a:ea typeface="Proxima Nova"/>
                <a:cs typeface="Proxima Nova"/>
                <a:sym typeface="Proxima Nova"/>
              </a:rPr>
              <a:t>How the browser interacts with the servers ?</a:t>
            </a:r>
            <a:endParaRPr i="0" sz="2340">
              <a:solidFill>
                <a:srgbClr val="FFFFFF"/>
              </a:solidFill>
            </a:endParaRPr>
          </a:p>
        </p:txBody>
      </p:sp>
      <p:sp>
        <p:nvSpPr>
          <p:cNvPr id="660" name="Google Shape;660;p39"/>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39"/>
          <p:cNvSpPr txBox="1"/>
          <p:nvPr/>
        </p:nvSpPr>
        <p:spPr>
          <a:xfrm>
            <a:off x="153075" y="1117475"/>
            <a:ext cx="8847900" cy="3735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b="1" lang="en-IN" sz="1600">
                <a:solidFill>
                  <a:schemeClr val="dk1"/>
                </a:solidFill>
                <a:latin typeface="Proxima Nova"/>
                <a:ea typeface="Proxima Nova"/>
                <a:cs typeface="Proxima Nova"/>
                <a:sym typeface="Proxima Nova"/>
              </a:rPr>
              <a:t>There are few steps to follow to interacts with the servers a client.</a:t>
            </a:r>
            <a:endParaRPr b="1" sz="1600">
              <a:solidFill>
                <a:schemeClr val="dk1"/>
              </a:solidFill>
              <a:latin typeface="Proxima Nova"/>
              <a:ea typeface="Proxima Nova"/>
              <a:cs typeface="Proxima Nova"/>
              <a:sym typeface="Proxima Nova"/>
            </a:endParaRPr>
          </a:p>
          <a:p>
            <a:pPr indent="0" lvl="0" marL="0" rtl="0" algn="l">
              <a:lnSpc>
                <a:spcPct val="90000"/>
              </a:lnSpc>
              <a:spcBef>
                <a:spcPts val="800"/>
              </a:spcBef>
              <a:spcAft>
                <a:spcPts val="0"/>
              </a:spcAft>
              <a:buNone/>
            </a:pPr>
            <a:r>
              <a:t/>
            </a:r>
            <a:endParaRPr b="1"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User enters the URL(Uniform Resource Locator) of the website or file. The Browser then requests the DNS(DOMAIN NAME SYSTEM) Server.</a:t>
            </a:r>
            <a:endParaRPr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DNS Server lookup for the address of the WEB Server.</a:t>
            </a:r>
            <a:endParaRPr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DNS Server responds with the IP address of the WEB Server.</a:t>
            </a:r>
            <a:endParaRPr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Browser sends over an HTTP/HTTPS request to WEB Server’s IP (provided by DNS server).</a:t>
            </a:r>
            <a:endParaRPr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Server sends over the necessary files of the website.</a:t>
            </a:r>
            <a:endParaRPr sz="1600">
              <a:solidFill>
                <a:schemeClr val="dk1"/>
              </a:solidFill>
              <a:latin typeface="Proxima Nova"/>
              <a:ea typeface="Proxima Nova"/>
              <a:cs typeface="Proxima Nova"/>
              <a:sym typeface="Proxima Nova"/>
            </a:endParaRPr>
          </a:p>
          <a:p>
            <a:pPr indent="-330200" lvl="0" marL="457200" rtl="0" algn="l">
              <a:lnSpc>
                <a:spcPct val="90000"/>
              </a:lnSpc>
              <a:spcBef>
                <a:spcPts val="0"/>
              </a:spcBef>
              <a:spcAft>
                <a:spcPts val="0"/>
              </a:spcAft>
              <a:buClr>
                <a:schemeClr val="dk1"/>
              </a:buClr>
              <a:buSzPts val="1600"/>
              <a:buFont typeface="Proxima Nova"/>
              <a:buAutoNum type="arabicPeriod"/>
            </a:pPr>
            <a:r>
              <a:rPr lang="en-IN" sz="1600">
                <a:solidFill>
                  <a:schemeClr val="dk1"/>
                </a:solidFill>
                <a:latin typeface="Proxima Nova"/>
                <a:ea typeface="Proxima Nova"/>
                <a:cs typeface="Proxima Nova"/>
                <a:sym typeface="Proxima Nova"/>
              </a:rPr>
              <a:t>Browser then renders the files and the website is displayed. This rendering is done with the help of DOM (Document Object Model) interpreter, CSS interpreter and JS Engine collectively known as the JIT or (Just in Time) Compilers.</a:t>
            </a:r>
            <a:endParaRPr sz="1600">
              <a:solidFill>
                <a:schemeClr val="dk1"/>
              </a:solidFill>
              <a:latin typeface="Proxima Nova"/>
              <a:ea typeface="Proxima Nova"/>
              <a:cs typeface="Proxima Nova"/>
              <a:sym typeface="Proxima Nova"/>
            </a:endParaRPr>
          </a:p>
          <a:p>
            <a:pPr indent="457200" lvl="0" marL="0" rtl="0" algn="l">
              <a:lnSpc>
                <a:spcPct val="90000"/>
              </a:lnSpc>
              <a:spcBef>
                <a:spcPts val="800"/>
              </a:spcBef>
              <a:spcAft>
                <a:spcPts val="0"/>
              </a:spcAft>
              <a:buNone/>
            </a:pPr>
            <a:r>
              <a:t/>
            </a:r>
            <a:endParaRPr b="1" sz="15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0"/>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Open system: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 system which is connected to the network and is ready for communication.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Closed system: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 system which is not connected to the network and can’t be communicated with.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Computer Network: </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An interconnection of multiple devices, also known as hosts, that are connected using multiple paths for the purpose of sending/receiving data or media. Computer networks can also include multiple devices/mediums which help in the communication between two different devices; these are known as  and include things such as routers, switches, hubs, and bridges.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Network Topology: </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The layout arrangement of the different devices in a network. Common examples include: Bus, Star, Mesh, Ring, and Daisy chain. </a:t>
            </a:r>
            <a:endParaRPr sz="1600"/>
          </a:p>
        </p:txBody>
      </p:sp>
      <p:sp>
        <p:nvSpPr>
          <p:cNvPr id="667" name="Google Shape;667;p40"/>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68" name="Google Shape;668;p40"/>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669" name="Google Shape;669;p40"/>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41"/>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Clr>
                <a:schemeClr val="dk1"/>
              </a:buClr>
              <a:buSzPts val="1100"/>
              <a:buFont typeface="Arial"/>
              <a:buNone/>
            </a:pPr>
            <a:r>
              <a:rPr b="1" lang="en-IN" sz="1400">
                <a:latin typeface="Arial"/>
                <a:ea typeface="Arial"/>
                <a:cs typeface="Arial"/>
                <a:sym typeface="Arial"/>
              </a:rPr>
              <a:t>OSI: </a:t>
            </a:r>
            <a:endParaRPr b="1" sz="1400">
              <a:latin typeface="Arial"/>
              <a:ea typeface="Arial"/>
              <a:cs typeface="Arial"/>
              <a:sym typeface="Arial"/>
            </a:endParaRPr>
          </a:p>
          <a:p>
            <a:pPr indent="457200" lvl="0" marL="0" rtl="0" algn="l">
              <a:spcBef>
                <a:spcPts val="800"/>
              </a:spcBef>
              <a:spcAft>
                <a:spcPts val="0"/>
              </a:spcAft>
              <a:buNone/>
            </a:pPr>
            <a:r>
              <a:rPr lang="en-IN" sz="1400">
                <a:latin typeface="Arial"/>
                <a:ea typeface="Arial"/>
                <a:cs typeface="Arial"/>
                <a:sym typeface="Arial"/>
              </a:rPr>
              <a:t>OSI stands for Open Systems Interconnection. It is a reference model that specifies standards for communications protocols and also the functionalities of each layer.</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Protocol: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 protocol is the set of rules or algorithms which define the way how two entities can communicate across the network and there exists different protocol defined at each layer of the OSI model. Few of such protocols are TCP, IP, UDP, ARP, DHCP, FTP and so on. </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Host name: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Each device in the network is associated with a unique device name known as Hostname.  </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400">
              <a:latin typeface="Arial"/>
              <a:ea typeface="Arial"/>
              <a:cs typeface="Arial"/>
              <a:sym typeface="Arial"/>
            </a:endParaRPr>
          </a:p>
          <a:p>
            <a:pPr indent="457200" lvl="0" marL="0" rtl="0" algn="l">
              <a:spcBef>
                <a:spcPts val="800"/>
              </a:spcBef>
              <a:spcAft>
                <a:spcPts val="0"/>
              </a:spcAft>
              <a:buNone/>
            </a:pPr>
            <a:r>
              <a:t/>
            </a:r>
            <a:endParaRPr b="1" sz="1400">
              <a:latin typeface="Arial"/>
              <a:ea typeface="Arial"/>
              <a:cs typeface="Arial"/>
              <a:sym typeface="Arial"/>
            </a:endParaRPr>
          </a:p>
        </p:txBody>
      </p:sp>
      <p:sp>
        <p:nvSpPr>
          <p:cNvPr id="675" name="Google Shape;675;p41"/>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76" name="Google Shape;676;p41"/>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677" name="Google Shape;677;p41"/>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2"/>
          <p:cNvSpPr txBox="1"/>
          <p:nvPr>
            <p:ph idx="1" type="body"/>
          </p:nvPr>
        </p:nvSpPr>
        <p:spPr>
          <a:xfrm>
            <a:off x="306150" y="1060475"/>
            <a:ext cx="8694900" cy="3884100"/>
          </a:xfrm>
          <a:prstGeom prst="rect">
            <a:avLst/>
          </a:prstGeom>
          <a:noFill/>
          <a:ln>
            <a:noFill/>
          </a:ln>
        </p:spPr>
        <p:txBody>
          <a:bodyPr anchorCtr="0" anchor="t" bIns="45700" lIns="90000" spcFirstLastPara="1" rIns="91425" wrap="square" tIns="45700">
            <a:noAutofit/>
          </a:bodyPr>
          <a:lstStyle/>
          <a:p>
            <a:pPr indent="0" lvl="0" marL="0" rtl="0" algn="l">
              <a:spcBef>
                <a:spcPts val="800"/>
              </a:spcBef>
              <a:spcAft>
                <a:spcPts val="0"/>
              </a:spcAft>
              <a:buNone/>
            </a:pPr>
            <a:r>
              <a:rPr b="1" lang="en-IN" sz="1400">
                <a:latin typeface="Arial"/>
                <a:ea typeface="Arial"/>
                <a:cs typeface="Arial"/>
                <a:sym typeface="Arial"/>
              </a:rPr>
              <a:t>IP Address (Internet Protocol address):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Also known as the Logical Address, the IP Address is the network address of the system across the network. </a:t>
            </a:r>
            <a:endParaRPr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To identify each device in the world-wide-web, the Internet Assigned Numbers Authority (IANA) assigns an IPV4 (Version 4) address as a unique identifier to each device on the Internet. </a:t>
            </a:r>
            <a:endParaRPr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The length of an IPv4 address is 32-bits, hence, we have 2</a:t>
            </a:r>
            <a:r>
              <a:rPr baseline="30000" lang="en-IN" sz="2300">
                <a:latin typeface="Arial"/>
                <a:ea typeface="Arial"/>
                <a:cs typeface="Arial"/>
                <a:sym typeface="Arial"/>
              </a:rPr>
              <a:t>32</a:t>
            </a:r>
            <a:r>
              <a:rPr lang="en-IN" sz="1400">
                <a:latin typeface="Arial"/>
                <a:ea typeface="Arial"/>
                <a:cs typeface="Arial"/>
                <a:sym typeface="Arial"/>
              </a:rPr>
              <a:t> IP addresses available. The length of an IPv6 address is 128-bits.</a:t>
            </a:r>
            <a:endParaRPr sz="1400">
              <a:latin typeface="Arial"/>
              <a:ea typeface="Arial"/>
              <a:cs typeface="Arial"/>
              <a:sym typeface="Arial"/>
            </a:endParaRPr>
          </a:p>
          <a:p>
            <a:pPr indent="0" lvl="0" marL="0" rtl="0" algn="l">
              <a:spcBef>
                <a:spcPts val="800"/>
              </a:spcBef>
              <a:spcAft>
                <a:spcPts val="0"/>
              </a:spcAft>
              <a:buNone/>
            </a:pPr>
            <a:r>
              <a:rPr b="1" lang="en-IN" sz="1400">
                <a:latin typeface="Arial"/>
                <a:ea typeface="Arial"/>
                <a:cs typeface="Arial"/>
                <a:sym typeface="Arial"/>
              </a:rPr>
              <a:t>MAC Address (Media Access Control address): </a:t>
            </a:r>
            <a:endParaRPr b="1"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Also known as physical address, the MAC Address is the unique identifier of each host and is associated with its NIC (Network Interface Card). </a:t>
            </a:r>
            <a:endParaRPr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A MAC address is assigned to the NIC at the time of manufacturing. </a:t>
            </a:r>
            <a:endParaRPr sz="1400">
              <a:latin typeface="Arial"/>
              <a:ea typeface="Arial"/>
              <a:cs typeface="Arial"/>
              <a:sym typeface="Arial"/>
            </a:endParaRPr>
          </a:p>
          <a:p>
            <a:pPr indent="0" lvl="0" marL="457200" rtl="0" algn="l">
              <a:spcBef>
                <a:spcPts val="800"/>
              </a:spcBef>
              <a:spcAft>
                <a:spcPts val="0"/>
              </a:spcAft>
              <a:buNone/>
            </a:pPr>
            <a:r>
              <a:rPr lang="en-IN" sz="1400">
                <a:latin typeface="Arial"/>
                <a:ea typeface="Arial"/>
                <a:cs typeface="Arial"/>
                <a:sym typeface="Arial"/>
              </a:rPr>
              <a:t>The length of the MAC address is : 12-nibble/ 6 bytes/ 48 bits </a:t>
            </a:r>
            <a:endParaRPr sz="1400">
              <a:latin typeface="Arial"/>
              <a:ea typeface="Arial"/>
              <a:cs typeface="Arial"/>
              <a:sym typeface="Arial"/>
            </a:endParaRPr>
          </a:p>
          <a:p>
            <a:pPr indent="0" lvl="0" marL="457200" rtl="0" algn="l">
              <a:spcBef>
                <a:spcPts val="800"/>
              </a:spcBef>
              <a:spcAft>
                <a:spcPts val="0"/>
              </a:spcAft>
              <a:buNone/>
            </a:pPr>
            <a:r>
              <a:rPr i="1" lang="en-IN" sz="1400">
                <a:latin typeface="Arial"/>
                <a:ea typeface="Arial"/>
                <a:cs typeface="Arial"/>
                <a:sym typeface="Arial"/>
              </a:rPr>
              <a:t>Type “ipconfig/all” in the command prompt and press ‘Enter’, this gives us the MAC address.</a:t>
            </a:r>
            <a:r>
              <a:rPr lang="en-IN" sz="1400">
                <a:latin typeface="Arial"/>
                <a:ea typeface="Arial"/>
                <a:cs typeface="Arial"/>
                <a:sym typeface="Arial"/>
              </a:rPr>
              <a:t>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457200" lvl="0" marL="0" rtl="0" algn="l">
              <a:spcBef>
                <a:spcPts val="800"/>
              </a:spcBef>
              <a:spcAft>
                <a:spcPts val="0"/>
              </a:spcAft>
              <a:buNone/>
            </a:pPr>
            <a:r>
              <a:t/>
            </a:r>
            <a:endParaRPr b="1" sz="1400">
              <a:latin typeface="Arial"/>
              <a:ea typeface="Arial"/>
              <a:cs typeface="Arial"/>
              <a:sym typeface="Arial"/>
            </a:endParaRPr>
          </a:p>
        </p:txBody>
      </p:sp>
      <p:sp>
        <p:nvSpPr>
          <p:cNvPr id="683" name="Google Shape;683;p42"/>
          <p:cNvSpPr txBox="1"/>
          <p:nvPr>
            <p:ph idx="4294967295" type="sldNum"/>
          </p:nvPr>
        </p:nvSpPr>
        <p:spPr>
          <a:xfrm>
            <a:off x="6511925" y="4767263"/>
            <a:ext cx="20574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sz="900">
                <a:solidFill>
                  <a:srgbClr val="FF0000"/>
                </a:solidFill>
                <a:latin typeface="Proxima Nova"/>
                <a:ea typeface="Proxima Nova"/>
                <a:cs typeface="Proxima Nova"/>
                <a:sym typeface="Proxima Nova"/>
              </a:rPr>
              <a:t>‹#›</a:t>
            </a:fld>
            <a:endParaRPr sz="900">
              <a:solidFill>
                <a:srgbClr val="FF0000"/>
              </a:solidFill>
              <a:latin typeface="Proxima Nova"/>
              <a:ea typeface="Proxima Nova"/>
              <a:cs typeface="Proxima Nova"/>
              <a:sym typeface="Proxima Nova"/>
            </a:endParaRPr>
          </a:p>
        </p:txBody>
      </p:sp>
      <p:sp>
        <p:nvSpPr>
          <p:cNvPr id="684" name="Google Shape;684;p42"/>
          <p:cNvSpPr txBox="1"/>
          <p:nvPr/>
        </p:nvSpPr>
        <p:spPr>
          <a:xfrm>
            <a:off x="386003" y="126225"/>
            <a:ext cx="6793500" cy="402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800">
                <a:solidFill>
                  <a:schemeClr val="lt1"/>
                </a:solidFill>
              </a:rPr>
              <a:t>Networking basics</a:t>
            </a:r>
            <a:endParaRPr b="0" i="0" sz="2340">
              <a:solidFill>
                <a:schemeClr val="lt1"/>
              </a:solidFill>
              <a:latin typeface="Proxima Nova"/>
              <a:ea typeface="Proxima Nova"/>
              <a:cs typeface="Proxima Nova"/>
              <a:sym typeface="Proxima Nova"/>
            </a:endParaRPr>
          </a:p>
        </p:txBody>
      </p:sp>
      <p:sp>
        <p:nvSpPr>
          <p:cNvPr id="685" name="Google Shape;685;p42"/>
          <p:cNvSpPr/>
          <p:nvPr/>
        </p:nvSpPr>
        <p:spPr>
          <a:xfrm>
            <a:off x="0" y="634701"/>
            <a:ext cx="9144000" cy="346800"/>
          </a:xfrm>
          <a:prstGeom prst="rect">
            <a:avLst/>
          </a:prstGeom>
          <a:solidFill>
            <a:srgbClr val="E72D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