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1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4/8/2023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4/8/2023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it.ly/3if9dm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ntellipaat.com/blog/aws-services-list-and-produc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Lec-36</a:t>
            </a:r>
            <a:endParaRPr lang="en-IN" dirty="0"/>
          </a:p>
        </p:txBody>
      </p:sp>
      <p:sp>
        <p:nvSpPr>
          <p:cNvPr id="3" name="Content Placeholder 2"/>
          <p:cNvSpPr>
            <a:spLocks noGrp="1"/>
          </p:cNvSpPr>
          <p:nvPr>
            <p:ph idx="1"/>
          </p:nvPr>
        </p:nvSpPr>
        <p:spPr/>
        <p:txBody>
          <a:bodyPr/>
          <a:lstStyle/>
          <a:p>
            <a:pPr>
              <a:buNone/>
            </a:pPr>
            <a:endParaRPr lang="en-IN" dirty="0" smtClean="0"/>
          </a:p>
          <a:p>
            <a:pPr>
              <a:buNone/>
            </a:pPr>
            <a:endParaRPr lang="en-IN" dirty="0" smtClean="0"/>
          </a:p>
          <a:p>
            <a:pPr>
              <a:buNone/>
            </a:pPr>
            <a:r>
              <a:rPr lang="en-IN" dirty="0" smtClean="0"/>
              <a:t>                  Cloud Platforms in Industry</a:t>
            </a:r>
          </a:p>
          <a:p>
            <a:pPr>
              <a:buNone/>
            </a:pPr>
            <a:r>
              <a:rPr lang="en-IN" dirty="0" smtClean="0"/>
              <a:t>       </a:t>
            </a:r>
            <a:r>
              <a:rPr lang="en-IN" sz="2800" dirty="0" smtClean="0"/>
              <a:t>(Amazon Web services  and Google App Engine)</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t>
            </a:r>
            <a:br>
              <a:rPr lang="en-IN" dirty="0" smtClean="0"/>
            </a:br>
            <a:r>
              <a:rPr lang="en-IN" dirty="0" smtClean="0"/>
              <a:t>     </a:t>
            </a:r>
            <a:br>
              <a:rPr lang="en-IN" dirty="0" smtClean="0"/>
            </a:br>
            <a:r>
              <a:rPr lang="en-IN" dirty="0" smtClean="0"/>
              <a:t>   Drawbacks or disadvantages of </a:t>
            </a:r>
            <a:br>
              <a:rPr lang="en-IN" dirty="0" smtClean="0"/>
            </a:br>
            <a:r>
              <a:rPr lang="en-IN" dirty="0" smtClean="0"/>
              <a:t>                              AWS .</a:t>
            </a:r>
            <a:br>
              <a:rPr lang="en-IN" dirty="0" smtClean="0"/>
            </a:br>
            <a:r>
              <a:rPr lang="en-IN" dirty="0" smtClean="0"/>
              <a:t/>
            </a:r>
            <a:br>
              <a:rPr lang="en-IN" dirty="0" smtClean="0"/>
            </a:br>
            <a:r>
              <a:rPr lang="en-IN" dirty="0" smtClean="0"/>
              <a:t>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Amazon Web Services may have some common cloud computing issues when you move to a cloud. For example, downtime, limited control, and backup protection.</a:t>
            </a:r>
          </a:p>
          <a:p>
            <a:pPr algn="just">
              <a:buNone/>
            </a:pPr>
            <a:endParaRPr lang="en-IN" dirty="0" smtClean="0"/>
          </a:p>
          <a:p>
            <a:pPr algn="just"/>
            <a:r>
              <a:rPr lang="en-IN" dirty="0" smtClean="0"/>
              <a:t>AWS sets default limits on resources which vary from region to region. These resources consist of images, volumes, and snapshots. You can launch the limited number of instance per area.</a:t>
            </a:r>
          </a:p>
          <a:p>
            <a:pPr algn="just"/>
            <a:endParaRPr lang="en-IN" dirty="0" smtClean="0"/>
          </a:p>
          <a:p>
            <a:pPr algn="just"/>
            <a:r>
              <a:rPr lang="en-IN" dirty="0" smtClean="0"/>
              <a:t>Hardware-level changes happen to your application which may not offer the best performance and usage of your applications.</a:t>
            </a:r>
          </a:p>
          <a:p>
            <a:pPr algn="just">
              <a:buNone/>
            </a:pPr>
            <a:endParaRPr lang="en-IN" dirty="0" smtClean="0"/>
          </a:p>
          <a:p>
            <a:pPr algn="just"/>
            <a:r>
              <a:rPr lang="en-IN" dirty="0" smtClean="0"/>
              <a:t>Security Limitations: As security is one of the main features so AWS limits some of its features which cannot be changed at all are.</a:t>
            </a:r>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AWS Architecture Diagram?</a:t>
            </a:r>
            <a:br>
              <a:rPr lang="en-IN" dirty="0" smtClean="0"/>
            </a:br>
            <a:endParaRPr lang="en-IN" dirty="0"/>
          </a:p>
        </p:txBody>
      </p:sp>
      <p:pic>
        <p:nvPicPr>
          <p:cNvPr id="1029" name="Picture 5" descr="C:\Users\sunny\Desktop\aws-architecture-170601.jpg"/>
          <p:cNvPicPr>
            <a:picLocks noGrp="1" noChangeAspect="1" noChangeArrowheads="1"/>
          </p:cNvPicPr>
          <p:nvPr>
            <p:ph idx="1"/>
          </p:nvPr>
        </p:nvPicPr>
        <p:blipFill>
          <a:blip r:embed="rId2"/>
          <a:srcRect/>
          <a:stretch>
            <a:fillRect/>
          </a:stretch>
        </p:blipFill>
        <p:spPr bwMode="auto">
          <a:xfrm>
            <a:off x="457200" y="1399309"/>
            <a:ext cx="8229600" cy="474590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AWS.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It is considered as the basic structure of AWS architecture or AWS EC2. Simply, EC2 is also called Elastic Compute cloud which will allow the clients or else the users of using various configurations in their own project or method as per their requirement. </a:t>
            </a:r>
          </a:p>
          <a:p>
            <a:pPr algn="just"/>
            <a:r>
              <a:rPr lang="en-IN" dirty="0" smtClean="0"/>
              <a:t>There are also different amazing options such as pricing options, individual server mapping, configuration server, etc. S3 which is present in the AWS architecture is called Simple Storage Services. By using this S3, users can easily retrieve or else store data through various data types using Application Programming Interface calls. There will be no computing element for the services as well.</a:t>
            </a:r>
          </a:p>
          <a:p>
            <a:r>
              <a:rPr lang="en-IN" dirty="0" smtClean="0"/>
              <a:t/>
            </a:r>
            <a:br>
              <a:rPr lang="en-IN" dirty="0" smtClean="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What are the Key Components of AWS Architecture?</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1. Load Balancing:</a:t>
            </a:r>
          </a:p>
          <a:p>
            <a:pPr algn="just"/>
            <a:r>
              <a:rPr lang="en-IN" dirty="0" smtClean="0"/>
              <a:t>The load balancing is a  component of  the AWS architecture  which helps to enhance the application and the server’s efficiency in the right way. According to the diagrammatic representation of AWS architecture, this Hardware load balancer is mostly used as the common network appliance and helps to perform skills in the architectures of the traditional web applications. </a:t>
            </a:r>
          </a:p>
          <a:p>
            <a:pPr algn="just"/>
            <a:r>
              <a:rPr lang="en-IN" dirty="0" smtClean="0"/>
              <a:t>It also makes sure to deliver the Elastic Load Balancing Service, AWS takes the traffic gets distributed to EC2 instances across the various available sources. Along with this, it also distributes the traffic to dynamic addition and the Amazon EC2 hosts removals from the load-balancing rotation.</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2.Elastic Load Balancing: -</a:t>
            </a:r>
            <a:br>
              <a:rPr lang="en-IN" dirty="0" smtClean="0"/>
            </a:br>
            <a:endParaRPr lang="en-IN" dirty="0"/>
          </a:p>
        </p:txBody>
      </p:sp>
      <p:sp>
        <p:nvSpPr>
          <p:cNvPr id="3" name="Content Placeholder 2"/>
          <p:cNvSpPr>
            <a:spLocks noGrp="1"/>
          </p:cNvSpPr>
          <p:nvPr>
            <p:ph idx="1"/>
          </p:nvPr>
        </p:nvSpPr>
        <p:spPr/>
        <p:txBody>
          <a:bodyPr/>
          <a:lstStyle/>
          <a:p>
            <a:pPr>
              <a:buNone/>
            </a:pPr>
            <a:endParaRPr lang="en-IN" b="1" dirty="0" smtClean="0"/>
          </a:p>
          <a:p>
            <a:pPr algn="just"/>
            <a:r>
              <a:rPr lang="en-IN" dirty="0" smtClean="0"/>
              <a:t>This load balancing can easily shrink and increase the capacity of load balancing by tuning some of the traffic demands and supporting sticky sessions to have advanced routing services.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 Amazon Cloud Front:</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Amazon Cloud Front is mostly used for the delivery of content that is directly used for website delivery. The content in the Amazon Cloud Front can also be the type of content such as static, dynamic as well as streaming content that can also take the usage of global network locations as well. From the user end, the content can be requested in an automatic way based on the nearest location that also shows the diverse effect on the performance which will be enhanced in the right way. There will be no commitments in the monthly wise and the contracts.</a:t>
            </a:r>
          </a:p>
          <a:p>
            <a:r>
              <a:rPr lang="en-IN" dirty="0" smtClean="0">
                <a:hlinkClick r:id="rId2" tooltip=" Subscribe MindMajix YouTube Channel"/>
              </a:rPr>
              <a:t/>
            </a:r>
            <a:br>
              <a:rPr lang="en-IN" dirty="0" smtClean="0">
                <a:hlinkClick r:id="rId2" tooltip=" Subscribe MindMajix YouTube Channel"/>
              </a:rPr>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4.Elastic Load Balancer:</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Elastic Load Balancer is mainly used to deliver the required traffic to the web servers and it also helps to improve the performance in a large manner. This Elastic Load Balancing can easily have growth in a dynamic way and also the load-balancing capacity can be shrunk based on certain traffic conditions.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 Security Management:</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It also makes sure to provide a security feature namely known as security groups. It will also work the same as the inbound network firewall and will also have to specify the ports, protocols, and also source IP ranges where all these can be reached to the EC2 instances. With the help of specific subnets or else IP addresses, the security groups can be configured that can also limit the access to EC2 instances effectively.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6. Elastic Cache:</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Amazon Elastic Cache is an efficient web service where the memory cache can be managed in the cloud with ease. This cache plays a vital role in terms of memory management and will also help to reduce the service's load in a reliable manner. It also makes sure to enhance the performance along with the scalability on the tier of the database by caching the information which is used in a frequent manner.</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7. Amazon RDS:</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Amazon Relational Database Service helps to deliver the same access that is similar to the </a:t>
            </a:r>
            <a:r>
              <a:rPr lang="en-IN" dirty="0" err="1" smtClean="0"/>
              <a:t>MySql</a:t>
            </a:r>
            <a:r>
              <a:rPr lang="en-IN" dirty="0" smtClean="0"/>
              <a:t>, Microsoft SQL Server database engine or else Microsoft SQL. These applications, queries, and tools will be useful in the Amazon RDS as well.</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t> What  is  Amazon Web services?</a:t>
            </a:r>
            <a:endParaRPr lang="en-IN" dirty="0"/>
          </a:p>
        </p:txBody>
      </p:sp>
      <p:sp>
        <p:nvSpPr>
          <p:cNvPr id="3" name="Content Placeholder 2"/>
          <p:cNvSpPr>
            <a:spLocks noGrp="1"/>
          </p:cNvSpPr>
          <p:nvPr>
            <p:ph idx="1"/>
          </p:nvPr>
        </p:nvSpPr>
        <p:spPr/>
        <p:txBody>
          <a:bodyPr/>
          <a:lstStyle/>
          <a:p>
            <a:pPr algn="just"/>
            <a:r>
              <a:rPr lang="en-IN" dirty="0" smtClean="0"/>
              <a:t>Amazon web service is an online platform that provides scalable and cost-effective cloud computing solutions. </a:t>
            </a:r>
          </a:p>
          <a:p>
            <a:pPr algn="just">
              <a:buNone/>
            </a:pPr>
            <a:endParaRPr lang="en-IN" dirty="0" smtClean="0"/>
          </a:p>
          <a:p>
            <a:pPr algn="just"/>
            <a:r>
              <a:rPr lang="en-IN" dirty="0" smtClean="0"/>
              <a:t>AWS is a broadly adopted cloud platform that offers several on-demand operations like compute power, database storage, content delivery, etc., to help </a:t>
            </a:r>
            <a:r>
              <a:rPr lang="en-IN" dirty="0" err="1" smtClean="0"/>
              <a:t>corporates</a:t>
            </a:r>
            <a:r>
              <a:rPr lang="en-IN" dirty="0" smtClean="0"/>
              <a:t> scale and grow.</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
            </a:r>
            <a:br>
              <a:rPr lang="en-IN" dirty="0" smtClean="0"/>
            </a:br>
            <a:r>
              <a:rPr lang="en-IN" dirty="0" smtClean="0"/>
              <a:t>What is the Importance of AWS Architecture?</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AWS Architecture also makes sure to provide incredible services based on the web technologies, uploading and unloading of virtual servers, the selection service and the service of transferring messages, etc. Moreover, the resources of AWS can be available worldwide and can also be able to deploy solutions exactly where the customers are required of them.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        </a:t>
            </a:r>
            <a:r>
              <a:rPr lang="en-IN" sz="3600" dirty="0" smtClean="0"/>
              <a:t>Top 5 Pillars of AWS Well-Architected Framework.</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1. Security –</a:t>
            </a:r>
          </a:p>
          <a:p>
            <a:pPr>
              <a:buNone/>
            </a:pPr>
            <a:endParaRPr lang="en-IN" b="1" dirty="0" smtClean="0"/>
          </a:p>
          <a:p>
            <a:pPr algn="just"/>
            <a:r>
              <a:rPr lang="en-IN" dirty="0" smtClean="0"/>
              <a:t>Security is the basic thing that matters a lot in AWS Technology. It is entirely an infra design that can easily serve complete data protection, infrastructure protection, privilege Management of all AWS accounts and identifying the security breach with certain detective controls reliably. Basically, it follows certain design principles that are:-</a:t>
            </a:r>
          </a:p>
          <a:p>
            <a:pPr algn="just">
              <a:buNone/>
            </a:pPr>
            <a:endParaRPr lang="en-IN" dirty="0" smtClean="0"/>
          </a:p>
          <a:p>
            <a:pPr algn="just"/>
            <a:r>
              <a:rPr lang="en-IN" dirty="0" smtClean="0"/>
              <a:t>One can apply security at every level</a:t>
            </a:r>
          </a:p>
          <a:p>
            <a:pPr algn="just"/>
            <a:r>
              <a:rPr lang="en-IN" dirty="0" smtClean="0"/>
              <a:t>Implementation of Principle of Least Privilege</a:t>
            </a:r>
          </a:p>
          <a:p>
            <a:pPr algn="just"/>
            <a:r>
              <a:rPr lang="en-IN" dirty="0" smtClean="0"/>
              <a:t>Enable Traceability</a:t>
            </a:r>
          </a:p>
          <a:p>
            <a:pPr algn="just"/>
            <a:r>
              <a:rPr lang="en-IN" dirty="0" smtClean="0"/>
              <a:t>Secured System Applications, data, and OS Level</a:t>
            </a:r>
          </a:p>
          <a:p>
            <a:pPr algn="just"/>
            <a:r>
              <a:rPr lang="en-IN" dirty="0" smtClean="0"/>
              <a:t>Automate Security Best practices</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Reliability</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AWS is a good architecture that has come up with well-planned foundations and monitoring in place with various mechanism rates to handle demand rates as per requirements. The system can easily detect the failure and must come out with an optimized solution. The design principles are in the given way like</a:t>
            </a:r>
          </a:p>
          <a:p>
            <a:pPr algn="just"/>
            <a:endParaRPr lang="en-IN" dirty="0" smtClean="0"/>
          </a:p>
          <a:p>
            <a:pPr algn="just"/>
            <a:r>
              <a:rPr lang="en-IN" dirty="0" smtClean="0"/>
              <a:t>Test Recovery Procedures.</a:t>
            </a:r>
          </a:p>
          <a:p>
            <a:pPr algn="just"/>
            <a:r>
              <a:rPr lang="en-IN" dirty="0" smtClean="0"/>
              <a:t>Usage of Horizontal Scalability in an increment of system availability.</a:t>
            </a:r>
          </a:p>
          <a:p>
            <a:pPr algn="just"/>
            <a:r>
              <a:rPr lang="en-IN" dirty="0" smtClean="0"/>
              <a:t>Recovery from failure in an automatic way.</a:t>
            </a:r>
          </a:p>
          <a:p>
            <a:pPr algn="just"/>
            <a:r>
              <a:rPr lang="en-IN" dirty="0" smtClean="0"/>
              <a:t>Add or else Removing resources.</a:t>
            </a:r>
          </a:p>
          <a:p>
            <a:pPr algn="just"/>
            <a:r>
              <a:rPr lang="en-IN" dirty="0" smtClean="0"/>
              <a:t>Manage Changes in the automation.</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 Performance Efficiency</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Performance Efficiency is kept the focus on the efficient use of computing resources to meet the given requirements in a reliable manner. It is also to maintain efficiency as demand changes and technology evolves. The design principles go in the given way.</a:t>
            </a:r>
          </a:p>
          <a:p>
            <a:pPr algn="just"/>
            <a:r>
              <a:rPr lang="en-IN" dirty="0" smtClean="0"/>
              <a:t>Democratize advanced Technologies</a:t>
            </a:r>
          </a:p>
          <a:p>
            <a:pPr algn="just"/>
            <a:r>
              <a:rPr lang="en-IN" dirty="0" smtClean="0"/>
              <a:t>Globally Deploying of the given system at a minimal cost of lower latency</a:t>
            </a:r>
          </a:p>
          <a:p>
            <a:pPr algn="just"/>
            <a:r>
              <a:rPr lang="en-IN" dirty="0" smtClean="0"/>
              <a:t>To keep aside of operational burden, use a </a:t>
            </a:r>
            <a:r>
              <a:rPr lang="en-IN" dirty="0" err="1" smtClean="0"/>
              <a:t>serverless</a:t>
            </a:r>
            <a:r>
              <a:rPr lang="en-IN" dirty="0" smtClean="0"/>
              <a:t> architecture</a:t>
            </a:r>
          </a:p>
          <a:p>
            <a:pPr algn="just"/>
            <a:r>
              <a:rPr lang="en-IN" dirty="0" smtClean="0"/>
              <a:t>Various comparative testing and configurations for better performance</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Cost Optimization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It is one of the main pillars of AWS Architecture that is completely optimizing costs, unused, elimination or else sub-optimal resources. It is most probably considered with the matching supply with demand and being aware of expenditure and optimizes over costs. </a:t>
            </a:r>
          </a:p>
          <a:p>
            <a:pPr algn="just"/>
            <a:r>
              <a:rPr lang="en-IN" dirty="0" smtClean="0"/>
              <a:t>The following design principles are delivered in the cost optimization are</a:t>
            </a:r>
          </a:p>
          <a:p>
            <a:pPr algn="just"/>
            <a:r>
              <a:rPr lang="en-IN" dirty="0" smtClean="0"/>
              <a:t>Adopting of consumption model.</a:t>
            </a:r>
          </a:p>
          <a:p>
            <a:pPr algn="just"/>
            <a:r>
              <a:rPr lang="en-IN" dirty="0" smtClean="0"/>
              <a:t>High benefits values from economies of scale.</a:t>
            </a:r>
          </a:p>
          <a:p>
            <a:pPr algn="just"/>
            <a:r>
              <a:rPr lang="en-IN" dirty="0" smtClean="0"/>
              <a:t>Stop investing in Data </a:t>
            </a:r>
            <a:r>
              <a:rPr lang="en-IN" dirty="0" err="1" smtClean="0"/>
              <a:t>Center</a:t>
            </a:r>
            <a:r>
              <a:rPr lang="en-IN" dirty="0" smtClean="0"/>
              <a:t> Operations.</a:t>
            </a:r>
          </a:p>
          <a:p>
            <a:pPr algn="just"/>
            <a:r>
              <a:rPr lang="en-IN" dirty="0" smtClean="0"/>
              <a:t>Analyzing and Attribute Expenditure.</a:t>
            </a:r>
          </a:p>
          <a:p>
            <a:pPr algn="just"/>
            <a:r>
              <a:rPr lang="en-IN" dirty="0" smtClean="0"/>
              <a:t>Usage of Well Managed services for reducing some cost of ownership.</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  What  is Google App Engine ?</a:t>
            </a:r>
            <a:endParaRPr lang="en-IN" dirty="0"/>
          </a:p>
        </p:txBody>
      </p:sp>
      <p:sp>
        <p:nvSpPr>
          <p:cNvPr id="3" name="Content Placeholder 2"/>
          <p:cNvSpPr>
            <a:spLocks noGrp="1"/>
          </p:cNvSpPr>
          <p:nvPr>
            <p:ph idx="1"/>
          </p:nvPr>
        </p:nvSpPr>
        <p:spPr/>
        <p:txBody>
          <a:bodyPr/>
          <a:lstStyle/>
          <a:p>
            <a:pPr algn="just"/>
            <a:r>
              <a:rPr lang="en-IN" dirty="0" smtClean="0"/>
              <a:t> Google App Engine is </a:t>
            </a:r>
            <a:r>
              <a:rPr lang="en-IN" b="1" dirty="0" smtClean="0"/>
              <a:t>a fully managed, </a:t>
            </a:r>
            <a:r>
              <a:rPr lang="en-IN" b="1" dirty="0" err="1" smtClean="0"/>
              <a:t>serverless</a:t>
            </a:r>
            <a:r>
              <a:rPr lang="en-IN" b="1" dirty="0" smtClean="0"/>
              <a:t> platform for developing and hosting web applications at scale</a:t>
            </a:r>
            <a:r>
              <a:rPr lang="en-IN" dirty="0" smtClean="0"/>
              <a:t>. </a:t>
            </a:r>
          </a:p>
          <a:p>
            <a:pPr algn="just">
              <a:buNone/>
            </a:pPr>
            <a:r>
              <a:rPr lang="en-US" dirty="0" smtClean="0"/>
              <a:t>                                              or</a:t>
            </a:r>
          </a:p>
          <a:p>
            <a:pPr algn="just">
              <a:buFont typeface="Wingdings" pitchFamily="2" charset="2"/>
              <a:buChar char="q"/>
            </a:pPr>
            <a:r>
              <a:rPr lang="en-IN" dirty="0" smtClean="0"/>
              <a:t>Google App Engine is a cloud computing platform as a service for developing and hosting web applications in Google-managed data </a:t>
            </a:r>
            <a:r>
              <a:rPr lang="en-IN" dirty="0" err="1" smtClean="0"/>
              <a:t>centers</a:t>
            </a:r>
            <a:r>
              <a:rPr lang="en-IN"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Architecture  of </a:t>
            </a:r>
            <a:r>
              <a:rPr lang="en-US" dirty="0" err="1" smtClean="0"/>
              <a:t>google</a:t>
            </a:r>
            <a:r>
              <a:rPr lang="en-US" dirty="0" smtClean="0"/>
              <a:t> app engine.</a:t>
            </a:r>
            <a:endParaRPr lang="en-IN" dirty="0"/>
          </a:p>
        </p:txBody>
      </p:sp>
      <p:pic>
        <p:nvPicPr>
          <p:cNvPr id="1027" name="Picture 3" descr="C:\Users\sunny\Desktop\googleapps-crop.png"/>
          <p:cNvPicPr>
            <a:picLocks noGrp="1" noChangeAspect="1" noChangeArrowheads="1"/>
          </p:cNvPicPr>
          <p:nvPr>
            <p:ph idx="1"/>
          </p:nvPr>
        </p:nvPicPr>
        <p:blipFill>
          <a:blip r:embed="rId2"/>
          <a:srcRect/>
          <a:stretch>
            <a:fillRect/>
          </a:stretch>
        </p:blipFill>
        <p:spPr bwMode="auto">
          <a:xfrm>
            <a:off x="533400" y="1371601"/>
            <a:ext cx="8382000" cy="5029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smtClean="0"/>
              <a:t>Major Features of Google App </a:t>
            </a:r>
            <a:r>
              <a:rPr lang="en-IN" dirty="0" smtClean="0"/>
              <a:t>Engine.</a:t>
            </a:r>
            <a:endParaRPr lang="en-IN" dirty="0"/>
          </a:p>
        </p:txBody>
      </p:sp>
      <p:sp>
        <p:nvSpPr>
          <p:cNvPr id="3" name="Content Placeholder 2"/>
          <p:cNvSpPr>
            <a:spLocks noGrp="1"/>
          </p:cNvSpPr>
          <p:nvPr>
            <p:ph idx="1"/>
          </p:nvPr>
        </p:nvSpPr>
        <p:spPr/>
        <p:txBody>
          <a:bodyPr/>
          <a:lstStyle/>
          <a:p>
            <a:pPr fontAlgn="base"/>
            <a:r>
              <a:rPr lang="en-IN" b="1" dirty="0" smtClean="0"/>
              <a:t>Language support: </a:t>
            </a:r>
            <a:r>
              <a:rPr lang="en-IN" b="1" dirty="0" smtClean="0"/>
              <a:t>-</a:t>
            </a:r>
            <a:endParaRPr lang="en-IN" b="1" dirty="0" smtClean="0"/>
          </a:p>
          <a:p>
            <a:pPr algn="just">
              <a:buNone/>
            </a:pPr>
            <a:r>
              <a:rPr lang="en-IN" dirty="0" smtClean="0"/>
              <a:t>   Google </a:t>
            </a:r>
            <a:r>
              <a:rPr lang="en-IN" dirty="0" smtClean="0"/>
              <a:t>App Engine lets users’ environment to build applications in some of the most popular languages, including Java, Python, </a:t>
            </a:r>
            <a:r>
              <a:rPr lang="en-IN" dirty="0" smtClean="0"/>
              <a:t> </a:t>
            </a:r>
            <a:r>
              <a:rPr lang="en-IN" dirty="0" smtClean="0"/>
              <a:t>Node.js, C#, and PHP. </a:t>
            </a:r>
          </a:p>
          <a:p>
            <a:pPr fontAlgn="base"/>
            <a:r>
              <a:rPr lang="en-IN" b="1" dirty="0" smtClean="0"/>
              <a:t>Flexibility: </a:t>
            </a:r>
            <a:r>
              <a:rPr lang="en-IN" b="1" dirty="0" smtClean="0"/>
              <a:t>-</a:t>
            </a:r>
            <a:endParaRPr lang="en-IN" b="1" dirty="0" smtClean="0"/>
          </a:p>
          <a:p>
            <a:pPr algn="just">
              <a:buNone/>
            </a:pPr>
            <a:r>
              <a:rPr lang="en-IN" dirty="0" smtClean="0"/>
              <a:t>   Google </a:t>
            </a:r>
            <a:r>
              <a:rPr lang="en-IN" dirty="0" smtClean="0"/>
              <a:t>App Engine offers the flexibility to import libraries &amp; frameworks through </a:t>
            </a:r>
            <a:r>
              <a:rPr lang="en-IN" dirty="0" err="1" smtClean="0"/>
              <a:t>Docker</a:t>
            </a:r>
            <a:r>
              <a:rPr lang="en-IN" dirty="0" smtClean="0"/>
              <a:t> containers.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smtClean="0"/>
              <a:t>G</a:t>
            </a:r>
            <a:r>
              <a:rPr lang="en-US" dirty="0" smtClean="0"/>
              <a:t>oogle app engine.</a:t>
            </a: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b="1" dirty="0" smtClean="0"/>
              <a:t>Traffic splitting:</a:t>
            </a:r>
            <a:endParaRPr lang="en-IN" dirty="0" smtClean="0"/>
          </a:p>
          <a:p>
            <a:pPr algn="just">
              <a:buNone/>
            </a:pPr>
            <a:r>
              <a:rPr lang="en-IN" dirty="0" smtClean="0"/>
              <a:t>   Google </a:t>
            </a:r>
            <a:r>
              <a:rPr lang="en-IN" dirty="0" smtClean="0"/>
              <a:t>App Engine automatically routes the incoming traffic to different application versions as a part of A/B testing. This enables users to easily create environments for developing, staging, production and testing. </a:t>
            </a:r>
            <a:endParaRPr lang="en-IN" dirty="0" smtClean="0"/>
          </a:p>
          <a:p>
            <a:pPr algn="just">
              <a:buNone/>
            </a:pPr>
            <a:endParaRPr lang="en-IN" dirty="0" smtClean="0"/>
          </a:p>
          <a:p>
            <a:pPr algn="just" fontAlgn="base"/>
            <a:r>
              <a:rPr lang="en-IN" b="1" dirty="0" smtClean="0"/>
              <a:t>Security:</a:t>
            </a:r>
          </a:p>
          <a:p>
            <a:pPr algn="just">
              <a:buNone/>
            </a:pPr>
            <a:r>
              <a:rPr lang="en-IN" dirty="0" smtClean="0"/>
              <a:t>     Google </a:t>
            </a:r>
            <a:r>
              <a:rPr lang="en-IN" dirty="0" smtClean="0"/>
              <a:t>App Engine enables users to define access rules in Engine’s firewall and utilize SSL/TLS certificates on custom domains for free.</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Advantages of Google App Engine</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b="1" dirty="0" smtClean="0"/>
              <a:t>Easy </a:t>
            </a:r>
            <a:r>
              <a:rPr lang="en-IN" b="1" dirty="0" smtClean="0"/>
              <a:t>to build and use the platform</a:t>
            </a:r>
            <a:r>
              <a:rPr lang="en-IN" b="1" dirty="0" smtClean="0"/>
              <a:t>:-</a:t>
            </a:r>
            <a:endParaRPr lang="en-IN" b="1" dirty="0" smtClean="0"/>
          </a:p>
          <a:p>
            <a:pPr algn="just">
              <a:buNone/>
            </a:pPr>
            <a:r>
              <a:rPr lang="en-IN" dirty="0" smtClean="0"/>
              <a:t>    GAE </a:t>
            </a:r>
            <a:r>
              <a:rPr lang="en-IN" dirty="0" smtClean="0"/>
              <a:t>is fully managed which lets developers lay focus on writing code with zero configuration and server management. It handles traffic management by automatic monitoring, patching and provisioning</a:t>
            </a:r>
            <a:r>
              <a:rPr lang="en-IN" dirty="0" smtClean="0"/>
              <a:t>.</a:t>
            </a:r>
          </a:p>
          <a:p>
            <a:pPr algn="just">
              <a:buNone/>
            </a:pPr>
            <a:endParaRPr lang="en-IN" dirty="0" smtClean="0"/>
          </a:p>
          <a:p>
            <a:pPr algn="just" fontAlgn="base"/>
            <a:r>
              <a:rPr lang="en-IN" b="1" dirty="0" smtClean="0"/>
              <a:t>Scalability</a:t>
            </a:r>
            <a:r>
              <a:rPr lang="en-IN" b="1" dirty="0" smtClean="0"/>
              <a:t>:-</a:t>
            </a:r>
          </a:p>
          <a:p>
            <a:pPr algn="just">
              <a:buNone/>
            </a:pPr>
            <a:r>
              <a:rPr lang="en-IN" dirty="0" smtClean="0"/>
              <a:t>   Google </a:t>
            </a:r>
            <a:r>
              <a:rPr lang="en-IN" dirty="0" smtClean="0"/>
              <a:t>App Engine handles the workload fluctuations through scaling the infrastructure, by adding or removing instances or application resources as needed.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              How Does AWS Work?</a:t>
            </a:r>
            <a:br>
              <a:rPr lang="en-IN" b="0" dirty="0" smtClean="0"/>
            </a:br>
            <a:endParaRPr lang="en-IN" dirty="0"/>
          </a:p>
        </p:txBody>
      </p:sp>
      <p:sp>
        <p:nvSpPr>
          <p:cNvPr id="3" name="Content Placeholder 2"/>
          <p:cNvSpPr>
            <a:spLocks noGrp="1"/>
          </p:cNvSpPr>
          <p:nvPr>
            <p:ph idx="1"/>
          </p:nvPr>
        </p:nvSpPr>
        <p:spPr/>
        <p:txBody>
          <a:bodyPr>
            <a:noAutofit/>
          </a:bodyPr>
          <a:lstStyle/>
          <a:p>
            <a:pPr algn="just"/>
            <a:r>
              <a:rPr lang="en-IN" sz="2400" dirty="0" smtClean="0"/>
              <a:t>AWS usually works in several different configurations depending on the user's requirements. However, the user must be able to see the type of configuration used and the particular server map with respect to the AWS service. </a:t>
            </a:r>
          </a:p>
          <a:p>
            <a:pPr algn="just"/>
            <a:endParaRPr lang="en-IN" sz="2400" dirty="0" smtClean="0"/>
          </a:p>
          <a:p>
            <a:pPr algn="just"/>
            <a:r>
              <a:rPr lang="en-IN" sz="2400" dirty="0" smtClean="0"/>
              <a:t> Amazon Web Services (AWS) is a highly available, secure cloud services platform that offers more than 100 cloud </a:t>
            </a:r>
            <a:r>
              <a:rPr lang="en-IN" sz="2400" dirty="0" smtClean="0"/>
              <a:t>applications. </a:t>
            </a:r>
            <a:r>
              <a:rPr lang="en-IN" sz="2400" dirty="0" smtClean="0"/>
              <a:t>It helps in controlling, auditing, and managing identity, configuration, and usage.</a:t>
            </a: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t>
            </a:r>
            <a:r>
              <a:rPr lang="en-US" dirty="0" err="1" smtClean="0"/>
              <a:t>google</a:t>
            </a:r>
            <a:r>
              <a:rPr lang="en-US" dirty="0" smtClean="0"/>
              <a:t> app engine.</a:t>
            </a:r>
            <a:endParaRPr lang="en-IN" dirty="0"/>
          </a:p>
        </p:txBody>
      </p:sp>
      <p:sp>
        <p:nvSpPr>
          <p:cNvPr id="3" name="Content Placeholder 2"/>
          <p:cNvSpPr>
            <a:spLocks noGrp="1"/>
          </p:cNvSpPr>
          <p:nvPr>
            <p:ph idx="1"/>
          </p:nvPr>
        </p:nvSpPr>
        <p:spPr/>
        <p:txBody>
          <a:bodyPr>
            <a:normAutofit fontScale="92500"/>
          </a:bodyPr>
          <a:lstStyle/>
          <a:p>
            <a:pPr fontAlgn="base"/>
            <a:r>
              <a:rPr lang="en-IN" b="1" dirty="0" smtClean="0"/>
              <a:t>Various API sets:</a:t>
            </a:r>
          </a:p>
          <a:p>
            <a:r>
              <a:rPr lang="en-IN" dirty="0" smtClean="0"/>
              <a:t>Google App Engine has many built-in APIs and services which allows developers to build robust and versatile apps. These features include:</a:t>
            </a:r>
          </a:p>
          <a:p>
            <a:r>
              <a:rPr lang="en-IN" dirty="0" smtClean="0"/>
              <a:t>1) Application log Accessibility</a:t>
            </a:r>
          </a:p>
          <a:p>
            <a:r>
              <a:rPr lang="en-IN" dirty="0" smtClean="0"/>
              <a:t>2) </a:t>
            </a:r>
            <a:r>
              <a:rPr lang="en-IN" dirty="0" err="1" smtClean="0"/>
              <a:t>Blobstore</a:t>
            </a:r>
            <a:r>
              <a:rPr lang="en-IN" dirty="0" smtClean="0"/>
              <a:t>- serve large data objects</a:t>
            </a:r>
          </a:p>
          <a:p>
            <a:r>
              <a:rPr lang="en-IN" dirty="0" smtClean="0"/>
              <a:t>3) GAE Cloud Storage</a:t>
            </a:r>
          </a:p>
          <a:p>
            <a:r>
              <a:rPr lang="en-IN" dirty="0" smtClean="0"/>
              <a:t>4) SSL Support</a:t>
            </a:r>
          </a:p>
          <a:p>
            <a:r>
              <a:rPr lang="en-IN" dirty="0" smtClean="0"/>
              <a:t>5) Google Cloud Endpoint for mobile application</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Google app engine.</a:t>
            </a:r>
            <a:endParaRPr lang="en-IN" dirty="0"/>
          </a:p>
        </p:txBody>
      </p:sp>
      <p:sp>
        <p:nvSpPr>
          <p:cNvPr id="3" name="Content Placeholder 2"/>
          <p:cNvSpPr>
            <a:spLocks noGrp="1"/>
          </p:cNvSpPr>
          <p:nvPr>
            <p:ph idx="1"/>
          </p:nvPr>
        </p:nvSpPr>
        <p:spPr/>
        <p:txBody>
          <a:bodyPr/>
          <a:lstStyle/>
          <a:p>
            <a:pPr algn="just"/>
            <a:r>
              <a:rPr lang="en-IN" dirty="0" smtClean="0"/>
              <a:t>Examples of Google App </a:t>
            </a:r>
            <a:r>
              <a:rPr lang="en-IN" dirty="0" smtClean="0"/>
              <a:t>Engine:-</a:t>
            </a:r>
          </a:p>
          <a:p>
            <a:pPr algn="just">
              <a:buNone/>
            </a:pPr>
            <a:r>
              <a:rPr lang="en-IN" dirty="0" smtClean="0"/>
              <a:t> </a:t>
            </a:r>
            <a:r>
              <a:rPr lang="en-IN" dirty="0" smtClean="0"/>
              <a:t>  </a:t>
            </a:r>
            <a:r>
              <a:rPr lang="en-IN" dirty="0" smtClean="0"/>
              <a:t>One example of an application created in GAE is an Android messaging app </a:t>
            </a:r>
            <a:r>
              <a:rPr lang="en-IN" dirty="0" smtClean="0"/>
              <a:t>which is use to  store </a:t>
            </a:r>
            <a:r>
              <a:rPr lang="en-IN" dirty="0" smtClean="0"/>
              <a:t>user log data. The app can store user messages and write event logs to the Firebase </a:t>
            </a:r>
            <a:r>
              <a:rPr lang="en-IN" dirty="0" err="1" smtClean="0"/>
              <a:t>Realtime</a:t>
            </a:r>
            <a:r>
              <a:rPr lang="en-IN" dirty="0" smtClean="0"/>
              <a:t> Database and use it to automatically synchronize data across devices.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dirty="0" smtClean="0"/>
              <a:t>                                   THANKS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       </a:t>
            </a:r>
            <a:br>
              <a:rPr lang="en-IN" b="0" dirty="0" smtClean="0"/>
            </a:br>
            <a:r>
              <a:rPr lang="en-IN" b="0" dirty="0" smtClean="0"/>
              <a:t>     </a:t>
            </a:r>
            <a:r>
              <a:rPr lang="en-IN" sz="3600" b="0" dirty="0" smtClean="0"/>
              <a:t>What  types  of Services offers by the AWS?    </a:t>
            </a:r>
            <a:br>
              <a:rPr lang="en-IN" sz="3600" b="0" dirty="0" smtClean="0"/>
            </a:br>
            <a:r>
              <a:rPr lang="en-IN" sz="3600" b="0" dirty="0" smtClean="0"/>
              <a:t/>
            </a:r>
            <a:br>
              <a:rPr lang="en-IN" sz="3600" b="0" dirty="0" smtClean="0"/>
            </a:br>
            <a:r>
              <a:rPr lang="en-IN" sz="3600" b="0" dirty="0" smtClean="0"/>
              <a:t>                           </a:t>
            </a:r>
            <a:r>
              <a:rPr lang="en-IN" b="0" dirty="0" smtClean="0"/>
              <a:t/>
            </a:r>
            <a:br>
              <a:rPr lang="en-IN" b="0"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AWS services are divided into these domains:</a:t>
            </a:r>
          </a:p>
          <a:p>
            <a:pPr>
              <a:buNone/>
            </a:pPr>
            <a:endParaRPr lang="en-IN" dirty="0" smtClean="0"/>
          </a:p>
          <a:p>
            <a:pPr algn="just">
              <a:buFont typeface="Wingdings" pitchFamily="2" charset="2"/>
              <a:buChar char="q"/>
            </a:pPr>
            <a:r>
              <a:rPr lang="en-IN" dirty="0" smtClean="0"/>
              <a:t>Amazon Web Services offers a broad set of global cloud-based products including </a:t>
            </a:r>
            <a:r>
              <a:rPr lang="en-IN" b="1" dirty="0" smtClean="0"/>
              <a:t>compute , storage , databases , analytics , networking , mobile , developer tools , management tools , </a:t>
            </a:r>
            <a:r>
              <a:rPr lang="en-IN" b="1" dirty="0" err="1" smtClean="0"/>
              <a:t>IoT</a:t>
            </a:r>
            <a:r>
              <a:rPr lang="en-IN" b="1" dirty="0" smtClean="0"/>
              <a:t> , security , and enterprise applications</a:t>
            </a:r>
            <a:r>
              <a:rPr lang="en-IN" dirty="0" smtClean="0"/>
              <a:t> . These services help organizations move faster, lower IT costs, and scale.</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What  are the  Benefits  of AWS ?</a:t>
            </a:r>
            <a:endParaRPr lang="en-IN" dirty="0"/>
          </a:p>
        </p:txBody>
      </p:sp>
      <p:sp>
        <p:nvSpPr>
          <p:cNvPr id="3" name="Content Placeholder 2"/>
          <p:cNvSpPr>
            <a:spLocks noGrp="1"/>
          </p:cNvSpPr>
          <p:nvPr>
            <p:ph idx="1"/>
          </p:nvPr>
        </p:nvSpPr>
        <p:spPr/>
        <p:txBody>
          <a:bodyPr>
            <a:normAutofit fontScale="85000" lnSpcReduction="20000"/>
          </a:bodyPr>
          <a:lstStyle/>
          <a:p>
            <a:r>
              <a:rPr lang="en-IN" b="1" u="sng" dirty="0" smtClean="0"/>
              <a:t>User-friendly – </a:t>
            </a:r>
          </a:p>
          <a:p>
            <a:pPr>
              <a:buNone/>
            </a:pPr>
            <a:endParaRPr lang="en-IN" u="sng" dirty="0" smtClean="0"/>
          </a:p>
          <a:p>
            <a:pPr algn="just"/>
            <a:r>
              <a:rPr lang="en-IN" dirty="0" smtClean="0"/>
              <a:t>This tops the list of the Amazon Web Services benefits. AWS is easy to use as the platform is specially designed for quick and secure access. Users can modify their data whenever they want, wherever they want.</a:t>
            </a:r>
          </a:p>
          <a:p>
            <a:pPr algn="just"/>
            <a:r>
              <a:rPr lang="en-IN" dirty="0" smtClean="0"/>
              <a:t> Most companies find starting with AWS as their cloud provider much easier than using other providers, namely, Azure or Google Cloud Platform. AWS provides you with all the information, documentation, and video instructions to help you learn how to use all of its services.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IN" dirty="0" smtClean="0"/>
              <a:t>Flexible</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Flexible</a:t>
            </a:r>
            <a:endParaRPr lang="en-IN" dirty="0" smtClean="0"/>
          </a:p>
          <a:p>
            <a:pPr algn="just"/>
            <a:r>
              <a:rPr lang="en-IN" dirty="0" smtClean="0"/>
              <a:t>Flexibility is also the reason why many companies prefer AWS. It always lets you use those operating systems, programming languages, and web application platforms that you are comfortable with. With a service like AWS EC2, you can build your virtual computing environment by setting up your preferable operating systems and applications. </a:t>
            </a:r>
          </a:p>
          <a:p>
            <a:pPr algn="just"/>
            <a:r>
              <a:rPr lang="en-IN" dirty="0" smtClean="0"/>
              <a:t>AWS benefits provide all the best services that your application requires to function seamlessly. It can also ease the migration process, and you can work on new solutions simultaneously.</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IN" dirty="0" smtClean="0"/>
              <a:t> Secure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Secure</a:t>
            </a:r>
            <a:endParaRPr lang="en-IN" dirty="0" smtClean="0"/>
          </a:p>
          <a:p>
            <a:pPr algn="just"/>
            <a:r>
              <a:rPr lang="en-IN" dirty="0" smtClean="0"/>
              <a:t>Security is one of the best benefits of AWS cloud computing. As we know, security is the uppermost priority for any company that is data-driven. AWS provides a highly secure infrastructure to ensure the privacy of your data. Security professionals at AWS follow different layers of data surveillance such as:</a:t>
            </a:r>
          </a:p>
          <a:p>
            <a:pPr algn="just"/>
            <a:r>
              <a:rPr lang="en-IN" dirty="0" smtClean="0"/>
              <a:t>Data protection</a:t>
            </a:r>
          </a:p>
          <a:p>
            <a:pPr algn="just"/>
            <a:r>
              <a:rPr lang="en-IN" dirty="0" smtClean="0"/>
              <a:t>Identity and access management</a:t>
            </a:r>
          </a:p>
          <a:p>
            <a:pPr algn="just"/>
            <a:r>
              <a:rPr lang="en-IN" dirty="0" smtClean="0"/>
              <a:t>Infrastructure protection</a:t>
            </a:r>
          </a:p>
          <a:p>
            <a:pPr algn="just"/>
            <a:r>
              <a:rPr lang="en-IN" dirty="0" smtClean="0"/>
              <a:t>Threat detection and continuous monitoring</a:t>
            </a:r>
          </a:p>
          <a:p>
            <a:pPr algn="just"/>
            <a:r>
              <a:rPr lang="en-IN" dirty="0" smtClean="0"/>
              <a:t>Compliance and data privacy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IN" dirty="0" smtClean="0"/>
              <a:t> Cost-effective</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Cost-effective</a:t>
            </a:r>
            <a:endParaRPr lang="en-IN" dirty="0" smtClean="0"/>
          </a:p>
          <a:p>
            <a:pPr algn="just"/>
            <a:r>
              <a:rPr lang="en-IN" dirty="0" smtClean="0"/>
              <a:t>If you follow traditional methods, then you should build your own servers for storing your data and applications, which consumes a good amount of both your time and money. </a:t>
            </a:r>
          </a:p>
          <a:p>
            <a:pPr algn="just"/>
            <a:r>
              <a:rPr lang="en-IN" dirty="0" smtClean="0"/>
              <a:t>So instead of building your own expensive servers, you can use AWS where you need to pay only for the tools and services that you use. AWS offers a pay-as-you-go pricing method, which means that a company will only pay for the services that it needs and has used for a period of time. It is the same as paying your electricity bill; you only pay for the units you have consumed. These </a:t>
            </a:r>
            <a:r>
              <a:rPr lang="en-IN" dirty="0" smtClean="0">
                <a:hlinkClick r:id="rId2"/>
              </a:rPr>
              <a:t>AWS services</a:t>
            </a:r>
            <a:r>
              <a:rPr lang="en-IN" dirty="0" smtClean="0"/>
              <a:t> are unique and cheaper than the traditional computing method.</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lang="en-IN" dirty="0" smtClean="0"/>
              <a:t> Reliable</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Amazon offers the highest reliability for its customers. AWS serves over a million active clients in more than 200 nations all over the world. An ultimate team of tech professionals is working on data security. </a:t>
            </a:r>
          </a:p>
          <a:p>
            <a:pPr algn="just"/>
            <a:endParaRPr lang="en-IN" dirty="0" smtClean="0"/>
          </a:p>
          <a:p>
            <a:pPr algn="just"/>
            <a:r>
              <a:rPr lang="en-IN" dirty="0" smtClean="0"/>
              <a:t>AWS performs its tasks accurately when it is required and offers many services that make it more reliable like the capability to automatically recover from failure. Also, services such as Amazon </a:t>
            </a:r>
            <a:r>
              <a:rPr lang="en-IN" dirty="0" err="1" smtClean="0"/>
              <a:t>DynamoDB</a:t>
            </a:r>
            <a:r>
              <a:rPr lang="en-IN" dirty="0" smtClean="0"/>
              <a:t> and Amazon S3 store the data in three different availability zones so that even if two of them fail to work, the users will still have their data intact. Therefore, AWS benefits are trustworthy in terms of the services and security it provides.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171</TotalTime>
  <Words>1834</Words>
  <Application>Microsoft Office PowerPoint</Application>
  <PresentationFormat>On-screen Show (4:3)</PresentationFormat>
  <Paragraphs>143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Module</vt:lpstr>
      <vt:lpstr>Lec-36</vt:lpstr>
      <vt:lpstr> What  is  Amazon Web services?</vt:lpstr>
      <vt:lpstr>              How Does AWS Work? </vt:lpstr>
      <vt:lpstr>             What  types  of Services offers by the AWS?                                  </vt:lpstr>
      <vt:lpstr> What  are the  Benefits  of AWS ?</vt:lpstr>
      <vt:lpstr>2. Flexible </vt:lpstr>
      <vt:lpstr>3. Secure : </vt:lpstr>
      <vt:lpstr>4. Cost-effective </vt:lpstr>
      <vt:lpstr>5. Reliable </vt:lpstr>
      <vt:lpstr>             Drawbacks or disadvantages of                                AWS .                                  </vt:lpstr>
      <vt:lpstr>What is AWS Architecture Diagram? </vt:lpstr>
      <vt:lpstr>Function  of  AWS.</vt:lpstr>
      <vt:lpstr> What are the Key Components of AWS Architecture? </vt:lpstr>
      <vt:lpstr>2.Elastic Load Balancing: - </vt:lpstr>
      <vt:lpstr>3. Amazon Cloud Front: </vt:lpstr>
      <vt:lpstr>4.Elastic Load Balancer: </vt:lpstr>
      <vt:lpstr>5. Security Management: </vt:lpstr>
      <vt:lpstr>6. Elastic Cache: </vt:lpstr>
      <vt:lpstr>7. Amazon RDS: </vt:lpstr>
      <vt:lpstr> What is the Importance of AWS Architecture? </vt:lpstr>
      <vt:lpstr>        Top 5 Pillars of AWS Well-Architected Framework. </vt:lpstr>
      <vt:lpstr>2. Reliability </vt:lpstr>
      <vt:lpstr>3. Performance Efficiency </vt:lpstr>
      <vt:lpstr>4. Cost Optimization </vt:lpstr>
      <vt:lpstr>  What  is Google App Engine ?</vt:lpstr>
      <vt:lpstr>Architecture  of google app engine.</vt:lpstr>
      <vt:lpstr>Major Features of Google App Engine.</vt:lpstr>
      <vt:lpstr>Features of Google app engine.</vt:lpstr>
      <vt:lpstr>Advantages of Google App Engine </vt:lpstr>
      <vt:lpstr>Advantages  of google app engine.</vt:lpstr>
      <vt:lpstr>Example  of Google app engine.</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Lec-36</dc:title>
  <dc:creator>sunny</dc:creator>
  <cp:lastModifiedBy>sunny</cp:lastModifiedBy>
  <cp:revision>19</cp:revision>
  <dcterms:created xsi:type="dcterms:W3CDTF">2006-08-16T00:00:00Z</dcterms:created>
  <dcterms:modified xsi:type="dcterms:W3CDTF">2023-04-08T16:50:59Z</dcterms:modified>
</cp:coreProperties>
</file>