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62" r:id="rId3"/>
    <p:sldId id="263" r:id="rId4"/>
    <p:sldId id="264" r:id="rId5"/>
    <p:sldId id="265" r:id="rId6"/>
    <p:sldId id="266" r:id="rId7"/>
    <p:sldId id="257" r:id="rId8"/>
    <p:sldId id="258" r:id="rId9"/>
    <p:sldId id="259" r:id="rId10"/>
    <p:sldId id="260"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4/20/2023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4/20/2023</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4/20/2023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4/20/2023</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4/20/2023</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4/20/2023</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4/20/2023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Lecture </a:t>
            </a:r>
            <a:r>
              <a:rPr lang="en-IN" dirty="0" smtClean="0"/>
              <a:t>40</a:t>
            </a:r>
            <a:br>
              <a:rPr lang="en-IN" dirty="0" smtClean="0"/>
            </a:br>
            <a:r>
              <a:rPr lang="en-IN" dirty="0" smtClean="0"/>
              <a:t>GREEN  CLOUD  COMPUTING </a:t>
            </a:r>
            <a:endParaRPr lang="en-IN" dirty="0"/>
          </a:p>
        </p:txBody>
      </p:sp>
      <p:pic>
        <p:nvPicPr>
          <p:cNvPr id="1026" name="Picture 2" descr="C:\Users\sunny\Desktop\download.jpg"/>
          <p:cNvPicPr>
            <a:picLocks noGrp="1" noChangeAspect="1" noChangeArrowheads="1"/>
          </p:cNvPicPr>
          <p:nvPr>
            <p:ph sz="quarter" idx="1"/>
          </p:nvPr>
        </p:nvPicPr>
        <p:blipFill>
          <a:blip r:embed="rId2"/>
          <a:srcRect/>
          <a:stretch>
            <a:fillRect/>
          </a:stretch>
        </p:blipFill>
        <p:spPr bwMode="auto">
          <a:xfrm>
            <a:off x="914400" y="1676400"/>
            <a:ext cx="6705600" cy="44958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47500" lnSpcReduction="20000"/>
          </a:bodyPr>
          <a:lstStyle/>
          <a:p>
            <a:pPr marL="755649" lvl="1" indent="-371473">
              <a:lnSpc>
                <a:spcPct val="130008"/>
              </a:lnSpc>
              <a:spcBef>
                <a:spcPts val="0"/>
              </a:spcBef>
              <a:buClr>
                <a:srgbClr val="000000"/>
              </a:buClr>
              <a:buSzPts val="3399"/>
              <a:buFont typeface="Arial"/>
              <a:buChar char="•"/>
            </a:pPr>
            <a:r>
              <a:rPr lang="en-IN" sz="3399" dirty="0" smtClean="0">
                <a:solidFill>
                  <a:srgbClr val="000000"/>
                </a:solidFill>
                <a:latin typeface="Arimo"/>
                <a:ea typeface="Arimo"/>
                <a:cs typeface="Arimo"/>
                <a:sym typeface="Arimo"/>
              </a:rPr>
              <a:t>Materials recycling</a:t>
            </a:r>
            <a:endParaRPr lang="en-IN" sz="1300" dirty="0" smtClean="0"/>
          </a:p>
          <a:p>
            <a:pPr marL="1511298" lvl="2" indent="-497415">
              <a:lnSpc>
                <a:spcPct val="130008"/>
              </a:lnSpc>
              <a:spcBef>
                <a:spcPts val="0"/>
              </a:spcBef>
              <a:buClr>
                <a:srgbClr val="000000"/>
              </a:buClr>
              <a:buSzPts val="3399"/>
              <a:buFont typeface="Arial"/>
              <a:buChar char="⚬"/>
            </a:pPr>
            <a:r>
              <a:rPr lang="en-IN" sz="3399" dirty="0" smtClean="0">
                <a:solidFill>
                  <a:srgbClr val="000000"/>
                </a:solidFill>
                <a:latin typeface="Arimo"/>
                <a:ea typeface="Arimo"/>
                <a:cs typeface="Arimo"/>
                <a:sym typeface="Arimo"/>
              </a:rPr>
              <a:t>Recycling computing equipment can keep harmful materials such as lead, mercury, and </a:t>
            </a:r>
            <a:r>
              <a:rPr lang="en-IN" sz="3399" dirty="0" err="1" smtClean="0">
                <a:solidFill>
                  <a:srgbClr val="000000"/>
                </a:solidFill>
                <a:latin typeface="Arimo"/>
                <a:ea typeface="Arimo"/>
                <a:cs typeface="Arimo"/>
                <a:sym typeface="Arimo"/>
              </a:rPr>
              <a:t>hexavalent</a:t>
            </a:r>
            <a:r>
              <a:rPr lang="en-IN" sz="3399" dirty="0" smtClean="0">
                <a:solidFill>
                  <a:srgbClr val="000000"/>
                </a:solidFill>
                <a:latin typeface="Arimo"/>
                <a:ea typeface="Arimo"/>
                <a:cs typeface="Arimo"/>
                <a:sym typeface="Arimo"/>
              </a:rPr>
              <a:t> chromium out of landfills, and can also replace equipment that otherwise would need to be manufactured, saving further be given for recycling, and they typically sign a non-disclosure agreement.</a:t>
            </a:r>
            <a:endParaRPr lang="en-IN" sz="1300" dirty="0" smtClean="0"/>
          </a:p>
          <a:p>
            <a:pPr marL="755649" lvl="1" indent="-371473">
              <a:lnSpc>
                <a:spcPct val="130008"/>
              </a:lnSpc>
              <a:spcBef>
                <a:spcPts val="0"/>
              </a:spcBef>
              <a:buClr>
                <a:srgbClr val="000000"/>
              </a:buClr>
              <a:buSzPts val="3399"/>
              <a:buFont typeface="Arial"/>
              <a:buChar char="•"/>
            </a:pPr>
            <a:r>
              <a:rPr lang="en-IN" sz="3399" dirty="0" smtClean="0">
                <a:solidFill>
                  <a:srgbClr val="000000"/>
                </a:solidFill>
                <a:latin typeface="Lato"/>
                <a:ea typeface="Lato"/>
                <a:cs typeface="Lato"/>
                <a:sym typeface="Lato"/>
              </a:rPr>
              <a:t>Algorithmic efficiency</a:t>
            </a:r>
            <a:endParaRPr lang="en-IN" sz="1300" dirty="0" smtClean="0"/>
          </a:p>
          <a:p>
            <a:pPr marL="1511298" lvl="2" indent="-497415">
              <a:lnSpc>
                <a:spcPct val="130008"/>
              </a:lnSpc>
              <a:spcBef>
                <a:spcPts val="0"/>
              </a:spcBef>
              <a:buClr>
                <a:srgbClr val="000000"/>
              </a:buClr>
              <a:buSzPts val="3399"/>
              <a:buFont typeface="Arial"/>
              <a:buChar char="⚬"/>
            </a:pPr>
            <a:r>
              <a:rPr lang="en-IN" sz="3399" dirty="0" smtClean="0">
                <a:solidFill>
                  <a:srgbClr val="000000"/>
                </a:solidFill>
                <a:latin typeface="Lato"/>
                <a:ea typeface="Lato"/>
                <a:cs typeface="Lato"/>
                <a:sym typeface="Lato"/>
              </a:rPr>
              <a:t>The efficiency of algorithms has an impact on the amount of computer resources required for any given computing function and there are many efficiency trade-offs in writing programs. Algorithm changes, such as switching from a slow (e.g. linear) search algorithm to a fast (e.g. hashed or indexed) search algorithm can reduce resource usage for a given task from substantial to close to zero.</a:t>
            </a:r>
            <a:endParaRPr lang="en-IN" sz="1300" dirty="0" smtClean="0"/>
          </a:p>
          <a:p>
            <a:endParaRPr lang="en-US" dirty="0" smtClean="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endParaRPr lang="en-US" dirty="0" smtClean="0"/>
          </a:p>
          <a:p>
            <a:pPr>
              <a:buNone/>
            </a:pPr>
            <a:r>
              <a:rPr lang="en-US" dirty="0" smtClean="0"/>
              <a:t>                                    THANKS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Green cloud  computing.</a:t>
            </a:r>
            <a:endParaRPr lang="en-IN" dirty="0"/>
          </a:p>
        </p:txBody>
      </p:sp>
      <p:sp>
        <p:nvSpPr>
          <p:cNvPr id="3" name="Content Placeholder 2"/>
          <p:cNvSpPr>
            <a:spLocks noGrp="1"/>
          </p:cNvSpPr>
          <p:nvPr>
            <p:ph sz="quarter" idx="1"/>
          </p:nvPr>
        </p:nvSpPr>
        <p:spPr/>
        <p:txBody>
          <a:bodyPr>
            <a:normAutofit fontScale="85000" lnSpcReduction="10000"/>
          </a:bodyPr>
          <a:lstStyle/>
          <a:p>
            <a:pPr algn="just">
              <a:buFont typeface="Wingdings" pitchFamily="2" charset="2"/>
              <a:buChar char="q"/>
            </a:pPr>
            <a:r>
              <a:rPr lang="en-IN" dirty="0" smtClean="0"/>
              <a:t>Green cloud computing </a:t>
            </a:r>
            <a:r>
              <a:rPr lang="en-IN" dirty="0" smtClean="0"/>
              <a:t> </a:t>
            </a:r>
            <a:r>
              <a:rPr lang="en-IN" dirty="0" smtClean="0"/>
              <a:t>refers to the potential environmental benefits cloud-based services can offer society. The term combines two words: green, which means environmentally friendly, and cloud computing, which is the delivery of IT services over the internet</a:t>
            </a:r>
            <a:r>
              <a:rPr lang="en-IN" dirty="0" smtClean="0"/>
              <a:t>.</a:t>
            </a:r>
          </a:p>
          <a:p>
            <a:pPr algn="just">
              <a:buNone/>
            </a:pPr>
            <a:r>
              <a:rPr lang="en-US" dirty="0" smtClean="0"/>
              <a:t>                                                OR</a:t>
            </a:r>
          </a:p>
          <a:p>
            <a:pPr algn="just">
              <a:buFont typeface="Wingdings" pitchFamily="2" charset="2"/>
              <a:buChar char="q"/>
            </a:pPr>
            <a:r>
              <a:rPr lang="en-IN" dirty="0" smtClean="0"/>
              <a:t>Green </a:t>
            </a:r>
            <a:r>
              <a:rPr lang="en-IN" dirty="0" smtClean="0"/>
              <a:t>cloud computing is a coined term that means making the practices and approaches of using technological advances like computing and other IT resources sustainable for potential environmental benefits</a:t>
            </a:r>
            <a:r>
              <a:rPr lang="en-IN" dirty="0" smtClean="0"/>
              <a:t>.</a:t>
            </a:r>
          </a:p>
          <a:p>
            <a:pPr algn="just">
              <a:buNone/>
            </a:pPr>
            <a:r>
              <a:rPr lang="en-US" dirty="0" smtClean="0"/>
              <a:t>                                                 OR</a:t>
            </a:r>
            <a:endParaRPr lang="en-US" dirty="0" smtClean="0"/>
          </a:p>
          <a:p>
            <a:pPr algn="just">
              <a:buFont typeface="Wingdings" pitchFamily="2" charset="2"/>
              <a:buChar char="q"/>
            </a:pPr>
            <a:r>
              <a:rPr lang="en-IN" dirty="0" smtClean="0"/>
              <a:t>Green cloud computing allows users to utilize the benefits of cloud storage while decreasing its adverse effects on the environment, ultimately affecting human well-being. It includes the following practices:</a:t>
            </a:r>
            <a:endParaRPr lang="en-IN" dirty="0" smtClean="0"/>
          </a:p>
          <a:p>
            <a:pPr algn="just">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of green cloud  computing  – suitable way  to use cloud .</a:t>
            </a:r>
            <a:endParaRPr lang="en-IN" dirty="0"/>
          </a:p>
        </p:txBody>
      </p:sp>
      <p:pic>
        <p:nvPicPr>
          <p:cNvPr id="2050" name="Picture 2" descr="C:\Users\sunny\Desktop\Green-Cloud-Computing-Techniques.png"/>
          <p:cNvPicPr>
            <a:picLocks noGrp="1" noChangeAspect="1" noChangeArrowheads="1"/>
          </p:cNvPicPr>
          <p:nvPr>
            <p:ph sz="quarter" idx="1"/>
          </p:nvPr>
        </p:nvPicPr>
        <p:blipFill>
          <a:blip r:embed="rId2">
            <a:duotone>
              <a:prstClr val="black"/>
              <a:srgbClr val="D9C3A5">
                <a:tint val="50000"/>
                <a:satMod val="180000"/>
              </a:srgbClr>
            </a:duotone>
          </a:blip>
          <a:srcRect/>
          <a:stretch>
            <a:fillRect/>
          </a:stretch>
        </p:blipFill>
        <p:spPr bwMode="auto">
          <a:xfrm>
            <a:off x="457200" y="1600201"/>
            <a:ext cx="8153399" cy="460375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Benefits </a:t>
            </a:r>
            <a:r>
              <a:rPr lang="en-IN" b="1" dirty="0" smtClean="0"/>
              <a:t>or advantages of Green Computing</a:t>
            </a:r>
            <a:br>
              <a:rPr lang="en-IN" b="1" dirty="0" smtClean="0"/>
            </a:br>
            <a:endParaRPr lang="en-IN" dirty="0"/>
          </a:p>
        </p:txBody>
      </p:sp>
      <p:sp>
        <p:nvSpPr>
          <p:cNvPr id="5" name="Content Placeholder 4"/>
          <p:cNvSpPr>
            <a:spLocks noGrp="1"/>
          </p:cNvSpPr>
          <p:nvPr>
            <p:ph sz="quarter" idx="1"/>
          </p:nvPr>
        </p:nvSpPr>
        <p:spPr/>
        <p:txBody>
          <a:bodyPr>
            <a:normAutofit fontScale="70000" lnSpcReduction="20000"/>
          </a:bodyPr>
          <a:lstStyle/>
          <a:p>
            <a:pPr algn="just" fontAlgn="base">
              <a:buNone/>
            </a:pPr>
            <a:endParaRPr lang="en-IN" dirty="0" smtClean="0"/>
          </a:p>
          <a:p>
            <a:pPr algn="just" fontAlgn="base">
              <a:buNone/>
            </a:pPr>
            <a:r>
              <a:rPr lang="en-IN" dirty="0" smtClean="0"/>
              <a:t> </a:t>
            </a:r>
            <a:r>
              <a:rPr lang="en-IN" dirty="0" smtClean="0"/>
              <a:t>    Following </a:t>
            </a:r>
            <a:r>
              <a:rPr lang="en-IN" dirty="0" smtClean="0"/>
              <a:t>are the benefits or </a:t>
            </a:r>
            <a:r>
              <a:rPr lang="en-IN" b="1" dirty="0" smtClean="0"/>
              <a:t>advantages of Green Computing</a:t>
            </a:r>
            <a:r>
              <a:rPr lang="en-IN" dirty="0" smtClean="0"/>
              <a:t>:</a:t>
            </a:r>
            <a:br>
              <a:rPr lang="en-IN" dirty="0" smtClean="0"/>
            </a:br>
            <a:r>
              <a:rPr lang="en-IN" dirty="0" smtClean="0"/>
              <a:t>➨Telecommuting techniques help in increases profit margins, increases worker satisfaction and reduces greenhouse gas emissions (by avoiding travelling requirements of employees/customers</a:t>
            </a:r>
            <a:r>
              <a:rPr lang="en-IN" dirty="0" smtClean="0"/>
              <a:t>).</a:t>
            </a:r>
          </a:p>
          <a:p>
            <a:pPr algn="just" fontAlgn="base">
              <a:buNone/>
            </a:pPr>
            <a:r>
              <a:rPr lang="en-IN" dirty="0" smtClean="0"/>
              <a:t/>
            </a:r>
            <a:br>
              <a:rPr lang="en-IN" dirty="0" smtClean="0"/>
            </a:br>
            <a:r>
              <a:rPr lang="en-IN" dirty="0" smtClean="0"/>
              <a:t>➨Virtualization of IT helps in running two or more computer systems on single set of physical hardware. This reduces operating costs for energy and cooling. This ultimately helps in saving money</a:t>
            </a:r>
            <a:r>
              <a:rPr lang="en-IN" dirty="0" smtClean="0"/>
              <a:t>.</a:t>
            </a:r>
          </a:p>
          <a:p>
            <a:pPr algn="just" fontAlgn="base">
              <a:buNone/>
            </a:pPr>
            <a:r>
              <a:rPr lang="en-IN" dirty="0" smtClean="0"/>
              <a:t/>
            </a:r>
            <a:br>
              <a:rPr lang="en-IN" dirty="0" smtClean="0"/>
            </a:br>
            <a:r>
              <a:rPr lang="en-IN" dirty="0" smtClean="0"/>
              <a:t>➨It reduces usage of paper and other consumables in IT industry.</a:t>
            </a:r>
            <a:br>
              <a:rPr lang="en-IN" dirty="0" smtClean="0"/>
            </a:br>
            <a:r>
              <a:rPr lang="en-IN" dirty="0" smtClean="0"/>
              <a:t>➨Green manufacturing makes use of bamboo for computers and peripherals. Moreover computers are constructed using recyclable plastics. Hence it will have less impact on the environment</a:t>
            </a:r>
            <a:r>
              <a:rPr lang="en-IN" dirty="0" smtClean="0"/>
              <a:t>.</a:t>
            </a:r>
          </a:p>
          <a:p>
            <a:pPr algn="just" fontAlgn="base">
              <a:buNone/>
            </a:pPr>
            <a:r>
              <a:rPr lang="en-IN" dirty="0" smtClean="0"/>
              <a:t/>
            </a:r>
            <a:br>
              <a:rPr lang="en-IN" dirty="0" smtClean="0"/>
            </a:br>
            <a:r>
              <a:rPr lang="en-IN" dirty="0" smtClean="0"/>
              <a:t>➨It minimizes equipment disposal requirements by adopting reuse, refurbish and recycle methods.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green cloud computing.</a:t>
            </a:r>
            <a:endParaRPr lang="en-IN" dirty="0"/>
          </a:p>
        </p:txBody>
      </p:sp>
      <p:sp>
        <p:nvSpPr>
          <p:cNvPr id="3" name="Content Placeholder 2"/>
          <p:cNvSpPr>
            <a:spLocks noGrp="1"/>
          </p:cNvSpPr>
          <p:nvPr>
            <p:ph sz="quarter" idx="1"/>
          </p:nvPr>
        </p:nvSpPr>
        <p:spPr/>
        <p:txBody>
          <a:bodyPr/>
          <a:lstStyle/>
          <a:p>
            <a:pPr>
              <a:buNone/>
            </a:pPr>
            <a:r>
              <a:rPr lang="en-US" dirty="0" smtClean="0"/>
              <a:t>Advantages</a:t>
            </a:r>
            <a:endParaRPr lang="en-IN" dirty="0"/>
          </a:p>
        </p:txBody>
      </p:sp>
      <p:pic>
        <p:nvPicPr>
          <p:cNvPr id="4098" name="Picture 2" descr="C:\Users\sunny\Desktop\Green-computing-techniques.jpg"/>
          <p:cNvPicPr>
            <a:picLocks noChangeAspect="1" noChangeArrowheads="1"/>
          </p:cNvPicPr>
          <p:nvPr/>
        </p:nvPicPr>
        <p:blipFill>
          <a:blip r:embed="rId2"/>
          <a:srcRect/>
          <a:stretch>
            <a:fillRect/>
          </a:stretch>
        </p:blipFill>
        <p:spPr bwMode="auto">
          <a:xfrm>
            <a:off x="1295400" y="2128838"/>
            <a:ext cx="6172200" cy="404336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Drawbacks or disadvantages of Green Computing</a:t>
            </a:r>
            <a:br>
              <a:rPr lang="en-IN" b="1" dirty="0" smtClean="0"/>
            </a:br>
            <a:endParaRPr lang="en-IN" dirty="0"/>
          </a:p>
        </p:txBody>
      </p:sp>
      <p:sp>
        <p:nvSpPr>
          <p:cNvPr id="3" name="Content Placeholder 2"/>
          <p:cNvSpPr>
            <a:spLocks noGrp="1"/>
          </p:cNvSpPr>
          <p:nvPr>
            <p:ph sz="quarter" idx="1"/>
          </p:nvPr>
        </p:nvSpPr>
        <p:spPr/>
        <p:txBody>
          <a:bodyPr/>
          <a:lstStyle/>
          <a:p>
            <a:pPr algn="just">
              <a:buNone/>
            </a:pPr>
            <a:r>
              <a:rPr lang="en-IN" dirty="0" smtClean="0"/>
              <a:t>Following are the drawbacks or </a:t>
            </a:r>
            <a:r>
              <a:rPr lang="en-IN" b="1" dirty="0" smtClean="0"/>
              <a:t>disadvantages of Green Computing</a:t>
            </a:r>
            <a:r>
              <a:rPr lang="en-IN" dirty="0" smtClean="0"/>
              <a:t>:</a:t>
            </a:r>
          </a:p>
          <a:p>
            <a:pPr algn="just">
              <a:buNone/>
            </a:pPr>
            <a:r>
              <a:rPr lang="en-IN" dirty="0" smtClean="0"/>
              <a:t/>
            </a:r>
            <a:br>
              <a:rPr lang="en-IN" dirty="0" smtClean="0"/>
            </a:br>
            <a:r>
              <a:rPr lang="en-IN" dirty="0" smtClean="0"/>
              <a:t>➨Implementation of green computing requires higher start up cost.</a:t>
            </a:r>
            <a:br>
              <a:rPr lang="en-IN" dirty="0" smtClean="0"/>
            </a:br>
            <a:r>
              <a:rPr lang="en-IN" dirty="0" smtClean="0"/>
              <a:t>➨The green computing systems </a:t>
            </a:r>
            <a:r>
              <a:rPr lang="en-IN" dirty="0" err="1" smtClean="0"/>
              <a:t>sacrifies</a:t>
            </a:r>
            <a:r>
              <a:rPr lang="en-IN" dirty="0" smtClean="0"/>
              <a:t> performance to improve battery life.</a:t>
            </a:r>
            <a:br>
              <a:rPr lang="en-IN" dirty="0" smtClean="0"/>
            </a:br>
            <a:r>
              <a:rPr lang="en-IN" dirty="0" smtClean="0"/>
              <a:t>➨Adoption and success of green computing system requires years of efforts by consumers and organizations.</a:t>
            </a:r>
            <a:br>
              <a:rPr lang="en-IN" dirty="0" smtClean="0"/>
            </a:br>
            <a:r>
              <a:rPr lang="en-IN" dirty="0" smtClean="0"/>
              <a:t>➨It is not available for everyone at affordable cost.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00"/>
                </a:solidFill>
                <a:latin typeface="Lato"/>
                <a:ea typeface="Lato"/>
                <a:cs typeface="Lato"/>
                <a:sym typeface="Lato"/>
              </a:rPr>
              <a:t>    Green cloud computing</a:t>
            </a:r>
            <a:endParaRPr lang="en-IN" dirty="0"/>
          </a:p>
        </p:txBody>
      </p:sp>
      <p:sp>
        <p:nvSpPr>
          <p:cNvPr id="3" name="Content Placeholder 2"/>
          <p:cNvSpPr>
            <a:spLocks noGrp="1"/>
          </p:cNvSpPr>
          <p:nvPr>
            <p:ph sz="quarter" idx="1"/>
          </p:nvPr>
        </p:nvSpPr>
        <p:spPr/>
        <p:txBody>
          <a:bodyPr>
            <a:normAutofit fontScale="55000" lnSpcReduction="20000"/>
          </a:bodyPr>
          <a:lstStyle/>
          <a:p>
            <a:pPr marL="755649" lvl="1" indent="-358773" algn="just">
              <a:lnSpc>
                <a:spcPct val="130008"/>
              </a:lnSpc>
              <a:spcBef>
                <a:spcPts val="0"/>
              </a:spcBef>
              <a:buClr>
                <a:srgbClr val="000000"/>
              </a:buClr>
              <a:buSzPts val="3199"/>
              <a:buFont typeface="Arial"/>
              <a:buChar char="•"/>
            </a:pPr>
            <a:r>
              <a:rPr lang="en-IN" sz="3199" dirty="0" smtClean="0">
                <a:solidFill>
                  <a:srgbClr val="000000"/>
                </a:solidFill>
                <a:latin typeface="Lato"/>
                <a:ea typeface="Lato"/>
                <a:cs typeface="Lato"/>
                <a:sym typeface="Lato"/>
              </a:rPr>
              <a:t>With Green cloud computing, world is looking forward to higher energy efficient mechanism, managed security services, cloud security solutions at one place by offering equivalent and cloud management platform benefits with enormous environmental impact!</a:t>
            </a:r>
          </a:p>
          <a:p>
            <a:pPr marL="755649" lvl="1" indent="-358773" algn="just">
              <a:lnSpc>
                <a:spcPct val="130008"/>
              </a:lnSpc>
              <a:spcBef>
                <a:spcPts val="0"/>
              </a:spcBef>
              <a:buClr>
                <a:srgbClr val="000000"/>
              </a:buClr>
              <a:buSzPts val="3199"/>
              <a:buNone/>
            </a:pPr>
            <a:endParaRPr lang="en-IN" sz="1100" dirty="0" smtClean="0"/>
          </a:p>
          <a:p>
            <a:pPr marL="755649" lvl="1" indent="-358773" algn="just">
              <a:lnSpc>
                <a:spcPct val="130008"/>
              </a:lnSpc>
              <a:spcBef>
                <a:spcPts val="0"/>
              </a:spcBef>
              <a:buClr>
                <a:srgbClr val="000000"/>
              </a:buClr>
              <a:buSzPts val="3199"/>
              <a:buFont typeface="Arial"/>
              <a:buChar char="•"/>
            </a:pPr>
            <a:r>
              <a:rPr lang="en-IN" sz="3199" dirty="0" smtClean="0">
                <a:solidFill>
                  <a:srgbClr val="000000"/>
                </a:solidFill>
                <a:latin typeface="Arimo"/>
                <a:ea typeface="Arimo"/>
                <a:cs typeface="Arimo"/>
                <a:sym typeface="Arimo"/>
              </a:rPr>
              <a:t>Cloud computing, is an important facet for any IT operations of any organization, continuous attempts have been made to make it- much “greener”.</a:t>
            </a:r>
          </a:p>
          <a:p>
            <a:pPr marL="755649" lvl="1" indent="-358773" algn="just">
              <a:lnSpc>
                <a:spcPct val="130008"/>
              </a:lnSpc>
              <a:spcBef>
                <a:spcPts val="0"/>
              </a:spcBef>
              <a:buClr>
                <a:srgbClr val="000000"/>
              </a:buClr>
              <a:buSzPts val="3199"/>
              <a:buNone/>
            </a:pPr>
            <a:endParaRPr lang="en-IN" sz="1100" dirty="0" smtClean="0"/>
          </a:p>
          <a:p>
            <a:pPr marL="755649" lvl="1" indent="-358773" algn="just">
              <a:lnSpc>
                <a:spcPct val="130008"/>
              </a:lnSpc>
              <a:spcBef>
                <a:spcPts val="0"/>
              </a:spcBef>
              <a:buClr>
                <a:srgbClr val="000000"/>
              </a:buClr>
              <a:buSzPts val="3199"/>
              <a:buFont typeface="Arial"/>
              <a:buChar char="•"/>
            </a:pPr>
            <a:r>
              <a:rPr lang="en-IN" sz="3199" dirty="0" smtClean="0">
                <a:solidFill>
                  <a:srgbClr val="000000"/>
                </a:solidFill>
                <a:latin typeface="Arimo"/>
                <a:ea typeface="Arimo"/>
                <a:cs typeface="Arimo"/>
                <a:sym typeface="Arimo"/>
              </a:rPr>
              <a:t>“The green cloud”- certainly a superior marketing label, is employed by organizations for handling environmental considerations and concerns effectively. With contribution, towards the critical business operational goals and reduced costs across the servers, green cloud is most environment friendly initiative.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solidFill>
                  <a:srgbClr val="000000"/>
                </a:solidFill>
                <a:latin typeface="Lato"/>
                <a:ea typeface="Lato"/>
                <a:cs typeface="Lato"/>
                <a:sym typeface="Lato"/>
              </a:rPr>
              <a:t>Factors for Green Computing</a:t>
            </a:r>
            <a:r>
              <a:rPr lang="en-US" dirty="0" smtClean="0"/>
              <a:t/>
            </a:r>
            <a:br>
              <a:rPr lang="en-US" dirty="0" smtClean="0"/>
            </a:br>
            <a:endParaRPr lang="en-IN" dirty="0"/>
          </a:p>
        </p:txBody>
      </p:sp>
      <p:sp>
        <p:nvSpPr>
          <p:cNvPr id="3" name="Content Placeholder 2"/>
          <p:cNvSpPr>
            <a:spLocks noGrp="1"/>
          </p:cNvSpPr>
          <p:nvPr>
            <p:ph sz="quarter" idx="1"/>
          </p:nvPr>
        </p:nvSpPr>
        <p:spPr/>
        <p:txBody>
          <a:bodyPr>
            <a:normAutofit fontScale="55000" lnSpcReduction="20000"/>
          </a:bodyPr>
          <a:lstStyle/>
          <a:p>
            <a:pPr marL="798828" lvl="1" indent="-380364">
              <a:lnSpc>
                <a:spcPct val="130008"/>
              </a:lnSpc>
              <a:spcBef>
                <a:spcPts val="0"/>
              </a:spcBef>
              <a:buClr>
                <a:srgbClr val="000000"/>
              </a:buClr>
              <a:buSzPts val="3399"/>
              <a:buFont typeface="Arial"/>
              <a:buChar char="•"/>
            </a:pPr>
            <a:r>
              <a:rPr lang="en-IN" sz="3399" dirty="0" smtClean="0">
                <a:solidFill>
                  <a:srgbClr val="000000"/>
                </a:solidFill>
                <a:latin typeface="Lato"/>
                <a:ea typeface="Lato"/>
                <a:cs typeface="Lato"/>
                <a:sym typeface="Lato"/>
              </a:rPr>
              <a:t>Product longevity</a:t>
            </a:r>
            <a:endParaRPr lang="en-IN" sz="1100" dirty="0" smtClean="0"/>
          </a:p>
          <a:p>
            <a:pPr marL="1597656" lvl="2" indent="-513502" algn="just">
              <a:lnSpc>
                <a:spcPct val="130008"/>
              </a:lnSpc>
              <a:spcBef>
                <a:spcPts val="0"/>
              </a:spcBef>
              <a:buClr>
                <a:srgbClr val="000000"/>
              </a:buClr>
              <a:buSzPts val="3399"/>
              <a:buFont typeface="Arial"/>
              <a:buChar char="⚬"/>
            </a:pPr>
            <a:r>
              <a:rPr lang="en-IN" sz="3399" dirty="0" smtClean="0">
                <a:solidFill>
                  <a:srgbClr val="000000"/>
                </a:solidFill>
                <a:latin typeface="Arimo"/>
                <a:ea typeface="Arimo"/>
                <a:cs typeface="Arimo"/>
                <a:sym typeface="Arimo"/>
              </a:rPr>
              <a:t>Gartner maintains that the PC manufacturing process accounts for 70% of the natural resources used in the life cycle of a PC. More recently, Fujitsu released a Life Cycle Assessment (LCA) of a desktop that show that manufacturing and end of life accounts for the majority of this desktop's ecological footprint.</a:t>
            </a:r>
            <a:endParaRPr lang="en-IN" sz="1100" dirty="0" smtClean="0"/>
          </a:p>
          <a:p>
            <a:pPr marL="798828" lvl="1" indent="-380364" algn="just">
              <a:lnSpc>
                <a:spcPct val="130008"/>
              </a:lnSpc>
              <a:spcBef>
                <a:spcPts val="0"/>
              </a:spcBef>
              <a:buClr>
                <a:srgbClr val="000000"/>
              </a:buClr>
              <a:buSzPts val="3399"/>
              <a:buFont typeface="Arial"/>
              <a:buChar char="•"/>
            </a:pPr>
            <a:r>
              <a:rPr lang="en-IN" sz="3399" dirty="0" smtClean="0">
                <a:solidFill>
                  <a:srgbClr val="000000"/>
                </a:solidFill>
                <a:latin typeface="Arimo"/>
                <a:ea typeface="Arimo"/>
                <a:cs typeface="Arimo"/>
                <a:sym typeface="Arimo"/>
              </a:rPr>
              <a:t>Data </a:t>
            </a:r>
            <a:r>
              <a:rPr lang="en-IN" sz="3399" dirty="0" err="1" smtClean="0">
                <a:solidFill>
                  <a:srgbClr val="000000"/>
                </a:solidFill>
                <a:latin typeface="Arimo"/>
                <a:ea typeface="Arimo"/>
                <a:cs typeface="Arimo"/>
                <a:sym typeface="Arimo"/>
              </a:rPr>
              <a:t>center</a:t>
            </a:r>
            <a:r>
              <a:rPr lang="en-IN" sz="3399" dirty="0" smtClean="0">
                <a:solidFill>
                  <a:srgbClr val="000000"/>
                </a:solidFill>
                <a:latin typeface="Arimo"/>
                <a:ea typeface="Arimo"/>
                <a:cs typeface="Arimo"/>
                <a:sym typeface="Arimo"/>
              </a:rPr>
              <a:t> design</a:t>
            </a:r>
            <a:endParaRPr lang="en-IN" sz="1100" dirty="0" smtClean="0"/>
          </a:p>
          <a:p>
            <a:pPr marL="1597656" lvl="2" indent="-513502" algn="just">
              <a:lnSpc>
                <a:spcPct val="130008"/>
              </a:lnSpc>
              <a:spcBef>
                <a:spcPts val="0"/>
              </a:spcBef>
              <a:buClr>
                <a:srgbClr val="000000"/>
              </a:buClr>
              <a:buSzPts val="3399"/>
              <a:buFont typeface="Arial"/>
              <a:buChar char="⚬"/>
            </a:pPr>
            <a:r>
              <a:rPr lang="en-IN" sz="3399" dirty="0" smtClean="0">
                <a:solidFill>
                  <a:srgbClr val="000000"/>
                </a:solidFill>
                <a:latin typeface="Arimo"/>
                <a:ea typeface="Arimo"/>
                <a:cs typeface="Arimo"/>
                <a:sym typeface="Arimo"/>
              </a:rPr>
              <a:t>Energy efficient data </a:t>
            </a:r>
            <a:r>
              <a:rPr lang="en-IN" sz="3399" dirty="0" err="1" smtClean="0">
                <a:solidFill>
                  <a:srgbClr val="000000"/>
                </a:solidFill>
                <a:latin typeface="Arimo"/>
                <a:ea typeface="Arimo"/>
                <a:cs typeface="Arimo"/>
                <a:sym typeface="Arimo"/>
              </a:rPr>
              <a:t>center</a:t>
            </a:r>
            <a:r>
              <a:rPr lang="en-IN" sz="3399" dirty="0" smtClean="0">
                <a:solidFill>
                  <a:srgbClr val="000000"/>
                </a:solidFill>
                <a:latin typeface="Arimo"/>
                <a:ea typeface="Arimo"/>
                <a:cs typeface="Arimo"/>
                <a:sym typeface="Arimo"/>
              </a:rPr>
              <a:t> design should address all of the energy use aspects included in a data </a:t>
            </a:r>
            <a:r>
              <a:rPr lang="en-IN" sz="3399" dirty="0" err="1" smtClean="0">
                <a:solidFill>
                  <a:srgbClr val="000000"/>
                </a:solidFill>
                <a:latin typeface="Arimo"/>
                <a:ea typeface="Arimo"/>
                <a:cs typeface="Arimo"/>
                <a:sym typeface="Arimo"/>
              </a:rPr>
              <a:t>center</a:t>
            </a:r>
            <a:r>
              <a:rPr lang="en-IN" sz="3399" dirty="0" smtClean="0">
                <a:solidFill>
                  <a:srgbClr val="000000"/>
                </a:solidFill>
                <a:latin typeface="Arimo"/>
                <a:ea typeface="Arimo"/>
                <a:cs typeface="Arimo"/>
                <a:sym typeface="Arimo"/>
              </a:rPr>
              <a:t>: from the IT equipment to the HVAC equipment to the actual location, configuration and construction of the building.</a:t>
            </a:r>
            <a:endParaRPr lang="en-IN" sz="1100" dirty="0" smtClean="0"/>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FACTORS OF GREEN COMPUTING</a:t>
            </a:r>
            <a:endParaRPr lang="en-IN" dirty="0"/>
          </a:p>
        </p:txBody>
      </p:sp>
      <p:sp>
        <p:nvSpPr>
          <p:cNvPr id="3" name="Content Placeholder 2"/>
          <p:cNvSpPr>
            <a:spLocks noGrp="1"/>
          </p:cNvSpPr>
          <p:nvPr>
            <p:ph sz="quarter" idx="1"/>
          </p:nvPr>
        </p:nvSpPr>
        <p:spPr/>
        <p:txBody>
          <a:bodyPr>
            <a:normAutofit fontScale="47500" lnSpcReduction="20000"/>
          </a:bodyPr>
          <a:lstStyle/>
          <a:p>
            <a:pPr marL="755649" lvl="1" indent="-358773">
              <a:lnSpc>
                <a:spcPct val="130008"/>
              </a:lnSpc>
              <a:spcBef>
                <a:spcPts val="0"/>
              </a:spcBef>
              <a:buClr>
                <a:srgbClr val="000000"/>
              </a:buClr>
              <a:buSzPts val="3199"/>
              <a:buFont typeface="Arial"/>
              <a:buChar char="•"/>
            </a:pPr>
            <a:r>
              <a:rPr lang="en-IN" sz="3199" dirty="0" smtClean="0">
                <a:solidFill>
                  <a:srgbClr val="000000"/>
                </a:solidFill>
                <a:latin typeface="Arimo"/>
                <a:ea typeface="Arimo"/>
                <a:cs typeface="Arimo"/>
                <a:sym typeface="Arimo"/>
              </a:rPr>
              <a:t>Resource allocation</a:t>
            </a:r>
            <a:endParaRPr lang="en-IN" sz="1100" dirty="0" smtClean="0"/>
          </a:p>
          <a:p>
            <a:pPr marL="1511298" lvl="2" indent="-484715">
              <a:lnSpc>
                <a:spcPct val="130008"/>
              </a:lnSpc>
              <a:spcBef>
                <a:spcPts val="0"/>
              </a:spcBef>
              <a:buClr>
                <a:srgbClr val="000000"/>
              </a:buClr>
              <a:buSzPts val="3199"/>
              <a:buFont typeface="Arial"/>
              <a:buChar char="⚬"/>
            </a:pPr>
            <a:r>
              <a:rPr lang="en-IN" sz="3199" dirty="0" smtClean="0">
                <a:solidFill>
                  <a:srgbClr val="000000"/>
                </a:solidFill>
                <a:latin typeface="Arimo"/>
                <a:ea typeface="Arimo"/>
                <a:cs typeface="Arimo"/>
                <a:sym typeface="Arimo"/>
              </a:rPr>
              <a:t>Algorithms can also be used to route data to data </a:t>
            </a:r>
            <a:r>
              <a:rPr lang="en-IN" sz="3199" dirty="0" err="1" smtClean="0">
                <a:solidFill>
                  <a:srgbClr val="000000"/>
                </a:solidFill>
                <a:latin typeface="Arimo"/>
                <a:ea typeface="Arimo"/>
                <a:cs typeface="Arimo"/>
                <a:sym typeface="Arimo"/>
              </a:rPr>
              <a:t>centers</a:t>
            </a:r>
            <a:r>
              <a:rPr lang="en-IN" sz="3199" dirty="0" smtClean="0">
                <a:solidFill>
                  <a:srgbClr val="000000"/>
                </a:solidFill>
                <a:latin typeface="Arimo"/>
                <a:ea typeface="Arimo"/>
                <a:cs typeface="Arimo"/>
                <a:sym typeface="Arimo"/>
              </a:rPr>
              <a:t> where electricity is less expensive. .Larger server </a:t>
            </a:r>
            <a:r>
              <a:rPr lang="en-IN" sz="3199" dirty="0" err="1" smtClean="0">
                <a:solidFill>
                  <a:srgbClr val="000000"/>
                </a:solidFill>
                <a:latin typeface="Arimo"/>
                <a:ea typeface="Arimo"/>
                <a:cs typeface="Arimo"/>
                <a:sym typeface="Arimo"/>
              </a:rPr>
              <a:t>centers</a:t>
            </a:r>
            <a:r>
              <a:rPr lang="en-IN" sz="3199" dirty="0" smtClean="0">
                <a:solidFill>
                  <a:srgbClr val="000000"/>
                </a:solidFill>
                <a:latin typeface="Arimo"/>
                <a:ea typeface="Arimo"/>
                <a:cs typeface="Arimo"/>
                <a:sym typeface="Arimo"/>
              </a:rPr>
              <a:t> are sometimes located where energy and land are inexpensive and readily available. Local availability of renewable energy, climate that allows outside air to be used for cooling, or locating them where the heat they produce may be used for other purposes could be factors in green </a:t>
            </a:r>
            <a:r>
              <a:rPr lang="en-IN" sz="3199" dirty="0" err="1" smtClean="0">
                <a:solidFill>
                  <a:srgbClr val="000000"/>
                </a:solidFill>
                <a:latin typeface="Arimo"/>
                <a:ea typeface="Arimo"/>
                <a:cs typeface="Arimo"/>
                <a:sym typeface="Arimo"/>
              </a:rPr>
              <a:t>siting</a:t>
            </a:r>
            <a:r>
              <a:rPr lang="en-IN" sz="3199" dirty="0" smtClean="0">
                <a:solidFill>
                  <a:srgbClr val="000000"/>
                </a:solidFill>
                <a:latin typeface="Arimo"/>
                <a:ea typeface="Arimo"/>
                <a:cs typeface="Arimo"/>
                <a:sym typeface="Arimo"/>
              </a:rPr>
              <a:t> decisions.</a:t>
            </a:r>
            <a:endParaRPr lang="en-IN" sz="1100" dirty="0" smtClean="0"/>
          </a:p>
          <a:p>
            <a:pPr marL="755649" lvl="1" indent="-358773">
              <a:lnSpc>
                <a:spcPct val="130008"/>
              </a:lnSpc>
              <a:spcBef>
                <a:spcPts val="0"/>
              </a:spcBef>
              <a:buClr>
                <a:srgbClr val="000000"/>
              </a:buClr>
              <a:buSzPts val="3199"/>
              <a:buFont typeface="Arial"/>
              <a:buChar char="•"/>
            </a:pPr>
            <a:r>
              <a:rPr lang="en-IN" sz="3199" dirty="0" smtClean="0">
                <a:solidFill>
                  <a:srgbClr val="000000"/>
                </a:solidFill>
                <a:latin typeface="Arimo"/>
                <a:ea typeface="Arimo"/>
                <a:cs typeface="Arimo"/>
                <a:sym typeface="Arimo"/>
              </a:rPr>
              <a:t>Power management</a:t>
            </a:r>
            <a:endParaRPr lang="en-IN" sz="1100" dirty="0" smtClean="0"/>
          </a:p>
          <a:p>
            <a:pPr marL="1511298" lvl="2" indent="-484715">
              <a:lnSpc>
                <a:spcPct val="130008"/>
              </a:lnSpc>
              <a:spcBef>
                <a:spcPts val="0"/>
              </a:spcBef>
              <a:buClr>
                <a:srgbClr val="000000"/>
              </a:buClr>
              <a:buSzPts val="3199"/>
              <a:buFont typeface="Arial"/>
              <a:buChar char="⚬"/>
            </a:pPr>
            <a:r>
              <a:rPr lang="en-IN" sz="3199" dirty="0" smtClean="0">
                <a:solidFill>
                  <a:srgbClr val="000000"/>
                </a:solidFill>
                <a:latin typeface="Arimo"/>
                <a:ea typeface="Arimo"/>
                <a:cs typeface="Arimo"/>
                <a:sym typeface="Arimo"/>
              </a:rPr>
              <a:t>The Advanced Configuration and Power Interface (ACPI), an open industry standard, allows an operating system to directly control the power-saving aspects of its underlying hardware. This allows a system to automatically turn off components such as monitors and hard drives after set periods of inactivity. In addition, a system may hibernate, when most components (including the CPU and the system RAM) are turned off. ACPI is a successor to an earlier Intel-Microsoft standard called Advanced Power Management</a:t>
            </a:r>
            <a:endParaRPr lang="en-IN" sz="1100" dirty="0" smtClean="0"/>
          </a:p>
          <a:p>
            <a:pPr marL="0" lvl="0" indent="0">
              <a:lnSpc>
                <a:spcPct val="130008"/>
              </a:lnSpc>
              <a:spcBef>
                <a:spcPts val="0"/>
              </a:spcBef>
              <a:buNone/>
            </a:pPr>
            <a:endParaRPr lang="en-IN" sz="3199" dirty="0" smtClean="0">
              <a:solidFill>
                <a:srgbClr val="000000"/>
              </a:solidFill>
              <a:latin typeface="Arimo"/>
              <a:ea typeface="Arimo"/>
              <a:cs typeface="Arimo"/>
              <a:sym typeface="Arimo"/>
            </a:endParaRP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65</TotalTime>
  <Words>564</Words>
  <Application>Microsoft Office PowerPoint</Application>
  <PresentationFormat>On-screen Show (4:3)</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Lecture 40 GREEN  CLOUD  COMPUTING </vt:lpstr>
      <vt:lpstr>Definition  of  Green cloud  computing.</vt:lpstr>
      <vt:lpstr>Diagram  of green cloud  computing  – suitable way  to use cloud .</vt:lpstr>
      <vt:lpstr>        Benefits or advantages of Green Computing </vt:lpstr>
      <vt:lpstr>Advantages  of green cloud computing.</vt:lpstr>
      <vt:lpstr>Drawbacks or disadvantages of Green Computing </vt:lpstr>
      <vt:lpstr>    Green cloud computing</vt:lpstr>
      <vt:lpstr>Factors for Green Computing </vt:lpstr>
      <vt:lpstr>FACTORS OF GREEN COMPUTING</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40</dc:title>
  <dc:creator>sunny</dc:creator>
  <cp:lastModifiedBy>sunny</cp:lastModifiedBy>
  <cp:revision>10</cp:revision>
  <dcterms:created xsi:type="dcterms:W3CDTF">2006-08-16T00:00:00Z</dcterms:created>
  <dcterms:modified xsi:type="dcterms:W3CDTF">2023-04-20T18:43:17Z</dcterms:modified>
</cp:coreProperties>
</file>