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3" r:id="rId8"/>
    <p:sldId id="264" r:id="rId9"/>
    <p:sldId id="268"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4/9/2023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697736"/>
          </a:xfrm>
        </p:spPr>
        <p:txBody>
          <a:bodyPr/>
          <a:lstStyle/>
          <a:p>
            <a:r>
              <a:rPr lang="en-US" dirty="0" smtClean="0"/>
              <a:t>LEC-37</a:t>
            </a:r>
            <a:r>
              <a:rPr lang="en-IN" dirty="0" smtClean="0"/>
              <a:t> </a:t>
            </a:r>
            <a:r>
              <a:rPr lang="en-IN" dirty="0" smtClean="0"/>
              <a:t>- </a:t>
            </a:r>
            <a:r>
              <a:rPr lang="en-IN" sz="2000" dirty="0" smtClean="0"/>
              <a:t>Cloud </a:t>
            </a:r>
            <a:r>
              <a:rPr lang="en-IN" sz="2000" dirty="0" smtClean="0"/>
              <a:t>Platforms in </a:t>
            </a:r>
            <a:r>
              <a:rPr lang="en-IN" sz="2000" dirty="0" smtClean="0"/>
              <a:t>Industry</a:t>
            </a:r>
            <a:br>
              <a:rPr lang="en-IN" sz="2000" dirty="0" smtClean="0"/>
            </a:br>
            <a:r>
              <a:rPr lang="en-IN" sz="2000" dirty="0" smtClean="0"/>
              <a:t>                        (Microsoft Azure)</a:t>
            </a:r>
            <a:r>
              <a:rPr lang="en-IN" dirty="0" smtClean="0"/>
              <a:t/>
            </a:r>
            <a:br>
              <a:rPr lang="en-IN" dirty="0" smtClean="0"/>
            </a:br>
            <a:r>
              <a:rPr lang="en-IN" dirty="0" smtClean="0"/>
              <a:t>                          </a:t>
            </a:r>
            <a:r>
              <a:rPr lang="en-IN" dirty="0" smtClean="0"/>
              <a:t> </a:t>
            </a:r>
            <a:br>
              <a:rPr lang="en-IN" dirty="0" smtClean="0"/>
            </a:br>
            <a:r>
              <a:rPr lang="en-IN" dirty="0" smtClean="0"/>
              <a:t/>
            </a:r>
            <a:br>
              <a:rPr lang="en-IN" dirty="0" smtClean="0"/>
            </a:br>
            <a:r>
              <a:rPr lang="en-IN" dirty="0" smtClean="0"/>
              <a:t>     (</a:t>
            </a:r>
            <a:r>
              <a:rPr lang="en-IN" dirty="0" smtClean="0"/>
              <a:t>Microsoft Azure) </a:t>
            </a:r>
            <a:r>
              <a:rPr lang="en-US" dirty="0" smtClean="0"/>
              <a:t/>
            </a:r>
            <a:br>
              <a:rPr lang="en-US" dirty="0" smtClean="0"/>
            </a:br>
            <a:endParaRPr lang="en-IN" dirty="0"/>
          </a:p>
        </p:txBody>
      </p:sp>
      <p:pic>
        <p:nvPicPr>
          <p:cNvPr id="1030" name="Picture 6" descr="C:\Users\sunny\Desktop\images.png"/>
          <p:cNvPicPr>
            <a:picLocks noGrp="1" noChangeAspect="1" noChangeArrowheads="1"/>
          </p:cNvPicPr>
          <p:nvPr>
            <p:ph idx="1"/>
          </p:nvPr>
        </p:nvPicPr>
        <p:blipFill>
          <a:blip r:embed="rId2"/>
          <a:srcRect/>
          <a:stretch>
            <a:fillRect/>
          </a:stretch>
        </p:blipFill>
        <p:spPr bwMode="auto">
          <a:xfrm>
            <a:off x="3367087" y="3275012"/>
            <a:ext cx="2867025" cy="251618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Cloud Platforms in Industry</a:t>
            </a:r>
            <a:br>
              <a:rPr lang="en-IN" dirty="0" smtClean="0"/>
            </a:br>
            <a:r>
              <a:rPr lang="en-IN" dirty="0" smtClean="0"/>
              <a:t>(Case studies)</a:t>
            </a:r>
            <a:endParaRPr lang="en-IN"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Company  Name  - Deloitte </a:t>
            </a:r>
            <a:r>
              <a:rPr lang="en-IN" dirty="0" err="1" smtClean="0"/>
              <a:t>Touche</a:t>
            </a:r>
            <a:r>
              <a:rPr lang="en-IN" dirty="0" smtClean="0"/>
              <a:t> Tohmatsu Limited, a UK private company.</a:t>
            </a:r>
          </a:p>
          <a:p>
            <a:pPr algn="just">
              <a:buNone/>
            </a:pPr>
            <a:endParaRPr lang="en-IN" dirty="0" smtClean="0"/>
          </a:p>
          <a:p>
            <a:pPr algn="just">
              <a:buFont typeface="Wingdings" pitchFamily="2" charset="2"/>
              <a:buChar char="q"/>
            </a:pPr>
            <a:r>
              <a:rPr lang="en-IN" dirty="0" smtClean="0"/>
              <a:t> Explore  case studies to learn how Deloitte    create Cloud is helping clients design and realize the future of their business.</a:t>
            </a:r>
          </a:p>
          <a:p>
            <a:pPr algn="just">
              <a:buNone/>
            </a:pPr>
            <a:endParaRPr lang="en-IN" dirty="0" smtClean="0"/>
          </a:p>
          <a:p>
            <a:pPr algn="just">
              <a:buFont typeface="Wingdings" pitchFamily="2" charset="2"/>
              <a:buChar char="q"/>
            </a:pPr>
            <a:r>
              <a:rPr lang="en-IN" dirty="0" smtClean="0"/>
              <a:t> Discover how Deloitte helped a global chemical company deploy a cloud-based enterprise integration platform and modernize its  technology.</a:t>
            </a:r>
            <a:br>
              <a:rPr lang="en-IN"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of cloud platforms.</a:t>
            </a:r>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algn="just">
              <a:buFont typeface="Wingdings" pitchFamily="2" charset="2"/>
              <a:buChar char="q"/>
            </a:pPr>
            <a:r>
              <a:rPr lang="en-IN" sz="1800" dirty="0" smtClean="0"/>
              <a:t>A global chemical company planned a multiyear integration program to implement </a:t>
            </a:r>
            <a:r>
              <a:rPr lang="en-IN" sz="1800" dirty="0" smtClean="0"/>
              <a:t>(</a:t>
            </a:r>
            <a:r>
              <a:rPr lang="en-IN" sz="1800" dirty="0" smtClean="0"/>
              <a:t>Systems, Applications &amp; </a:t>
            </a:r>
            <a:r>
              <a:rPr lang="en-IN" sz="1800" dirty="0" smtClean="0"/>
              <a:t>Products which </a:t>
            </a:r>
            <a:r>
              <a:rPr lang="en-IN" sz="1800" dirty="0" smtClean="0"/>
              <a:t> </a:t>
            </a:r>
            <a:r>
              <a:rPr lang="en-IN" sz="1800" b="1" dirty="0" smtClean="0"/>
              <a:t>provides multiple business functions </a:t>
            </a:r>
            <a:r>
              <a:rPr lang="en-IN" sz="1800" dirty="0" smtClean="0"/>
              <a:t>  </a:t>
            </a:r>
            <a:r>
              <a:rPr lang="en-IN" sz="1800" dirty="0" smtClean="0"/>
              <a:t>)</a:t>
            </a:r>
            <a:r>
              <a:rPr lang="en-IN" sz="1800" dirty="0" smtClean="0"/>
              <a:t>SAP  4 /HANA (</a:t>
            </a:r>
            <a:r>
              <a:rPr lang="en-IN" sz="1800" dirty="0" smtClean="0"/>
              <a:t>High-performance </a:t>
            </a:r>
            <a:r>
              <a:rPr lang="en-IN" sz="1800" dirty="0" smtClean="0"/>
              <a:t>Analytic </a:t>
            </a:r>
            <a:r>
              <a:rPr lang="en-IN" sz="1800" dirty="0" smtClean="0"/>
              <a:t>Appliance) </a:t>
            </a:r>
            <a:r>
              <a:rPr lang="en-IN" sz="1800" dirty="0" smtClean="0"/>
              <a:t>which  is multi-model </a:t>
            </a:r>
            <a:r>
              <a:rPr lang="en-IN" sz="1800" dirty="0" smtClean="0"/>
              <a:t>database that stores data in its memory</a:t>
            </a:r>
            <a:r>
              <a:rPr lang="en-IN" sz="1800" dirty="0" smtClean="0"/>
              <a:t> </a:t>
            </a:r>
            <a:r>
              <a:rPr lang="en-IN" sz="1800" dirty="0" smtClean="0"/>
              <a:t>in the cloud, with the aim of folding not only IT but also plant operational technologies into the outcome. The company had to align operations across six continents and needed to be operational on an abbreviated two-year timetable—a tight deadline with its current resources.</a:t>
            </a:r>
            <a:endParaRPr lang="en-IN" sz="1600" dirty="0" smtClean="0"/>
          </a:p>
          <a:p>
            <a:pPr>
              <a:buNone/>
            </a:pPr>
            <a:endParaRPr lang="en-IN" sz="1600" dirty="0" smtClean="0"/>
          </a:p>
          <a:p>
            <a:pPr algn="just">
              <a:buFont typeface="Wingdings" pitchFamily="2" charset="2"/>
              <a:buChar char="q"/>
            </a:pPr>
            <a:r>
              <a:rPr lang="en-IN" sz="1600" dirty="0" smtClean="0"/>
              <a:t>As part of this program, the company had to modernize its integration platform required to process a high-volume of messages, spanning across multiple business domains, to be interchanged between diverse systems—on-premises and on the cloud—and trading partners.</a:t>
            </a:r>
          </a:p>
          <a:p>
            <a:pPr algn="just">
              <a:buNone/>
            </a:pPr>
            <a:endParaRPr lang="en-IN" sz="1600" dirty="0" smtClean="0"/>
          </a:p>
          <a:p>
            <a:pPr algn="just">
              <a:buFont typeface="Wingdings" pitchFamily="2" charset="2"/>
              <a:buChar char="q"/>
            </a:pPr>
            <a:r>
              <a:rPr lang="en-IN" sz="1600" dirty="0" smtClean="0"/>
              <a:t>The company worked with Deloitte to conduct an integration platform as a service (</a:t>
            </a:r>
            <a:r>
              <a:rPr lang="en-IN" sz="1600" dirty="0" err="1" smtClean="0"/>
              <a:t>iPaaS</a:t>
            </a:r>
            <a:r>
              <a:rPr lang="en-IN" sz="1600" dirty="0" smtClean="0"/>
              <a:t>) vendor assessment and eventually decided to move forward with Microsoft Azure Integration Services. Together, with Deloitte, the company beat its own demanding deadline and stood up the new cloud platform to provide integration capabilities, clear processes, documentation, an IT/OT integration framework, and skills for future growth.</a:t>
            </a:r>
          </a:p>
          <a:p>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Thanks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IN" dirty="0" smtClean="0"/>
              <a:t>Microsoft Azure ?</a:t>
            </a:r>
            <a:endParaRPr lang="en-IN"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q"/>
            </a:pPr>
            <a:r>
              <a:rPr lang="en-IN" dirty="0" smtClean="0"/>
              <a:t> Microsoft Azure, often referred to as Azure, is a cloud computing platform operated by Microsoft that provides access, management, and development of applications and services via globally-distributed data </a:t>
            </a:r>
            <a:r>
              <a:rPr lang="en-IN" dirty="0" err="1" smtClean="0"/>
              <a:t>centers</a:t>
            </a:r>
            <a:r>
              <a:rPr lang="en-IN" dirty="0" smtClean="0"/>
              <a:t>.</a:t>
            </a:r>
          </a:p>
          <a:p>
            <a:pPr algn="just">
              <a:buFont typeface="Wingdings" pitchFamily="2" charset="2"/>
              <a:buChar char="q"/>
            </a:pPr>
            <a:r>
              <a:rPr lang="en-IN" dirty="0" smtClean="0"/>
              <a:t>It provides a broad range of cloud services, including compute, analytics, storage and networking. </a:t>
            </a:r>
          </a:p>
          <a:p>
            <a:pPr algn="just">
              <a:buFont typeface="Wingdings" pitchFamily="2" charset="2"/>
              <a:buChar char="q"/>
            </a:pPr>
            <a:r>
              <a:rPr lang="en-IN" dirty="0" smtClean="0"/>
              <a:t>Users can pick and choose from these services to develop and scale new applications or run existing applications in the public cloud.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a:t>
            </a:r>
            <a:r>
              <a:rPr lang="en-IN" b="1" dirty="0" smtClean="0"/>
              <a:t>is Microsoft Azure Used For?</a:t>
            </a:r>
            <a:br>
              <a:rPr lang="en-IN" b="1" dirty="0" smtClean="0"/>
            </a:b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q"/>
            </a:pPr>
            <a:r>
              <a:rPr lang="en-IN" dirty="0" smtClean="0"/>
              <a:t>Microsoft Azure is a cloud computing service that provides virtual servers and storage.</a:t>
            </a:r>
          </a:p>
          <a:p>
            <a:pPr algn="just">
              <a:buFont typeface="Wingdings" pitchFamily="2" charset="2"/>
              <a:buChar char="q"/>
            </a:pPr>
            <a:r>
              <a:rPr lang="en-IN" dirty="0" smtClean="0"/>
              <a:t> It allows you to quickly deploy applications and run them in the cloud, while also giving you access to a large network of other users. </a:t>
            </a:r>
          </a:p>
          <a:p>
            <a:pPr algn="just">
              <a:buFont typeface="Wingdings" pitchFamily="2" charset="2"/>
              <a:buChar char="q"/>
            </a:pPr>
            <a:r>
              <a:rPr lang="en-IN" dirty="0" smtClean="0"/>
              <a:t>You can use Azure to run web apps, mobile apps, and more. Azure is available in several different subscription plans, so you can choose what’s right for your needs.</a:t>
            </a:r>
          </a:p>
          <a:p>
            <a:pPr algn="just">
              <a:buFont typeface="Wingdings" pitchFamily="2" charset="2"/>
              <a:buChar char="q"/>
            </a:pPr>
            <a:r>
              <a:rPr lang="en-IN" dirty="0" smtClean="0"/>
              <a:t> It’s commonly used for things like building websites and running databases, among other things. With Microsoft’s recent launches of Azure </a:t>
            </a:r>
            <a:r>
              <a:rPr lang="en-IN" dirty="0" err="1" smtClean="0"/>
              <a:t>Kubernetes</a:t>
            </a:r>
            <a:r>
              <a:rPr lang="en-IN" dirty="0" smtClean="0"/>
              <a:t> Service (AKS) and Azure Container Service (ACS), </a:t>
            </a:r>
            <a:r>
              <a:rPr lang="en-IN" dirty="0" err="1" smtClean="0"/>
              <a:t>microservice</a:t>
            </a:r>
            <a:r>
              <a:rPr lang="en-IN" dirty="0" smtClean="0"/>
              <a:t> adoption has gained momentum in enterprises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Microsoft Azure Architecture?</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sz="2400" dirty="0" smtClean="0"/>
              <a:t>Microsoft Azure is a cloud computing platform that lets you create, deploy and manage applications and services. It provides tools such as machine learning, mobile app development, and </a:t>
            </a:r>
            <a:r>
              <a:rPr lang="en-IN" sz="2400" dirty="0" err="1" smtClean="0"/>
              <a:t>IoT</a:t>
            </a:r>
            <a:r>
              <a:rPr lang="en-IN" sz="2400" dirty="0" smtClean="0"/>
              <a:t> solutions. This service can be used to run any type of application or service.</a:t>
            </a:r>
          </a:p>
          <a:p>
            <a:pPr algn="just"/>
            <a:r>
              <a:rPr lang="en-IN" sz="2400" dirty="0" smtClean="0"/>
              <a:t>The Azure platform is available on multiple devices like PCs, laptops, </a:t>
            </a:r>
            <a:r>
              <a:rPr lang="en-IN" sz="2400" dirty="0" err="1" smtClean="0"/>
              <a:t>smartphones</a:t>
            </a:r>
            <a:r>
              <a:rPr lang="en-IN" sz="2400" dirty="0" smtClean="0"/>
              <a:t>, and tablets. It supports many programming languages including HTML5, JavaScript, PHP, Python, C# and more.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AZURE.</a:t>
            </a:r>
            <a:endParaRPr lang="en-IN" dirty="0"/>
          </a:p>
        </p:txBody>
      </p:sp>
      <p:pic>
        <p:nvPicPr>
          <p:cNvPr id="1026" name="Picture 2" descr="C:\Users\sunny\Desktop\basic-web-app.png"/>
          <p:cNvPicPr>
            <a:picLocks noGrp="1" noChangeAspect="1" noChangeArrowheads="1"/>
          </p:cNvPicPr>
          <p:nvPr>
            <p:ph idx="1"/>
          </p:nvPr>
        </p:nvPicPr>
        <p:blipFill>
          <a:blip r:embed="rId2"/>
          <a:srcRect/>
          <a:stretch>
            <a:fillRect/>
          </a:stretch>
        </p:blipFill>
        <p:spPr bwMode="auto">
          <a:xfrm>
            <a:off x="304800" y="1752600"/>
            <a:ext cx="8382000" cy="4114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Microsoft Azure Features.</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Improved Backup and Disaster Recovery-</a:t>
            </a:r>
          </a:p>
          <a:p>
            <a:pPr algn="just">
              <a:buNone/>
            </a:pPr>
            <a:r>
              <a:rPr lang="en-IN" dirty="0" smtClean="0"/>
              <a:t>    Microsoft Azure offers flexibility, advanced site recovery, and built-in integration. The cloud-based nature of Azure makes it innately flexible, allowing you to backup your data in virtually any programming language, operating system, or location. Azure also allows you to set backup schedules daily, weekly, monthly, or whatever schedule you please. </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dirty="0" smtClean="0"/>
              <a:t>Develop and Host Web and Mobile Apps  -</a:t>
            </a:r>
          </a:p>
          <a:p>
            <a:pPr algn="just">
              <a:buNone/>
            </a:pPr>
            <a:r>
              <a:rPr lang="en-IN" dirty="0" smtClean="0"/>
              <a:t>   </a:t>
            </a:r>
          </a:p>
          <a:p>
            <a:pPr algn="just">
              <a:buNone/>
            </a:pPr>
            <a:r>
              <a:rPr lang="en-IN" dirty="0" smtClean="0"/>
              <a:t>   Azure is an ideal platform for developing, hosting, and managing web and mobile apps, making them autonomous and adaptive through features like automatic patch management, </a:t>
            </a:r>
            <a:r>
              <a:rPr lang="en-IN" dirty="0" err="1" smtClean="0"/>
              <a:t>AutoScale</a:t>
            </a:r>
            <a:r>
              <a:rPr lang="en-IN" dirty="0" smtClean="0"/>
              <a:t>, and integration for on-premise apps. </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smtClean="0"/>
              <a:t>Integration with Active Directory –</a:t>
            </a:r>
          </a:p>
          <a:p>
            <a:pPr>
              <a:buNone/>
            </a:pPr>
            <a:endParaRPr lang="en-IN" dirty="0" smtClean="0"/>
          </a:p>
          <a:p>
            <a:pPr algn="just">
              <a:buNone/>
            </a:pPr>
            <a:r>
              <a:rPr lang="en-IN" dirty="0" smtClean="0"/>
              <a:t>    Microsoft Azure can integrate with your Active Directory, supplementing your existing access and identity capabilities. It also gives your DNS improved security, worldwide reach, and centralized management.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2459736"/>
          </a:xfrm>
        </p:spPr>
        <p:txBody>
          <a:bodyPr/>
          <a:lstStyle/>
          <a:p>
            <a:r>
              <a:rPr lang="en-IN" dirty="0" smtClean="0"/>
              <a:t> Cloud </a:t>
            </a:r>
            <a:r>
              <a:rPr lang="en-IN" dirty="0" smtClean="0"/>
              <a:t>Platforms in Industry</a:t>
            </a:r>
            <a:br>
              <a:rPr lang="en-IN" dirty="0" smtClean="0"/>
            </a:br>
            <a:r>
              <a:rPr lang="en-IN" dirty="0" smtClean="0"/>
              <a:t>      (</a:t>
            </a:r>
            <a:r>
              <a:rPr lang="en-IN" dirty="0" smtClean="0"/>
              <a:t>Case studies</a:t>
            </a:r>
            <a:r>
              <a:rPr lang="en-IN" dirty="0" smtClean="0"/>
              <a:t>)</a:t>
            </a:r>
            <a:br>
              <a:rPr lang="en-IN" dirty="0" smtClean="0"/>
            </a:br>
            <a:r>
              <a:rPr lang="en-IN" dirty="0" smtClean="0"/>
              <a:t>  </a:t>
            </a:r>
            <a:r>
              <a:rPr lang="en-US" dirty="0" smtClean="0"/>
              <a:t>Company   </a:t>
            </a:r>
            <a:r>
              <a:rPr lang="en-US" dirty="0" smtClean="0"/>
              <a:t>name – Deloitte</a:t>
            </a:r>
            <a:br>
              <a:rPr lang="en-US" dirty="0" smtClean="0"/>
            </a:br>
            <a:endParaRPr lang="en-IN" dirty="0"/>
          </a:p>
        </p:txBody>
      </p:sp>
      <p:pic>
        <p:nvPicPr>
          <p:cNvPr id="2051" name="Picture 3" descr="C:\Users\sunny\Desktop\Deloitte-Emblem.png"/>
          <p:cNvPicPr>
            <a:picLocks noGrp="1" noChangeAspect="1" noChangeArrowheads="1"/>
          </p:cNvPicPr>
          <p:nvPr>
            <p:ph idx="1"/>
          </p:nvPr>
        </p:nvPicPr>
        <p:blipFill>
          <a:blip r:embed="rId2" cstate="print"/>
          <a:srcRect/>
          <a:stretch>
            <a:fillRect/>
          </a:stretch>
        </p:blipFill>
        <p:spPr bwMode="auto">
          <a:xfrm>
            <a:off x="1521178" y="3733800"/>
            <a:ext cx="6558844" cy="26225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204</TotalTime>
  <Words>514</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LEC-37 - Cloud Platforms in Industry                         (Microsoft Azure)                                   (Microsoft Azure)  </vt:lpstr>
      <vt:lpstr>What  is Microsoft Azure ?</vt:lpstr>
      <vt:lpstr>What is Microsoft Azure Used For?  </vt:lpstr>
      <vt:lpstr>What is Microsoft Azure Architecture? </vt:lpstr>
      <vt:lpstr>Diagram of AZURE.</vt:lpstr>
      <vt:lpstr>Microsoft Azure Features. </vt:lpstr>
      <vt:lpstr>Slide 7</vt:lpstr>
      <vt:lpstr>Slide 8</vt:lpstr>
      <vt:lpstr> Cloud Platforms in Industry       (Case studies)   Company   name – Deloitte </vt:lpstr>
      <vt:lpstr>Cloud Platforms in Industry (Case studies)</vt:lpstr>
      <vt:lpstr>Case Study of cloud platforms.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LEC-37</dc:title>
  <dc:creator>sunny</dc:creator>
  <cp:lastModifiedBy>sunny</cp:lastModifiedBy>
  <cp:revision>24</cp:revision>
  <dcterms:created xsi:type="dcterms:W3CDTF">2006-08-16T00:00:00Z</dcterms:created>
  <dcterms:modified xsi:type="dcterms:W3CDTF">2023-04-09T03:00:22Z</dcterms:modified>
</cp:coreProperties>
</file>