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6" r:id="rId43"/>
    <p:sldId id="297" r:id="rId44"/>
    <p:sldId id="299" r:id="rId45"/>
    <p:sldId id="300" r:id="rId46"/>
    <p:sldId id="301" r:id="rId47"/>
    <p:sldId id="302" r:id="rId48"/>
    <p:sldId id="303" r:id="rId49"/>
    <p:sldId id="304" r:id="rId50"/>
    <p:sldId id="306" r:id="rId51"/>
    <p:sldId id="308" r:id="rId52"/>
    <p:sldId id="307"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951BFC-DEF7-46E8-B34A-7C4494E7696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45186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951BFC-DEF7-46E8-B34A-7C4494E7696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298256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951BFC-DEF7-46E8-B34A-7C4494E7696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50991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951BFC-DEF7-46E8-B34A-7C4494E7696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134318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1BFC-DEF7-46E8-B34A-7C4494E7696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53367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951BFC-DEF7-46E8-B34A-7C4494E7696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3836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951BFC-DEF7-46E8-B34A-7C4494E76964}"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20742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951BFC-DEF7-46E8-B34A-7C4494E76964}"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5602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51BFC-DEF7-46E8-B34A-7C4494E76964}"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339491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51BFC-DEF7-46E8-B34A-7C4494E7696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153474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51BFC-DEF7-46E8-B34A-7C4494E7696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EEDD-FDC1-4264-8AB4-768F45E7878F}" type="slidenum">
              <a:rPr lang="en-US" smtClean="0"/>
              <a:t>‹#›</a:t>
            </a:fld>
            <a:endParaRPr lang="en-US"/>
          </a:p>
        </p:txBody>
      </p:sp>
    </p:spTree>
    <p:extLst>
      <p:ext uri="{BB962C8B-B14F-4D97-AF65-F5344CB8AC3E}">
        <p14:creationId xmlns:p14="http://schemas.microsoft.com/office/powerpoint/2010/main" val="283901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1BFC-DEF7-46E8-B34A-7C4494E76964}" type="datetimeFigureOut">
              <a:rPr lang="en-US" smtClean="0"/>
              <a:t>10/10/2022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CEEDD-FDC1-4264-8AB4-768F45E7878F}" type="slidenum">
              <a:rPr lang="en-US" smtClean="0"/>
              <a:t>‹#›</a:t>
            </a:fld>
            <a:endParaRPr lang="en-US"/>
          </a:p>
        </p:txBody>
      </p:sp>
    </p:spTree>
    <p:extLst>
      <p:ext uri="{BB962C8B-B14F-4D97-AF65-F5344CB8AC3E}">
        <p14:creationId xmlns:p14="http://schemas.microsoft.com/office/powerpoint/2010/main" val="1418411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IV</a:t>
            </a:r>
            <a:endParaRPr lang="en-US" dirty="0"/>
          </a:p>
        </p:txBody>
      </p:sp>
      <p:sp>
        <p:nvSpPr>
          <p:cNvPr id="3" name="Subtitle 2"/>
          <p:cNvSpPr>
            <a:spLocks noGrp="1"/>
          </p:cNvSpPr>
          <p:nvPr>
            <p:ph type="subTitle" idx="1"/>
          </p:nvPr>
        </p:nvSpPr>
        <p:spPr/>
        <p:txBody>
          <a:bodyPr/>
          <a:lstStyle/>
          <a:p>
            <a:r>
              <a:rPr lang="fr-FR" b="1" dirty="0"/>
              <a:t>Secure mobile solutions </a:t>
            </a:r>
            <a:r>
              <a:rPr lang="fr-FR" dirty="0"/>
              <a:t>: mobile </a:t>
            </a:r>
            <a:r>
              <a:rPr lang="fr-FR" dirty="0" err="1"/>
              <a:t>device</a:t>
            </a:r>
            <a:r>
              <a:rPr lang="fr-FR" dirty="0"/>
              <a:t> management, </a:t>
            </a:r>
            <a:r>
              <a:rPr lang="fr-FR" dirty="0" err="1"/>
              <a:t>secure</a:t>
            </a:r>
            <a:r>
              <a:rPr lang="fr-FR" dirty="0"/>
              <a:t> mobile </a:t>
            </a:r>
            <a:r>
              <a:rPr lang="fr-FR" dirty="0" err="1"/>
              <a:t>device</a:t>
            </a:r>
            <a:r>
              <a:rPr lang="fr-FR" dirty="0"/>
              <a:t> connections</a:t>
            </a:r>
            <a:endParaRPr lang="en-US" dirty="0"/>
          </a:p>
        </p:txBody>
      </p:sp>
    </p:spTree>
    <p:extLst>
      <p:ext uri="{BB962C8B-B14F-4D97-AF65-F5344CB8AC3E}">
        <p14:creationId xmlns:p14="http://schemas.microsoft.com/office/powerpoint/2010/main" val="223516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Mobile application management (MAM)</a:t>
            </a:r>
            <a:r>
              <a:rPr lang="en-US" dirty="0"/>
              <a:t>—sets policies for apps that can </a:t>
            </a:r>
            <a:r>
              <a:rPr lang="en-US" dirty="0" smtClean="0"/>
              <a:t>process corporate </a:t>
            </a:r>
            <a:r>
              <a:rPr lang="en-US" dirty="0"/>
              <a:t>data, and </a:t>
            </a:r>
            <a:r>
              <a:rPr lang="en-US" sz="4400" b="1" dirty="0">
                <a:solidFill>
                  <a:srgbClr val="FF0000"/>
                </a:solidFill>
              </a:rPr>
              <a:t>prevents data transfer </a:t>
            </a:r>
            <a:r>
              <a:rPr lang="en-US" dirty="0"/>
              <a:t>to personal apps.</a:t>
            </a:r>
          </a:p>
        </p:txBody>
      </p:sp>
    </p:spTree>
    <p:extLst>
      <p:ext uri="{BB962C8B-B14F-4D97-AF65-F5344CB8AC3E}">
        <p14:creationId xmlns:p14="http://schemas.microsoft.com/office/powerpoint/2010/main" val="100261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iOS</a:t>
            </a:r>
            <a:r>
              <a:rPr lang="en-US" b="1" dirty="0"/>
              <a:t> in the </a:t>
            </a:r>
            <a:r>
              <a:rPr lang="en-US" b="1" dirty="0" smtClean="0"/>
              <a:t>Enterprise</a:t>
            </a:r>
          </a:p>
          <a:p>
            <a:pPr lvl="1"/>
            <a:r>
              <a:rPr lang="en-US" dirty="0"/>
              <a:t>In Apple's </a:t>
            </a:r>
            <a:r>
              <a:rPr lang="en-US" dirty="0" err="1"/>
              <a:t>iOS</a:t>
            </a:r>
            <a:r>
              <a:rPr lang="en-US" dirty="0"/>
              <a:t> ecosystem, third-party developers can create apps using </a:t>
            </a:r>
            <a:r>
              <a:rPr lang="en-US" dirty="0" smtClean="0"/>
              <a:t>Apple's Software </a:t>
            </a:r>
            <a:r>
              <a:rPr lang="en-US" dirty="0"/>
              <a:t>Development Kit, available only on </a:t>
            </a:r>
            <a:r>
              <a:rPr lang="en-US" dirty="0" err="1" smtClean="0"/>
              <a:t>MacOS</a:t>
            </a:r>
            <a:r>
              <a:rPr lang="en-US" dirty="0" smtClean="0"/>
              <a:t>.</a:t>
            </a:r>
          </a:p>
          <a:p>
            <a:pPr marL="457200" lvl="1" indent="0">
              <a:buNone/>
            </a:pPr>
            <a:endParaRPr lang="en-US" dirty="0" smtClean="0"/>
          </a:p>
        </p:txBody>
      </p:sp>
    </p:spTree>
    <p:extLst>
      <p:ext uri="{BB962C8B-B14F-4D97-AF65-F5344CB8AC3E}">
        <p14:creationId xmlns:p14="http://schemas.microsoft.com/office/powerpoint/2010/main" val="2276958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Android in the </a:t>
            </a:r>
            <a:r>
              <a:rPr lang="en-US" b="1" dirty="0" smtClean="0"/>
              <a:t>Enterprise</a:t>
            </a:r>
          </a:p>
          <a:p>
            <a:pPr lvl="1"/>
            <a:r>
              <a:rPr lang="en-US" dirty="0"/>
              <a:t>Android's open source basis means that there is more scope for </a:t>
            </a:r>
            <a:r>
              <a:rPr lang="en-US" dirty="0" smtClean="0"/>
              <a:t>vendor-specific versions</a:t>
            </a:r>
            <a:r>
              <a:rPr lang="en-US" dirty="0"/>
              <a:t>.</a:t>
            </a:r>
          </a:p>
        </p:txBody>
      </p:sp>
    </p:spTree>
    <p:extLst>
      <p:ext uri="{BB962C8B-B14F-4D97-AF65-F5344CB8AC3E}">
        <p14:creationId xmlns:p14="http://schemas.microsoft.com/office/powerpoint/2010/main" val="4061243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Access Control Systems</a:t>
            </a:r>
            <a:endParaRPr lang="en-US" dirty="0"/>
          </a:p>
        </p:txBody>
      </p:sp>
      <p:sp>
        <p:nvSpPr>
          <p:cNvPr id="3" name="Content Placeholder 2"/>
          <p:cNvSpPr>
            <a:spLocks noGrp="1"/>
          </p:cNvSpPr>
          <p:nvPr>
            <p:ph idx="1"/>
          </p:nvPr>
        </p:nvSpPr>
        <p:spPr/>
        <p:txBody>
          <a:bodyPr/>
          <a:lstStyle/>
          <a:p>
            <a:r>
              <a:rPr lang="en-US" dirty="0"/>
              <a:t>If a threat actor is able to </a:t>
            </a:r>
            <a:r>
              <a:rPr lang="en-US" sz="4000" b="1" dirty="0">
                <a:solidFill>
                  <a:srgbClr val="FF0000"/>
                </a:solidFill>
              </a:rPr>
              <a:t>gain access </a:t>
            </a:r>
            <a:r>
              <a:rPr lang="en-US" dirty="0"/>
              <a:t>to a smartphone or tablet, they can obtain a </a:t>
            </a:r>
            <a:r>
              <a:rPr lang="en-US" sz="4000" b="1" i="1" dirty="0" smtClean="0">
                <a:solidFill>
                  <a:srgbClr val="FF0000"/>
                </a:solidFill>
              </a:rPr>
              <a:t>huge amount</a:t>
            </a:r>
            <a:r>
              <a:rPr lang="en-US" dirty="0" smtClean="0"/>
              <a:t> </a:t>
            </a:r>
            <a:r>
              <a:rPr lang="en-US" dirty="0"/>
              <a:t>of information and the tools with which to launch further attacks.</a:t>
            </a:r>
          </a:p>
        </p:txBody>
      </p:sp>
    </p:spTree>
    <p:extLst>
      <p:ext uri="{BB962C8B-B14F-4D97-AF65-F5344CB8AC3E}">
        <p14:creationId xmlns:p14="http://schemas.microsoft.com/office/powerpoint/2010/main" val="1273488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Smartphone </a:t>
            </a:r>
            <a:r>
              <a:rPr lang="en-US" b="1" dirty="0" smtClean="0"/>
              <a:t>Authentication: </a:t>
            </a:r>
            <a:r>
              <a:rPr lang="en-US" dirty="0"/>
              <a:t>The majority of smartphones and tablets are </a:t>
            </a:r>
            <a:r>
              <a:rPr lang="en-US" sz="3900" b="1" dirty="0">
                <a:solidFill>
                  <a:srgbClr val="FF0000"/>
                </a:solidFill>
              </a:rPr>
              <a:t>single-user devices</a:t>
            </a:r>
            <a:r>
              <a:rPr lang="en-US" dirty="0"/>
              <a:t>. </a:t>
            </a:r>
            <a:endParaRPr lang="en-US" dirty="0" smtClean="0"/>
          </a:p>
          <a:p>
            <a:pPr lvl="1"/>
            <a:r>
              <a:rPr lang="en-US" dirty="0" smtClean="0"/>
              <a:t>Access </a:t>
            </a:r>
            <a:r>
              <a:rPr lang="en-US" dirty="0"/>
              <a:t>control can </a:t>
            </a:r>
            <a:r>
              <a:rPr lang="en-US" dirty="0" smtClean="0"/>
              <a:t>be </a:t>
            </a:r>
            <a:r>
              <a:rPr lang="en-US" sz="3200" b="1" dirty="0" smtClean="0">
                <a:solidFill>
                  <a:srgbClr val="FF0000"/>
                </a:solidFill>
              </a:rPr>
              <a:t>implemented</a:t>
            </a:r>
            <a:r>
              <a:rPr lang="en-US" dirty="0" smtClean="0"/>
              <a:t> </a:t>
            </a:r>
            <a:r>
              <a:rPr lang="en-US" dirty="0"/>
              <a:t>by configuring a screen lock that can only be bypassed using the </a:t>
            </a:r>
            <a:r>
              <a:rPr lang="en-US" dirty="0" smtClean="0"/>
              <a:t>correct password</a:t>
            </a:r>
            <a:r>
              <a:rPr lang="en-US" dirty="0"/>
              <a:t>, PIN, or swipe pattern. </a:t>
            </a:r>
            <a:endParaRPr lang="en-US" dirty="0" smtClean="0"/>
          </a:p>
          <a:p>
            <a:pPr lvl="1"/>
            <a:r>
              <a:rPr lang="en-US" dirty="0" smtClean="0"/>
              <a:t>Many </a:t>
            </a:r>
            <a:r>
              <a:rPr lang="en-US" dirty="0"/>
              <a:t>devices now </a:t>
            </a:r>
            <a:r>
              <a:rPr lang="en-US" sz="3000" b="1" dirty="0">
                <a:solidFill>
                  <a:srgbClr val="FF0000"/>
                </a:solidFill>
              </a:rPr>
              <a:t>support </a:t>
            </a:r>
            <a:r>
              <a:rPr lang="en-US" dirty="0"/>
              <a:t>biometric </a:t>
            </a:r>
            <a:r>
              <a:rPr lang="en-US" dirty="0" smtClean="0"/>
              <a:t>authentication, usually </a:t>
            </a:r>
            <a:r>
              <a:rPr lang="en-US" dirty="0"/>
              <a:t>as a fingerprint reader but sometimes using facial or voice recognition.</a:t>
            </a:r>
          </a:p>
        </p:txBody>
      </p:sp>
    </p:spTree>
    <p:extLst>
      <p:ext uri="{BB962C8B-B14F-4D97-AF65-F5344CB8AC3E}">
        <p14:creationId xmlns:p14="http://schemas.microsoft.com/office/powerpoint/2010/main" val="47929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Screen </a:t>
            </a:r>
            <a:r>
              <a:rPr lang="en-US" b="1" dirty="0" smtClean="0"/>
              <a:t>Lock: </a:t>
            </a:r>
            <a:r>
              <a:rPr lang="en-US" dirty="0"/>
              <a:t>The screen lock can also be configured with a </a:t>
            </a:r>
            <a:r>
              <a:rPr lang="en-US" sz="4000" b="1" dirty="0">
                <a:solidFill>
                  <a:srgbClr val="FF0000"/>
                </a:solidFill>
              </a:rPr>
              <a:t>lockout policy</a:t>
            </a:r>
            <a:r>
              <a:rPr lang="en-US" dirty="0"/>
              <a:t>. </a:t>
            </a:r>
            <a:endParaRPr lang="en-US" dirty="0" smtClean="0"/>
          </a:p>
          <a:p>
            <a:r>
              <a:rPr lang="en-US" dirty="0" smtClean="0"/>
              <a:t>This </a:t>
            </a:r>
            <a:r>
              <a:rPr lang="en-US" dirty="0"/>
              <a:t>means that if </a:t>
            </a:r>
            <a:r>
              <a:rPr lang="en-US" dirty="0" smtClean="0"/>
              <a:t>an incorrect </a:t>
            </a:r>
            <a:r>
              <a:rPr lang="en-US" dirty="0"/>
              <a:t>passcode is entered, the device </a:t>
            </a:r>
            <a:r>
              <a:rPr lang="en-US" sz="4000" b="1" dirty="0">
                <a:solidFill>
                  <a:srgbClr val="FF0000"/>
                </a:solidFill>
              </a:rPr>
              <a:t>locks</a:t>
            </a:r>
            <a:r>
              <a:rPr lang="en-US" dirty="0"/>
              <a:t> for a set period. </a:t>
            </a:r>
            <a:endParaRPr lang="en-US" dirty="0" smtClean="0"/>
          </a:p>
          <a:p>
            <a:r>
              <a:rPr lang="en-US" dirty="0" smtClean="0"/>
              <a:t>This </a:t>
            </a:r>
            <a:r>
              <a:rPr lang="en-US" dirty="0"/>
              <a:t>could be </a:t>
            </a:r>
            <a:r>
              <a:rPr lang="en-US" dirty="0" smtClean="0"/>
              <a:t>configured to </a:t>
            </a:r>
            <a:r>
              <a:rPr lang="en-US" dirty="0"/>
              <a:t>escalate (so the first incorrect attempt locks the device for 30 seconds while the </a:t>
            </a:r>
            <a:r>
              <a:rPr lang="en-US" dirty="0" smtClean="0"/>
              <a:t>third locks </a:t>
            </a:r>
            <a:r>
              <a:rPr lang="en-US" dirty="0"/>
              <a:t>it for 10 minutes, for instance). </a:t>
            </a:r>
            <a:endParaRPr lang="en-US" dirty="0" smtClean="0"/>
          </a:p>
          <a:p>
            <a:r>
              <a:rPr lang="en-US" dirty="0" smtClean="0"/>
              <a:t>This </a:t>
            </a:r>
            <a:r>
              <a:rPr lang="en-US" sz="3900" b="1" dirty="0">
                <a:solidFill>
                  <a:srgbClr val="FF0000"/>
                </a:solidFill>
              </a:rPr>
              <a:t>deters attempts </a:t>
            </a:r>
            <a:r>
              <a:rPr lang="en-US" dirty="0"/>
              <a:t>to guess the passcode.</a:t>
            </a:r>
          </a:p>
        </p:txBody>
      </p:sp>
    </p:spTree>
    <p:extLst>
      <p:ext uri="{BB962C8B-B14F-4D97-AF65-F5344CB8AC3E}">
        <p14:creationId xmlns:p14="http://schemas.microsoft.com/office/powerpoint/2010/main" val="173387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Context-Aware </a:t>
            </a:r>
            <a:r>
              <a:rPr lang="en-US" b="1" dirty="0" smtClean="0"/>
              <a:t>Authentication: </a:t>
            </a:r>
          </a:p>
          <a:p>
            <a:r>
              <a:rPr lang="en-US" dirty="0"/>
              <a:t>It is also important to consider newer authentication models, such as </a:t>
            </a:r>
            <a:r>
              <a:rPr lang="en-US" b="1" dirty="0" smtClean="0"/>
              <a:t>context-aware authentication</a:t>
            </a:r>
            <a:r>
              <a:rPr lang="en-US" dirty="0"/>
              <a:t>. </a:t>
            </a:r>
            <a:endParaRPr lang="en-US" dirty="0" smtClean="0"/>
          </a:p>
          <a:p>
            <a:pPr lvl="1"/>
            <a:r>
              <a:rPr lang="en-US" sz="3600" b="1" dirty="0" smtClean="0">
                <a:solidFill>
                  <a:srgbClr val="FF0000"/>
                </a:solidFill>
              </a:rPr>
              <a:t>For </a:t>
            </a:r>
            <a:r>
              <a:rPr lang="en-US" sz="3600" b="1" dirty="0">
                <a:solidFill>
                  <a:srgbClr val="FF0000"/>
                </a:solidFill>
              </a:rPr>
              <a:t>example</a:t>
            </a:r>
            <a:r>
              <a:rPr lang="en-US" dirty="0"/>
              <a:t>, smartphones now allow users to disable screen </a:t>
            </a:r>
            <a:r>
              <a:rPr lang="en-US" dirty="0" smtClean="0"/>
              <a:t>locks when </a:t>
            </a:r>
            <a:r>
              <a:rPr lang="en-US" dirty="0"/>
              <a:t>the device detects that it is in a </a:t>
            </a:r>
            <a:r>
              <a:rPr lang="en-US" sz="3200" dirty="0">
                <a:solidFill>
                  <a:srgbClr val="FF0000"/>
                </a:solidFill>
              </a:rPr>
              <a:t>trusted location</a:t>
            </a:r>
            <a:r>
              <a:rPr lang="en-US" dirty="0"/>
              <a:t>, such as the home. </a:t>
            </a:r>
          </a:p>
        </p:txBody>
      </p:sp>
    </p:spTree>
    <p:extLst>
      <p:ext uri="{BB962C8B-B14F-4D97-AF65-F5344CB8AC3E}">
        <p14:creationId xmlns:p14="http://schemas.microsoft.com/office/powerpoint/2010/main" val="230116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Remote </a:t>
            </a:r>
            <a:r>
              <a:rPr lang="en-US" b="1" dirty="0" smtClean="0"/>
              <a:t>Wipe: </a:t>
            </a:r>
            <a:r>
              <a:rPr lang="en-US" dirty="0"/>
              <a:t>A </a:t>
            </a:r>
            <a:r>
              <a:rPr lang="en-US" b="1" dirty="0"/>
              <a:t>remote wipe </a:t>
            </a:r>
            <a:r>
              <a:rPr lang="en-US" dirty="0"/>
              <a:t>or kill switch means that if the handset is </a:t>
            </a:r>
            <a:r>
              <a:rPr lang="en-US" sz="4000" b="1" dirty="0">
                <a:solidFill>
                  <a:srgbClr val="FF0000"/>
                </a:solidFill>
              </a:rPr>
              <a:t>stolen</a:t>
            </a:r>
            <a:r>
              <a:rPr lang="en-US" dirty="0"/>
              <a:t> it can be set to </a:t>
            </a:r>
            <a:r>
              <a:rPr lang="en-US" dirty="0" smtClean="0"/>
              <a:t>the factory </a:t>
            </a:r>
            <a:r>
              <a:rPr lang="en-US" dirty="0"/>
              <a:t>defaults or cleared of any personal </a:t>
            </a:r>
            <a:r>
              <a:rPr lang="en-US" dirty="0" smtClean="0"/>
              <a:t>data.</a:t>
            </a:r>
          </a:p>
          <a:p>
            <a:pPr lvl="1"/>
            <a:r>
              <a:rPr lang="en-US" dirty="0"/>
              <a:t>The remote wipe could be </a:t>
            </a:r>
            <a:r>
              <a:rPr lang="en-US" b="1" dirty="0">
                <a:solidFill>
                  <a:srgbClr val="FF0000"/>
                </a:solidFill>
              </a:rPr>
              <a:t>triggered</a:t>
            </a:r>
            <a:r>
              <a:rPr lang="en-US" dirty="0"/>
              <a:t> </a:t>
            </a:r>
            <a:r>
              <a:rPr lang="en-US" dirty="0" smtClean="0"/>
              <a:t>by several </a:t>
            </a:r>
            <a:r>
              <a:rPr lang="en-US" dirty="0"/>
              <a:t>incorrect passcode attempts or by enterprise management software.</a:t>
            </a:r>
          </a:p>
        </p:txBody>
      </p:sp>
    </p:spTree>
    <p:extLst>
      <p:ext uri="{BB962C8B-B14F-4D97-AF65-F5344CB8AC3E}">
        <p14:creationId xmlns:p14="http://schemas.microsoft.com/office/powerpoint/2010/main" val="343076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Location Services</a:t>
            </a:r>
            <a:endParaRPr lang="en-US" dirty="0"/>
          </a:p>
        </p:txBody>
      </p:sp>
      <p:sp>
        <p:nvSpPr>
          <p:cNvPr id="3" name="Content Placeholder 2"/>
          <p:cNvSpPr>
            <a:spLocks noGrp="1"/>
          </p:cNvSpPr>
          <p:nvPr>
            <p:ph idx="1"/>
          </p:nvPr>
        </p:nvSpPr>
        <p:spPr/>
        <p:txBody>
          <a:bodyPr/>
          <a:lstStyle/>
          <a:p>
            <a:r>
              <a:rPr lang="en-US" dirty="0" err="1"/>
              <a:t>Geolocation</a:t>
            </a:r>
            <a:r>
              <a:rPr lang="en-US" dirty="0"/>
              <a:t> is the use of network attributes to </a:t>
            </a:r>
            <a:r>
              <a:rPr lang="en-US" sz="3600" b="1" dirty="0">
                <a:solidFill>
                  <a:srgbClr val="FF0000"/>
                </a:solidFill>
              </a:rPr>
              <a:t>identify (or estimate) </a:t>
            </a:r>
            <a:r>
              <a:rPr lang="en-US" dirty="0"/>
              <a:t>the </a:t>
            </a:r>
            <a:r>
              <a:rPr lang="en-US" dirty="0" smtClean="0"/>
              <a:t>physical position </a:t>
            </a:r>
            <a:r>
              <a:rPr lang="en-US" dirty="0"/>
              <a:t>of a device. </a:t>
            </a:r>
            <a:endParaRPr lang="en-US" dirty="0" smtClean="0"/>
          </a:p>
          <a:p>
            <a:r>
              <a:rPr lang="en-US" dirty="0" smtClean="0"/>
              <a:t>The </a:t>
            </a:r>
            <a:r>
              <a:rPr lang="en-US" dirty="0"/>
              <a:t>device uses location services to determine its </a:t>
            </a:r>
            <a:r>
              <a:rPr lang="en-US" sz="3600" b="1" dirty="0">
                <a:solidFill>
                  <a:srgbClr val="FF0000"/>
                </a:solidFill>
              </a:rPr>
              <a:t>current position</a:t>
            </a:r>
            <a:r>
              <a:rPr lang="en-US" dirty="0"/>
              <a:t>.</a:t>
            </a:r>
          </a:p>
        </p:txBody>
      </p:sp>
    </p:spTree>
    <p:extLst>
      <p:ext uri="{BB962C8B-B14F-4D97-AF65-F5344CB8AC3E}">
        <p14:creationId xmlns:p14="http://schemas.microsoft.com/office/powerpoint/2010/main" val="290657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Location services can make use of two systems:</a:t>
            </a:r>
          </a:p>
          <a:p>
            <a:pPr lvl="1"/>
            <a:r>
              <a:rPr lang="en-US" b="1" dirty="0" smtClean="0">
                <a:solidFill>
                  <a:srgbClr val="FF0000"/>
                </a:solidFill>
              </a:rPr>
              <a:t>Global </a:t>
            </a:r>
            <a:r>
              <a:rPr lang="en-US" b="1" dirty="0">
                <a:solidFill>
                  <a:srgbClr val="FF0000"/>
                </a:solidFill>
              </a:rPr>
              <a:t>Positioning System (GPS)</a:t>
            </a:r>
            <a:r>
              <a:rPr lang="en-US" dirty="0"/>
              <a:t>—a means of determining the device's latitude </a:t>
            </a:r>
            <a:r>
              <a:rPr lang="en-US" dirty="0" smtClean="0"/>
              <a:t>and longitude </a:t>
            </a:r>
            <a:r>
              <a:rPr lang="en-US" dirty="0"/>
              <a:t>based on information received from satellites via a GPS sensor.</a:t>
            </a:r>
          </a:p>
          <a:p>
            <a:pPr lvl="1"/>
            <a:r>
              <a:rPr lang="en-US" b="1" dirty="0" smtClean="0">
                <a:solidFill>
                  <a:srgbClr val="FF0000"/>
                </a:solidFill>
              </a:rPr>
              <a:t>Indoor </a:t>
            </a:r>
            <a:r>
              <a:rPr lang="en-US" b="1" dirty="0">
                <a:solidFill>
                  <a:srgbClr val="FF0000"/>
                </a:solidFill>
              </a:rPr>
              <a:t>Positioning System (IPS)</a:t>
            </a:r>
            <a:r>
              <a:rPr lang="en-US" dirty="0"/>
              <a:t>—works out a device's location by </a:t>
            </a:r>
            <a:r>
              <a:rPr lang="en-US" dirty="0" smtClean="0"/>
              <a:t>triangulating its closeness </a:t>
            </a:r>
            <a:r>
              <a:rPr lang="en-US" dirty="0"/>
              <a:t>to other radio sources, such as cell towers, Wi-Fi access points, </a:t>
            </a:r>
            <a:r>
              <a:rPr lang="en-US" dirty="0" smtClean="0"/>
              <a:t>and Bluetooth/RFID </a:t>
            </a:r>
            <a:r>
              <a:rPr lang="en-US" dirty="0"/>
              <a:t>beacons.</a:t>
            </a:r>
          </a:p>
          <a:p>
            <a:r>
              <a:rPr lang="en-US" dirty="0"/>
              <a:t>Location services is available to any app where the user has granted the </a:t>
            </a:r>
            <a:r>
              <a:rPr lang="en-US" dirty="0" smtClean="0"/>
              <a:t>app permission </a:t>
            </a:r>
            <a:r>
              <a:rPr lang="en-US" dirty="0"/>
              <a:t>to use it.</a:t>
            </a:r>
          </a:p>
        </p:txBody>
      </p:sp>
    </p:spTree>
    <p:extLst>
      <p:ext uri="{BB962C8B-B14F-4D97-AF65-F5344CB8AC3E}">
        <p14:creationId xmlns:p14="http://schemas.microsoft.com/office/powerpoint/2010/main" val="122626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Mobile devices are now the preferred client for many common work </a:t>
            </a:r>
            <a:r>
              <a:rPr lang="en-US" dirty="0" smtClean="0"/>
              <a:t>tasks.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3124200"/>
            <a:ext cx="52959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811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a:solidFill>
                  <a:srgbClr val="FF0000"/>
                </a:solidFill>
              </a:rPr>
              <a:t>Geofencing</a:t>
            </a:r>
            <a:r>
              <a:rPr lang="en-US" b="1" dirty="0"/>
              <a:t> </a:t>
            </a:r>
            <a:r>
              <a:rPr lang="en-US" dirty="0"/>
              <a:t>is the practice of creating a </a:t>
            </a:r>
            <a:r>
              <a:rPr lang="en-US" sz="3600" b="1" dirty="0">
                <a:solidFill>
                  <a:srgbClr val="FF0000"/>
                </a:solidFill>
              </a:rPr>
              <a:t>virtual boundary </a:t>
            </a:r>
            <a:r>
              <a:rPr lang="en-US" dirty="0"/>
              <a:t>based on </a:t>
            </a:r>
            <a:r>
              <a:rPr lang="en-US" dirty="0" smtClean="0"/>
              <a:t>real-world geography</a:t>
            </a:r>
            <a:r>
              <a:rPr lang="en-US" dirty="0"/>
              <a:t>. </a:t>
            </a:r>
            <a:endParaRPr lang="en-US" dirty="0" smtClean="0"/>
          </a:p>
          <a:p>
            <a:pPr lvl="1"/>
            <a:r>
              <a:rPr lang="en-US" dirty="0" err="1" smtClean="0"/>
              <a:t>Geofencing</a:t>
            </a:r>
            <a:r>
              <a:rPr lang="en-US" dirty="0" smtClean="0"/>
              <a:t> </a:t>
            </a:r>
            <a:r>
              <a:rPr lang="en-US" dirty="0"/>
              <a:t>can be a useful tool with respect to </a:t>
            </a:r>
            <a:r>
              <a:rPr lang="en-US" b="1" i="1" dirty="0">
                <a:solidFill>
                  <a:srgbClr val="FF0000"/>
                </a:solidFill>
              </a:rPr>
              <a:t>controlling</a:t>
            </a:r>
            <a:r>
              <a:rPr lang="en-US" dirty="0"/>
              <a:t> the use </a:t>
            </a:r>
            <a:r>
              <a:rPr lang="en-US" dirty="0" smtClean="0"/>
              <a:t>of camera </a:t>
            </a:r>
            <a:r>
              <a:rPr lang="en-US" dirty="0"/>
              <a:t>or </a:t>
            </a:r>
            <a:r>
              <a:rPr lang="en-US" dirty="0" smtClean="0"/>
              <a:t>video.</a:t>
            </a:r>
          </a:p>
          <a:p>
            <a:pPr lvl="1"/>
            <a:r>
              <a:rPr lang="en-US" dirty="0" smtClean="0"/>
              <a:t>An organization may </a:t>
            </a:r>
            <a:r>
              <a:rPr lang="en-US" dirty="0"/>
              <a:t>use </a:t>
            </a:r>
            <a:r>
              <a:rPr lang="en-US" dirty="0" err="1"/>
              <a:t>geofencing</a:t>
            </a:r>
            <a:r>
              <a:rPr lang="en-US" dirty="0"/>
              <a:t> to </a:t>
            </a:r>
            <a:r>
              <a:rPr lang="en-US" b="1" i="1" dirty="0">
                <a:solidFill>
                  <a:srgbClr val="FF0000"/>
                </a:solidFill>
              </a:rPr>
              <a:t>create a </a:t>
            </a:r>
            <a:r>
              <a:rPr lang="en-US" b="1" i="1" dirty="0" smtClean="0">
                <a:solidFill>
                  <a:srgbClr val="FF0000"/>
                </a:solidFill>
              </a:rPr>
              <a:t>boundary </a:t>
            </a:r>
            <a:r>
              <a:rPr lang="en-US" dirty="0"/>
              <a:t>around its office property, and </a:t>
            </a:r>
            <a:r>
              <a:rPr lang="en-US" dirty="0" smtClean="0"/>
              <a:t>subsequently, limit </a:t>
            </a:r>
            <a:r>
              <a:rPr lang="en-US" dirty="0"/>
              <a:t>the functionality of any devices that exceed this boundary. </a:t>
            </a:r>
            <a:endParaRPr lang="en-US" dirty="0" smtClean="0"/>
          </a:p>
        </p:txBody>
      </p:sp>
    </p:spTree>
    <p:extLst>
      <p:ext uri="{BB962C8B-B14F-4D97-AF65-F5344CB8AC3E}">
        <p14:creationId xmlns:p14="http://schemas.microsoft.com/office/powerpoint/2010/main" val="322927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An unlocked smartphone could be </a:t>
            </a:r>
            <a:r>
              <a:rPr lang="en-US" b="1" i="1" dirty="0">
                <a:solidFill>
                  <a:srgbClr val="FF0000"/>
                </a:solidFill>
              </a:rPr>
              <a:t>locked</a:t>
            </a:r>
            <a:r>
              <a:rPr lang="en-US" dirty="0"/>
              <a:t> and forced to re-authenticate when entering the premises, and the camera and microphone could be disabled. </a:t>
            </a:r>
          </a:p>
          <a:p>
            <a:pPr lvl="1"/>
            <a:r>
              <a:rPr lang="en-US" dirty="0"/>
              <a:t>The device's </a:t>
            </a:r>
            <a:r>
              <a:rPr lang="en-US" b="1" i="1" dirty="0">
                <a:solidFill>
                  <a:srgbClr val="FF0000"/>
                </a:solidFill>
              </a:rPr>
              <a:t>position</a:t>
            </a:r>
            <a:r>
              <a:rPr lang="en-US" dirty="0"/>
              <a:t> is obtained from location </a:t>
            </a:r>
            <a:r>
              <a:rPr lang="en-US" dirty="0" smtClean="0"/>
              <a:t>services.</a:t>
            </a:r>
          </a:p>
          <a:p>
            <a:pPr lvl="1"/>
            <a:r>
              <a:rPr lang="en-US" dirty="0" smtClean="0"/>
              <a:t>Receive </a:t>
            </a:r>
            <a:r>
              <a:rPr lang="en-US" b="1" i="1" dirty="0">
                <a:solidFill>
                  <a:srgbClr val="FF0000"/>
                </a:solidFill>
              </a:rPr>
              <a:t>notifications</a:t>
            </a:r>
            <a:r>
              <a:rPr lang="en-US" dirty="0"/>
              <a:t> when users trigger your </a:t>
            </a:r>
            <a:r>
              <a:rPr lang="en-US" dirty="0" err="1" smtClean="0"/>
              <a:t>geofences</a:t>
            </a:r>
            <a:r>
              <a:rPr lang="en-US" dirty="0" smtClean="0"/>
              <a:t>.</a:t>
            </a:r>
            <a:endParaRPr lang="en-US" dirty="0"/>
          </a:p>
          <a:p>
            <a:endParaRPr lang="en-US" dirty="0"/>
          </a:p>
        </p:txBody>
      </p:sp>
    </p:spTree>
    <p:extLst>
      <p:ext uri="{BB962C8B-B14F-4D97-AF65-F5344CB8AC3E}">
        <p14:creationId xmlns:p14="http://schemas.microsoft.com/office/powerpoint/2010/main" val="300745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b="1" dirty="0">
                <a:solidFill>
                  <a:srgbClr val="FF0000"/>
                </a:solidFill>
              </a:rPr>
              <a:t>GPS tagging </a:t>
            </a:r>
            <a:r>
              <a:rPr lang="en-US" dirty="0"/>
              <a:t>is the process of adding geographical identification metadata, such </a:t>
            </a:r>
            <a:r>
              <a:rPr lang="en-US" dirty="0" smtClean="0"/>
              <a:t>as the </a:t>
            </a:r>
            <a:r>
              <a:rPr lang="en-US" dirty="0"/>
              <a:t>latitude and longitude where the device was located at the </a:t>
            </a:r>
            <a:r>
              <a:rPr lang="en-US" dirty="0" smtClean="0"/>
              <a:t>time.</a:t>
            </a:r>
            <a:endParaRPr lang="en-US" dirty="0"/>
          </a:p>
        </p:txBody>
      </p:sp>
    </p:spTree>
    <p:extLst>
      <p:ext uri="{BB962C8B-B14F-4D97-AF65-F5344CB8AC3E}">
        <p14:creationId xmlns:p14="http://schemas.microsoft.com/office/powerpoint/2010/main" val="3327984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Management</a:t>
            </a:r>
            <a:endParaRPr lang="en-US" dirty="0"/>
          </a:p>
        </p:txBody>
      </p:sp>
      <p:sp>
        <p:nvSpPr>
          <p:cNvPr id="3" name="Content Placeholder 2"/>
          <p:cNvSpPr>
            <a:spLocks noGrp="1"/>
          </p:cNvSpPr>
          <p:nvPr>
            <p:ph idx="1"/>
          </p:nvPr>
        </p:nvSpPr>
        <p:spPr/>
        <p:txBody>
          <a:bodyPr/>
          <a:lstStyle/>
          <a:p>
            <a:r>
              <a:rPr lang="en-US" b="1" dirty="0"/>
              <a:t>Containerization </a:t>
            </a:r>
            <a:r>
              <a:rPr lang="en-US" dirty="0"/>
              <a:t>allows the employer to manage and maintain the portion of </a:t>
            </a:r>
            <a:r>
              <a:rPr lang="en-US" dirty="0" smtClean="0"/>
              <a:t>the device </a:t>
            </a:r>
            <a:r>
              <a:rPr lang="en-US" dirty="0"/>
              <a:t>that </a:t>
            </a:r>
            <a:r>
              <a:rPr lang="en-US" sz="3600" b="1" dirty="0">
                <a:solidFill>
                  <a:srgbClr val="FF0000"/>
                </a:solidFill>
              </a:rPr>
              <a:t>interfaces</a:t>
            </a:r>
            <a:r>
              <a:rPr lang="en-US" dirty="0"/>
              <a:t> with the corporate network. </a:t>
            </a:r>
            <a:endParaRPr lang="en-US" dirty="0" smtClean="0"/>
          </a:p>
          <a:p>
            <a:pPr lvl="1"/>
            <a:r>
              <a:rPr lang="en-US" dirty="0" smtClean="0"/>
              <a:t>This </a:t>
            </a:r>
            <a:r>
              <a:rPr lang="en-US" dirty="0"/>
              <a:t>container </a:t>
            </a:r>
            <a:r>
              <a:rPr lang="en-US" b="1" i="1" dirty="0" smtClean="0">
                <a:solidFill>
                  <a:srgbClr val="FF0000"/>
                </a:solidFill>
              </a:rPr>
              <a:t>isolates</a:t>
            </a:r>
            <a:r>
              <a:rPr lang="en-US" dirty="0" smtClean="0"/>
              <a:t> corporate </a:t>
            </a:r>
            <a:r>
              <a:rPr lang="en-US" dirty="0"/>
              <a:t>apps from the rest of the device.</a:t>
            </a:r>
          </a:p>
        </p:txBody>
      </p:sp>
    </p:spTree>
    <p:extLst>
      <p:ext uri="{BB962C8B-B14F-4D97-AF65-F5344CB8AC3E}">
        <p14:creationId xmlns:p14="http://schemas.microsoft.com/office/powerpoint/2010/main" val="95914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With traditional methods, code is developed in a specific computing environment which, when transferred to a new location, often results in bugs and errors. </a:t>
            </a:r>
            <a:endParaRPr lang="en-US" dirty="0" smtClean="0"/>
          </a:p>
          <a:p>
            <a:pPr lvl="1"/>
            <a:r>
              <a:rPr lang="en-US" sz="3300" b="1" dirty="0" smtClean="0">
                <a:solidFill>
                  <a:srgbClr val="FF0000"/>
                </a:solidFill>
              </a:rPr>
              <a:t>For </a:t>
            </a:r>
            <a:r>
              <a:rPr lang="en-US" sz="3300" b="1" dirty="0">
                <a:solidFill>
                  <a:srgbClr val="FF0000"/>
                </a:solidFill>
              </a:rPr>
              <a:t>example</a:t>
            </a:r>
            <a:r>
              <a:rPr lang="en-US" dirty="0"/>
              <a:t>, when a developer transfers code from a desktop computer to a virtual machine (VM) or from a Linux to a Windows operating system. </a:t>
            </a:r>
            <a:endParaRPr lang="en-US" dirty="0" smtClean="0"/>
          </a:p>
          <a:p>
            <a:pPr lvl="1"/>
            <a:r>
              <a:rPr lang="en-US" dirty="0" smtClean="0"/>
              <a:t>Containerization </a:t>
            </a:r>
            <a:r>
              <a:rPr lang="en-US" sz="3600" b="1" dirty="0">
                <a:solidFill>
                  <a:srgbClr val="FF0000"/>
                </a:solidFill>
              </a:rPr>
              <a:t>eliminates</a:t>
            </a:r>
            <a:r>
              <a:rPr lang="en-US" dirty="0"/>
              <a:t> this problem by bundling the application code together with the related configuration files, libraries, and dependencies required for it to run. </a:t>
            </a:r>
            <a:endParaRPr lang="en-US" dirty="0" smtClean="0"/>
          </a:p>
          <a:p>
            <a:pPr lvl="1"/>
            <a:r>
              <a:rPr lang="en-US" dirty="0" smtClean="0"/>
              <a:t>This </a:t>
            </a:r>
            <a:r>
              <a:rPr lang="en-US" dirty="0"/>
              <a:t>single package of software or “container” is abstracted away from the host operating system, and hence, it stands alone and becomes portable—able to run across any platform or cloud, free of issues.</a:t>
            </a:r>
          </a:p>
        </p:txBody>
      </p:sp>
    </p:spTree>
    <p:extLst>
      <p:ext uri="{BB962C8B-B14F-4D97-AF65-F5344CB8AC3E}">
        <p14:creationId xmlns:p14="http://schemas.microsoft.com/office/powerpoint/2010/main" val="172469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Rooting and </a:t>
            </a:r>
            <a:r>
              <a:rPr lang="en-US" b="1" dirty="0" err="1"/>
              <a:t>Jailbreaking</a:t>
            </a:r>
            <a:endParaRPr lang="en-US" dirty="0"/>
          </a:p>
        </p:txBody>
      </p:sp>
      <p:sp>
        <p:nvSpPr>
          <p:cNvPr id="3" name="Content Placeholder 2"/>
          <p:cNvSpPr>
            <a:spLocks noGrp="1"/>
          </p:cNvSpPr>
          <p:nvPr>
            <p:ph idx="1"/>
          </p:nvPr>
        </p:nvSpPr>
        <p:spPr/>
        <p:txBody>
          <a:bodyPr/>
          <a:lstStyle/>
          <a:p>
            <a:r>
              <a:rPr lang="en-US" b="1" i="1" dirty="0"/>
              <a:t>Rooting</a:t>
            </a:r>
            <a:r>
              <a:rPr lang="en-US" dirty="0"/>
              <a:t>—this term is </a:t>
            </a:r>
            <a:r>
              <a:rPr lang="en-US" b="1" dirty="0">
                <a:solidFill>
                  <a:srgbClr val="FF0000"/>
                </a:solidFill>
              </a:rPr>
              <a:t>associated</a:t>
            </a:r>
            <a:r>
              <a:rPr lang="en-US" dirty="0"/>
              <a:t> with Android </a:t>
            </a:r>
            <a:r>
              <a:rPr lang="en-US" dirty="0" smtClean="0"/>
              <a:t>devices </a:t>
            </a:r>
            <a:r>
              <a:rPr lang="en-US" dirty="0"/>
              <a:t>to access the root</a:t>
            </a:r>
            <a:r>
              <a:rPr lang="en-US" dirty="0" smtClean="0"/>
              <a:t>.</a:t>
            </a:r>
          </a:p>
          <a:p>
            <a:endParaRPr lang="en-US" dirty="0"/>
          </a:p>
          <a:p>
            <a:r>
              <a:rPr lang="en-US" b="1" i="1" dirty="0" err="1"/>
              <a:t>Jailbreaking</a:t>
            </a:r>
            <a:r>
              <a:rPr lang="en-US" dirty="0"/>
              <a:t>—</a:t>
            </a:r>
            <a:r>
              <a:rPr lang="en-US" dirty="0" err="1"/>
              <a:t>iOS</a:t>
            </a:r>
            <a:r>
              <a:rPr lang="en-US" dirty="0"/>
              <a:t> is more </a:t>
            </a:r>
            <a:r>
              <a:rPr lang="en-US" sz="3600" b="1" dirty="0">
                <a:solidFill>
                  <a:srgbClr val="FF0000"/>
                </a:solidFill>
              </a:rPr>
              <a:t>restrictive</a:t>
            </a:r>
            <a:r>
              <a:rPr lang="en-US" dirty="0"/>
              <a:t> than Android so the term "</a:t>
            </a:r>
            <a:r>
              <a:rPr lang="en-US" dirty="0" err="1" smtClean="0"/>
              <a:t>jailbreaking</a:t>
            </a:r>
            <a:r>
              <a:rPr lang="en-US" dirty="0" smtClean="0"/>
              <a:t>“ that </a:t>
            </a:r>
            <a:r>
              <a:rPr lang="en-US" dirty="0"/>
              <a:t>enabled the user to obtain root </a:t>
            </a:r>
            <a:r>
              <a:rPr lang="en-US" dirty="0" smtClean="0"/>
              <a:t>privileges.</a:t>
            </a:r>
            <a:endParaRPr lang="en-US" dirty="0"/>
          </a:p>
        </p:txBody>
      </p:sp>
    </p:spTree>
    <p:extLst>
      <p:ext uri="{BB962C8B-B14F-4D97-AF65-F5344CB8AC3E}">
        <p14:creationId xmlns:p14="http://schemas.microsoft.com/office/powerpoint/2010/main" val="345255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Carrier unlocking</a:t>
            </a:r>
            <a:r>
              <a:rPr lang="en-US" dirty="0"/>
              <a:t>—for either </a:t>
            </a:r>
            <a:r>
              <a:rPr lang="en-US" dirty="0" err="1"/>
              <a:t>iOS</a:t>
            </a:r>
            <a:r>
              <a:rPr lang="en-US" dirty="0"/>
              <a:t> or Android, this means </a:t>
            </a:r>
            <a:r>
              <a:rPr lang="en-US" sz="4000" b="1" dirty="0">
                <a:solidFill>
                  <a:srgbClr val="FF0000"/>
                </a:solidFill>
              </a:rPr>
              <a:t>removing the </a:t>
            </a:r>
            <a:r>
              <a:rPr lang="en-US" sz="4000" b="1" dirty="0" smtClean="0">
                <a:solidFill>
                  <a:srgbClr val="FF0000"/>
                </a:solidFill>
              </a:rPr>
              <a:t>restrictions </a:t>
            </a:r>
            <a:r>
              <a:rPr lang="en-US" dirty="0" smtClean="0"/>
              <a:t>that </a:t>
            </a:r>
            <a:r>
              <a:rPr lang="en-US" dirty="0"/>
              <a:t>lock a device to a single carrier.</a:t>
            </a:r>
          </a:p>
        </p:txBody>
      </p:sp>
    </p:spTree>
    <p:extLst>
      <p:ext uri="{BB962C8B-B14F-4D97-AF65-F5344CB8AC3E}">
        <p14:creationId xmlns:p14="http://schemas.microsoft.com/office/powerpoint/2010/main" val="1129106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mobile device connections</a:t>
            </a:r>
          </a:p>
        </p:txBody>
      </p:sp>
      <p:sp>
        <p:nvSpPr>
          <p:cNvPr id="3" name="Content Placeholder 2"/>
          <p:cNvSpPr>
            <a:spLocks noGrp="1"/>
          </p:cNvSpPr>
          <p:nvPr>
            <p:ph idx="1"/>
          </p:nvPr>
        </p:nvSpPr>
        <p:spPr/>
        <p:txBody>
          <a:bodyPr/>
          <a:lstStyle/>
          <a:p>
            <a:r>
              <a:rPr lang="en-US" dirty="0"/>
              <a:t>As well as </a:t>
            </a:r>
            <a:r>
              <a:rPr lang="en-US" sz="4000" b="1" dirty="0">
                <a:solidFill>
                  <a:srgbClr val="FF0000"/>
                </a:solidFill>
              </a:rPr>
              <a:t>authentication and authorization for features and apps</a:t>
            </a:r>
            <a:r>
              <a:rPr lang="en-US" dirty="0"/>
              <a:t>, </a:t>
            </a:r>
            <a:r>
              <a:rPr lang="en-US" dirty="0" smtClean="0"/>
              <a:t>management suites </a:t>
            </a:r>
            <a:r>
              <a:rPr lang="en-US" dirty="0"/>
              <a:t>can also </a:t>
            </a:r>
            <a:r>
              <a:rPr lang="en-US" sz="4000" b="1" dirty="0">
                <a:solidFill>
                  <a:schemeClr val="tx2">
                    <a:lumMod val="60000"/>
                    <a:lumOff val="40000"/>
                  </a:schemeClr>
                </a:solidFill>
              </a:rPr>
              <a:t>assist with networking options</a:t>
            </a:r>
            <a:r>
              <a:rPr lang="en-US" dirty="0"/>
              <a:t> for mobile.</a:t>
            </a:r>
          </a:p>
        </p:txBody>
      </p:sp>
    </p:spTree>
    <p:extLst>
      <p:ext uri="{BB962C8B-B14F-4D97-AF65-F5344CB8AC3E}">
        <p14:creationId xmlns:p14="http://schemas.microsoft.com/office/powerpoint/2010/main" val="4250598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and GPS Connection Methods</a:t>
            </a:r>
            <a:endParaRPr lang="en-US" dirty="0"/>
          </a:p>
        </p:txBody>
      </p:sp>
      <p:sp>
        <p:nvSpPr>
          <p:cNvPr id="3" name="Content Placeholder 2"/>
          <p:cNvSpPr>
            <a:spLocks noGrp="1"/>
          </p:cNvSpPr>
          <p:nvPr>
            <p:ph idx="1"/>
          </p:nvPr>
        </p:nvSpPr>
        <p:spPr/>
        <p:txBody>
          <a:bodyPr/>
          <a:lstStyle/>
          <a:p>
            <a:r>
              <a:rPr lang="en-US" dirty="0"/>
              <a:t>Mobile devices use a </a:t>
            </a:r>
            <a:r>
              <a:rPr lang="en-US" sz="4000" b="1" dirty="0">
                <a:solidFill>
                  <a:srgbClr val="FF0000"/>
                </a:solidFill>
              </a:rPr>
              <a:t>variety of connection methods</a:t>
            </a:r>
            <a:r>
              <a:rPr lang="en-US" dirty="0"/>
              <a:t> to establish communications </a:t>
            </a:r>
            <a:r>
              <a:rPr lang="en-US" dirty="0" smtClean="0"/>
              <a:t>in local </a:t>
            </a:r>
            <a:r>
              <a:rPr lang="en-US" dirty="0"/>
              <a:t>and personal area networks and for Internet data access via service providers.</a:t>
            </a:r>
          </a:p>
        </p:txBody>
      </p:sp>
    </p:spTree>
    <p:extLst>
      <p:ext uri="{BB962C8B-B14F-4D97-AF65-F5344CB8AC3E}">
        <p14:creationId xmlns:p14="http://schemas.microsoft.com/office/powerpoint/2010/main" val="776794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Data Connections</a:t>
            </a:r>
            <a:endParaRPr lang="en-US" dirty="0"/>
          </a:p>
        </p:txBody>
      </p:sp>
      <p:sp>
        <p:nvSpPr>
          <p:cNvPr id="3" name="Content Placeholder 2"/>
          <p:cNvSpPr>
            <a:spLocks noGrp="1"/>
          </p:cNvSpPr>
          <p:nvPr>
            <p:ph idx="1"/>
          </p:nvPr>
        </p:nvSpPr>
        <p:spPr/>
        <p:txBody>
          <a:bodyPr/>
          <a:lstStyle/>
          <a:p>
            <a:r>
              <a:rPr lang="en-US" dirty="0"/>
              <a:t>Smartphones and some tablets use the cell phone network for calls and data access. </a:t>
            </a:r>
            <a:endParaRPr lang="en-US" dirty="0" smtClean="0"/>
          </a:p>
          <a:p>
            <a:r>
              <a:rPr lang="en-US" dirty="0" smtClean="0"/>
              <a:t>A cellular </a:t>
            </a:r>
            <a:r>
              <a:rPr lang="en-US" dirty="0"/>
              <a:t>data connection is </a:t>
            </a:r>
            <a:r>
              <a:rPr lang="en-US" sz="3600" b="1" dirty="0">
                <a:solidFill>
                  <a:srgbClr val="FF0000"/>
                </a:solidFill>
              </a:rPr>
              <a:t>less likely </a:t>
            </a:r>
            <a:r>
              <a:rPr lang="en-US" dirty="0"/>
              <a:t>to be subject to monitoring and filtering. </a:t>
            </a:r>
            <a:endParaRPr lang="en-US" dirty="0" smtClean="0"/>
          </a:p>
          <a:p>
            <a:r>
              <a:rPr lang="en-US" dirty="0" smtClean="0"/>
              <a:t>It </a:t>
            </a:r>
            <a:r>
              <a:rPr lang="en-US" dirty="0"/>
              <a:t>may </a:t>
            </a:r>
            <a:r>
              <a:rPr lang="en-US" dirty="0" smtClean="0"/>
              <a:t>be appropriate </a:t>
            </a:r>
            <a:r>
              <a:rPr lang="en-US" dirty="0"/>
              <a:t>to </a:t>
            </a:r>
            <a:r>
              <a:rPr lang="en-US" sz="3600" b="1" dirty="0">
                <a:solidFill>
                  <a:srgbClr val="FF0000"/>
                </a:solidFill>
              </a:rPr>
              <a:t>disable it </a:t>
            </a:r>
            <a:r>
              <a:rPr lang="en-US" dirty="0"/>
              <a:t>when a device has access to an enterprise network or </a:t>
            </a:r>
            <a:r>
              <a:rPr lang="en-US" dirty="0" smtClean="0"/>
              <a:t>data.</a:t>
            </a:r>
            <a:endParaRPr lang="en-US" dirty="0"/>
          </a:p>
        </p:txBody>
      </p:sp>
    </p:spTree>
    <p:extLst>
      <p:ext uri="{BB962C8B-B14F-4D97-AF65-F5344CB8AC3E}">
        <p14:creationId xmlns:p14="http://schemas.microsoft.com/office/powerpoint/2010/main" val="294555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Mobile Device Deployment Models</a:t>
            </a:r>
            <a:endParaRPr lang="en-US" dirty="0"/>
          </a:p>
        </p:txBody>
      </p:sp>
      <p:sp>
        <p:nvSpPr>
          <p:cNvPr id="3" name="Content Placeholder 2"/>
          <p:cNvSpPr>
            <a:spLocks noGrp="1"/>
          </p:cNvSpPr>
          <p:nvPr>
            <p:ph idx="1"/>
          </p:nvPr>
        </p:nvSpPr>
        <p:spPr/>
        <p:txBody>
          <a:bodyPr/>
          <a:lstStyle/>
          <a:p>
            <a:r>
              <a:rPr lang="en-US" dirty="0"/>
              <a:t>Mobile devices have </a:t>
            </a:r>
            <a:r>
              <a:rPr lang="en-US" sz="4000" b="1" dirty="0">
                <a:solidFill>
                  <a:srgbClr val="FF0000"/>
                </a:solidFill>
              </a:rPr>
              <a:t>replaced</a:t>
            </a:r>
            <a:r>
              <a:rPr lang="en-US" dirty="0"/>
              <a:t> </a:t>
            </a:r>
            <a:r>
              <a:rPr lang="en-US" dirty="0" smtClean="0"/>
              <a:t>computers.</a:t>
            </a:r>
          </a:p>
          <a:p>
            <a:endParaRPr lang="en-US" dirty="0"/>
          </a:p>
          <a:p>
            <a:r>
              <a:rPr lang="en-US" dirty="0"/>
              <a:t>A mobile device </a:t>
            </a:r>
            <a:r>
              <a:rPr lang="en-US" sz="4000" b="1" dirty="0">
                <a:solidFill>
                  <a:srgbClr val="FF0000"/>
                </a:solidFill>
              </a:rPr>
              <a:t>deployment model </a:t>
            </a:r>
            <a:r>
              <a:rPr lang="en-US" sz="4000" b="1" i="1" dirty="0"/>
              <a:t>describes the way employees </a:t>
            </a:r>
            <a:r>
              <a:rPr lang="en-US" dirty="0" smtClean="0"/>
              <a:t>are provided </a:t>
            </a:r>
            <a:r>
              <a:rPr lang="en-US" dirty="0"/>
              <a:t>with mobile devices and applications.</a:t>
            </a:r>
            <a:endParaRPr lang="en-US" dirty="0" smtClean="0"/>
          </a:p>
          <a:p>
            <a:endParaRPr lang="en-US" dirty="0"/>
          </a:p>
          <a:p>
            <a:endParaRPr lang="en-US" dirty="0"/>
          </a:p>
        </p:txBody>
      </p:sp>
    </p:spTree>
    <p:extLst>
      <p:ext uri="{BB962C8B-B14F-4D97-AF65-F5344CB8AC3E}">
        <p14:creationId xmlns:p14="http://schemas.microsoft.com/office/powerpoint/2010/main" val="213636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Positioning System (GPS)</a:t>
            </a:r>
            <a:endParaRPr lang="en-US" dirty="0"/>
          </a:p>
        </p:txBody>
      </p:sp>
      <p:sp>
        <p:nvSpPr>
          <p:cNvPr id="3" name="Content Placeholder 2"/>
          <p:cNvSpPr>
            <a:spLocks noGrp="1"/>
          </p:cNvSpPr>
          <p:nvPr>
            <p:ph idx="1"/>
          </p:nvPr>
        </p:nvSpPr>
        <p:spPr/>
        <p:txBody>
          <a:bodyPr/>
          <a:lstStyle/>
          <a:p>
            <a:r>
              <a:rPr lang="en-US" dirty="0"/>
              <a:t>A </a:t>
            </a:r>
            <a:r>
              <a:rPr lang="en-US" b="1" dirty="0"/>
              <a:t>global positioning system (GPS) </a:t>
            </a:r>
            <a:r>
              <a:rPr lang="en-US" dirty="0"/>
              <a:t>sensor triangulates the </a:t>
            </a:r>
            <a:r>
              <a:rPr lang="en-US" b="1" dirty="0">
                <a:solidFill>
                  <a:srgbClr val="FF0000"/>
                </a:solidFill>
              </a:rPr>
              <a:t>device position </a:t>
            </a:r>
            <a:r>
              <a:rPr lang="en-US" dirty="0" smtClean="0"/>
              <a:t>using signals </a:t>
            </a:r>
            <a:r>
              <a:rPr lang="en-US" dirty="0"/>
              <a:t>from orbital GPS satellites</a:t>
            </a:r>
            <a:r>
              <a:rPr lang="en-US" dirty="0" smtClean="0"/>
              <a:t>.</a:t>
            </a:r>
          </a:p>
          <a:p>
            <a:r>
              <a:rPr lang="en-US" dirty="0"/>
              <a:t>GPS signals can be </a:t>
            </a:r>
            <a:r>
              <a:rPr lang="en-US" b="1" dirty="0">
                <a:solidFill>
                  <a:srgbClr val="FF0000"/>
                </a:solidFill>
              </a:rPr>
              <a:t>jammed or even spoofed </a:t>
            </a:r>
            <a:r>
              <a:rPr lang="en-US" dirty="0"/>
              <a:t>using specialist radio equipment. </a:t>
            </a:r>
            <a:endParaRPr lang="en-US" dirty="0" smtClean="0"/>
          </a:p>
          <a:p>
            <a:r>
              <a:rPr lang="en-US" dirty="0" smtClean="0"/>
              <a:t>This might </a:t>
            </a:r>
            <a:r>
              <a:rPr lang="en-US" dirty="0"/>
              <a:t>be used to </a:t>
            </a:r>
            <a:r>
              <a:rPr lang="en-US" b="1" dirty="0">
                <a:solidFill>
                  <a:srgbClr val="FF0000"/>
                </a:solidFill>
              </a:rPr>
              <a:t>defeat</a:t>
            </a:r>
            <a:r>
              <a:rPr lang="en-US" dirty="0"/>
              <a:t> </a:t>
            </a:r>
            <a:r>
              <a:rPr lang="en-US" dirty="0" err="1"/>
              <a:t>geofencing</a:t>
            </a:r>
            <a:r>
              <a:rPr lang="en-US" dirty="0"/>
              <a:t> mechanisms</a:t>
            </a:r>
          </a:p>
        </p:txBody>
      </p:sp>
    </p:spTree>
    <p:extLst>
      <p:ext uri="{BB962C8B-B14F-4D97-AF65-F5344CB8AC3E}">
        <p14:creationId xmlns:p14="http://schemas.microsoft.com/office/powerpoint/2010/main" val="1182278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Wi-Fi and Tethering Connection Methods</a:t>
            </a:r>
            <a:endParaRPr lang="en-US" dirty="0"/>
          </a:p>
        </p:txBody>
      </p:sp>
      <p:sp>
        <p:nvSpPr>
          <p:cNvPr id="3" name="Content Placeholder 2"/>
          <p:cNvSpPr>
            <a:spLocks noGrp="1"/>
          </p:cNvSpPr>
          <p:nvPr>
            <p:ph idx="1"/>
          </p:nvPr>
        </p:nvSpPr>
        <p:spPr/>
        <p:txBody>
          <a:bodyPr/>
          <a:lstStyle/>
          <a:p>
            <a:r>
              <a:rPr lang="en-US" b="1" dirty="0"/>
              <a:t>Personal area networks (PANs) </a:t>
            </a:r>
            <a:r>
              <a:rPr lang="en-US" dirty="0"/>
              <a:t>enable connectivity between a mobile device </a:t>
            </a:r>
            <a:r>
              <a:rPr lang="en-US" dirty="0" smtClean="0"/>
              <a:t>and peripherals</a:t>
            </a:r>
            <a:r>
              <a:rPr lang="en-US" dirty="0"/>
              <a:t>.</a:t>
            </a:r>
          </a:p>
        </p:txBody>
      </p:sp>
    </p:spTree>
    <p:extLst>
      <p:ext uri="{BB962C8B-B14F-4D97-AF65-F5344CB8AC3E}">
        <p14:creationId xmlns:p14="http://schemas.microsoft.com/office/powerpoint/2010/main" val="2411390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 Hoc Wi-Fi and Wi-Fi Direct</a:t>
            </a:r>
            <a:endParaRPr lang="en-US" dirty="0"/>
          </a:p>
        </p:txBody>
      </p:sp>
      <p:sp>
        <p:nvSpPr>
          <p:cNvPr id="3" name="Content Placeholder 2"/>
          <p:cNvSpPr>
            <a:spLocks noGrp="1"/>
          </p:cNvSpPr>
          <p:nvPr>
            <p:ph idx="1"/>
          </p:nvPr>
        </p:nvSpPr>
        <p:spPr/>
        <p:txBody>
          <a:bodyPr/>
          <a:lstStyle/>
          <a:p>
            <a:r>
              <a:rPr lang="en-US" dirty="0"/>
              <a:t>Wireless stations can establish </a:t>
            </a:r>
            <a:r>
              <a:rPr lang="en-US" b="1" dirty="0">
                <a:solidFill>
                  <a:srgbClr val="FF0000"/>
                </a:solidFill>
              </a:rPr>
              <a:t>peer-to-peer connections</a:t>
            </a:r>
            <a:r>
              <a:rPr lang="en-US" dirty="0"/>
              <a:t> with one another, rather </a:t>
            </a:r>
            <a:r>
              <a:rPr lang="en-US" dirty="0" smtClean="0"/>
              <a:t>than using </a:t>
            </a:r>
            <a:r>
              <a:rPr lang="en-US" dirty="0"/>
              <a:t>an access point</a:t>
            </a:r>
            <a:r>
              <a:rPr lang="en-US" dirty="0" smtClean="0"/>
              <a:t>. This </a:t>
            </a:r>
            <a:r>
              <a:rPr lang="en-US" dirty="0"/>
              <a:t>can also called be called an </a:t>
            </a:r>
            <a:r>
              <a:rPr lang="en-US" b="1" dirty="0"/>
              <a:t>ad hoc network</a:t>
            </a:r>
            <a:r>
              <a:rPr lang="en-US" dirty="0"/>
              <a:t>,</a:t>
            </a:r>
          </a:p>
        </p:txBody>
      </p:sp>
    </p:spTree>
    <p:extLst>
      <p:ext uri="{BB962C8B-B14F-4D97-AF65-F5344CB8AC3E}">
        <p14:creationId xmlns:p14="http://schemas.microsoft.com/office/powerpoint/2010/main" val="779270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Wi-Fi Direct allows one-to-one connections between stations, though in this case </a:t>
            </a:r>
            <a:r>
              <a:rPr lang="en-US" dirty="0" smtClean="0"/>
              <a:t>one of </a:t>
            </a:r>
            <a:r>
              <a:rPr lang="en-US" dirty="0"/>
              <a:t>the devices actually functions as a </a:t>
            </a:r>
            <a:r>
              <a:rPr lang="en-US" b="1" dirty="0">
                <a:solidFill>
                  <a:srgbClr val="FF0000"/>
                </a:solidFill>
              </a:rPr>
              <a:t>soft access point</a:t>
            </a:r>
            <a:r>
              <a:rPr lang="en-US" dirty="0"/>
              <a:t>.</a:t>
            </a:r>
          </a:p>
        </p:txBody>
      </p:sp>
    </p:spTree>
    <p:extLst>
      <p:ext uri="{BB962C8B-B14F-4D97-AF65-F5344CB8AC3E}">
        <p14:creationId xmlns:p14="http://schemas.microsoft.com/office/powerpoint/2010/main" val="2831702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Tethering and Hotspots</a:t>
            </a:r>
            <a:endParaRPr lang="en-US" dirty="0"/>
          </a:p>
        </p:txBody>
      </p:sp>
      <p:sp>
        <p:nvSpPr>
          <p:cNvPr id="3" name="Content Placeholder 2"/>
          <p:cNvSpPr>
            <a:spLocks noGrp="1"/>
          </p:cNvSpPr>
          <p:nvPr>
            <p:ph idx="1"/>
          </p:nvPr>
        </p:nvSpPr>
        <p:spPr/>
        <p:txBody>
          <a:bodyPr>
            <a:normAutofit lnSpcReduction="10000"/>
          </a:bodyPr>
          <a:lstStyle/>
          <a:p>
            <a:r>
              <a:rPr lang="en-US" dirty="0"/>
              <a:t>A smartphone can share its Internet connection with another device, such as a </a:t>
            </a:r>
            <a:r>
              <a:rPr lang="en-US" dirty="0" smtClean="0"/>
              <a:t>PC. Where </a:t>
            </a:r>
            <a:r>
              <a:rPr lang="en-US" dirty="0"/>
              <a:t>this connection is shared over Wi-Fi with multiple other devices, the </a:t>
            </a:r>
            <a:r>
              <a:rPr lang="en-US" dirty="0" smtClean="0"/>
              <a:t>smartphone </a:t>
            </a:r>
            <a:r>
              <a:rPr lang="en-US" dirty="0"/>
              <a:t>can be described as a </a:t>
            </a:r>
            <a:r>
              <a:rPr lang="en-US" sz="4000" b="1" dirty="0">
                <a:solidFill>
                  <a:srgbClr val="FF0000"/>
                </a:solidFill>
              </a:rPr>
              <a:t>hotspot</a:t>
            </a:r>
            <a:r>
              <a:rPr lang="en-US" dirty="0"/>
              <a:t>. </a:t>
            </a:r>
            <a:endParaRPr lang="en-US" dirty="0" smtClean="0"/>
          </a:p>
          <a:p>
            <a:r>
              <a:rPr lang="en-US" dirty="0" smtClean="0"/>
              <a:t>Where </a:t>
            </a:r>
            <a:r>
              <a:rPr lang="en-US" dirty="0"/>
              <a:t>the connection is shared by connecting </a:t>
            </a:r>
            <a:r>
              <a:rPr lang="en-US" dirty="0" smtClean="0"/>
              <a:t>the smartphone </a:t>
            </a:r>
            <a:r>
              <a:rPr lang="en-US" dirty="0"/>
              <a:t>to a PC over a USB cable or with a single PC via Bluetooth, it can </a:t>
            </a:r>
            <a:r>
              <a:rPr lang="en-US" dirty="0" smtClean="0"/>
              <a:t>be referred </a:t>
            </a:r>
            <a:r>
              <a:rPr lang="en-US" dirty="0"/>
              <a:t>to as </a:t>
            </a:r>
            <a:r>
              <a:rPr lang="en-US" sz="4000" b="1" dirty="0">
                <a:solidFill>
                  <a:srgbClr val="FF0000"/>
                </a:solidFill>
              </a:rPr>
              <a:t>tethering</a:t>
            </a:r>
            <a:r>
              <a:rPr lang="en-US" dirty="0"/>
              <a:t>.</a:t>
            </a:r>
          </a:p>
        </p:txBody>
      </p:sp>
    </p:spTree>
    <p:extLst>
      <p:ext uri="{BB962C8B-B14F-4D97-AF65-F5344CB8AC3E}">
        <p14:creationId xmlns:p14="http://schemas.microsoft.com/office/powerpoint/2010/main" val="6361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Bluetooth Connection Methods</a:t>
            </a:r>
            <a:endParaRPr lang="en-US" dirty="0"/>
          </a:p>
        </p:txBody>
      </p:sp>
      <p:sp>
        <p:nvSpPr>
          <p:cNvPr id="3" name="Content Placeholder 2"/>
          <p:cNvSpPr>
            <a:spLocks noGrp="1"/>
          </p:cNvSpPr>
          <p:nvPr>
            <p:ph idx="1"/>
          </p:nvPr>
        </p:nvSpPr>
        <p:spPr/>
        <p:txBody>
          <a:bodyPr/>
          <a:lstStyle/>
          <a:p>
            <a:r>
              <a:rPr lang="en-US" dirty="0"/>
              <a:t>Bluetooth is one of the most popular technologies for implementing PANs. </a:t>
            </a:r>
            <a:endParaRPr lang="en-US" dirty="0" smtClean="0"/>
          </a:p>
          <a:p>
            <a:endParaRPr lang="en-US" dirty="0" smtClean="0"/>
          </a:p>
        </p:txBody>
      </p:sp>
    </p:spTree>
    <p:extLst>
      <p:ext uri="{BB962C8B-B14F-4D97-AF65-F5344CB8AC3E}">
        <p14:creationId xmlns:p14="http://schemas.microsoft.com/office/powerpoint/2010/main" val="1946811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Bluetooth devices have a few known security issues</a:t>
            </a:r>
            <a:r>
              <a:rPr lang="en-US" dirty="0" smtClean="0"/>
              <a:t>:</a:t>
            </a:r>
          </a:p>
          <a:p>
            <a:pPr lvl="1"/>
            <a:r>
              <a:rPr lang="en-US" dirty="0"/>
              <a:t>Device discovery—a device can be put into discoverable mode meaning that it </a:t>
            </a:r>
            <a:r>
              <a:rPr lang="en-US" dirty="0" smtClean="0"/>
              <a:t>will connect </a:t>
            </a:r>
            <a:r>
              <a:rPr lang="en-US" dirty="0"/>
              <a:t>to any other Bluetooth devices nearby. Unfortunately, even a device in </a:t>
            </a:r>
            <a:r>
              <a:rPr lang="en-US" dirty="0" err="1" smtClean="0"/>
              <a:t>nondiscoverable</a:t>
            </a:r>
            <a:r>
              <a:rPr lang="en-US" dirty="0"/>
              <a:t> </a:t>
            </a:r>
            <a:r>
              <a:rPr lang="en-US" dirty="0" smtClean="0"/>
              <a:t>mode </a:t>
            </a:r>
            <a:r>
              <a:rPr lang="en-US" dirty="0"/>
              <a:t>is quite easy to detect.</a:t>
            </a:r>
          </a:p>
        </p:txBody>
      </p:sp>
    </p:spTree>
    <p:extLst>
      <p:ext uri="{BB962C8B-B14F-4D97-AF65-F5344CB8AC3E}">
        <p14:creationId xmlns:p14="http://schemas.microsoft.com/office/powerpoint/2010/main" val="46653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Infrared and RFID Connection Methods</a:t>
            </a:r>
            <a:endParaRPr lang="en-US" dirty="0"/>
          </a:p>
        </p:txBody>
      </p:sp>
      <p:sp>
        <p:nvSpPr>
          <p:cNvPr id="3" name="Content Placeholder 2"/>
          <p:cNvSpPr>
            <a:spLocks noGrp="1"/>
          </p:cNvSpPr>
          <p:nvPr>
            <p:ph idx="1"/>
          </p:nvPr>
        </p:nvSpPr>
        <p:spPr/>
        <p:txBody>
          <a:bodyPr/>
          <a:lstStyle/>
          <a:p>
            <a:r>
              <a:rPr lang="en-US" dirty="0"/>
              <a:t>IR blaster—this allows the device to </a:t>
            </a:r>
            <a:r>
              <a:rPr lang="en-US" sz="3600" b="1" dirty="0">
                <a:solidFill>
                  <a:srgbClr val="FF0000"/>
                </a:solidFill>
              </a:rPr>
              <a:t>interact</a:t>
            </a:r>
            <a:r>
              <a:rPr lang="en-US" dirty="0"/>
              <a:t> with an IR receiver and operate a </a:t>
            </a:r>
            <a:r>
              <a:rPr lang="en-US" dirty="0" smtClean="0"/>
              <a:t>device such </a:t>
            </a:r>
            <a:r>
              <a:rPr lang="en-US" dirty="0"/>
              <a:t>as a TV or </a:t>
            </a:r>
            <a:r>
              <a:rPr lang="en-US" dirty="0" smtClean="0"/>
              <a:t>HVAC.</a:t>
            </a:r>
          </a:p>
          <a:p>
            <a:r>
              <a:rPr lang="en-US" dirty="0"/>
              <a:t>IR sensor—these are used as proximity sensors (to detect when a smartphone </a:t>
            </a:r>
            <a:r>
              <a:rPr lang="en-US" dirty="0" smtClean="0"/>
              <a:t>is being </a:t>
            </a:r>
            <a:r>
              <a:rPr lang="en-US" sz="3600" b="1" dirty="0">
                <a:solidFill>
                  <a:srgbClr val="FF0000"/>
                </a:solidFill>
              </a:rPr>
              <a:t>held to the ear</a:t>
            </a:r>
            <a:r>
              <a:rPr lang="en-US" dirty="0"/>
              <a:t>, for instance) and to measure </a:t>
            </a:r>
            <a:r>
              <a:rPr lang="en-US" sz="3600" b="1" dirty="0">
                <a:solidFill>
                  <a:srgbClr val="FF0000"/>
                </a:solidFill>
              </a:rPr>
              <a:t>health information </a:t>
            </a:r>
            <a:r>
              <a:rPr lang="en-US" dirty="0"/>
              <a:t>(such </a:t>
            </a:r>
            <a:r>
              <a:rPr lang="en-US" dirty="0" smtClean="0"/>
              <a:t>as heart </a:t>
            </a:r>
            <a:r>
              <a:rPr lang="en-US" dirty="0"/>
              <a:t>rate and blood oxygen levels).</a:t>
            </a:r>
          </a:p>
        </p:txBody>
      </p:sp>
    </p:spTree>
    <p:extLst>
      <p:ext uri="{BB962C8B-B14F-4D97-AF65-F5344CB8AC3E}">
        <p14:creationId xmlns:p14="http://schemas.microsoft.com/office/powerpoint/2010/main" val="21375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Radio Frequency ID (RFID) </a:t>
            </a:r>
            <a:r>
              <a:rPr lang="en-US" dirty="0"/>
              <a:t>is a means of encoding information into passive </a:t>
            </a:r>
            <a:r>
              <a:rPr lang="en-US" dirty="0" smtClean="0"/>
              <a:t>tags, which </a:t>
            </a:r>
            <a:r>
              <a:rPr lang="en-US" dirty="0"/>
              <a:t>can be easily attached to devices, structures, clothing, or almost anything else. </a:t>
            </a:r>
            <a:endParaRPr lang="en-US" dirty="0" smtClean="0"/>
          </a:p>
          <a:p>
            <a:r>
              <a:rPr lang="en-US" dirty="0" smtClean="0"/>
              <a:t>A passive </a:t>
            </a:r>
            <a:r>
              <a:rPr lang="en-US" dirty="0"/>
              <a:t>tag can have a </a:t>
            </a:r>
            <a:r>
              <a:rPr lang="en-US" sz="3500" b="1" dirty="0">
                <a:solidFill>
                  <a:srgbClr val="FF0000"/>
                </a:solidFill>
              </a:rPr>
              <a:t>range</a:t>
            </a:r>
            <a:r>
              <a:rPr lang="en-US" dirty="0"/>
              <a:t> from a few centimeters to a few meters. </a:t>
            </a:r>
            <a:endParaRPr lang="en-US" dirty="0" smtClean="0"/>
          </a:p>
          <a:p>
            <a:r>
              <a:rPr lang="en-US" dirty="0" smtClean="0"/>
              <a:t>When </a:t>
            </a:r>
            <a:r>
              <a:rPr lang="en-US" dirty="0"/>
              <a:t>a </a:t>
            </a:r>
            <a:r>
              <a:rPr lang="en-US" dirty="0" smtClean="0"/>
              <a:t>reader is </a:t>
            </a:r>
            <a:r>
              <a:rPr lang="en-US" dirty="0"/>
              <a:t>within range of the tag, it produces an electromagnetic wave that powers up the </a:t>
            </a:r>
            <a:r>
              <a:rPr lang="en-US" dirty="0" smtClean="0"/>
              <a:t>tag and </a:t>
            </a:r>
            <a:r>
              <a:rPr lang="en-US" dirty="0"/>
              <a:t>allows the reader to </a:t>
            </a:r>
            <a:r>
              <a:rPr lang="en-US" sz="3500" b="1" dirty="0">
                <a:solidFill>
                  <a:srgbClr val="FF0000"/>
                </a:solidFill>
              </a:rPr>
              <a:t>collect</a:t>
            </a:r>
            <a:r>
              <a:rPr lang="en-US" dirty="0"/>
              <a:t> information from </a:t>
            </a:r>
            <a:r>
              <a:rPr lang="en-US" dirty="0" smtClean="0"/>
              <a:t>it.</a:t>
            </a:r>
            <a:endParaRPr lang="en-US" dirty="0"/>
          </a:p>
        </p:txBody>
      </p:sp>
    </p:spTree>
    <p:extLst>
      <p:ext uri="{BB962C8B-B14F-4D97-AF65-F5344CB8AC3E}">
        <p14:creationId xmlns:p14="http://schemas.microsoft.com/office/powerpoint/2010/main" val="85951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000" dirty="0" smtClean="0">
                <a:solidFill>
                  <a:srgbClr val="FF0000"/>
                </a:solidFill>
              </a:rPr>
              <a:t>FOR EXAMPLE: </a:t>
            </a:r>
            <a:r>
              <a:rPr lang="en-US" b="1" dirty="0" err="1"/>
              <a:t>FASTag</a:t>
            </a:r>
            <a:r>
              <a:rPr lang="en-US" b="1" dirty="0"/>
              <a:t> is a device that employs Radio Frequency Identification (RFID) technology for making toll payments directly while the vehicle is in motion</a:t>
            </a:r>
            <a:r>
              <a:rPr lang="en-US" dirty="0"/>
              <a:t>.</a:t>
            </a:r>
          </a:p>
        </p:txBody>
      </p:sp>
    </p:spTree>
    <p:extLst>
      <p:ext uri="{BB962C8B-B14F-4D97-AF65-F5344CB8AC3E}">
        <p14:creationId xmlns:p14="http://schemas.microsoft.com/office/powerpoint/2010/main" val="1691600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Bring your own device (BYOD)</a:t>
            </a:r>
            <a:r>
              <a:rPr lang="en-US" dirty="0"/>
              <a:t>—the mobile device is owned by the employee. </a:t>
            </a:r>
            <a:endParaRPr lang="en-US" dirty="0" smtClean="0"/>
          </a:p>
          <a:p>
            <a:pPr lvl="1"/>
            <a:r>
              <a:rPr lang="en-US" dirty="0" smtClean="0"/>
              <a:t>The mobile </a:t>
            </a:r>
            <a:r>
              <a:rPr lang="en-US" dirty="0"/>
              <a:t>will have to meet whatever profile is required by the company (in terms </a:t>
            </a:r>
            <a:r>
              <a:rPr lang="en-US" dirty="0" smtClean="0"/>
              <a:t>of OS </a:t>
            </a:r>
            <a:r>
              <a:rPr lang="en-US" dirty="0"/>
              <a:t>version and functionality) and the employee will have to agree on the </a:t>
            </a:r>
            <a:r>
              <a:rPr lang="en-US" dirty="0" smtClean="0"/>
              <a:t>installation of </a:t>
            </a:r>
            <a:r>
              <a:rPr lang="en-US" sz="3100" b="1" dirty="0">
                <a:solidFill>
                  <a:srgbClr val="FF0000"/>
                </a:solidFill>
              </a:rPr>
              <a:t>corporate apps </a:t>
            </a:r>
            <a:r>
              <a:rPr lang="en-US" dirty="0"/>
              <a:t>and to </a:t>
            </a:r>
            <a:r>
              <a:rPr lang="en-US" sz="3100" b="1" dirty="0">
                <a:solidFill>
                  <a:srgbClr val="FF0000"/>
                </a:solidFill>
              </a:rPr>
              <a:t>some level </a:t>
            </a:r>
            <a:r>
              <a:rPr lang="en-US" dirty="0"/>
              <a:t>of oversight and auditing. </a:t>
            </a:r>
            <a:endParaRPr lang="en-US" dirty="0" smtClean="0"/>
          </a:p>
          <a:p>
            <a:pPr lvl="1"/>
            <a:r>
              <a:rPr lang="en-US" dirty="0" smtClean="0"/>
              <a:t>This </a:t>
            </a:r>
            <a:r>
              <a:rPr lang="en-US" dirty="0"/>
              <a:t>model is </a:t>
            </a:r>
            <a:r>
              <a:rPr lang="en-US" dirty="0" smtClean="0"/>
              <a:t>usually the </a:t>
            </a:r>
            <a:r>
              <a:rPr lang="en-US" dirty="0"/>
              <a:t>most popular with employees but poses the most difficulties for </a:t>
            </a:r>
            <a:r>
              <a:rPr lang="en-US" dirty="0" smtClean="0"/>
              <a:t>security.</a:t>
            </a:r>
            <a:endParaRPr lang="en-US" dirty="0"/>
          </a:p>
        </p:txBody>
      </p:sp>
    </p:spTree>
    <p:extLst>
      <p:ext uri="{BB962C8B-B14F-4D97-AF65-F5344CB8AC3E}">
        <p14:creationId xmlns:p14="http://schemas.microsoft.com/office/powerpoint/2010/main" val="3752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Near Field Communications and Mobile Payment Services</a:t>
            </a:r>
            <a:endParaRPr lang="en-US" dirty="0"/>
          </a:p>
        </p:txBody>
      </p:sp>
      <p:sp>
        <p:nvSpPr>
          <p:cNvPr id="3" name="Content Placeholder 2"/>
          <p:cNvSpPr>
            <a:spLocks noGrp="1"/>
          </p:cNvSpPr>
          <p:nvPr>
            <p:ph idx="1"/>
          </p:nvPr>
        </p:nvSpPr>
        <p:spPr/>
        <p:txBody>
          <a:bodyPr/>
          <a:lstStyle/>
          <a:p>
            <a:r>
              <a:rPr lang="en-US" b="1" dirty="0"/>
              <a:t>NFC </a:t>
            </a:r>
            <a:r>
              <a:rPr lang="en-US" dirty="0"/>
              <a:t>is based on a particular type of radio frequency ID (RFID). </a:t>
            </a:r>
            <a:endParaRPr lang="en-US" dirty="0" smtClean="0"/>
          </a:p>
          <a:p>
            <a:r>
              <a:rPr lang="en-US" dirty="0" smtClean="0"/>
              <a:t>NFC </a:t>
            </a:r>
            <a:r>
              <a:rPr lang="en-US" dirty="0"/>
              <a:t>sensors </a:t>
            </a:r>
            <a:r>
              <a:rPr lang="en-US" dirty="0" smtClean="0"/>
              <a:t>and functionality </a:t>
            </a:r>
            <a:r>
              <a:rPr lang="en-US" dirty="0"/>
              <a:t>are now commonly incorporated into smartphones. </a:t>
            </a:r>
            <a:endParaRPr lang="en-US" dirty="0" smtClean="0"/>
          </a:p>
          <a:p>
            <a:r>
              <a:rPr lang="en-US" dirty="0" smtClean="0"/>
              <a:t>An </a:t>
            </a:r>
            <a:r>
              <a:rPr lang="en-US" dirty="0"/>
              <a:t>NFC chip </a:t>
            </a:r>
            <a:r>
              <a:rPr lang="en-US" dirty="0" smtClean="0"/>
              <a:t>can also </a:t>
            </a:r>
            <a:r>
              <a:rPr lang="en-US" dirty="0"/>
              <a:t>be used to read passive RFID tags at close range.</a:t>
            </a:r>
          </a:p>
        </p:txBody>
      </p:sp>
    </p:spTree>
    <p:extLst>
      <p:ext uri="{BB962C8B-B14F-4D97-AF65-F5344CB8AC3E}">
        <p14:creationId xmlns:p14="http://schemas.microsoft.com/office/powerpoint/2010/main" val="289168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b="1" dirty="0"/>
              <a:t>Secure application concepts </a:t>
            </a:r>
            <a:r>
              <a:rPr lang="en-US" sz="4000" dirty="0"/>
              <a:t>: indicators of application attacks, indicators of web </a:t>
            </a:r>
            <a:r>
              <a:rPr lang="en-US" sz="4000" dirty="0" smtClean="0"/>
              <a:t>application attacks</a:t>
            </a:r>
            <a:r>
              <a:rPr lang="en-US" sz="4000" dirty="0"/>
              <a:t>, secure coding practices, secure script environments, deployment and automation concepts</a:t>
            </a:r>
            <a:endParaRPr lang="en-US" sz="4000" dirty="0"/>
          </a:p>
        </p:txBody>
      </p:sp>
    </p:spTree>
    <p:extLst>
      <p:ext uri="{BB962C8B-B14F-4D97-AF65-F5344CB8AC3E}">
        <p14:creationId xmlns:p14="http://schemas.microsoft.com/office/powerpoint/2010/main" val="136701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4400" b="1" dirty="0"/>
              <a:t>Attacks</a:t>
            </a:r>
            <a:r>
              <a:rPr lang="en-US" dirty="0"/>
              <a:t> against desktop and server applications allow threat actors to run </a:t>
            </a:r>
            <a:r>
              <a:rPr lang="en-US" dirty="0" smtClean="0"/>
              <a:t>arbitrary code </a:t>
            </a:r>
            <a:r>
              <a:rPr lang="en-US" dirty="0"/>
              <a:t>on trusted hosts, </a:t>
            </a:r>
            <a:r>
              <a:rPr lang="en-US" sz="4000" b="1" dirty="0">
                <a:solidFill>
                  <a:srgbClr val="FF0000"/>
                </a:solidFill>
              </a:rPr>
              <a:t>allowing them </a:t>
            </a:r>
            <a:r>
              <a:rPr lang="en-US" dirty="0"/>
              <a:t>to gain a foothold on the network or </a:t>
            </a:r>
            <a:r>
              <a:rPr lang="en-US" dirty="0" smtClean="0"/>
              <a:t>move laterally </a:t>
            </a:r>
            <a:r>
              <a:rPr lang="en-US" dirty="0"/>
              <a:t>within it. </a:t>
            </a:r>
            <a:endParaRPr lang="en-US" dirty="0" smtClean="0"/>
          </a:p>
        </p:txBody>
      </p:sp>
    </p:spTree>
    <p:extLst>
      <p:ext uri="{BB962C8B-B14F-4D97-AF65-F5344CB8AC3E}">
        <p14:creationId xmlns:p14="http://schemas.microsoft.com/office/powerpoint/2010/main" val="169574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With sufficient privileges and access, an attacker can quickly move to </a:t>
            </a:r>
            <a:r>
              <a:rPr lang="en-US" sz="3900" b="1" dirty="0">
                <a:solidFill>
                  <a:srgbClr val="FF0000"/>
                </a:solidFill>
              </a:rPr>
              <a:t>compromising</a:t>
            </a:r>
            <a:r>
              <a:rPr lang="en-US" dirty="0"/>
              <a:t> data assets or causing denial of service against critical servers. </a:t>
            </a:r>
          </a:p>
          <a:p>
            <a:r>
              <a:rPr lang="en-US" dirty="0"/>
              <a:t>Not all of these attacks will be detected automatically, so as a security professional, you must be able to identify indicators of arbitrary </a:t>
            </a:r>
            <a:r>
              <a:rPr lang="en-US" sz="3900" b="1" dirty="0">
                <a:solidFill>
                  <a:srgbClr val="FF0000"/>
                </a:solidFill>
              </a:rPr>
              <a:t>code execution and privilege escalation </a:t>
            </a:r>
            <a:r>
              <a:rPr lang="en-US" dirty="0"/>
              <a:t>from your host monitoring and logging systems.</a:t>
            </a:r>
          </a:p>
          <a:p>
            <a:endParaRPr lang="en-US" dirty="0"/>
          </a:p>
        </p:txBody>
      </p:sp>
    </p:spTree>
    <p:extLst>
      <p:ext uri="{BB962C8B-B14F-4D97-AF65-F5344CB8AC3E}">
        <p14:creationId xmlns:p14="http://schemas.microsoft.com/office/powerpoint/2010/main" val="2794999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Attacks</a:t>
            </a:r>
            <a:endParaRPr lang="en-US" dirty="0"/>
          </a:p>
        </p:txBody>
      </p:sp>
      <p:sp>
        <p:nvSpPr>
          <p:cNvPr id="3" name="Content Placeholder 2"/>
          <p:cNvSpPr>
            <a:spLocks noGrp="1"/>
          </p:cNvSpPr>
          <p:nvPr>
            <p:ph idx="1"/>
          </p:nvPr>
        </p:nvSpPr>
        <p:spPr/>
        <p:txBody>
          <a:bodyPr/>
          <a:lstStyle/>
          <a:p>
            <a:r>
              <a:rPr lang="en-US" dirty="0"/>
              <a:t>An application attack </a:t>
            </a:r>
            <a:r>
              <a:rPr lang="en-US" sz="4000" b="1" dirty="0">
                <a:solidFill>
                  <a:srgbClr val="FF0000"/>
                </a:solidFill>
              </a:rPr>
              <a:t>targets a vulnerability </a:t>
            </a:r>
            <a:r>
              <a:rPr lang="en-US" dirty="0"/>
              <a:t>in OS or application software. </a:t>
            </a:r>
            <a:endParaRPr lang="en-US" dirty="0" smtClean="0"/>
          </a:p>
          <a:p>
            <a:r>
              <a:rPr lang="en-US" dirty="0" smtClean="0"/>
              <a:t>An application </a:t>
            </a:r>
            <a:r>
              <a:rPr lang="en-US" dirty="0"/>
              <a:t>vulnerability is a </a:t>
            </a:r>
            <a:r>
              <a:rPr lang="en-US" sz="3600" b="1" dirty="0">
                <a:solidFill>
                  <a:srgbClr val="FF0000"/>
                </a:solidFill>
              </a:rPr>
              <a:t>design flaw </a:t>
            </a:r>
            <a:r>
              <a:rPr lang="en-US" dirty="0"/>
              <a:t>that can cause the application security </a:t>
            </a:r>
            <a:r>
              <a:rPr lang="en-US" dirty="0" smtClean="0"/>
              <a:t>system to </a:t>
            </a:r>
            <a:r>
              <a:rPr lang="en-US" dirty="0"/>
              <a:t>be circumvented or that will cause the application to crash.</a:t>
            </a:r>
            <a:endParaRPr lang="en-US" dirty="0"/>
          </a:p>
        </p:txBody>
      </p:sp>
    </p:spTree>
    <p:extLst>
      <p:ext uri="{BB962C8B-B14F-4D97-AF65-F5344CB8AC3E}">
        <p14:creationId xmlns:p14="http://schemas.microsoft.com/office/powerpoint/2010/main" val="7995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Privilege Escalation</a:t>
            </a:r>
            <a:endParaRPr lang="en-US" dirty="0"/>
          </a:p>
        </p:txBody>
      </p:sp>
      <p:sp>
        <p:nvSpPr>
          <p:cNvPr id="3" name="Content Placeholder 2"/>
          <p:cNvSpPr>
            <a:spLocks noGrp="1"/>
          </p:cNvSpPr>
          <p:nvPr>
            <p:ph idx="1"/>
          </p:nvPr>
        </p:nvSpPr>
        <p:spPr/>
        <p:txBody>
          <a:bodyPr/>
          <a:lstStyle/>
          <a:p>
            <a:r>
              <a:rPr lang="en-US" dirty="0" smtClean="0"/>
              <a:t>In </a:t>
            </a:r>
            <a:r>
              <a:rPr lang="en-US" dirty="0"/>
              <a:t>simple words, means </a:t>
            </a:r>
            <a:r>
              <a:rPr lang="en-US" sz="3600" b="1" dirty="0">
                <a:solidFill>
                  <a:srgbClr val="FF0000"/>
                </a:solidFill>
              </a:rPr>
              <a:t>getting privileges </a:t>
            </a:r>
            <a:r>
              <a:rPr lang="en-US" dirty="0"/>
              <a:t>to access something that should not be accessible.</a:t>
            </a:r>
          </a:p>
          <a:p>
            <a:r>
              <a:rPr lang="en-US" dirty="0" smtClean="0"/>
              <a:t>The </a:t>
            </a:r>
            <a:r>
              <a:rPr lang="en-US" dirty="0"/>
              <a:t>purpose of most application attacks is to allow the threat actor to run his or </a:t>
            </a:r>
            <a:r>
              <a:rPr lang="en-US" dirty="0" smtClean="0"/>
              <a:t>her </a:t>
            </a:r>
            <a:r>
              <a:rPr lang="en-US" sz="3600" b="1" dirty="0" smtClean="0">
                <a:solidFill>
                  <a:srgbClr val="FF0000"/>
                </a:solidFill>
              </a:rPr>
              <a:t>own </a:t>
            </a:r>
            <a:r>
              <a:rPr lang="en-US" sz="3600" b="1" dirty="0">
                <a:solidFill>
                  <a:srgbClr val="FF0000"/>
                </a:solidFill>
              </a:rPr>
              <a:t>code</a:t>
            </a:r>
            <a:r>
              <a:rPr lang="en-US" dirty="0"/>
              <a:t> on the system. </a:t>
            </a:r>
            <a:endParaRPr lang="en-US" dirty="0" smtClean="0"/>
          </a:p>
          <a:p>
            <a:r>
              <a:rPr lang="en-US" dirty="0" smtClean="0"/>
              <a:t>This </a:t>
            </a:r>
            <a:r>
              <a:rPr lang="en-US" dirty="0"/>
              <a:t>is referred to as </a:t>
            </a:r>
            <a:r>
              <a:rPr lang="en-US" sz="3600" b="1" dirty="0">
                <a:solidFill>
                  <a:srgbClr val="FF0000"/>
                </a:solidFill>
              </a:rPr>
              <a:t>arbitrary code execution</a:t>
            </a:r>
            <a:r>
              <a:rPr lang="en-US" dirty="0"/>
              <a:t>.</a:t>
            </a:r>
            <a:endParaRPr lang="en-US" dirty="0"/>
          </a:p>
        </p:txBody>
      </p:sp>
    </p:spTree>
    <p:extLst>
      <p:ext uri="{BB962C8B-B14F-4D97-AF65-F5344CB8AC3E}">
        <p14:creationId xmlns:p14="http://schemas.microsoft.com/office/powerpoint/2010/main" val="301013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Where </a:t>
            </a:r>
            <a:r>
              <a:rPr lang="en-US" dirty="0" smtClean="0"/>
              <a:t>the code </a:t>
            </a:r>
            <a:r>
              <a:rPr lang="en-US" dirty="0"/>
              <a:t>is transmitted from one machine to another, it can be referred to as </a:t>
            </a:r>
            <a:r>
              <a:rPr lang="en-US" b="1" dirty="0">
                <a:solidFill>
                  <a:srgbClr val="FF0000"/>
                </a:solidFill>
              </a:rPr>
              <a:t>remote </a:t>
            </a:r>
            <a:r>
              <a:rPr lang="en-US" b="1" dirty="0" smtClean="0">
                <a:solidFill>
                  <a:srgbClr val="FF0000"/>
                </a:solidFill>
              </a:rPr>
              <a:t>code execution</a:t>
            </a:r>
            <a:r>
              <a:rPr lang="en-US" dirty="0" smtClean="0"/>
              <a:t>.</a:t>
            </a:r>
          </a:p>
          <a:p>
            <a:r>
              <a:rPr lang="en-US" dirty="0"/>
              <a:t>There are two main types of </a:t>
            </a:r>
            <a:r>
              <a:rPr lang="en-US" b="1" dirty="0">
                <a:solidFill>
                  <a:srgbClr val="FF0000"/>
                </a:solidFill>
              </a:rPr>
              <a:t>privilege escalation</a:t>
            </a:r>
            <a:r>
              <a:rPr lang="en-US" dirty="0" smtClean="0"/>
              <a:t>:</a:t>
            </a:r>
          </a:p>
          <a:p>
            <a:pPr lvl="1"/>
            <a:r>
              <a:rPr lang="en-US" b="1" dirty="0"/>
              <a:t>Vertical privilege </a:t>
            </a:r>
            <a:r>
              <a:rPr lang="en-US" b="1" dirty="0" smtClean="0"/>
              <a:t>escalation: </a:t>
            </a:r>
            <a:r>
              <a:rPr lang="en-US" i="1" dirty="0"/>
              <a:t>Vertical privilege escalation</a:t>
            </a:r>
            <a:r>
              <a:rPr lang="en-US" dirty="0"/>
              <a:t> is often referred to as </a:t>
            </a:r>
            <a:r>
              <a:rPr lang="en-US" i="1" dirty="0"/>
              <a:t>privilege elevation</a:t>
            </a:r>
            <a:r>
              <a:rPr lang="en-US" dirty="0" smtClean="0"/>
              <a:t>. An </a:t>
            </a:r>
            <a:r>
              <a:rPr lang="en-US" dirty="0"/>
              <a:t>attacker takes over a regular user account on a network and attempts to gain administrative permissions or root access.</a:t>
            </a:r>
          </a:p>
        </p:txBody>
      </p:sp>
    </p:spTree>
    <p:extLst>
      <p:ext uri="{BB962C8B-B14F-4D97-AF65-F5344CB8AC3E}">
        <p14:creationId xmlns:p14="http://schemas.microsoft.com/office/powerpoint/2010/main" val="25677517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a:t>Horizontal privilege </a:t>
            </a:r>
            <a:r>
              <a:rPr lang="en-US" b="1" dirty="0" smtClean="0"/>
              <a:t>escalation: </a:t>
            </a:r>
            <a:r>
              <a:rPr lang="en-US" dirty="0"/>
              <a:t>The term </a:t>
            </a:r>
            <a:r>
              <a:rPr lang="en-US" i="1" dirty="0"/>
              <a:t>horizontal privilege escalation</a:t>
            </a:r>
            <a:r>
              <a:rPr lang="en-US" dirty="0"/>
              <a:t> applies to all situations when an attacker acts as a specific user and gains access to resources belonging to another user with a similar level of access. </a:t>
            </a:r>
            <a:endParaRPr lang="en-US" dirty="0" smtClean="0"/>
          </a:p>
          <a:p>
            <a:pPr lvl="1"/>
            <a:r>
              <a:rPr lang="en-US" sz="3200" b="1" dirty="0" smtClean="0">
                <a:solidFill>
                  <a:srgbClr val="FF0000"/>
                </a:solidFill>
              </a:rPr>
              <a:t>For </a:t>
            </a:r>
            <a:r>
              <a:rPr lang="en-US" sz="3200" b="1" dirty="0">
                <a:solidFill>
                  <a:srgbClr val="FF0000"/>
                </a:solidFill>
              </a:rPr>
              <a:t>example</a:t>
            </a:r>
            <a:r>
              <a:rPr lang="en-US" dirty="0"/>
              <a:t>, if an attacker impersonates a user and gains unauthorized access to their bank account, this is an example of horizontal privilege escalation.</a:t>
            </a:r>
            <a:r>
              <a:rPr lang="en-US" b="1" dirty="0" smtClean="0"/>
              <a:t> </a:t>
            </a:r>
            <a:endParaRPr lang="en-US" dirty="0"/>
          </a:p>
        </p:txBody>
      </p:sp>
    </p:spTree>
    <p:extLst>
      <p:ext uri="{BB962C8B-B14F-4D97-AF65-F5344CB8AC3E}">
        <p14:creationId xmlns:p14="http://schemas.microsoft.com/office/powerpoint/2010/main" val="11312739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Many web vulnerabilities may lead to horizontal privilege escalation. </a:t>
            </a:r>
            <a:endParaRPr lang="en-US" dirty="0" smtClean="0"/>
          </a:p>
          <a:p>
            <a:r>
              <a:rPr lang="en-US" sz="3600" b="1" dirty="0" smtClean="0">
                <a:solidFill>
                  <a:srgbClr val="FF0000"/>
                </a:solidFill>
              </a:rPr>
              <a:t>For </a:t>
            </a:r>
            <a:r>
              <a:rPr lang="en-US" sz="3600" b="1" dirty="0">
                <a:solidFill>
                  <a:srgbClr val="FF0000"/>
                </a:solidFill>
              </a:rPr>
              <a:t>example</a:t>
            </a:r>
            <a:r>
              <a:rPr lang="en-US" dirty="0"/>
              <a:t>, Cross-site Scripting (XSS) attacks may allow the attacker to steal the user’s session cookies to access their user account. </a:t>
            </a:r>
            <a:endParaRPr lang="en-US" dirty="0" smtClean="0"/>
          </a:p>
          <a:p>
            <a:r>
              <a:rPr lang="en-US" dirty="0" smtClean="0"/>
              <a:t>CSRF </a:t>
            </a:r>
            <a:r>
              <a:rPr lang="en-US" dirty="0"/>
              <a:t>attacks are also examples of horizontal privilege escalation.</a:t>
            </a:r>
          </a:p>
        </p:txBody>
      </p:sp>
    </p:spTree>
    <p:extLst>
      <p:ext uri="{BB962C8B-B14F-4D97-AF65-F5344CB8AC3E}">
        <p14:creationId xmlns:p14="http://schemas.microsoft.com/office/powerpoint/2010/main" val="1973023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Error </a:t>
            </a:r>
            <a:r>
              <a:rPr lang="en-US" b="1" dirty="0" smtClean="0"/>
              <a:t>Handling : </a:t>
            </a:r>
            <a:r>
              <a:rPr lang="en-US" dirty="0"/>
              <a:t>An application attack may cause an error message</a:t>
            </a:r>
            <a:r>
              <a:rPr lang="en-US" dirty="0" smtClean="0"/>
              <a:t>.</a:t>
            </a:r>
          </a:p>
          <a:p>
            <a:endParaRPr lang="en-US" dirty="0"/>
          </a:p>
          <a:p>
            <a:r>
              <a:rPr lang="en-US" b="1" dirty="0"/>
              <a:t>Improper Input </a:t>
            </a:r>
            <a:r>
              <a:rPr lang="en-US" b="1" dirty="0" smtClean="0"/>
              <a:t>Handling: </a:t>
            </a:r>
            <a:r>
              <a:rPr lang="en-US" dirty="0"/>
              <a:t>Most software accepts </a:t>
            </a:r>
            <a:r>
              <a:rPr lang="en-US" sz="3500" b="1" dirty="0">
                <a:solidFill>
                  <a:srgbClr val="FF0000"/>
                </a:solidFill>
              </a:rPr>
              <a:t>user input </a:t>
            </a:r>
            <a:r>
              <a:rPr lang="en-US" dirty="0"/>
              <a:t>of some kind, </a:t>
            </a:r>
            <a:endParaRPr lang="en-US" dirty="0" smtClean="0"/>
          </a:p>
          <a:p>
            <a:pPr lvl="1"/>
            <a:r>
              <a:rPr lang="en-US" dirty="0" smtClean="0"/>
              <a:t>whether </a:t>
            </a:r>
            <a:r>
              <a:rPr lang="en-US" dirty="0"/>
              <a:t>the input is typed manually </a:t>
            </a:r>
            <a:r>
              <a:rPr lang="en-US" dirty="0" smtClean="0"/>
              <a:t>or passed </a:t>
            </a:r>
            <a:r>
              <a:rPr lang="en-US" dirty="0"/>
              <a:t>to the program by another program, such as a browser passing a URL to a </a:t>
            </a:r>
            <a:r>
              <a:rPr lang="en-US" dirty="0" smtClean="0"/>
              <a:t>web server </a:t>
            </a:r>
            <a:r>
              <a:rPr lang="en-US" dirty="0"/>
              <a:t>or </a:t>
            </a:r>
            <a:endParaRPr lang="en-US" dirty="0"/>
          </a:p>
          <a:p>
            <a:pPr lvl="1"/>
            <a:r>
              <a:rPr lang="en-US" dirty="0" smtClean="0"/>
              <a:t>a </a:t>
            </a:r>
            <a:r>
              <a:rPr lang="en-US" dirty="0"/>
              <a:t>Windows process using another process via its application </a:t>
            </a:r>
            <a:r>
              <a:rPr lang="en-US" dirty="0" smtClean="0"/>
              <a:t>programming interface</a:t>
            </a:r>
            <a:r>
              <a:rPr lang="en-US" dirty="0"/>
              <a:t>.</a:t>
            </a:r>
            <a:endParaRPr lang="en-US" dirty="0"/>
          </a:p>
        </p:txBody>
      </p:sp>
    </p:spTree>
    <p:extLst>
      <p:ext uri="{BB962C8B-B14F-4D97-AF65-F5344CB8AC3E}">
        <p14:creationId xmlns:p14="http://schemas.microsoft.com/office/powerpoint/2010/main" val="40023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Corporate owned, business only (COBO)</a:t>
            </a:r>
            <a:r>
              <a:rPr lang="en-US" dirty="0"/>
              <a:t>—the device is the </a:t>
            </a:r>
            <a:r>
              <a:rPr lang="en-US" sz="4000" b="1" dirty="0">
                <a:solidFill>
                  <a:srgbClr val="FF0000"/>
                </a:solidFill>
              </a:rPr>
              <a:t>property</a:t>
            </a:r>
            <a:r>
              <a:rPr lang="en-US" dirty="0"/>
              <a:t> of </a:t>
            </a:r>
            <a:r>
              <a:rPr lang="en-US" dirty="0" smtClean="0"/>
              <a:t>the company </a:t>
            </a:r>
            <a:r>
              <a:rPr lang="en-US" dirty="0"/>
              <a:t>and may only be </a:t>
            </a:r>
            <a:r>
              <a:rPr lang="en-US" sz="4000" b="1" i="1" dirty="0"/>
              <a:t>used for </a:t>
            </a:r>
            <a:r>
              <a:rPr lang="en-US" dirty="0"/>
              <a:t>company business.</a:t>
            </a:r>
          </a:p>
        </p:txBody>
      </p:sp>
    </p:spTree>
    <p:extLst>
      <p:ext uri="{BB962C8B-B14F-4D97-AF65-F5344CB8AC3E}">
        <p14:creationId xmlns:p14="http://schemas.microsoft.com/office/powerpoint/2010/main" val="18394471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Generally, the term input handing is used to describe functions like </a:t>
            </a:r>
            <a:r>
              <a:rPr lang="en-US" b="1" dirty="0">
                <a:solidFill>
                  <a:srgbClr val="FF0000"/>
                </a:solidFill>
              </a:rPr>
              <a:t>validation</a:t>
            </a:r>
            <a:r>
              <a:rPr lang="en-US" dirty="0"/>
              <a:t>, </a:t>
            </a:r>
            <a:r>
              <a:rPr lang="en-US" b="1" dirty="0">
                <a:solidFill>
                  <a:schemeClr val="tx2"/>
                </a:solidFill>
              </a:rPr>
              <a:t>sanitization</a:t>
            </a:r>
            <a:r>
              <a:rPr lang="en-US" dirty="0"/>
              <a:t>, </a:t>
            </a:r>
            <a:r>
              <a:rPr lang="en-US" b="1" dirty="0">
                <a:solidFill>
                  <a:schemeClr val="accent3"/>
                </a:solidFill>
              </a:rPr>
              <a:t>filtering</a:t>
            </a:r>
            <a:r>
              <a:rPr lang="en-US" dirty="0"/>
              <a:t>, </a:t>
            </a:r>
            <a:r>
              <a:rPr lang="en-US" b="1" dirty="0">
                <a:solidFill>
                  <a:schemeClr val="accent4"/>
                </a:solidFill>
              </a:rPr>
              <a:t>encoding and/or decoding </a:t>
            </a:r>
            <a:r>
              <a:rPr lang="en-US" dirty="0"/>
              <a:t>of input data.</a:t>
            </a:r>
          </a:p>
        </p:txBody>
      </p:sp>
    </p:spTree>
    <p:extLst>
      <p:ext uri="{BB962C8B-B14F-4D97-AF65-F5344CB8AC3E}">
        <p14:creationId xmlns:p14="http://schemas.microsoft.com/office/powerpoint/2010/main" val="2960448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Overflow </a:t>
            </a:r>
            <a:r>
              <a:rPr lang="en-US" b="1" dirty="0" smtClean="0"/>
              <a:t>Vulnerabilities: </a:t>
            </a:r>
            <a:r>
              <a:rPr lang="en-US" dirty="0"/>
              <a:t>In an overflow attack, the threat actor submits input that is </a:t>
            </a:r>
            <a:r>
              <a:rPr lang="en-US" sz="3600" b="1" dirty="0">
                <a:solidFill>
                  <a:srgbClr val="FF0000"/>
                </a:solidFill>
              </a:rPr>
              <a:t>too large </a:t>
            </a:r>
            <a:r>
              <a:rPr lang="en-US" dirty="0"/>
              <a:t>to be stored </a:t>
            </a:r>
            <a:r>
              <a:rPr lang="en-US" dirty="0" smtClean="0"/>
              <a:t>in a </a:t>
            </a:r>
            <a:r>
              <a:rPr lang="en-US" dirty="0"/>
              <a:t>variable assigned by the application.</a:t>
            </a:r>
            <a:endParaRPr lang="en-US" dirty="0"/>
          </a:p>
        </p:txBody>
      </p:sp>
    </p:spTree>
    <p:extLst>
      <p:ext uri="{BB962C8B-B14F-4D97-AF65-F5344CB8AC3E}">
        <p14:creationId xmlns:p14="http://schemas.microsoft.com/office/powerpoint/2010/main" val="31664641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Buffer Overflow</a:t>
            </a:r>
            <a:endParaRPr lang="en-US" dirty="0"/>
          </a:p>
        </p:txBody>
      </p:sp>
      <p:sp>
        <p:nvSpPr>
          <p:cNvPr id="3" name="Content Placeholder 2"/>
          <p:cNvSpPr>
            <a:spLocks noGrp="1"/>
          </p:cNvSpPr>
          <p:nvPr>
            <p:ph idx="1"/>
          </p:nvPr>
        </p:nvSpPr>
        <p:spPr/>
        <p:txBody>
          <a:bodyPr/>
          <a:lstStyle/>
          <a:p>
            <a:r>
              <a:rPr lang="en-US" dirty="0"/>
              <a:t>A buffer is an area of memory that the application reserves to store expected data. </a:t>
            </a:r>
            <a:endParaRPr lang="en-US" dirty="0" smtClean="0"/>
          </a:p>
          <a:p>
            <a:r>
              <a:rPr lang="en-US" dirty="0" smtClean="0"/>
              <a:t>To exploit </a:t>
            </a:r>
            <a:r>
              <a:rPr lang="en-US" dirty="0"/>
              <a:t>a </a:t>
            </a:r>
            <a:r>
              <a:rPr lang="en-US" b="1" dirty="0"/>
              <a:t>buffer overflow </a:t>
            </a:r>
            <a:r>
              <a:rPr lang="en-US" sz="4000" b="1" dirty="0">
                <a:solidFill>
                  <a:srgbClr val="FF0000"/>
                </a:solidFill>
              </a:rPr>
              <a:t>vulnerability</a:t>
            </a:r>
            <a:r>
              <a:rPr lang="en-US" dirty="0"/>
              <a:t>, the attacker passes data that deliberately </a:t>
            </a:r>
            <a:r>
              <a:rPr lang="en-US" dirty="0" smtClean="0"/>
              <a:t>overfills the </a:t>
            </a:r>
            <a:r>
              <a:rPr lang="en-US" dirty="0"/>
              <a:t>buffer.</a:t>
            </a:r>
            <a:endParaRPr lang="en-US" dirty="0"/>
          </a:p>
        </p:txBody>
      </p:sp>
    </p:spTree>
    <p:extLst>
      <p:ext uri="{BB962C8B-B14F-4D97-AF65-F5344CB8AC3E}">
        <p14:creationId xmlns:p14="http://schemas.microsoft.com/office/powerpoint/2010/main" val="1075916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Integer Overflow</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integer is a positive or negative </a:t>
            </a:r>
            <a:r>
              <a:rPr lang="en-US" dirty="0" smtClean="0"/>
              <a:t>number.</a:t>
            </a:r>
          </a:p>
          <a:p>
            <a:r>
              <a:rPr lang="en-US" dirty="0"/>
              <a:t>Integers are widely used as a data type, where they are commonly </a:t>
            </a:r>
            <a:r>
              <a:rPr lang="en-US" dirty="0" smtClean="0"/>
              <a:t>defined with </a:t>
            </a:r>
            <a:r>
              <a:rPr lang="en-US" dirty="0"/>
              <a:t>fixed lower and upper bounds. </a:t>
            </a:r>
            <a:endParaRPr lang="en-US" dirty="0" smtClean="0"/>
          </a:p>
          <a:p>
            <a:r>
              <a:rPr lang="en-US" dirty="0" smtClean="0"/>
              <a:t>An </a:t>
            </a:r>
            <a:r>
              <a:rPr lang="en-US" b="1" dirty="0"/>
              <a:t>integer overflow </a:t>
            </a:r>
            <a:r>
              <a:rPr lang="en-US" dirty="0"/>
              <a:t>attack causes the </a:t>
            </a:r>
            <a:r>
              <a:rPr lang="en-US" dirty="0" smtClean="0"/>
              <a:t>target software </a:t>
            </a:r>
            <a:r>
              <a:rPr lang="en-US" dirty="0"/>
              <a:t>to calculate a value that exceeds these bounds. </a:t>
            </a:r>
            <a:endParaRPr lang="en-US" dirty="0" smtClean="0"/>
          </a:p>
          <a:p>
            <a:r>
              <a:rPr lang="en-US" dirty="0" smtClean="0"/>
              <a:t>This </a:t>
            </a:r>
            <a:r>
              <a:rPr lang="en-US" dirty="0"/>
              <a:t>may cause a </a:t>
            </a:r>
            <a:r>
              <a:rPr lang="en-US" dirty="0" smtClean="0"/>
              <a:t>positive number </a:t>
            </a:r>
            <a:r>
              <a:rPr lang="en-US" dirty="0"/>
              <a:t>to become negative (changing a bank debit to a credit, for instance).</a:t>
            </a:r>
            <a:endParaRPr lang="en-US" dirty="0"/>
          </a:p>
        </p:txBody>
      </p:sp>
    </p:spTree>
    <p:extLst>
      <p:ext uri="{BB962C8B-B14F-4D97-AF65-F5344CB8AC3E}">
        <p14:creationId xmlns:p14="http://schemas.microsoft.com/office/powerpoint/2010/main" val="2965173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Corporate owned, personally-enabled (COPE)</a:t>
            </a:r>
            <a:r>
              <a:rPr lang="en-US" dirty="0"/>
              <a:t>—the device is chosen and </a:t>
            </a:r>
            <a:r>
              <a:rPr lang="en-US" dirty="0" smtClean="0"/>
              <a:t>supplied by </a:t>
            </a:r>
            <a:r>
              <a:rPr lang="en-US" dirty="0"/>
              <a:t>the company and remains its property. </a:t>
            </a:r>
            <a:endParaRPr lang="en-US" dirty="0" smtClean="0"/>
          </a:p>
          <a:p>
            <a:pPr lvl="1"/>
            <a:r>
              <a:rPr lang="en-US" dirty="0" smtClean="0"/>
              <a:t>The </a:t>
            </a:r>
            <a:r>
              <a:rPr lang="en-US" dirty="0"/>
              <a:t>employee may use it to </a:t>
            </a:r>
            <a:r>
              <a:rPr lang="en-US" sz="3600" b="1" dirty="0" smtClean="0">
                <a:solidFill>
                  <a:srgbClr val="FF0000"/>
                </a:solidFill>
              </a:rPr>
              <a:t>access</a:t>
            </a:r>
            <a:r>
              <a:rPr lang="en-US" dirty="0" smtClean="0"/>
              <a:t> personal </a:t>
            </a:r>
            <a:r>
              <a:rPr lang="en-US" dirty="0"/>
              <a:t>email and social media accounts and for personal web browsing (</a:t>
            </a:r>
            <a:r>
              <a:rPr lang="en-US" dirty="0" smtClean="0"/>
              <a:t>subject to </a:t>
            </a:r>
            <a:r>
              <a:rPr lang="en-US" dirty="0"/>
              <a:t>whatever acceptable use policies are in force).</a:t>
            </a:r>
          </a:p>
        </p:txBody>
      </p:sp>
    </p:spTree>
    <p:extLst>
      <p:ext uri="{BB962C8B-B14F-4D97-AF65-F5344CB8AC3E}">
        <p14:creationId xmlns:p14="http://schemas.microsoft.com/office/powerpoint/2010/main" val="243756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Choose your own device (CYOD)</a:t>
            </a:r>
            <a:r>
              <a:rPr lang="en-US" dirty="0"/>
              <a:t>—much the same as COPE but the employee </a:t>
            </a:r>
            <a:r>
              <a:rPr lang="en-US" dirty="0" smtClean="0"/>
              <a:t>is given </a:t>
            </a:r>
            <a:r>
              <a:rPr lang="en-US" dirty="0"/>
              <a:t>a </a:t>
            </a:r>
            <a:r>
              <a:rPr lang="en-US" sz="4000" b="1" dirty="0">
                <a:solidFill>
                  <a:srgbClr val="FF0000"/>
                </a:solidFill>
              </a:rPr>
              <a:t>choice of device </a:t>
            </a:r>
            <a:r>
              <a:rPr lang="en-US" dirty="0"/>
              <a:t>from a list.</a:t>
            </a:r>
          </a:p>
        </p:txBody>
      </p:sp>
    </p:spTree>
    <p:extLst>
      <p:ext uri="{BB962C8B-B14F-4D97-AF65-F5344CB8AC3E}">
        <p14:creationId xmlns:p14="http://schemas.microsoft.com/office/powerpoint/2010/main" val="4030960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Mobility Management</a:t>
            </a:r>
            <a:endParaRPr lang="en-US" dirty="0"/>
          </a:p>
        </p:txBody>
      </p:sp>
      <p:sp>
        <p:nvSpPr>
          <p:cNvPr id="3" name="Content Placeholder 2"/>
          <p:cNvSpPr>
            <a:spLocks noGrp="1"/>
          </p:cNvSpPr>
          <p:nvPr>
            <p:ph idx="1"/>
          </p:nvPr>
        </p:nvSpPr>
        <p:spPr/>
        <p:txBody>
          <a:bodyPr/>
          <a:lstStyle/>
          <a:p>
            <a:r>
              <a:rPr lang="en-US" dirty="0"/>
              <a:t>Enterprise mobility management (EMM) is a class of </a:t>
            </a:r>
            <a:r>
              <a:rPr lang="en-US" sz="4400" b="1" dirty="0">
                <a:solidFill>
                  <a:srgbClr val="FF0000"/>
                </a:solidFill>
              </a:rPr>
              <a:t>management software </a:t>
            </a:r>
            <a:r>
              <a:rPr lang="en-US" sz="4400" b="1" dirty="0" smtClean="0">
                <a:solidFill>
                  <a:srgbClr val="FF0000"/>
                </a:solidFill>
              </a:rPr>
              <a:t>designed </a:t>
            </a:r>
            <a:r>
              <a:rPr lang="en-US" dirty="0" smtClean="0"/>
              <a:t>to </a:t>
            </a:r>
            <a:r>
              <a:rPr lang="en-US" dirty="0"/>
              <a:t>apply security policies to the use of mobile devices and apps in the enterprise.</a:t>
            </a:r>
          </a:p>
        </p:txBody>
      </p:sp>
    </p:spTree>
    <p:extLst>
      <p:ext uri="{BB962C8B-B14F-4D97-AF65-F5344CB8AC3E}">
        <p14:creationId xmlns:p14="http://schemas.microsoft.com/office/powerpoint/2010/main" val="3523771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a:t>
            </a:r>
            <a:r>
              <a:rPr lang="en-US" sz="4000" b="1" dirty="0">
                <a:solidFill>
                  <a:srgbClr val="FF0000"/>
                </a:solidFill>
              </a:rPr>
              <a:t>two main functions </a:t>
            </a:r>
            <a:r>
              <a:rPr lang="en-US" dirty="0"/>
              <a:t>of an EMM product suite</a:t>
            </a:r>
            <a:r>
              <a:rPr lang="en-US" dirty="0" smtClean="0"/>
              <a:t>:</a:t>
            </a:r>
          </a:p>
          <a:p>
            <a:endParaRPr lang="en-US" dirty="0"/>
          </a:p>
          <a:p>
            <a:pPr lvl="1"/>
            <a:r>
              <a:rPr lang="fr-FR" b="1" dirty="0"/>
              <a:t>Mobile </a:t>
            </a:r>
            <a:r>
              <a:rPr lang="fr-FR" b="1" dirty="0" err="1"/>
              <a:t>device</a:t>
            </a:r>
            <a:r>
              <a:rPr lang="fr-FR" b="1" dirty="0"/>
              <a:t> management (MDM)</a:t>
            </a:r>
            <a:r>
              <a:rPr lang="fr-FR" dirty="0"/>
              <a:t>—sets </a:t>
            </a:r>
            <a:r>
              <a:rPr lang="fr-FR" dirty="0" err="1"/>
              <a:t>device</a:t>
            </a:r>
            <a:r>
              <a:rPr lang="fr-FR" dirty="0"/>
              <a:t> </a:t>
            </a:r>
            <a:r>
              <a:rPr lang="fr-FR" dirty="0" err="1"/>
              <a:t>policies</a:t>
            </a:r>
            <a:r>
              <a:rPr lang="fr-FR" dirty="0"/>
              <a:t> for </a:t>
            </a:r>
            <a:r>
              <a:rPr lang="fr-FR" dirty="0" err="1" smtClean="0"/>
              <a:t>authentication</a:t>
            </a:r>
            <a:r>
              <a:rPr lang="fr-FR" dirty="0" smtClean="0"/>
              <a:t>, </a:t>
            </a:r>
            <a:r>
              <a:rPr lang="en-US" dirty="0" smtClean="0"/>
              <a:t>feature </a:t>
            </a:r>
            <a:r>
              <a:rPr lang="en-US" dirty="0"/>
              <a:t>use (camera and microphone), and </a:t>
            </a:r>
            <a:r>
              <a:rPr lang="en-US" dirty="0" smtClean="0"/>
              <a:t>connectivity.</a:t>
            </a:r>
            <a:endParaRPr lang="en-US" dirty="0"/>
          </a:p>
        </p:txBody>
      </p:sp>
    </p:spTree>
    <p:extLst>
      <p:ext uri="{BB962C8B-B14F-4D97-AF65-F5344CB8AC3E}">
        <p14:creationId xmlns:p14="http://schemas.microsoft.com/office/powerpoint/2010/main" val="474480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2276</Words>
  <Application>Microsoft Office PowerPoint</Application>
  <PresentationFormat>On-screen Show (4:3)</PresentationFormat>
  <Paragraphs>133</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UNIT - IV</vt:lpstr>
      <vt:lpstr>PowerPoint Presentation</vt:lpstr>
      <vt:lpstr>Mobile Device Deployment Models</vt:lpstr>
      <vt:lpstr>PowerPoint Presentation</vt:lpstr>
      <vt:lpstr>PowerPoint Presentation</vt:lpstr>
      <vt:lpstr>PowerPoint Presentation</vt:lpstr>
      <vt:lpstr>PowerPoint Presentation</vt:lpstr>
      <vt:lpstr>Enterprise Mobility Management</vt:lpstr>
      <vt:lpstr>PowerPoint Presentation</vt:lpstr>
      <vt:lpstr>PowerPoint Presentation</vt:lpstr>
      <vt:lpstr>PowerPoint Presentation</vt:lpstr>
      <vt:lpstr>PowerPoint Presentation</vt:lpstr>
      <vt:lpstr>Mobile Access Control Systems</vt:lpstr>
      <vt:lpstr>PowerPoint Presentation</vt:lpstr>
      <vt:lpstr>PowerPoint Presentation</vt:lpstr>
      <vt:lpstr>PowerPoint Presentation</vt:lpstr>
      <vt:lpstr>PowerPoint Presentation</vt:lpstr>
      <vt:lpstr>Location Services</vt:lpstr>
      <vt:lpstr>PowerPoint Presentation</vt:lpstr>
      <vt:lpstr>PowerPoint Presentation</vt:lpstr>
      <vt:lpstr>PowerPoint Presentation</vt:lpstr>
      <vt:lpstr>PowerPoint Presentation</vt:lpstr>
      <vt:lpstr>Content Management</vt:lpstr>
      <vt:lpstr>PowerPoint Presentation</vt:lpstr>
      <vt:lpstr>Rooting and Jailbreaking</vt:lpstr>
      <vt:lpstr>PowerPoint Presentation</vt:lpstr>
      <vt:lpstr>secure mobile device connections</vt:lpstr>
      <vt:lpstr>Cellular and GPS Connection Methods</vt:lpstr>
      <vt:lpstr>Cellular Data Connections</vt:lpstr>
      <vt:lpstr>Global Positioning System (GPS)</vt:lpstr>
      <vt:lpstr>Wi-Fi and Tethering Connection Methods</vt:lpstr>
      <vt:lpstr>Ad Hoc Wi-Fi and Wi-Fi Direct</vt:lpstr>
      <vt:lpstr>PowerPoint Presentation</vt:lpstr>
      <vt:lpstr>Tethering and Hotspots</vt:lpstr>
      <vt:lpstr>Bluetooth Connection Methods</vt:lpstr>
      <vt:lpstr>PowerPoint Presentation</vt:lpstr>
      <vt:lpstr>Infrared and RFID Connection Methods</vt:lpstr>
      <vt:lpstr>PowerPoint Presentation</vt:lpstr>
      <vt:lpstr>PowerPoint Presentation</vt:lpstr>
      <vt:lpstr>Near Field Communications and Mobile Payment Services</vt:lpstr>
      <vt:lpstr>PowerPoint Presentation</vt:lpstr>
      <vt:lpstr>PowerPoint Presentation</vt:lpstr>
      <vt:lpstr>PowerPoint Presentation</vt:lpstr>
      <vt:lpstr>Application Attacks</vt:lpstr>
      <vt:lpstr>Privilege Escalation</vt:lpstr>
      <vt:lpstr>PowerPoint Presentation</vt:lpstr>
      <vt:lpstr>PowerPoint Presentation</vt:lpstr>
      <vt:lpstr>PowerPoint Presentation</vt:lpstr>
      <vt:lpstr>PowerPoint Presentation</vt:lpstr>
      <vt:lpstr>PowerPoint Presentation</vt:lpstr>
      <vt:lpstr>PowerPoint Presentation</vt:lpstr>
      <vt:lpstr>Buffer Overflow</vt:lpstr>
      <vt:lpstr>Integer Overflow</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MALHI</dc:creator>
  <cp:lastModifiedBy>MALHI</cp:lastModifiedBy>
  <cp:revision>125</cp:revision>
  <dcterms:created xsi:type="dcterms:W3CDTF">2022-09-27T07:09:15Z</dcterms:created>
  <dcterms:modified xsi:type="dcterms:W3CDTF">2022-10-10T11:38:04Z</dcterms:modified>
</cp:coreProperties>
</file>