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4" r:id="rId2"/>
    <p:sldId id="269" r:id="rId3"/>
    <p:sldId id="272" r:id="rId4"/>
    <p:sldId id="273" r:id="rId5"/>
    <p:sldId id="265" r:id="rId6"/>
    <p:sldId id="274" r:id="rId7"/>
    <p:sldId id="275" r:id="rId8"/>
    <p:sldId id="270" r:id="rId9"/>
    <p:sldId id="276" r:id="rId10"/>
    <p:sldId id="277" r:id="rId11"/>
    <p:sldId id="278" r:id="rId12"/>
    <p:sldId id="266" r:id="rId13"/>
    <p:sldId id="271" r:id="rId14"/>
    <p:sldId id="279" r:id="rId15"/>
    <p:sldId id="280" r:id="rId16"/>
    <p:sldId id="281" r:id="rId17"/>
    <p:sldId id="282" r:id="rId18"/>
    <p:sldId id="283" r:id="rId19"/>
    <p:sldId id="284" r:id="rId20"/>
    <p:sldId id="285" r:id="rId21"/>
    <p:sldId id="286"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740"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30-03-2023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54C39394-7CD2-47B2-9792-B8E2B8E2D20A}" type="datetimeFigureOut">
              <a:rPr lang="en-IN" smtClean="0"/>
              <a:t>30-03-2023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524EB88E-4040-4B41-BBD0-F31C7B68EC80}"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524EB88E-4040-4B41-BBD0-F31C7B68EC8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C39394-7CD2-47B2-9792-B8E2B8E2D20A}"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C39394-7CD2-47B2-9792-B8E2B8E2D20A}"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4C39394-7CD2-47B2-9792-B8E2B8E2D20A}" type="datetimeFigureOut">
              <a:rPr lang="en-IN" smtClean="0"/>
              <a:t>30-03-2023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24EB88E-4040-4B41-BBD0-F31C7B68EC8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Socket.IO</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Socket.IO is a library that enables real-time, bidirectional and event-based communication between the browser and the server. It consists of:</a:t>
            </a:r>
          </a:p>
          <a:p>
            <a:pPr marL="457200" indent="-457200" algn="just"/>
            <a:r>
              <a:rPr lang="en-US" dirty="0"/>
              <a:t>a Node.js server</a:t>
            </a:r>
          </a:p>
          <a:p>
            <a:pPr marL="457200" indent="-457200" algn="just"/>
            <a:r>
              <a:rPr lang="en-US" dirty="0"/>
              <a:t>a </a:t>
            </a:r>
            <a:r>
              <a:rPr lang="en-US" dirty="0" err="1"/>
              <a:t>Javascript</a:t>
            </a:r>
            <a:r>
              <a:rPr lang="en-US" dirty="0"/>
              <a:t> client library for the browser (which can be also run from Node.js)</a:t>
            </a:r>
            <a:endParaRPr lang="en-IN" dirty="0"/>
          </a:p>
        </p:txBody>
      </p:sp>
    </p:spTree>
    <p:extLst>
      <p:ext uri="{BB962C8B-B14F-4D97-AF65-F5344CB8AC3E}">
        <p14:creationId xmlns:p14="http://schemas.microsoft.com/office/powerpoint/2010/main" val="366009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AA2-49C6-6C58-0EF5-4442C64774BE}"/>
              </a:ext>
            </a:extLst>
          </p:cNvPr>
          <p:cNvSpPr>
            <a:spLocks noGrp="1"/>
          </p:cNvSpPr>
          <p:nvPr>
            <p:ph type="title"/>
          </p:nvPr>
        </p:nvSpPr>
        <p:spPr/>
        <p:txBody>
          <a:bodyPr>
            <a:normAutofit fontScale="90000"/>
          </a:bodyPr>
          <a:lstStyle/>
          <a:p>
            <a:r>
              <a:rPr lang="en-IN" dirty="0"/>
              <a:t>Using Message event to pass message from server to client</a:t>
            </a:r>
          </a:p>
        </p:txBody>
      </p:sp>
      <p:sp>
        <p:nvSpPr>
          <p:cNvPr id="3" name="Content Placeholder 2">
            <a:extLst>
              <a:ext uri="{FF2B5EF4-FFF2-40B4-BE49-F238E27FC236}">
                <a16:creationId xmlns:a16="http://schemas.microsoft.com/office/drawing/2014/main" id="{2FF1EF93-950D-116D-37BF-1FF9C0321B66}"/>
              </a:ext>
            </a:extLst>
          </p:cNvPr>
          <p:cNvSpPr>
            <a:spLocks noGrp="1"/>
          </p:cNvSpPr>
          <p:nvPr>
            <p:ph idx="1"/>
          </p:nvPr>
        </p:nvSpPr>
        <p:spPr/>
        <p:txBody>
          <a:bodyPr>
            <a:normAutofit fontScale="40000" lnSpcReduction="20000"/>
          </a:bodyPr>
          <a:lstStyle/>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app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'express'</a:t>
            </a:r>
            <a:r>
              <a:rPr lang="en-IN" b="0" dirty="0">
                <a:solidFill>
                  <a:srgbClr val="D4D4D4"/>
                </a:solidFill>
                <a:effectLst/>
                <a:latin typeface="Consolas" panose="020B0609020204030204" pitchFamily="49" charset="0"/>
              </a:rPr>
              <a:t>)();</a:t>
            </a: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Server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app</a:t>
            </a:r>
            <a:r>
              <a:rPr lang="en-IN" b="0" dirty="0">
                <a:solidFill>
                  <a:srgbClr val="D4D4D4"/>
                </a:solidFill>
                <a:effectLst/>
                <a:latin typeface="Consolas" panose="020B0609020204030204" pitchFamily="49" charset="0"/>
              </a:rPr>
              <a:t>)</a:t>
            </a: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io</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9CDCFE"/>
                </a:solidFill>
                <a:effectLst/>
                <a:latin typeface="Consolas" panose="020B0609020204030204" pitchFamily="49" charset="0"/>
              </a:rPr>
              <a:t>app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__</a:t>
            </a:r>
            <a:r>
              <a:rPr lang="en-IN" b="0" dirty="0" err="1">
                <a:solidFill>
                  <a:srgbClr val="9CDCFE"/>
                </a:solidFill>
                <a:effectLst/>
                <a:latin typeface="Consolas" panose="020B0609020204030204" pitchFamily="49" charset="0"/>
              </a:rPr>
              <a:t>dirname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'/2.html'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a:solidFill>
                  <a:srgbClr val="6A9955"/>
                </a:solidFill>
                <a:effectLst/>
                <a:latin typeface="Consolas" panose="020B0609020204030204" pitchFamily="49" charset="0"/>
              </a:rPr>
              <a:t>//Whenever someone connects this gets executed</a:t>
            </a:r>
            <a:endParaRPr lang="en-IN" b="0" dirty="0">
              <a:solidFill>
                <a:srgbClr val="D4D4D4"/>
              </a:solidFill>
              <a:effectLst/>
              <a:latin typeface="Consolas" panose="020B0609020204030204" pitchFamily="49" charset="0"/>
            </a:endParaRPr>
          </a:p>
          <a:p>
            <a:pPr marL="137160" indent="0">
              <a:buNone/>
            </a:pPr>
            <a:r>
              <a:rPr lang="en-IN" b="0" dirty="0" err="1">
                <a:solidFill>
                  <a:srgbClr val="9CDCFE"/>
                </a:solidFill>
                <a:effectLst/>
                <a:latin typeface="Consolas" panose="020B0609020204030204" pitchFamily="49" charset="0"/>
              </a:rPr>
              <a:t>io</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'connection'</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 user 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Send a message after a timeout of 4seconds</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setTimeout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'Sent a message 4seconds after connection!'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4000</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//Whenever someone disconnects this piece of code executed</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'disconnect'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 {</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 user disconnected'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p>
          <a:p>
            <a:pPr marL="137160" indent="0">
              <a:buNone/>
            </a:pPr>
            <a:br>
              <a:rPr lang="en-IN" b="0" dirty="0">
                <a:solidFill>
                  <a:srgbClr val="D4D4D4"/>
                </a:solidFill>
                <a:effectLst/>
                <a:latin typeface="Consolas" panose="020B0609020204030204" pitchFamily="49" charset="0"/>
              </a:rPr>
            </a:br>
            <a:r>
              <a:rPr lang="en-IN" b="0" dirty="0" err="1">
                <a:solidFill>
                  <a:srgbClr val="9CDCFE"/>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3000</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'listening on *:3000'</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endParaRPr lang="en-IN" dirty="0"/>
          </a:p>
        </p:txBody>
      </p:sp>
    </p:spTree>
    <p:extLst>
      <p:ext uri="{BB962C8B-B14F-4D97-AF65-F5344CB8AC3E}">
        <p14:creationId xmlns:p14="http://schemas.microsoft.com/office/powerpoint/2010/main" val="316228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F1C76-52AB-A10D-DB6C-B781537BC2D7}"/>
              </a:ext>
            </a:extLst>
          </p:cNvPr>
          <p:cNvSpPr>
            <a:spLocks noGrp="1"/>
          </p:cNvSpPr>
          <p:nvPr>
            <p:ph idx="1"/>
          </p:nvPr>
        </p:nvSpPr>
        <p:spPr>
          <a:xfrm>
            <a:off x="457200" y="404664"/>
            <a:ext cx="8229600" cy="5904696"/>
          </a:xfrm>
        </p:spPr>
        <p:txBody>
          <a:bodyPr>
            <a:normAutofit/>
          </a:bodyPr>
          <a:lstStyle/>
          <a:p>
            <a:pPr marL="137160" indent="0">
              <a:buNone/>
            </a:pPr>
            <a:r>
              <a:rPr lang="en-IN" sz="2000" dirty="0"/>
              <a:t>Html page “2.html”</a:t>
            </a:r>
          </a:p>
          <a:p>
            <a:pPr marL="137160" indent="0">
              <a:buNone/>
            </a:pP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DOCTYPE</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html</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html</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head</a:t>
            </a:r>
            <a:r>
              <a:rPr lang="en-IN" sz="2000" b="0" dirty="0">
                <a:solidFill>
                  <a:srgbClr val="808080"/>
                </a:solidFill>
                <a:effectLst/>
                <a:latin typeface="Consolas" panose="020B0609020204030204" pitchFamily="49" charset="0"/>
              </a:rPr>
              <a:t>&gt;&lt;</a:t>
            </a:r>
            <a:r>
              <a:rPr lang="en-IN" sz="2000" b="0" dirty="0">
                <a:solidFill>
                  <a:srgbClr val="569CD6"/>
                </a:solidFill>
                <a:effectLst/>
                <a:latin typeface="Consolas" panose="020B0609020204030204" pitchFamily="49" charset="0"/>
              </a:rPr>
              <a:t>title</a:t>
            </a:r>
            <a:r>
              <a:rPr lang="en-IN" sz="2000" b="0" dirty="0">
                <a:solidFill>
                  <a:srgbClr val="808080"/>
                </a:solidFill>
                <a:effectLst/>
                <a:latin typeface="Consolas" panose="020B0609020204030204" pitchFamily="49" charset="0"/>
              </a:rPr>
              <a:t>&gt;</a:t>
            </a:r>
            <a:r>
              <a:rPr lang="en-IN" sz="2000" b="0" dirty="0">
                <a:solidFill>
                  <a:srgbClr val="D4D4D4"/>
                </a:solidFill>
                <a:effectLst/>
                <a:latin typeface="Consolas" panose="020B0609020204030204" pitchFamily="49" charset="0"/>
              </a:rPr>
              <a:t>Hello world</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title</a:t>
            </a:r>
            <a:r>
              <a:rPr lang="en-IN" sz="2000" b="0" dirty="0">
                <a:solidFill>
                  <a:srgbClr val="808080"/>
                </a:solidFill>
                <a:effectLst/>
                <a:latin typeface="Consolas" panose="020B0609020204030204" pitchFamily="49" charset="0"/>
              </a:rPr>
              <a:t>&gt;&lt;/</a:t>
            </a:r>
            <a:r>
              <a:rPr lang="en-IN" sz="2000" b="0" dirty="0">
                <a:solidFill>
                  <a:srgbClr val="569CD6"/>
                </a:solidFill>
                <a:effectLst/>
                <a:latin typeface="Consolas" panose="020B0609020204030204" pitchFamily="49" charset="0"/>
              </a:rPr>
              <a:t>head</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script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src</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"/socket.io/socket.io.js"</a:t>
            </a:r>
            <a:r>
              <a:rPr lang="en-IN" sz="2000" b="0" dirty="0">
                <a:solidFill>
                  <a:srgbClr val="808080"/>
                </a:solidFill>
                <a:effectLst/>
                <a:latin typeface="Consolas" panose="020B0609020204030204" pitchFamily="49" charset="0"/>
              </a:rPr>
              <a:t>&gt;&lt;/</a:t>
            </a:r>
            <a:r>
              <a:rPr lang="en-IN" sz="2000" b="0" dirty="0">
                <a:solidFill>
                  <a:srgbClr val="569CD6"/>
                </a:solidFill>
                <a:effectLst/>
                <a:latin typeface="Consolas" panose="020B0609020204030204" pitchFamily="49" charset="0"/>
              </a:rPr>
              <a:t>script</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script</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var</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socket</a:t>
            </a:r>
            <a:r>
              <a:rPr lang="en-IN" sz="2000" b="0" dirty="0">
                <a:solidFill>
                  <a:srgbClr val="D4D4D4"/>
                </a:solidFill>
                <a:effectLst/>
                <a:latin typeface="Consolas" panose="020B0609020204030204" pitchFamily="49" charset="0"/>
              </a:rPr>
              <a:t> = </a:t>
            </a:r>
            <a:r>
              <a:rPr lang="en-IN" sz="2000" b="0" dirty="0">
                <a:solidFill>
                  <a:srgbClr val="DCDCAA"/>
                </a:solidFill>
                <a:effectLst/>
                <a:latin typeface="Consolas" panose="020B0609020204030204" pitchFamily="49" charset="0"/>
              </a:rPr>
              <a:t>io</a:t>
            </a:r>
            <a:r>
              <a:rPr lang="en-IN" sz="2000" b="0" dirty="0">
                <a:solidFill>
                  <a:srgbClr val="D4D4D4"/>
                </a:solidFill>
                <a:effectLst/>
                <a:latin typeface="Consolas" panose="020B0609020204030204" pitchFamily="49" charset="0"/>
              </a:rPr>
              <a:t>();</a:t>
            </a:r>
          </a:p>
          <a:p>
            <a:pPr marL="137160" indent="0">
              <a:buNone/>
            </a:pP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socket</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on</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'message'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function</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data</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document</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write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data</a:t>
            </a:r>
            <a:r>
              <a:rPr lang="en-IN" sz="2000" b="0" dirty="0">
                <a:solidFill>
                  <a:srgbClr val="D4D4D4"/>
                </a:solidFill>
                <a:effectLst/>
                <a:latin typeface="Consolas" panose="020B0609020204030204" pitchFamily="49" charset="0"/>
              </a:rPr>
              <a:t>)});</a:t>
            </a:r>
          </a:p>
          <a:p>
            <a:pPr marL="13716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script</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body</a:t>
            </a:r>
            <a:r>
              <a:rPr lang="en-IN" sz="2000" b="0" dirty="0">
                <a:solidFill>
                  <a:srgbClr val="808080"/>
                </a:solidFill>
                <a:effectLst/>
                <a:latin typeface="Consolas" panose="020B0609020204030204" pitchFamily="49" charset="0"/>
              </a:rPr>
              <a:t>&gt;</a:t>
            </a:r>
            <a:r>
              <a:rPr lang="en-IN" sz="2000" b="0" dirty="0">
                <a:solidFill>
                  <a:srgbClr val="D4D4D4"/>
                </a:solidFill>
                <a:effectLst/>
                <a:latin typeface="Consolas" panose="020B0609020204030204" pitchFamily="49" charset="0"/>
              </a:rPr>
              <a:t>Hello world</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body</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html</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137160" indent="0">
              <a:buNone/>
            </a:pPr>
            <a:endParaRPr lang="en-IN" sz="2000" dirty="0"/>
          </a:p>
        </p:txBody>
      </p:sp>
    </p:spTree>
    <p:extLst>
      <p:ext uri="{BB962C8B-B14F-4D97-AF65-F5344CB8AC3E}">
        <p14:creationId xmlns:p14="http://schemas.microsoft.com/office/powerpoint/2010/main" val="2236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Broadcasting</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Broadcasting is defined as sending a message to all connected clients.</a:t>
            </a:r>
          </a:p>
          <a:p>
            <a:pPr marL="457200" indent="-457200" algn="just"/>
            <a:r>
              <a:rPr lang="en-US" dirty="0"/>
              <a:t>There are different levels of broadcasting the message</a:t>
            </a:r>
            <a:endParaRPr lang="en-IN" dirty="0"/>
          </a:p>
        </p:txBody>
      </p:sp>
    </p:spTree>
    <p:extLst>
      <p:ext uri="{BB962C8B-B14F-4D97-AF65-F5344CB8AC3E}">
        <p14:creationId xmlns:p14="http://schemas.microsoft.com/office/powerpoint/2010/main" val="363835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Broadcasting</a:t>
            </a:r>
            <a:endParaRPr lang="en-IN" dirty="0"/>
          </a:p>
        </p:txBody>
      </p:sp>
      <p:sp>
        <p:nvSpPr>
          <p:cNvPr id="3" name="Content Placeholder 2"/>
          <p:cNvSpPr>
            <a:spLocks noGrp="1"/>
          </p:cNvSpPr>
          <p:nvPr>
            <p:ph idx="1"/>
          </p:nvPr>
        </p:nvSpPr>
        <p:spPr/>
        <p:txBody>
          <a:bodyPr>
            <a:normAutofit/>
          </a:bodyPr>
          <a:lstStyle/>
          <a:p>
            <a:pPr algn="just"/>
            <a:r>
              <a:rPr lang="en-US" dirty="0" err="1"/>
              <a:t>socket.emit</a:t>
            </a:r>
            <a:r>
              <a:rPr lang="en-US" dirty="0"/>
              <a:t>() </a:t>
            </a:r>
            <a:r>
              <a:rPr lang="en-US" dirty="0" err="1"/>
              <a:t>vs</a:t>
            </a:r>
            <a:r>
              <a:rPr lang="en-US" dirty="0"/>
              <a:t> </a:t>
            </a:r>
            <a:r>
              <a:rPr lang="en-US" dirty="0" err="1"/>
              <a:t>socket.broadcast.emit</a:t>
            </a:r>
            <a:r>
              <a:rPr lang="en-US" dirty="0"/>
              <a:t>() </a:t>
            </a:r>
            <a:r>
              <a:rPr lang="en-US" dirty="0" err="1"/>
              <a:t>vs</a:t>
            </a:r>
            <a:r>
              <a:rPr lang="en-US" dirty="0"/>
              <a:t> </a:t>
            </a:r>
            <a:r>
              <a:rPr lang="en-US" dirty="0" err="1"/>
              <a:t>io.emit</a:t>
            </a:r>
            <a:r>
              <a:rPr lang="en-US" dirty="0"/>
              <a:t>() these 3 events are used for emitting the difference between them is that </a:t>
            </a:r>
            <a:r>
              <a:rPr lang="en-US" dirty="0" err="1"/>
              <a:t>socket.emit</a:t>
            </a:r>
            <a:r>
              <a:rPr lang="en-US" dirty="0"/>
              <a:t>() will emit to only specific socket like it will emit to its only client , </a:t>
            </a:r>
            <a:r>
              <a:rPr lang="en-US" dirty="0" err="1"/>
              <a:t>socket.broadcast.emit</a:t>
            </a:r>
            <a:r>
              <a:rPr lang="en-US" dirty="0"/>
              <a:t>() will emit to all clients excepts to its own client (self client) and </a:t>
            </a:r>
            <a:r>
              <a:rPr lang="en-US" dirty="0" err="1"/>
              <a:t>io.emit</a:t>
            </a:r>
            <a:r>
              <a:rPr lang="en-US" dirty="0"/>
              <a:t>() will emit to all clients no exception.</a:t>
            </a:r>
          </a:p>
          <a:p>
            <a:pPr marL="457200" indent="-457200" algn="just"/>
            <a:endParaRPr lang="en-IN" dirty="0"/>
          </a:p>
        </p:txBody>
      </p:sp>
    </p:spTree>
    <p:extLst>
      <p:ext uri="{BB962C8B-B14F-4D97-AF65-F5344CB8AC3E}">
        <p14:creationId xmlns:p14="http://schemas.microsoft.com/office/powerpoint/2010/main" val="183265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43E4-56A0-5AEE-92E4-96BED92AB00D}"/>
              </a:ext>
            </a:extLst>
          </p:cNvPr>
          <p:cNvSpPr>
            <a:spLocks noGrp="1"/>
          </p:cNvSpPr>
          <p:nvPr>
            <p:ph type="title"/>
          </p:nvPr>
        </p:nvSpPr>
        <p:spPr>
          <a:xfrm>
            <a:off x="457200" y="274638"/>
            <a:ext cx="8229600" cy="274002"/>
          </a:xfrm>
        </p:spPr>
        <p:txBody>
          <a:bodyPr>
            <a:normAutofit fontScale="90000"/>
          </a:bodyPr>
          <a:lstStyle/>
          <a:p>
            <a:r>
              <a:rPr lang="en-IN" dirty="0"/>
              <a:t>App.js(code)</a:t>
            </a:r>
          </a:p>
        </p:txBody>
      </p:sp>
      <p:sp>
        <p:nvSpPr>
          <p:cNvPr id="3" name="Content Placeholder 2">
            <a:extLst>
              <a:ext uri="{FF2B5EF4-FFF2-40B4-BE49-F238E27FC236}">
                <a16:creationId xmlns:a16="http://schemas.microsoft.com/office/drawing/2014/main" id="{62381AD2-CB17-F000-9FF7-47DB30C00DBF}"/>
              </a:ext>
            </a:extLst>
          </p:cNvPr>
          <p:cNvSpPr>
            <a:spLocks noGrp="1"/>
          </p:cNvSpPr>
          <p:nvPr>
            <p:ph idx="1"/>
          </p:nvPr>
        </p:nvSpPr>
        <p:spPr>
          <a:xfrm>
            <a:off x="457200" y="692696"/>
            <a:ext cx="8229600" cy="5616664"/>
          </a:xfrm>
        </p:spPr>
        <p:txBody>
          <a:bodyPr>
            <a:normAutofit fontScale="62500" lnSpcReduction="20000"/>
          </a:bodyPr>
          <a:lstStyle/>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'express'</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Server</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io</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4FC1FF"/>
                </a:solidFill>
                <a:effectLst/>
                <a:latin typeface="Consolas" panose="020B0609020204030204" pitchFamily="49" charset="0"/>
              </a:rPr>
              <a:t>app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__</a:t>
            </a:r>
            <a:r>
              <a:rPr lang="en-IN" b="0" dirty="0" err="1">
                <a:solidFill>
                  <a:srgbClr val="9CDCFE"/>
                </a:solidFill>
                <a:effectLst/>
                <a:latin typeface="Consolas" panose="020B0609020204030204" pitchFamily="49" charset="0"/>
              </a:rPr>
              <a:t>dirname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'/3.html'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4FC1FF"/>
                </a:solidFill>
                <a:effectLst/>
                <a:latin typeface="Consolas" panose="020B0609020204030204" pitchFamily="49" charset="0"/>
              </a:rPr>
              <a:t>io</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'connection'</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 user connected:'</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broadcast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emit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message'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br>
              <a:rPr lang="en-IN" b="0" dirty="0">
                <a:solidFill>
                  <a:srgbClr val="D4D4D4"/>
                </a:solidFill>
                <a:effectLst/>
                <a:latin typeface="Consolas" panose="020B0609020204030204" pitchFamily="49" charset="0"/>
              </a:rPr>
            </a:br>
            <a:r>
              <a:rPr lang="en-IN" b="0" dirty="0" err="1">
                <a:solidFill>
                  <a:srgbClr val="4FC1FF"/>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3001</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'listening on *:3000'</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endParaRPr lang="en-IN" dirty="0"/>
          </a:p>
        </p:txBody>
      </p:sp>
    </p:spTree>
    <p:extLst>
      <p:ext uri="{BB962C8B-B14F-4D97-AF65-F5344CB8AC3E}">
        <p14:creationId xmlns:p14="http://schemas.microsoft.com/office/powerpoint/2010/main" val="57563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B000-1428-48EB-BA71-60ED8689AECE}"/>
              </a:ext>
            </a:extLst>
          </p:cNvPr>
          <p:cNvSpPr>
            <a:spLocks noGrp="1"/>
          </p:cNvSpPr>
          <p:nvPr>
            <p:ph type="title"/>
          </p:nvPr>
        </p:nvSpPr>
        <p:spPr>
          <a:xfrm>
            <a:off x="323528" y="274638"/>
            <a:ext cx="8229600" cy="274002"/>
          </a:xfrm>
        </p:spPr>
        <p:txBody>
          <a:bodyPr>
            <a:normAutofit fontScale="90000"/>
          </a:bodyPr>
          <a:lstStyle/>
          <a:p>
            <a:r>
              <a:rPr lang="en-IN" dirty="0"/>
              <a:t>3.html(code)</a:t>
            </a:r>
          </a:p>
        </p:txBody>
      </p:sp>
      <p:sp>
        <p:nvSpPr>
          <p:cNvPr id="3" name="Content Placeholder 2">
            <a:extLst>
              <a:ext uri="{FF2B5EF4-FFF2-40B4-BE49-F238E27FC236}">
                <a16:creationId xmlns:a16="http://schemas.microsoft.com/office/drawing/2014/main" id="{15F579A2-0212-BA71-93E1-D5EE917750F3}"/>
              </a:ext>
            </a:extLst>
          </p:cNvPr>
          <p:cNvSpPr>
            <a:spLocks noGrp="1"/>
          </p:cNvSpPr>
          <p:nvPr>
            <p:ph idx="1"/>
          </p:nvPr>
        </p:nvSpPr>
        <p:spPr>
          <a:xfrm>
            <a:off x="457200" y="836712"/>
            <a:ext cx="8229600" cy="5472648"/>
          </a:xfrm>
        </p:spPr>
        <p:txBody>
          <a:bodyPr>
            <a:normAutofit fontScale="47500" lnSpcReduction="20000"/>
          </a:bodyPr>
          <a:lstStyle/>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Hello world</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src</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"/socket.io/socket.io.js"</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"message"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button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onclick</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DCDCAA"/>
                </a:solidFill>
                <a:effectLst/>
                <a:latin typeface="Consolas" panose="020B0609020204030204" pitchFamily="49" charset="0"/>
              </a:rPr>
              <a:t>sendmessage</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send message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button</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h1</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h1</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socket</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io</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'http://localhost:3001'</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conection</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querySelector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'h1'</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sendmessage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messageinput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querySelector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messageinput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value</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emit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message'</a:t>
            </a:r>
            <a:r>
              <a:rPr lang="en-IN" b="0" dirty="0" err="1">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endParaRPr lang="en-IN" dirty="0"/>
          </a:p>
        </p:txBody>
      </p:sp>
    </p:spTree>
    <p:extLst>
      <p:ext uri="{BB962C8B-B14F-4D97-AF65-F5344CB8AC3E}">
        <p14:creationId xmlns:p14="http://schemas.microsoft.com/office/powerpoint/2010/main" val="291822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6A2A-0CC6-9B8C-26B9-C1E50841BF29}"/>
              </a:ext>
            </a:extLst>
          </p:cNvPr>
          <p:cNvSpPr>
            <a:spLocks noGrp="1"/>
          </p:cNvSpPr>
          <p:nvPr>
            <p:ph type="title"/>
          </p:nvPr>
        </p:nvSpPr>
        <p:spPr/>
        <p:txBody>
          <a:bodyPr/>
          <a:lstStyle/>
          <a:p>
            <a:r>
              <a:rPr lang="en-IN" dirty="0"/>
              <a:t>Socket namespace</a:t>
            </a:r>
          </a:p>
        </p:txBody>
      </p:sp>
      <p:sp>
        <p:nvSpPr>
          <p:cNvPr id="3" name="Content Placeholder 2">
            <a:extLst>
              <a:ext uri="{FF2B5EF4-FFF2-40B4-BE49-F238E27FC236}">
                <a16:creationId xmlns:a16="http://schemas.microsoft.com/office/drawing/2014/main" id="{D673F654-3E4D-3EF8-14AD-45525A86C147}"/>
              </a:ext>
            </a:extLst>
          </p:cNvPr>
          <p:cNvSpPr>
            <a:spLocks noGrp="1"/>
          </p:cNvSpPr>
          <p:nvPr>
            <p:ph idx="1"/>
          </p:nvPr>
        </p:nvSpPr>
        <p:spPr/>
        <p:txBody>
          <a:bodyPr>
            <a:normAutofit fontScale="85000" lnSpcReduction="20000"/>
          </a:bodyPr>
          <a:lstStyle/>
          <a:p>
            <a:r>
              <a:rPr lang="en-US" b="0" i="0" dirty="0">
                <a:solidFill>
                  <a:srgbClr val="000000"/>
                </a:solidFill>
                <a:effectLst/>
                <a:latin typeface="Nunito" pitchFamily="2" charset="0"/>
              </a:rPr>
              <a:t>Socket.IO allows you to "namespace" your sockets, which essentially means assigning different endpoints or paths. This is a useful feature to minimize the number of resources (TCP connections) and at the same time separate concerns within your application by introducing separation between communication channels. Multiple namespaces actually share the same </a:t>
            </a:r>
            <a:r>
              <a:rPr lang="en-US" b="0" i="0" dirty="0" err="1">
                <a:solidFill>
                  <a:srgbClr val="000000"/>
                </a:solidFill>
                <a:effectLst/>
                <a:latin typeface="Nunito" pitchFamily="2" charset="0"/>
              </a:rPr>
              <a:t>WebSockets</a:t>
            </a:r>
            <a:r>
              <a:rPr lang="en-US" b="0" i="0" dirty="0">
                <a:solidFill>
                  <a:srgbClr val="000000"/>
                </a:solidFill>
                <a:effectLst/>
                <a:latin typeface="Nunito" pitchFamily="2" charset="0"/>
              </a:rPr>
              <a:t> connection thus saving us socket ports on the server.</a:t>
            </a:r>
          </a:p>
          <a:p>
            <a:r>
              <a:rPr lang="en-US" b="0" i="0" dirty="0">
                <a:solidFill>
                  <a:srgbClr val="000000"/>
                </a:solidFill>
                <a:effectLst/>
                <a:latin typeface="Nunito" pitchFamily="2" charset="0"/>
              </a:rPr>
              <a:t>The root namespace '/' is the default namespace, which is joined by clients if a namespace is not specified by the client while connecting to the server. All connections to the server using the socket-object client side are made to the default namespace</a:t>
            </a:r>
            <a:endParaRPr lang="en-IN" dirty="0"/>
          </a:p>
        </p:txBody>
      </p:sp>
    </p:spTree>
    <p:extLst>
      <p:ext uri="{BB962C8B-B14F-4D97-AF65-F5344CB8AC3E}">
        <p14:creationId xmlns:p14="http://schemas.microsoft.com/office/powerpoint/2010/main" val="241327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919F-6803-7EE9-4911-B4FEF391766D}"/>
              </a:ext>
            </a:extLst>
          </p:cNvPr>
          <p:cNvSpPr>
            <a:spLocks noGrp="1"/>
          </p:cNvSpPr>
          <p:nvPr>
            <p:ph type="title"/>
          </p:nvPr>
        </p:nvSpPr>
        <p:spPr>
          <a:xfrm>
            <a:off x="457200" y="274638"/>
            <a:ext cx="8229600" cy="490066"/>
          </a:xfrm>
        </p:spPr>
        <p:txBody>
          <a:bodyPr>
            <a:normAutofit fontScale="90000"/>
          </a:bodyPr>
          <a:lstStyle/>
          <a:p>
            <a:r>
              <a:rPr lang="en-IN" dirty="0"/>
              <a:t>Namespace.js</a:t>
            </a:r>
          </a:p>
        </p:txBody>
      </p:sp>
      <p:sp>
        <p:nvSpPr>
          <p:cNvPr id="3" name="Content Placeholder 2">
            <a:extLst>
              <a:ext uri="{FF2B5EF4-FFF2-40B4-BE49-F238E27FC236}">
                <a16:creationId xmlns:a16="http://schemas.microsoft.com/office/drawing/2014/main" id="{CD355A8F-81EE-4EC0-9D77-EFE3B8B73DCC}"/>
              </a:ext>
            </a:extLst>
          </p:cNvPr>
          <p:cNvSpPr>
            <a:spLocks noGrp="1"/>
          </p:cNvSpPr>
          <p:nvPr>
            <p:ph idx="1"/>
          </p:nvPr>
        </p:nvSpPr>
        <p:spPr/>
        <p:txBody>
          <a:bodyPr>
            <a:normAutofit fontScale="70000" lnSpcReduction="20000"/>
          </a:bodyPr>
          <a:lstStyle/>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'express'</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Server</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io</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4FC1FF"/>
                </a:solidFill>
                <a:effectLst/>
                <a:latin typeface="Consolas" panose="020B0609020204030204" pitchFamily="49" charset="0"/>
              </a:rPr>
              <a:t>app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__</a:t>
            </a:r>
            <a:r>
              <a:rPr lang="en-IN" b="0" dirty="0" err="1">
                <a:solidFill>
                  <a:srgbClr val="9CDCFE"/>
                </a:solidFill>
                <a:effectLst/>
                <a:latin typeface="Consolas" panose="020B0609020204030204" pitchFamily="49" charset="0"/>
              </a:rPr>
              <a:t>dirname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'/4.html'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nsp</a:t>
            </a:r>
            <a:r>
              <a:rPr lang="en-IN" b="0" dirty="0">
                <a:solidFill>
                  <a:srgbClr val="D4D4D4"/>
                </a:solidFill>
                <a:effectLst/>
                <a:latin typeface="Consolas" panose="020B0609020204030204" pitchFamily="49" charset="0"/>
              </a:rPr>
              <a:t> = </a:t>
            </a:r>
            <a:r>
              <a:rPr lang="en-IN" b="0" dirty="0" err="1">
                <a:solidFill>
                  <a:srgbClr val="4FC1FF"/>
                </a:solidFill>
                <a:effectLst/>
                <a:latin typeface="Consolas" panose="020B0609020204030204" pitchFamily="49" charset="0"/>
              </a:rPr>
              <a:t>io</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'/my-namespace'</a:t>
            </a:r>
            <a:r>
              <a:rPr lang="en-IN" b="0" dirty="0">
                <a:solidFill>
                  <a:srgbClr val="D4D4D4"/>
                </a:solidFill>
                <a:effectLst/>
                <a:latin typeface="Consolas" panose="020B0609020204030204" pitchFamily="49" charset="0"/>
              </a:rPr>
              <a:t>);</a:t>
            </a:r>
          </a:p>
          <a:p>
            <a:pPr marL="137160" indent="0">
              <a:buNone/>
            </a:pPr>
            <a:r>
              <a:rPr lang="en-IN" b="0" dirty="0" err="1">
                <a:solidFill>
                  <a:srgbClr val="4FC1FF"/>
                </a:solidFill>
                <a:effectLst/>
                <a:latin typeface="Consolas" panose="020B0609020204030204" pitchFamily="49" charset="0"/>
              </a:rPr>
              <a:t>nsp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'connection'</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'someone 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nsp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emit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'hi'</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 everyone!'</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err="1">
                <a:solidFill>
                  <a:srgbClr val="4FC1FF"/>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3000</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endParaRPr lang="en-IN" dirty="0"/>
          </a:p>
        </p:txBody>
      </p:sp>
    </p:spTree>
    <p:extLst>
      <p:ext uri="{BB962C8B-B14F-4D97-AF65-F5344CB8AC3E}">
        <p14:creationId xmlns:p14="http://schemas.microsoft.com/office/powerpoint/2010/main" val="126615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8F88-16E3-37D9-A267-01EE4917E2DF}"/>
              </a:ext>
            </a:extLst>
          </p:cNvPr>
          <p:cNvSpPr>
            <a:spLocks noGrp="1"/>
          </p:cNvSpPr>
          <p:nvPr>
            <p:ph type="title"/>
          </p:nvPr>
        </p:nvSpPr>
        <p:spPr>
          <a:xfrm>
            <a:off x="457200" y="274638"/>
            <a:ext cx="8229600" cy="490066"/>
          </a:xfrm>
        </p:spPr>
        <p:txBody>
          <a:bodyPr>
            <a:normAutofit fontScale="90000"/>
          </a:bodyPr>
          <a:lstStyle/>
          <a:p>
            <a:r>
              <a:rPr lang="en-IN" dirty="0"/>
              <a:t>4.html</a:t>
            </a:r>
          </a:p>
        </p:txBody>
      </p:sp>
      <p:sp>
        <p:nvSpPr>
          <p:cNvPr id="3" name="Content Placeholder 2">
            <a:extLst>
              <a:ext uri="{FF2B5EF4-FFF2-40B4-BE49-F238E27FC236}">
                <a16:creationId xmlns:a16="http://schemas.microsoft.com/office/drawing/2014/main" id="{4F898349-00E4-5E76-DFBA-3AA1D665287F}"/>
              </a:ext>
            </a:extLst>
          </p:cNvPr>
          <p:cNvSpPr>
            <a:spLocks noGrp="1"/>
          </p:cNvSpPr>
          <p:nvPr>
            <p:ph idx="1"/>
          </p:nvPr>
        </p:nvSpPr>
        <p:spPr/>
        <p:txBody>
          <a:bodyPr>
            <a:normAutofit fontScale="77500" lnSpcReduction="20000"/>
          </a:bodyPr>
          <a:lstStyle/>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socket namespace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src</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"/socket.io/socket.io.js"</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socket</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io</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'/my-namespace'</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hi'</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body</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endParaRPr lang="en-IN" dirty="0"/>
          </a:p>
        </p:txBody>
      </p:sp>
    </p:spTree>
    <p:extLst>
      <p:ext uri="{BB962C8B-B14F-4D97-AF65-F5344CB8AC3E}">
        <p14:creationId xmlns:p14="http://schemas.microsoft.com/office/powerpoint/2010/main" val="149763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F712-A8E8-2142-1FFF-52BDEA8B3749}"/>
              </a:ext>
            </a:extLst>
          </p:cNvPr>
          <p:cNvSpPr>
            <a:spLocks noGrp="1"/>
          </p:cNvSpPr>
          <p:nvPr>
            <p:ph type="title"/>
          </p:nvPr>
        </p:nvSpPr>
        <p:spPr/>
        <p:txBody>
          <a:bodyPr/>
          <a:lstStyle/>
          <a:p>
            <a:r>
              <a:rPr lang="en-IN" dirty="0"/>
              <a:t>Socket.io rooms</a:t>
            </a:r>
          </a:p>
        </p:txBody>
      </p:sp>
      <p:sp>
        <p:nvSpPr>
          <p:cNvPr id="3" name="Content Placeholder 2">
            <a:extLst>
              <a:ext uri="{FF2B5EF4-FFF2-40B4-BE49-F238E27FC236}">
                <a16:creationId xmlns:a16="http://schemas.microsoft.com/office/drawing/2014/main" id="{7B54DB0F-7C40-C363-4F0B-20E9B06F385F}"/>
              </a:ext>
            </a:extLst>
          </p:cNvPr>
          <p:cNvSpPr>
            <a:spLocks noGrp="1"/>
          </p:cNvSpPr>
          <p:nvPr>
            <p:ph idx="1"/>
          </p:nvPr>
        </p:nvSpPr>
        <p:spPr/>
        <p:txBody>
          <a:bodyPr>
            <a:normAutofit fontScale="92500" lnSpcReduction="20000"/>
          </a:bodyPr>
          <a:lstStyle/>
          <a:p>
            <a:r>
              <a:rPr lang="en-US" b="0" i="0" dirty="0">
                <a:solidFill>
                  <a:srgbClr val="000000"/>
                </a:solidFill>
                <a:effectLst/>
                <a:latin typeface="Nunito" pitchFamily="2" charset="0"/>
              </a:rPr>
              <a:t>Within each namespace, you can also define arbitrary channels that sockets can join and leave. These channels are called rooms. Rooms are used to further-separate concerns. Rooms also share the same socket connection like namespaces. One thing to keep in mind while using rooms is that they can only be joined on the server side.</a:t>
            </a:r>
          </a:p>
          <a:p>
            <a:r>
              <a:rPr lang="en-US" b="0" i="0" dirty="0">
                <a:solidFill>
                  <a:srgbClr val="000000"/>
                </a:solidFill>
                <a:effectLst/>
                <a:latin typeface="Nunito" pitchFamily="2" charset="0"/>
              </a:rPr>
              <a:t>You can call the </a:t>
            </a:r>
            <a:r>
              <a:rPr lang="en-US" b="1" i="0" dirty="0">
                <a:solidFill>
                  <a:srgbClr val="000000"/>
                </a:solidFill>
                <a:effectLst/>
                <a:latin typeface="Nunito" pitchFamily="2" charset="0"/>
              </a:rPr>
              <a:t>join</a:t>
            </a:r>
            <a:r>
              <a:rPr lang="en-US" b="0" i="0" dirty="0">
                <a:solidFill>
                  <a:srgbClr val="000000"/>
                </a:solidFill>
                <a:effectLst/>
                <a:latin typeface="Nunito" pitchFamily="2" charset="0"/>
              </a:rPr>
              <a:t> method on the socket to subscribe the socket to a given channel/room. For example, let us create rooms called </a:t>
            </a:r>
            <a:r>
              <a:rPr lang="en-US" b="1" i="0" dirty="0">
                <a:solidFill>
                  <a:srgbClr val="000000"/>
                </a:solidFill>
                <a:effectLst/>
                <a:latin typeface="Nunito" pitchFamily="2" charset="0"/>
              </a:rPr>
              <a:t>'room-&lt;room-number&gt;'</a:t>
            </a:r>
            <a:r>
              <a:rPr lang="en-US" b="0" i="0" dirty="0">
                <a:solidFill>
                  <a:srgbClr val="000000"/>
                </a:solidFill>
                <a:effectLst/>
                <a:latin typeface="Nunito" pitchFamily="2" charset="0"/>
              </a:rPr>
              <a:t> and join some clients. As soon as this room is full, create another room and join clients there.</a:t>
            </a:r>
            <a:endParaRPr lang="en-IN" dirty="0"/>
          </a:p>
        </p:txBody>
      </p:sp>
    </p:spTree>
    <p:extLst>
      <p:ext uri="{BB962C8B-B14F-4D97-AF65-F5344CB8AC3E}">
        <p14:creationId xmlns:p14="http://schemas.microsoft.com/office/powerpoint/2010/main" val="57914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Socket.IO</a:t>
            </a:r>
            <a:endParaRPr lang="en-IN"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2276872"/>
            <a:ext cx="8712968" cy="238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49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715A-B62D-169B-FEDC-EB242DFBF423}"/>
              </a:ext>
            </a:extLst>
          </p:cNvPr>
          <p:cNvSpPr>
            <a:spLocks noGrp="1"/>
          </p:cNvSpPr>
          <p:nvPr>
            <p:ph type="title"/>
          </p:nvPr>
        </p:nvSpPr>
        <p:spPr>
          <a:xfrm>
            <a:off x="457200" y="274638"/>
            <a:ext cx="8229600" cy="2740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E9EF506-109C-3E82-6E67-81B129240297}"/>
              </a:ext>
            </a:extLst>
          </p:cNvPr>
          <p:cNvSpPr>
            <a:spLocks noGrp="1"/>
          </p:cNvSpPr>
          <p:nvPr>
            <p:ph idx="1"/>
          </p:nvPr>
        </p:nvSpPr>
        <p:spPr>
          <a:xfrm>
            <a:off x="457200" y="548640"/>
            <a:ext cx="8229600" cy="5760720"/>
          </a:xfrm>
        </p:spPr>
        <p:txBody>
          <a:bodyPr>
            <a:normAutofit fontScale="47500" lnSpcReduction="20000"/>
          </a:bodyPr>
          <a:lstStyle/>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'express'</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Server</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app</a:t>
            </a:r>
            <a:r>
              <a:rPr lang="en-IN" b="0" dirty="0">
                <a:solidFill>
                  <a:srgbClr val="D4D4D4"/>
                </a:solidFill>
                <a:effectLst/>
                <a:latin typeface="Consolas" panose="020B0609020204030204" pitchFamily="49" charset="0"/>
              </a:rPr>
              <a:t>)</a:t>
            </a:r>
          </a:p>
          <a:p>
            <a:pPr marL="137160" indent="0">
              <a:buNone/>
            </a:pP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io</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4FC1FF"/>
                </a:solidFill>
                <a:effectLst/>
                <a:latin typeface="Consolas" panose="020B0609020204030204" pitchFamily="49" charset="0"/>
              </a:rPr>
              <a:t>app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__</a:t>
            </a:r>
            <a:r>
              <a:rPr lang="en-IN" b="0" dirty="0" err="1">
                <a:solidFill>
                  <a:srgbClr val="9CDCFE"/>
                </a:solidFill>
                <a:effectLst/>
                <a:latin typeface="Consolas" panose="020B0609020204030204" pitchFamily="49" charset="0"/>
              </a:rPr>
              <a:t>dirname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'/5.html'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roomno</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endParaRPr lang="en-IN" b="0" dirty="0">
              <a:solidFill>
                <a:srgbClr val="D4D4D4"/>
              </a:solidFill>
              <a:effectLst/>
              <a:latin typeface="Consolas" panose="020B0609020204030204" pitchFamily="49" charset="0"/>
            </a:endParaRP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full</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endParaRPr lang="en-IN" b="0" dirty="0">
              <a:solidFill>
                <a:srgbClr val="D4D4D4"/>
              </a:solidFill>
              <a:effectLst/>
              <a:latin typeface="Consolas" panose="020B0609020204030204" pitchFamily="49" charset="0"/>
            </a:endParaRPr>
          </a:p>
          <a:p>
            <a:pPr marL="137160" indent="0">
              <a:buNone/>
            </a:pPr>
            <a:r>
              <a:rPr lang="en-IN" b="0" dirty="0" err="1">
                <a:solidFill>
                  <a:srgbClr val="4FC1FF"/>
                </a:solidFill>
                <a:effectLst/>
                <a:latin typeface="Consolas" panose="020B0609020204030204" pitchFamily="49" charset="0"/>
              </a:rPr>
              <a:t>io</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connection'</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'user 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join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"room-"</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roomno</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io</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sockets</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in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"room-"</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roomno</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emit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connectedRoom</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"you are connected to room "</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roomno</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full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full</a:t>
            </a:r>
            <a:r>
              <a:rPr lang="en-IN" b="0" dirty="0">
                <a:solidFill>
                  <a:srgbClr val="D4D4D4"/>
                </a:solidFill>
                <a:effectLst/>
                <a:latin typeface="Consolas" panose="020B0609020204030204" pitchFamily="49" charset="0"/>
              </a:rPr>
              <a:t>&gt;=</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full</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roomno</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disconnect'</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err="1">
                <a:solidFill>
                  <a:srgbClr val="4FC1FF"/>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3007</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endParaRPr lang="en-IN" dirty="0"/>
          </a:p>
        </p:txBody>
      </p:sp>
    </p:spTree>
    <p:extLst>
      <p:ext uri="{BB962C8B-B14F-4D97-AF65-F5344CB8AC3E}">
        <p14:creationId xmlns:p14="http://schemas.microsoft.com/office/powerpoint/2010/main" val="347942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21A8A-796D-7B03-36E7-896A3D7C6723}"/>
              </a:ext>
            </a:extLst>
          </p:cNvPr>
          <p:cNvSpPr>
            <a:spLocks noGrp="1"/>
          </p:cNvSpPr>
          <p:nvPr>
            <p:ph idx="1"/>
          </p:nvPr>
        </p:nvSpPr>
        <p:spPr/>
        <p:txBody>
          <a:bodyPr>
            <a:normAutofit fontScale="55000" lnSpcReduction="20000"/>
          </a:bodyPr>
          <a:lstStyle/>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socket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src</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"https://cdnjs.cloudflare.com/ajax/libs/socket.io/4.6.1/socket.io.js"</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io</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connectedRoom</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body</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137160" indent="0">
              <a:buNone/>
            </a:pPr>
            <a:endParaRPr lang="en-IN" dirty="0"/>
          </a:p>
        </p:txBody>
      </p:sp>
    </p:spTree>
    <p:extLst>
      <p:ext uri="{BB962C8B-B14F-4D97-AF65-F5344CB8AC3E}">
        <p14:creationId xmlns:p14="http://schemas.microsoft.com/office/powerpoint/2010/main" val="186113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8DA4-5324-10B0-F80C-988AD4A917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1E4DE5-A47E-FB3C-5710-E3A1E0B6B5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9872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7F587-6CC1-5BE1-98BC-D6CF646248EC}"/>
              </a:ext>
            </a:extLst>
          </p:cNvPr>
          <p:cNvSpPr>
            <a:spLocks noGrp="1"/>
          </p:cNvSpPr>
          <p:nvPr>
            <p:ph idx="1"/>
          </p:nvPr>
        </p:nvSpPr>
        <p:spPr>
          <a:xfrm>
            <a:off x="457200" y="-99392"/>
            <a:ext cx="8229600" cy="6408752"/>
          </a:xfrm>
        </p:spPr>
        <p:txBody>
          <a:bodyPr>
            <a:normAutofit/>
          </a:bodyPr>
          <a:lstStyle/>
          <a:p>
            <a:pPr algn="l"/>
            <a:r>
              <a:rPr lang="en-US" sz="2000" b="0" i="0" dirty="0">
                <a:solidFill>
                  <a:srgbClr val="000000"/>
                </a:solidFill>
                <a:effectLst/>
                <a:latin typeface="Heebo" panose="020B0604020202020204" pitchFamily="2" charset="-79"/>
                <a:cs typeface="Heebo" panose="020B0604020202020204" pitchFamily="2" charset="-79"/>
              </a:rPr>
              <a:t>Real-time Applications</a:t>
            </a:r>
          </a:p>
          <a:p>
            <a:pPr algn="just"/>
            <a:r>
              <a:rPr lang="en-US" sz="2000" b="0" i="0" dirty="0">
                <a:solidFill>
                  <a:srgbClr val="000000"/>
                </a:solidFill>
                <a:effectLst/>
                <a:latin typeface="Nunito" panose="020B0604020202020204" pitchFamily="2" charset="0"/>
              </a:rPr>
              <a:t>A real-time application (RTA) is an application that functions within a period that the user senses as immediate or current.</a:t>
            </a:r>
          </a:p>
          <a:p>
            <a:pPr algn="just"/>
            <a:r>
              <a:rPr lang="en-US" sz="2000" b="0" i="0" dirty="0">
                <a:solidFill>
                  <a:srgbClr val="000000"/>
                </a:solidFill>
                <a:effectLst/>
                <a:latin typeface="Nunito" panose="020B0604020202020204" pitchFamily="2" charset="0"/>
              </a:rPr>
              <a:t>Some examples of real-time applications are −</a:t>
            </a:r>
          </a:p>
          <a:p>
            <a:pPr algn="just">
              <a:buFont typeface="Arial" panose="020B0604020202020204" pitchFamily="34" charset="0"/>
              <a:buChar char="•"/>
            </a:pPr>
            <a:r>
              <a:rPr lang="en-US" sz="2000" b="1" i="0" dirty="0">
                <a:solidFill>
                  <a:srgbClr val="000000"/>
                </a:solidFill>
                <a:effectLst/>
                <a:latin typeface="Nunito" panose="020B0604020202020204" pitchFamily="2" charset="0"/>
              </a:rPr>
              <a:t>Instant messengers</a:t>
            </a:r>
            <a:r>
              <a:rPr lang="en-US" sz="2000" b="0" i="0" dirty="0">
                <a:solidFill>
                  <a:srgbClr val="000000"/>
                </a:solidFill>
                <a:effectLst/>
                <a:latin typeface="Nunito" panose="020B0604020202020204" pitchFamily="2" charset="0"/>
              </a:rPr>
              <a:t> − Chat apps like </a:t>
            </a:r>
            <a:r>
              <a:rPr lang="en-US" sz="2000" b="0" i="0" dirty="0" err="1">
                <a:solidFill>
                  <a:srgbClr val="000000"/>
                </a:solidFill>
                <a:effectLst/>
                <a:latin typeface="Nunito" panose="020B0604020202020204" pitchFamily="2" charset="0"/>
              </a:rPr>
              <a:t>Whatsapp</a:t>
            </a:r>
            <a:r>
              <a:rPr lang="en-US" sz="2000" b="0" i="0" dirty="0">
                <a:solidFill>
                  <a:srgbClr val="000000"/>
                </a:solidFill>
                <a:effectLst/>
                <a:latin typeface="Nunito" panose="020B0604020202020204" pitchFamily="2" charset="0"/>
              </a:rPr>
              <a:t>, Facebook Messenger, etc. You need not refresh your app/website to receive new messages.</a:t>
            </a:r>
          </a:p>
          <a:p>
            <a:pPr algn="just">
              <a:buFont typeface="Arial" panose="020B0604020202020204" pitchFamily="34" charset="0"/>
              <a:buChar char="•"/>
            </a:pPr>
            <a:r>
              <a:rPr lang="en-US" sz="2000" b="1" i="0" dirty="0">
                <a:solidFill>
                  <a:srgbClr val="000000"/>
                </a:solidFill>
                <a:effectLst/>
                <a:latin typeface="Nunito" panose="020B0604020202020204" pitchFamily="2" charset="0"/>
              </a:rPr>
              <a:t>Push Notifications</a:t>
            </a:r>
            <a:r>
              <a:rPr lang="en-US" sz="2000" b="0" i="0" dirty="0">
                <a:solidFill>
                  <a:srgbClr val="000000"/>
                </a:solidFill>
                <a:effectLst/>
                <a:latin typeface="Nunito" panose="020B0604020202020204" pitchFamily="2" charset="0"/>
              </a:rPr>
              <a:t> − When someone tags you in a picture on Facebook, you receive a notification instantly.</a:t>
            </a:r>
          </a:p>
          <a:p>
            <a:pPr algn="just">
              <a:buFont typeface="Arial" panose="020B0604020202020204" pitchFamily="34" charset="0"/>
              <a:buChar char="•"/>
            </a:pPr>
            <a:r>
              <a:rPr lang="en-US" sz="2000" b="1" i="0" dirty="0">
                <a:solidFill>
                  <a:srgbClr val="000000"/>
                </a:solidFill>
                <a:effectLst/>
                <a:latin typeface="Nunito" panose="020B0604020202020204" pitchFamily="2" charset="0"/>
              </a:rPr>
              <a:t>Collaboration Applications</a:t>
            </a:r>
            <a:r>
              <a:rPr lang="en-US" sz="2000" b="0" i="0" dirty="0">
                <a:solidFill>
                  <a:srgbClr val="000000"/>
                </a:solidFill>
                <a:effectLst/>
                <a:latin typeface="Nunito" panose="020B0604020202020204" pitchFamily="2" charset="0"/>
              </a:rPr>
              <a:t> − Apps like google docs, which allow multiple people to update same documents simultaneously and apply changes to all people's instances.</a:t>
            </a:r>
          </a:p>
          <a:p>
            <a:pPr algn="just">
              <a:buFont typeface="Arial" panose="020B0604020202020204" pitchFamily="34" charset="0"/>
              <a:buChar char="•"/>
            </a:pPr>
            <a:r>
              <a:rPr lang="en-US" sz="2000" b="1" i="0" dirty="0">
                <a:solidFill>
                  <a:srgbClr val="000000"/>
                </a:solidFill>
                <a:effectLst/>
                <a:latin typeface="Nunito" panose="020B0604020202020204" pitchFamily="2" charset="0"/>
              </a:rPr>
              <a:t>Online Gaming</a:t>
            </a:r>
            <a:r>
              <a:rPr lang="en-US" sz="2000" b="0" i="0" dirty="0">
                <a:solidFill>
                  <a:srgbClr val="000000"/>
                </a:solidFill>
                <a:effectLst/>
                <a:latin typeface="Nunito" panose="020B0604020202020204" pitchFamily="2" charset="0"/>
              </a:rPr>
              <a:t> − Games like Counter Strike, Call of Duty, etc., are also some examples of real-time applications.</a:t>
            </a:r>
          </a:p>
          <a:p>
            <a:endParaRPr lang="en-IN" sz="2000" dirty="0"/>
          </a:p>
        </p:txBody>
      </p:sp>
    </p:spTree>
    <p:extLst>
      <p:ext uri="{BB962C8B-B14F-4D97-AF65-F5344CB8AC3E}">
        <p14:creationId xmlns:p14="http://schemas.microsoft.com/office/powerpoint/2010/main" val="12530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B3D98-8D3C-DE9C-EB49-D27A954F550C}"/>
              </a:ext>
            </a:extLst>
          </p:cNvPr>
          <p:cNvSpPr>
            <a:spLocks noGrp="1"/>
          </p:cNvSpPr>
          <p:nvPr>
            <p:ph idx="1"/>
          </p:nvPr>
        </p:nvSpPr>
        <p:spPr>
          <a:xfrm>
            <a:off x="457200" y="116632"/>
            <a:ext cx="8229600" cy="6192728"/>
          </a:xfrm>
        </p:spPr>
        <p:txBody>
          <a:bodyPr/>
          <a:lstStyle/>
          <a:p>
            <a:r>
              <a:rPr lang="en-US" b="0" i="0" dirty="0">
                <a:solidFill>
                  <a:srgbClr val="000000"/>
                </a:solidFill>
                <a:effectLst/>
                <a:latin typeface="Nunito" pitchFamily="2" charset="0"/>
              </a:rPr>
              <a:t>Sockets have traditionally been the solution around which most real-time systems are architected, providing a bi-directional communication channel between a client and a server. This means that the server can push messages to clients. Whenever an event occurs, the idea is that the server will get it and push it to the concerned connected clients.</a:t>
            </a:r>
          </a:p>
          <a:p>
            <a:r>
              <a:rPr lang="en-US" dirty="0">
                <a:solidFill>
                  <a:srgbClr val="000000"/>
                </a:solidFill>
                <a:latin typeface="Nunito" pitchFamily="2" charset="0"/>
              </a:rPr>
              <a:t>Install : </a:t>
            </a:r>
            <a:r>
              <a:rPr lang="en-US" dirty="0" err="1">
                <a:solidFill>
                  <a:srgbClr val="000000"/>
                </a:solidFill>
                <a:latin typeface="Nunito" pitchFamily="2" charset="0"/>
              </a:rPr>
              <a:t>npm</a:t>
            </a:r>
            <a:r>
              <a:rPr lang="en-US" dirty="0">
                <a:solidFill>
                  <a:srgbClr val="000000"/>
                </a:solidFill>
                <a:latin typeface="Nunito" pitchFamily="2" charset="0"/>
              </a:rPr>
              <a:t> install socket.io</a:t>
            </a:r>
            <a:endParaRPr lang="en-IN" dirty="0"/>
          </a:p>
        </p:txBody>
      </p:sp>
    </p:spTree>
    <p:extLst>
      <p:ext uri="{BB962C8B-B14F-4D97-AF65-F5344CB8AC3E}">
        <p14:creationId xmlns:p14="http://schemas.microsoft.com/office/powerpoint/2010/main" val="145135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Basic Terminology Of Socket.io</a:t>
            </a:r>
            <a:endParaRPr lang="en-IN" dirty="0"/>
          </a:p>
        </p:txBody>
      </p:sp>
      <p:sp>
        <p:nvSpPr>
          <p:cNvPr id="3" name="Content Placeholder 2"/>
          <p:cNvSpPr>
            <a:spLocks noGrp="1"/>
          </p:cNvSpPr>
          <p:nvPr>
            <p:ph idx="1"/>
          </p:nvPr>
        </p:nvSpPr>
        <p:spPr/>
        <p:txBody>
          <a:bodyPr>
            <a:normAutofit lnSpcReduction="10000"/>
          </a:bodyPr>
          <a:lstStyle/>
          <a:p>
            <a:pPr marL="457200" indent="-457200" algn="just"/>
            <a:r>
              <a:rPr lang="en-US" dirty="0" err="1"/>
              <a:t>io.on</a:t>
            </a:r>
            <a:r>
              <a:rPr lang="en-US" dirty="0"/>
              <a:t>(‘connection’,()=&gt;{}) // whenever connection is </a:t>
            </a:r>
            <a:r>
              <a:rPr lang="en-US" dirty="0" err="1"/>
              <a:t>stablished</a:t>
            </a:r>
            <a:r>
              <a:rPr lang="en-US" dirty="0"/>
              <a:t> between client and server this function is called.</a:t>
            </a:r>
          </a:p>
          <a:p>
            <a:pPr marL="457200" indent="-457200" algn="just"/>
            <a:r>
              <a:rPr lang="en-US" dirty="0" err="1"/>
              <a:t>socket.on</a:t>
            </a:r>
            <a:r>
              <a:rPr lang="en-US" dirty="0"/>
              <a:t>(‘name of event’,()=&gt;{}) this is used both in client side and server side to listen to the event which is emitted by </a:t>
            </a:r>
            <a:r>
              <a:rPr lang="en-US" dirty="0" err="1"/>
              <a:t>socket.emit</a:t>
            </a:r>
            <a:r>
              <a:rPr lang="en-US" dirty="0"/>
              <a:t> and run the code inside it</a:t>
            </a:r>
          </a:p>
          <a:p>
            <a:pPr marL="457200" indent="-457200" algn="just"/>
            <a:r>
              <a:rPr lang="en-US" dirty="0" err="1"/>
              <a:t>socket.emit</a:t>
            </a:r>
            <a:r>
              <a:rPr lang="en-US" dirty="0"/>
              <a:t>(‘name of event’,()=&gt;{}) // this is used in both client side (</a:t>
            </a:r>
            <a:r>
              <a:rPr lang="en-US" dirty="0" err="1"/>
              <a:t>js</a:t>
            </a:r>
            <a:r>
              <a:rPr lang="en-US" dirty="0"/>
              <a:t>) and server side this emits the event which the client or server will listen to</a:t>
            </a:r>
            <a:endParaRPr lang="en-IN" dirty="0"/>
          </a:p>
        </p:txBody>
      </p:sp>
    </p:spTree>
    <p:extLst>
      <p:ext uri="{BB962C8B-B14F-4D97-AF65-F5344CB8AC3E}">
        <p14:creationId xmlns:p14="http://schemas.microsoft.com/office/powerpoint/2010/main" val="325190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80B-B5FB-6B77-EFD0-256393FD4B8C}"/>
              </a:ext>
            </a:extLst>
          </p:cNvPr>
          <p:cNvSpPr>
            <a:spLocks noGrp="1"/>
          </p:cNvSpPr>
          <p:nvPr>
            <p:ph type="title"/>
          </p:nvPr>
        </p:nvSpPr>
        <p:spPr/>
        <p:txBody>
          <a:bodyPr>
            <a:normAutofit/>
          </a:bodyPr>
          <a:lstStyle/>
          <a:p>
            <a:r>
              <a:rPr lang="en-US" sz="1600" b="0" i="0" dirty="0">
                <a:solidFill>
                  <a:srgbClr val="000000"/>
                </a:solidFill>
                <a:effectLst/>
                <a:latin typeface="Nunito" pitchFamily="2" charset="0"/>
              </a:rPr>
              <a:t>Program for it will log "A user connected", every time a user goes to this page and "A user disconnected", every time someone navigates away/closes this page.</a:t>
            </a:r>
            <a:endParaRPr lang="en-IN" sz="1600" dirty="0"/>
          </a:p>
        </p:txBody>
      </p:sp>
      <p:sp>
        <p:nvSpPr>
          <p:cNvPr id="3" name="Content Placeholder 2">
            <a:extLst>
              <a:ext uri="{FF2B5EF4-FFF2-40B4-BE49-F238E27FC236}">
                <a16:creationId xmlns:a16="http://schemas.microsoft.com/office/drawing/2014/main" id="{EBED6205-FD1F-8B81-1EEE-FB3469357F48}"/>
              </a:ext>
            </a:extLst>
          </p:cNvPr>
          <p:cNvSpPr>
            <a:spLocks noGrp="1"/>
          </p:cNvSpPr>
          <p:nvPr>
            <p:ph idx="1"/>
          </p:nvPr>
        </p:nvSpPr>
        <p:spPr/>
        <p:txBody>
          <a:bodyPr>
            <a:normAutofit fontScale="55000" lnSpcReduction="20000"/>
          </a:bodyPr>
          <a:lstStyle/>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app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'express'</a:t>
            </a:r>
            <a:r>
              <a:rPr lang="en-IN" b="0" dirty="0">
                <a:solidFill>
                  <a:srgbClr val="D4D4D4"/>
                </a:solidFill>
                <a:effectLst/>
                <a:latin typeface="Consolas" panose="020B0609020204030204" pitchFamily="49" charset="0"/>
              </a:rPr>
              <a:t>)();</a:t>
            </a: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Server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app</a:t>
            </a:r>
            <a:r>
              <a:rPr lang="en-IN" b="0" dirty="0">
                <a:solidFill>
                  <a:srgbClr val="D4D4D4"/>
                </a:solidFill>
                <a:effectLst/>
                <a:latin typeface="Consolas" panose="020B0609020204030204" pitchFamily="49" charset="0"/>
              </a:rPr>
              <a:t>)</a:t>
            </a:r>
          </a:p>
          <a:p>
            <a:pPr marL="137160" indent="0">
              <a:buNone/>
            </a:pP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io</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'socket.io'</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pPr marL="137160" indent="0">
              <a:buNone/>
            </a:pPr>
            <a:br>
              <a:rPr lang="en-IN" b="0" dirty="0">
                <a:solidFill>
                  <a:srgbClr val="D4D4D4"/>
                </a:solidFill>
                <a:effectLst/>
                <a:latin typeface="Consolas" panose="020B0609020204030204" pitchFamily="49" charset="0"/>
              </a:rPr>
            </a:br>
            <a:r>
              <a:rPr lang="en-IN" b="0" dirty="0" err="1">
                <a:solidFill>
                  <a:srgbClr val="9CDCFE"/>
                </a:solidFill>
                <a:effectLst/>
                <a:latin typeface="Consolas" panose="020B0609020204030204" pitchFamily="49" charset="0"/>
              </a:rPr>
              <a:t>app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sendFile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__</a:t>
            </a:r>
            <a:r>
              <a:rPr lang="en-IN" b="0" dirty="0" err="1">
                <a:solidFill>
                  <a:srgbClr val="9CDCFE"/>
                </a:solidFill>
                <a:effectLst/>
                <a:latin typeface="Consolas" panose="020B0609020204030204" pitchFamily="49" charset="0"/>
              </a:rPr>
              <a:t>dirname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'/2.html'</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r>
              <a:rPr lang="en-IN" b="0" dirty="0">
                <a:solidFill>
                  <a:srgbClr val="6A9955"/>
                </a:solidFill>
                <a:effectLst/>
                <a:latin typeface="Consolas" panose="020B0609020204030204" pitchFamily="49" charset="0"/>
              </a:rPr>
              <a:t>//Whenever someone connects this gets executed</a:t>
            </a:r>
            <a:endParaRPr lang="en-IN" b="0" dirty="0">
              <a:solidFill>
                <a:srgbClr val="D4D4D4"/>
              </a:solidFill>
              <a:effectLst/>
              <a:latin typeface="Consolas" panose="020B0609020204030204" pitchFamily="49" charset="0"/>
            </a:endParaRPr>
          </a:p>
          <a:p>
            <a:pPr marL="137160" indent="0">
              <a:buNone/>
            </a:pPr>
            <a:r>
              <a:rPr lang="en-IN" b="0" dirty="0" err="1">
                <a:solidFill>
                  <a:srgbClr val="9CDCFE"/>
                </a:solidFill>
                <a:effectLst/>
                <a:latin typeface="Consolas" panose="020B0609020204030204" pitchFamily="49" charset="0"/>
              </a:rPr>
              <a:t>io</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'connection'</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socket</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 user 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//Whenever someone disconnects this piece of code executed</a:t>
            </a:r>
            <a:endParaRPr lang="en-IN" b="0" dirty="0">
              <a:solidFill>
                <a:srgbClr val="D4D4D4"/>
              </a:solidFill>
              <a:effectLst/>
              <a:latin typeface="Consolas" panose="020B0609020204030204" pitchFamily="49" charset="0"/>
            </a:endParaRPr>
          </a:p>
          <a:p>
            <a:pPr marL="137160" indent="0">
              <a:buNone/>
            </a:pP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socket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'disconnect'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 {</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 user disconnected'</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p>
          <a:p>
            <a:pPr marL="137160" indent="0">
              <a:buNone/>
            </a:pPr>
            <a:r>
              <a:rPr lang="en-IN" b="0" dirty="0">
                <a:solidFill>
                  <a:srgbClr val="D4D4D4"/>
                </a:solidFill>
                <a:effectLst/>
                <a:latin typeface="Consolas" panose="020B0609020204030204" pitchFamily="49" charset="0"/>
              </a:rPr>
              <a:t> });</a:t>
            </a:r>
          </a:p>
          <a:p>
            <a:pPr marL="137160" indent="0">
              <a:buNone/>
            </a:pPr>
            <a:br>
              <a:rPr lang="en-IN" b="0" dirty="0">
                <a:solidFill>
                  <a:srgbClr val="D4D4D4"/>
                </a:solidFill>
                <a:effectLst/>
                <a:latin typeface="Consolas" panose="020B0609020204030204" pitchFamily="49" charset="0"/>
              </a:rPr>
            </a:br>
            <a:r>
              <a:rPr lang="en-IN" b="0" dirty="0" err="1">
                <a:solidFill>
                  <a:srgbClr val="9CDCFE"/>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3000</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'listening on *:3000'</a:t>
            </a:r>
            <a:r>
              <a:rPr lang="en-IN" b="0" dirty="0">
                <a:solidFill>
                  <a:srgbClr val="D4D4D4"/>
                </a:solidFill>
                <a:effectLst/>
                <a:latin typeface="Consolas" panose="020B0609020204030204" pitchFamily="49" charset="0"/>
              </a:rPr>
              <a:t>);</a:t>
            </a:r>
          </a:p>
          <a:p>
            <a:pPr marL="137160" indent="0">
              <a:buNone/>
            </a:pPr>
            <a:r>
              <a:rPr lang="en-IN" b="0" dirty="0">
                <a:solidFill>
                  <a:srgbClr val="D4D4D4"/>
                </a:solidFill>
                <a:effectLst/>
                <a:latin typeface="Consolas" panose="020B0609020204030204" pitchFamily="49" charset="0"/>
              </a:rPr>
              <a:t>});</a:t>
            </a:r>
          </a:p>
          <a:p>
            <a:pPr marL="137160" indent="0">
              <a:buNone/>
            </a:pPr>
            <a:endParaRPr lang="en-IN" dirty="0"/>
          </a:p>
        </p:txBody>
      </p:sp>
    </p:spTree>
    <p:extLst>
      <p:ext uri="{BB962C8B-B14F-4D97-AF65-F5344CB8AC3E}">
        <p14:creationId xmlns:p14="http://schemas.microsoft.com/office/powerpoint/2010/main" val="265409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35E7D-6FEF-0D4F-8900-D4B95D3F947F}"/>
              </a:ext>
            </a:extLst>
          </p:cNvPr>
          <p:cNvSpPr>
            <a:spLocks noGrp="1"/>
          </p:cNvSpPr>
          <p:nvPr>
            <p:ph idx="1"/>
          </p:nvPr>
        </p:nvSpPr>
        <p:spPr>
          <a:xfrm>
            <a:off x="457200" y="260648"/>
            <a:ext cx="8229600" cy="6048712"/>
          </a:xfrm>
        </p:spPr>
        <p:txBody>
          <a:bodyPr>
            <a:normAutofit/>
          </a:bodyPr>
          <a:lstStyle/>
          <a:p>
            <a:pPr marL="13716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DOCTYPE</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html</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html</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head</a:t>
            </a:r>
            <a:r>
              <a:rPr lang="en-IN" sz="1400" b="0" dirty="0">
                <a:solidFill>
                  <a:srgbClr val="808080"/>
                </a:solidFill>
                <a:effectLst/>
                <a:latin typeface="Consolas" panose="020B0609020204030204" pitchFamily="49" charset="0"/>
              </a:rPr>
              <a:t>&gt;&lt;</a:t>
            </a:r>
            <a:r>
              <a:rPr lang="en-IN" sz="1400" b="0" dirty="0">
                <a:solidFill>
                  <a:srgbClr val="569CD6"/>
                </a:solidFill>
                <a:effectLst/>
                <a:latin typeface="Consolas" panose="020B0609020204030204" pitchFamily="49" charset="0"/>
              </a:rPr>
              <a:t>title</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Hello world</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title</a:t>
            </a:r>
            <a:r>
              <a:rPr lang="en-IN" sz="1400" b="0" dirty="0">
                <a:solidFill>
                  <a:srgbClr val="808080"/>
                </a:solidFill>
                <a:effectLst/>
                <a:latin typeface="Consolas" panose="020B0609020204030204" pitchFamily="49" charset="0"/>
              </a:rPr>
              <a:t>&gt;&lt;/</a:t>
            </a:r>
            <a:r>
              <a:rPr lang="en-IN" sz="1400" b="0" dirty="0">
                <a:solidFill>
                  <a:srgbClr val="569CD6"/>
                </a:solidFill>
                <a:effectLst/>
                <a:latin typeface="Consolas" panose="020B0609020204030204" pitchFamily="49" charset="0"/>
              </a:rPr>
              <a:t>head</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script</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src</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"/socket.io/socket.io.js"</a:t>
            </a:r>
            <a:r>
              <a:rPr lang="en-IN" sz="1400" b="0" dirty="0">
                <a:solidFill>
                  <a:srgbClr val="808080"/>
                </a:solidFill>
                <a:effectLst/>
                <a:latin typeface="Consolas" panose="020B0609020204030204" pitchFamily="49" charset="0"/>
              </a:rPr>
              <a:t>&gt;&lt;/</a:t>
            </a:r>
            <a:r>
              <a:rPr lang="en-IN" sz="1400" b="0" dirty="0">
                <a:solidFill>
                  <a:srgbClr val="569CD6"/>
                </a:solidFill>
                <a:effectLst/>
                <a:latin typeface="Consolas" panose="020B0609020204030204" pitchFamily="49" charset="0"/>
              </a:rPr>
              <a:t>script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script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var</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socket</a:t>
            </a:r>
            <a:r>
              <a:rPr lang="en-IN" sz="1400" b="0" dirty="0">
                <a:solidFill>
                  <a:srgbClr val="D4D4D4"/>
                </a:solidFill>
                <a:effectLst/>
                <a:latin typeface="Consolas" panose="020B0609020204030204" pitchFamily="49" charset="0"/>
              </a:rPr>
              <a:t> = </a:t>
            </a:r>
            <a:r>
              <a:rPr lang="en-IN" sz="1400" b="0" dirty="0">
                <a:solidFill>
                  <a:srgbClr val="DCDCAA"/>
                </a:solidFill>
                <a:effectLst/>
                <a:latin typeface="Consolas" panose="020B0609020204030204" pitchFamily="49" charset="0"/>
              </a:rPr>
              <a:t>io</a:t>
            </a:r>
            <a:r>
              <a:rPr lang="en-IN" sz="1400" b="0" dirty="0">
                <a:solidFill>
                  <a:srgbClr val="D4D4D4"/>
                </a:solidFill>
                <a:effectLst/>
                <a:latin typeface="Consolas" panose="020B0609020204030204" pitchFamily="49" charset="0"/>
              </a:rPr>
              <a:t>();</a:t>
            </a:r>
          </a:p>
          <a:p>
            <a:pPr marL="13716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script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body</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Hello world</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body</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html</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137160" indent="0">
              <a:buNone/>
            </a:pPr>
            <a:endParaRPr lang="en-IN" sz="1400" dirty="0"/>
          </a:p>
        </p:txBody>
      </p:sp>
    </p:spTree>
    <p:extLst>
      <p:ext uri="{BB962C8B-B14F-4D97-AF65-F5344CB8AC3E}">
        <p14:creationId xmlns:p14="http://schemas.microsoft.com/office/powerpoint/2010/main" val="281015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Basic Terminology Of Socket.io</a:t>
            </a:r>
            <a:endParaRPr lang="en-IN" dirty="0"/>
          </a:p>
        </p:txBody>
      </p:sp>
      <p:sp>
        <p:nvSpPr>
          <p:cNvPr id="3" name="Content Placeholder 2"/>
          <p:cNvSpPr>
            <a:spLocks noGrp="1"/>
          </p:cNvSpPr>
          <p:nvPr>
            <p:ph idx="1"/>
          </p:nvPr>
        </p:nvSpPr>
        <p:spPr/>
        <p:txBody>
          <a:bodyPr>
            <a:normAutofit/>
          </a:bodyPr>
          <a:lstStyle/>
          <a:p>
            <a:pPr algn="just"/>
            <a:r>
              <a:rPr lang="en-US" dirty="0" err="1"/>
              <a:t>socket.on</a:t>
            </a:r>
            <a:r>
              <a:rPr lang="en-US" dirty="0"/>
              <a:t>(‘disconnect’,()=&gt;{}) internal socket function use it when you want to know when a client disconnects</a:t>
            </a:r>
          </a:p>
        </p:txBody>
      </p:sp>
    </p:spTree>
    <p:extLst>
      <p:ext uri="{BB962C8B-B14F-4D97-AF65-F5344CB8AC3E}">
        <p14:creationId xmlns:p14="http://schemas.microsoft.com/office/powerpoint/2010/main" val="17304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E166-CB98-F253-3B35-0AE177C61894}"/>
              </a:ext>
            </a:extLst>
          </p:cNvPr>
          <p:cNvSpPr>
            <a:spLocks noGrp="1"/>
          </p:cNvSpPr>
          <p:nvPr>
            <p:ph type="title"/>
          </p:nvPr>
        </p:nvSpPr>
        <p:spPr/>
        <p:txBody>
          <a:bodyPr>
            <a:normAutofit fontScale="90000"/>
          </a:bodyPr>
          <a:lstStyle/>
          <a:p>
            <a:r>
              <a:rPr lang="en-IN" dirty="0"/>
              <a:t>Socket event handling</a:t>
            </a:r>
            <a:br>
              <a:rPr lang="en-IN" dirty="0"/>
            </a:br>
            <a:endParaRPr lang="en-IN" dirty="0"/>
          </a:p>
        </p:txBody>
      </p:sp>
      <p:sp>
        <p:nvSpPr>
          <p:cNvPr id="3" name="Content Placeholder 2">
            <a:extLst>
              <a:ext uri="{FF2B5EF4-FFF2-40B4-BE49-F238E27FC236}">
                <a16:creationId xmlns:a16="http://schemas.microsoft.com/office/drawing/2014/main" id="{72759494-A69B-29AA-6CCD-4FC01531399B}"/>
              </a:ext>
            </a:extLst>
          </p:cNvPr>
          <p:cNvSpPr>
            <a:spLocks noGrp="1"/>
          </p:cNvSpPr>
          <p:nvPr>
            <p:ph idx="1"/>
          </p:nvPr>
        </p:nvSpPr>
        <p:spPr/>
        <p:txBody>
          <a:bodyPr>
            <a:normAutofit fontScale="62500" lnSpcReduction="20000"/>
          </a:bodyPr>
          <a:lstStyle/>
          <a:p>
            <a:pPr marL="137160" indent="0" algn="just">
              <a:buNone/>
            </a:pPr>
            <a:r>
              <a:rPr lang="en-US" b="0" i="0" dirty="0">
                <a:solidFill>
                  <a:srgbClr val="000000"/>
                </a:solidFill>
                <a:effectLst/>
                <a:latin typeface="Nunito" pitchFamily="2" charset="0"/>
              </a:rPr>
              <a:t>Sockets work based on events. There are some reserved events, which can be accessed using the socket object on the server side.</a:t>
            </a:r>
          </a:p>
          <a:p>
            <a:pPr algn="just"/>
            <a:r>
              <a:rPr lang="en-US" b="0" i="0" dirty="0">
                <a:solidFill>
                  <a:srgbClr val="000000"/>
                </a:solidFill>
                <a:effectLst/>
                <a:latin typeface="Nunito" pitchFamily="2" charset="0"/>
              </a:rPr>
              <a:t>These are −</a:t>
            </a:r>
          </a:p>
          <a:p>
            <a:pPr algn="l">
              <a:buFont typeface="Arial" panose="020B0604020202020204" pitchFamily="34" charset="0"/>
              <a:buChar char="•"/>
            </a:pPr>
            <a:r>
              <a:rPr lang="en-US" b="0" i="0" dirty="0">
                <a:solidFill>
                  <a:srgbClr val="000000"/>
                </a:solidFill>
                <a:effectLst/>
                <a:latin typeface="Nunito" pitchFamily="2" charset="0"/>
              </a:rPr>
              <a:t>Connect</a:t>
            </a:r>
          </a:p>
          <a:p>
            <a:pPr algn="l">
              <a:buFont typeface="Arial" panose="020B0604020202020204" pitchFamily="34" charset="0"/>
              <a:buChar char="•"/>
            </a:pPr>
            <a:r>
              <a:rPr lang="en-US" b="0" i="0" dirty="0">
                <a:solidFill>
                  <a:srgbClr val="000000"/>
                </a:solidFill>
                <a:effectLst/>
                <a:latin typeface="Nunito" pitchFamily="2" charset="0"/>
              </a:rPr>
              <a:t>Message</a:t>
            </a:r>
          </a:p>
          <a:p>
            <a:pPr algn="l">
              <a:buFont typeface="Arial" panose="020B0604020202020204" pitchFamily="34" charset="0"/>
              <a:buChar char="•"/>
            </a:pPr>
            <a:r>
              <a:rPr lang="en-US" b="0" i="0" dirty="0">
                <a:solidFill>
                  <a:srgbClr val="000000"/>
                </a:solidFill>
                <a:effectLst/>
                <a:latin typeface="Nunito" pitchFamily="2" charset="0"/>
              </a:rPr>
              <a:t>Disconnect</a:t>
            </a:r>
          </a:p>
          <a:p>
            <a:pPr algn="l">
              <a:buFont typeface="Arial" panose="020B0604020202020204" pitchFamily="34" charset="0"/>
              <a:buChar char="•"/>
            </a:pPr>
            <a:r>
              <a:rPr lang="en-US" b="0" i="0" dirty="0">
                <a:solidFill>
                  <a:srgbClr val="000000"/>
                </a:solidFill>
                <a:effectLst/>
                <a:latin typeface="Nunito" pitchFamily="2" charset="0"/>
              </a:rPr>
              <a:t>Reconnect</a:t>
            </a:r>
          </a:p>
          <a:p>
            <a:pPr algn="l">
              <a:buFont typeface="Arial" panose="020B0604020202020204" pitchFamily="34" charset="0"/>
              <a:buChar char="•"/>
            </a:pPr>
            <a:r>
              <a:rPr lang="en-US" b="0" i="0" dirty="0">
                <a:solidFill>
                  <a:srgbClr val="000000"/>
                </a:solidFill>
                <a:effectLst/>
                <a:latin typeface="Nunito" pitchFamily="2" charset="0"/>
              </a:rPr>
              <a:t>Ping</a:t>
            </a:r>
          </a:p>
          <a:p>
            <a:pPr algn="l">
              <a:buFont typeface="Arial" panose="020B0604020202020204" pitchFamily="34" charset="0"/>
              <a:buChar char="•"/>
            </a:pPr>
            <a:r>
              <a:rPr lang="en-US" b="0" i="0" dirty="0">
                <a:solidFill>
                  <a:srgbClr val="000000"/>
                </a:solidFill>
                <a:effectLst/>
                <a:latin typeface="Nunito" pitchFamily="2" charset="0"/>
              </a:rPr>
              <a:t>Join and</a:t>
            </a:r>
          </a:p>
          <a:p>
            <a:pPr algn="l">
              <a:buFont typeface="Arial" panose="020B0604020202020204" pitchFamily="34" charset="0"/>
              <a:buChar char="•"/>
            </a:pPr>
            <a:r>
              <a:rPr lang="en-US" b="0" i="0" dirty="0">
                <a:solidFill>
                  <a:srgbClr val="000000"/>
                </a:solidFill>
                <a:effectLst/>
                <a:latin typeface="Nunito" pitchFamily="2" charset="0"/>
              </a:rPr>
              <a:t>Leave.</a:t>
            </a:r>
          </a:p>
          <a:p>
            <a:pPr marL="137160" indent="0" algn="just">
              <a:buNone/>
            </a:pPr>
            <a:r>
              <a:rPr lang="en-US" b="0" i="0" dirty="0">
                <a:solidFill>
                  <a:srgbClr val="000000"/>
                </a:solidFill>
                <a:effectLst/>
                <a:latin typeface="Nunito" pitchFamily="2" charset="0"/>
              </a:rPr>
              <a:t>The client-side socket object also provides us with some reserved events, which are −</a:t>
            </a:r>
          </a:p>
          <a:p>
            <a:pPr algn="l">
              <a:buFont typeface="Arial" panose="020B0604020202020204" pitchFamily="34" charset="0"/>
              <a:buChar char="•"/>
            </a:pPr>
            <a:r>
              <a:rPr lang="en-US" b="0" i="0" dirty="0">
                <a:solidFill>
                  <a:srgbClr val="000000"/>
                </a:solidFill>
                <a:effectLst/>
                <a:latin typeface="Nunito" pitchFamily="2" charset="0"/>
              </a:rPr>
              <a:t>Connect</a:t>
            </a:r>
          </a:p>
          <a:p>
            <a:pPr algn="l">
              <a:buFont typeface="Arial" panose="020B0604020202020204" pitchFamily="34" charset="0"/>
              <a:buChar char="•"/>
            </a:pPr>
            <a:r>
              <a:rPr lang="en-US" b="0" i="0" dirty="0" err="1">
                <a:solidFill>
                  <a:srgbClr val="000000"/>
                </a:solidFill>
                <a:effectLst/>
                <a:latin typeface="Nunito" pitchFamily="2" charset="0"/>
              </a:rPr>
              <a:t>Connect_error</a:t>
            </a: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err="1">
                <a:solidFill>
                  <a:srgbClr val="000000"/>
                </a:solidFill>
                <a:effectLst/>
                <a:latin typeface="Nunito" pitchFamily="2" charset="0"/>
              </a:rPr>
              <a:t>Connect_timeout</a:t>
            </a: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Reconnect, etc.</a:t>
            </a:r>
          </a:p>
          <a:p>
            <a:endParaRPr lang="en-IN" dirty="0"/>
          </a:p>
        </p:txBody>
      </p:sp>
    </p:spTree>
    <p:extLst>
      <p:ext uri="{BB962C8B-B14F-4D97-AF65-F5344CB8AC3E}">
        <p14:creationId xmlns:p14="http://schemas.microsoft.com/office/powerpoint/2010/main" val="89273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2856</TotalTime>
  <Words>2025</Words>
  <Application>Microsoft Office PowerPoint</Application>
  <PresentationFormat>On-screen Show (4:3)</PresentationFormat>
  <Paragraphs>228</Paragraphs>
  <Slides>22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Book Antiqua</vt:lpstr>
      <vt:lpstr>Calibri</vt:lpstr>
      <vt:lpstr>Consolas</vt:lpstr>
      <vt:lpstr>Heebo</vt:lpstr>
      <vt:lpstr>Lucida Sans</vt:lpstr>
      <vt:lpstr>Nunito</vt:lpstr>
      <vt:lpstr>Wingdings</vt:lpstr>
      <vt:lpstr>Wingdings 2</vt:lpstr>
      <vt:lpstr>Wingdings 3</vt:lpstr>
      <vt:lpstr>Apex</vt:lpstr>
      <vt:lpstr>Socket.IO</vt:lpstr>
      <vt:lpstr>Socket.IO</vt:lpstr>
      <vt:lpstr>PowerPoint Presentation</vt:lpstr>
      <vt:lpstr>PowerPoint Presentation</vt:lpstr>
      <vt:lpstr>Basic Terminology Of Socket.io</vt:lpstr>
      <vt:lpstr>Program for it will log "A user connected", every time a user goes to this page and "A user disconnected", every time someone navigates away/closes this page.</vt:lpstr>
      <vt:lpstr>PowerPoint Presentation</vt:lpstr>
      <vt:lpstr>Basic Terminology Of Socket.io</vt:lpstr>
      <vt:lpstr>Socket event handling </vt:lpstr>
      <vt:lpstr>Using Message event to pass message from server to client</vt:lpstr>
      <vt:lpstr>PowerPoint Presentation</vt:lpstr>
      <vt:lpstr>Broadcasting</vt:lpstr>
      <vt:lpstr>Broadcasting</vt:lpstr>
      <vt:lpstr>App.js(code)</vt:lpstr>
      <vt:lpstr>3.html(code)</vt:lpstr>
      <vt:lpstr>Socket namespace</vt:lpstr>
      <vt:lpstr>Namespace.js</vt:lpstr>
      <vt:lpstr>4.html</vt:lpstr>
      <vt:lpstr>Socket.io rooms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isha sharma</cp:lastModifiedBy>
  <cp:revision>221</cp:revision>
  <dcterms:created xsi:type="dcterms:W3CDTF">2020-07-17T10:32:53Z</dcterms:created>
  <dcterms:modified xsi:type="dcterms:W3CDTF">2023-03-30T18:48:20Z</dcterms:modified>
</cp:coreProperties>
</file>