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Inter" charset="1" panose="020B0502030000000004"/>
      <p:regular r:id="rId27"/>
    </p:embeddedFont>
    <p:embeddedFont>
      <p:font typeface="DM Sans Bold" charset="1" panose="00000000000000000000"/>
      <p:regular r:id="rId28"/>
    </p:embeddedFont>
    <p:embeddedFont>
      <p:font typeface="Inter Bold" charset="1" panose="020B0802030000000004"/>
      <p:regular r:id="rId29"/>
    </p:embeddedFont>
    <p:embeddedFont>
      <p:font typeface="Times New Roman" charset="1" panose="02030502070405020303"/>
      <p:regular r:id="rId30"/>
    </p:embeddedFont>
    <p:embeddedFont>
      <p:font typeface="Arial Bold" charset="1" panose="020B0802020202020204"/>
      <p:regular r:id="rId31"/>
    </p:embeddedFont>
    <p:embeddedFont>
      <p:font typeface="Arial" charset="1" panose="020B0502020202020204"/>
      <p:regular r:id="rId32"/>
    </p:embeddedFont>
    <p:embeddedFont>
      <p:font typeface="Inter Italics" charset="1" panose="020B0502030000000004"/>
      <p:regular r:id="rId33"/>
    </p:embeddedFont>
    <p:embeddedFont>
      <p:font typeface="DM Sans" charset="1" panose="00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mailto:support@yourcompany.xyz" TargetMode="External" Type="http://schemas.openxmlformats.org/officeDocument/2006/relationships/hyperlink"/><Relationship Id="rId3" Target="https://fake-login.yourcompany.xyz" TargetMode="External" Type="http://schemas.openxmlformats.org/officeDocument/2006/relationships/hyperlink"/><Relationship Id="rId4" Target="http://malicious-phish-site.com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Gt9HVGSK8.mp4" Type="http://schemas.openxmlformats.org/officeDocument/2006/relationships/video"/><Relationship Id="rId4" Target="../media/VAGt9HVGSK8.mp4" Type="http://schemas.microsoft.com/office/2007/relationships/media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https://www.phishtool.com" TargetMode="External" Type="http://schemas.openxmlformats.org/officeDocument/2006/relationships/hyperlink"/><Relationship Id="rId4" Target="https://www.phishtool.com" TargetMode="External" Type="http://schemas.openxmlformats.org/officeDocument/2006/relationships/hyperlink"/><Relationship Id="rId5" Target="https://www.virustotal.com" TargetMode="External" Type="http://schemas.openxmlformats.org/officeDocument/2006/relationships/hyperlink"/><Relationship Id="rId6" Target="https://mxtoolbox.com/EmailHeaders.aspx" TargetMode="External" Type="http://schemas.openxmlformats.org/officeDocument/2006/relationships/hyperlink"/><Relationship Id="rId7" Target="https://toolbox.googleapps.com/apps/messageheader/" TargetMode="External" Type="http://schemas.openxmlformats.org/officeDocument/2006/relationships/hyperlink"/><Relationship Id="rId8" Target="https://urlscan.io" TargetMode="External" Type="http://schemas.openxmlformats.org/officeDocument/2006/relationships/hyperlink"/><Relationship Id="rId9" Target="https://www.phishtank.com" TargetMode="External" Type="http://schemas.openxmlformats.org/officeDocument/2006/relationships/hyperlink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https://www.linkedin.com/in/aman105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8032">
            <a:off x="-1186260" y="3109155"/>
            <a:ext cx="4174680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00585">
            <a:off x="229789" y="8379555"/>
            <a:ext cx="1342581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917906" y="0"/>
            <a:ext cx="4802599" cy="5118156"/>
          </a:xfrm>
          <a:custGeom>
            <a:avLst/>
            <a:gdLst/>
            <a:ahLst/>
            <a:cxnLst/>
            <a:rect r="r" b="b" t="t" l="l"/>
            <a:pathLst>
              <a:path h="5118156" w="4802599">
                <a:moveTo>
                  <a:pt x="0" y="0"/>
                </a:moveTo>
                <a:lnTo>
                  <a:pt x="4802599" y="0"/>
                </a:lnTo>
                <a:lnTo>
                  <a:pt x="4802599" y="5118156"/>
                </a:lnTo>
                <a:lnTo>
                  <a:pt x="0" y="51181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0" t="0" r="-305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86080" y="-1322662"/>
            <a:ext cx="13264030" cy="5160341"/>
            <a:chOff x="0" y="0"/>
            <a:chExt cx="17685373" cy="68804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85372" cy="6880454"/>
            </a:xfrm>
            <a:custGeom>
              <a:avLst/>
              <a:gdLst/>
              <a:ahLst/>
              <a:cxnLst/>
              <a:rect r="r" b="b" t="t" l="l"/>
              <a:pathLst>
                <a:path h="6880454" w="17685372">
                  <a:moveTo>
                    <a:pt x="0" y="0"/>
                  </a:moveTo>
                  <a:lnTo>
                    <a:pt x="17685372" y="0"/>
                  </a:lnTo>
                  <a:lnTo>
                    <a:pt x="17685372" y="6880454"/>
                  </a:lnTo>
                  <a:lnTo>
                    <a:pt x="0" y="68804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14300"/>
              <a:ext cx="17685373" cy="676615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1388"/>
                </a:lnSpc>
              </a:pPr>
              <a:r>
                <a:rPr lang="en-US" sz="10544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Phishing Awareness Training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35469" y="2195161"/>
            <a:ext cx="3643098" cy="4555911"/>
          </a:xfrm>
          <a:custGeom>
            <a:avLst/>
            <a:gdLst/>
            <a:ahLst/>
            <a:cxnLst/>
            <a:rect r="r" b="b" t="t" l="l"/>
            <a:pathLst>
              <a:path h="4555911" w="3643098">
                <a:moveTo>
                  <a:pt x="0" y="0"/>
                </a:moveTo>
                <a:lnTo>
                  <a:pt x="3643098" y="0"/>
                </a:lnTo>
                <a:lnTo>
                  <a:pt x="3643098" y="4555910"/>
                </a:lnTo>
                <a:lnTo>
                  <a:pt x="0" y="455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769463" y="3418578"/>
            <a:ext cx="3980647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-</a:t>
            </a:r>
            <a:r>
              <a:rPr lang="en-US" sz="27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Don’t Take the Bait!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40733" y="5810155"/>
            <a:ext cx="11648351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Learn to Spot, Stop, and Report Phishing Attacks.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6080" y="6991669"/>
            <a:ext cx="13957657" cy="179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3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elcome! Today, we’ll dive into the world of phishing—one of the most common cyber threats. By the end, you’ll be equipped to identify and avoid these traps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874" y="3081337"/>
            <a:ext cx="17448253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Answer: 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B) Forward the email to y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our IT security team or report it as phishing.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Explanation: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Never click on suspicious links or provide personal information. Reporting it helps protect others.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1045" y="1940713"/>
            <a:ext cx="16517027" cy="7606145"/>
            <a:chOff x="0" y="0"/>
            <a:chExt cx="22022703" cy="101415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22704" cy="10141527"/>
            </a:xfrm>
            <a:custGeom>
              <a:avLst/>
              <a:gdLst/>
              <a:ahLst/>
              <a:cxnLst/>
              <a:rect r="r" b="b" t="t" l="l"/>
              <a:pathLst>
                <a:path h="10141527" w="22022704">
                  <a:moveTo>
                    <a:pt x="0" y="0"/>
                  </a:moveTo>
                  <a:lnTo>
                    <a:pt x="22022704" y="0"/>
                  </a:lnTo>
                  <a:lnTo>
                    <a:pt x="22022704" y="10141527"/>
                  </a:lnTo>
                  <a:lnTo>
                    <a:pt x="0" y="101415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2022703" cy="101415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Question 3: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Which of the following is an example 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of a phishing technique?</a:t>
              </a: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A) Sending a fake invoice from a known vendor.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B) Calling you to confirm your identity.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C) Posting a job advertisement on LinkedIn.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D) Sending a newsletter from a subscribed service.</a:t>
              </a:r>
            </a:p>
            <a:p>
              <a:pPr algn="l">
                <a:lnSpc>
                  <a:spcPts val="6656"/>
                </a:lnSpc>
              </a:pPr>
            </a:p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22822" y="301516"/>
            <a:ext cx="9642356" cy="1454369"/>
            <a:chOff x="0" y="0"/>
            <a:chExt cx="19376414" cy="2922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76414" cy="2922569"/>
            </a:xfrm>
            <a:custGeom>
              <a:avLst/>
              <a:gdLst/>
              <a:ahLst/>
              <a:cxnLst/>
              <a:rect r="r" b="b" t="t" l="l"/>
              <a:pathLst>
                <a:path h="2922569" w="19376414">
                  <a:moveTo>
                    <a:pt x="0" y="0"/>
                  </a:moveTo>
                  <a:lnTo>
                    <a:pt x="19376414" y="0"/>
                  </a:lnTo>
                  <a:lnTo>
                    <a:pt x="19376414" y="2922569"/>
                  </a:lnTo>
                  <a:lnTo>
                    <a:pt x="0" y="292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376414" cy="2932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041"/>
                </a:lnSpc>
              </a:pPr>
              <a:r>
                <a:rPr lang="en-US" sz="6701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Phishing Email Quiz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874" y="3081337"/>
            <a:ext cx="17448253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Answer: 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A) Sending a fake inv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oice from a known vendor.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Explanation: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Attackers often impersonate trusted vendors to trick recipients into paying fraudulent invoices.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1045" y="1940713"/>
            <a:ext cx="16517027" cy="7606145"/>
            <a:chOff x="0" y="0"/>
            <a:chExt cx="22022703" cy="101415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22704" cy="10141527"/>
            </a:xfrm>
            <a:custGeom>
              <a:avLst/>
              <a:gdLst/>
              <a:ahLst/>
              <a:cxnLst/>
              <a:rect r="r" b="b" t="t" l="l"/>
              <a:pathLst>
                <a:path h="10141527" w="22022704">
                  <a:moveTo>
                    <a:pt x="0" y="0"/>
                  </a:moveTo>
                  <a:lnTo>
                    <a:pt x="22022704" y="0"/>
                  </a:lnTo>
                  <a:lnTo>
                    <a:pt x="22022704" y="10141527"/>
                  </a:lnTo>
                  <a:lnTo>
                    <a:pt x="0" y="101415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2022703" cy="101415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Question 4: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How 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can you verify if a link in an email is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safe without clicking it?</a:t>
              </a: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A) Hover over the link to see the actual URL.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B) Copy and paste the link into a search engine.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C) Ask a colleague if they received the same email.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D) Both A and B.</a:t>
              </a:r>
            </a:p>
            <a:p>
              <a:pPr algn="l">
                <a:lnSpc>
                  <a:spcPts val="6656"/>
                </a:lnSpc>
              </a:pPr>
            </a:p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22822" y="301516"/>
            <a:ext cx="9642356" cy="1454369"/>
            <a:chOff x="0" y="0"/>
            <a:chExt cx="19376414" cy="2922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76414" cy="2922569"/>
            </a:xfrm>
            <a:custGeom>
              <a:avLst/>
              <a:gdLst/>
              <a:ahLst/>
              <a:cxnLst/>
              <a:rect r="r" b="b" t="t" l="l"/>
              <a:pathLst>
                <a:path h="2922569" w="19376414">
                  <a:moveTo>
                    <a:pt x="0" y="0"/>
                  </a:moveTo>
                  <a:lnTo>
                    <a:pt x="19376414" y="0"/>
                  </a:lnTo>
                  <a:lnTo>
                    <a:pt x="19376414" y="2922569"/>
                  </a:lnTo>
                  <a:lnTo>
                    <a:pt x="0" y="292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376414" cy="2932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041"/>
                </a:lnSpc>
              </a:pPr>
              <a:r>
                <a:rPr lang="en-US" sz="6701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Phishing Email Quiz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874" y="3081337"/>
            <a:ext cx="17448253" cy="349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Answer: 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D) B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oth A and B.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Explanation: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Hovering reveals the true destination, and searching the URL can reveal if it’s associated with scams.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1045" y="1940713"/>
            <a:ext cx="16517027" cy="7606145"/>
            <a:chOff x="0" y="0"/>
            <a:chExt cx="22022703" cy="101415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22704" cy="10141527"/>
            </a:xfrm>
            <a:custGeom>
              <a:avLst/>
              <a:gdLst/>
              <a:ahLst/>
              <a:cxnLst/>
              <a:rect r="r" b="b" t="t" l="l"/>
              <a:pathLst>
                <a:path h="10141527" w="22022704">
                  <a:moveTo>
                    <a:pt x="0" y="0"/>
                  </a:moveTo>
                  <a:lnTo>
                    <a:pt x="22022704" y="0"/>
                  </a:lnTo>
                  <a:lnTo>
                    <a:pt x="22022704" y="10141527"/>
                  </a:lnTo>
                  <a:lnTo>
                    <a:pt x="0" y="101415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2022703" cy="101415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Question 5: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at is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"spear phishing"?</a:t>
              </a: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A) A type of fishing using a spear.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B) A targeted phishing attack aimed at a specific individual or organization.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C) A phishing email sent to millions of recipients.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D) A phishing attack that only uses phone calls.</a:t>
              </a:r>
            </a:p>
            <a:p>
              <a:pPr algn="l">
                <a:lnSpc>
                  <a:spcPts val="6656"/>
                </a:lnSpc>
              </a:pPr>
            </a:p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22822" y="301516"/>
            <a:ext cx="9642356" cy="1454369"/>
            <a:chOff x="0" y="0"/>
            <a:chExt cx="19376414" cy="2922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76414" cy="2922569"/>
            </a:xfrm>
            <a:custGeom>
              <a:avLst/>
              <a:gdLst/>
              <a:ahLst/>
              <a:cxnLst/>
              <a:rect r="r" b="b" t="t" l="l"/>
              <a:pathLst>
                <a:path h="2922569" w="19376414">
                  <a:moveTo>
                    <a:pt x="0" y="0"/>
                  </a:moveTo>
                  <a:lnTo>
                    <a:pt x="19376414" y="0"/>
                  </a:lnTo>
                  <a:lnTo>
                    <a:pt x="19376414" y="2922569"/>
                  </a:lnTo>
                  <a:lnTo>
                    <a:pt x="0" y="292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376414" cy="2932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041"/>
                </a:lnSpc>
              </a:pPr>
              <a:r>
                <a:rPr lang="en-US" sz="6701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Phishing Email Quiz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874" y="3390900"/>
            <a:ext cx="17448253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Answer: 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B) A 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targeted phishing attack aimed at a specific individual or organization.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Explanation: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Spear phishing is highly personalized and often uses information about the target to appear legitimate.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13924">
            <a:off x="412347" y="1675275"/>
            <a:ext cx="155058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216575" y="3829710"/>
            <a:ext cx="38820" cy="531354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9360" y="2999688"/>
            <a:ext cx="4738547" cy="5185924"/>
          </a:xfrm>
          <a:custGeom>
            <a:avLst/>
            <a:gdLst/>
            <a:ahLst/>
            <a:cxnLst/>
            <a:rect r="r" b="b" t="t" l="l"/>
            <a:pathLst>
              <a:path h="5185924" w="4738547">
                <a:moveTo>
                  <a:pt x="0" y="0"/>
                </a:moveTo>
                <a:lnTo>
                  <a:pt x="4738547" y="0"/>
                </a:lnTo>
                <a:lnTo>
                  <a:pt x="4738547" y="5185923"/>
                </a:lnTo>
                <a:lnTo>
                  <a:pt x="0" y="51859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9360" y="987120"/>
            <a:ext cx="1619928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Bes</a:t>
            </a: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 Practices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53188" y="2924175"/>
            <a:ext cx="10806112" cy="4918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Enable M</a:t>
            </a: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ulti-Factor Authentication (MFA)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Verify Suspicious Requests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Report Phishing Attempts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Hover Before You Click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Email Filtering Tools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Keep Software Updated</a:t>
            </a:r>
          </a:p>
          <a:p>
            <a:pPr algn="l" marL="863606" indent="-431803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Stay Updated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13924">
            <a:off x="412347" y="1675275"/>
            <a:ext cx="155058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177755" y="4973390"/>
            <a:ext cx="38820" cy="531354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-10800000">
            <a:off x="-1357697" y="-1283261"/>
            <a:ext cx="5794115" cy="5912362"/>
          </a:xfrm>
          <a:custGeom>
            <a:avLst/>
            <a:gdLst/>
            <a:ahLst/>
            <a:cxnLst/>
            <a:rect r="r" b="b" t="t" l="l"/>
            <a:pathLst>
              <a:path h="5912362" w="5794115">
                <a:moveTo>
                  <a:pt x="0" y="0"/>
                </a:moveTo>
                <a:lnTo>
                  <a:pt x="5794114" y="0"/>
                </a:lnTo>
                <a:lnTo>
                  <a:pt x="5794114" y="5912362"/>
                </a:lnTo>
                <a:lnTo>
                  <a:pt x="0" y="591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99464" y="3925140"/>
            <a:ext cx="5359836" cy="1159065"/>
          </a:xfrm>
          <a:custGeom>
            <a:avLst/>
            <a:gdLst/>
            <a:ahLst/>
            <a:cxnLst/>
            <a:rect r="r" b="b" t="t" l="l"/>
            <a:pathLst>
              <a:path h="1159065" w="5359836">
                <a:moveTo>
                  <a:pt x="0" y="0"/>
                </a:moveTo>
                <a:lnTo>
                  <a:pt x="5359836" y="0"/>
                </a:lnTo>
                <a:lnTo>
                  <a:pt x="5359836" y="1159065"/>
                </a:lnTo>
                <a:lnTo>
                  <a:pt x="0" y="1159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9360" y="977595"/>
            <a:ext cx="1619928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BREAKING: TechC</a:t>
            </a:r>
            <a:r>
              <a:rPr lang="en-US" sz="45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orp Loses $2.4M in Sophisticated CEO Fraud Scam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9360" y="2600595"/>
            <a:ext cx="1245489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1"/>
              </a:lnSpc>
              <a:spcBef>
                <a:spcPct val="0"/>
              </a:spcBef>
            </a:pPr>
            <a:r>
              <a:rPr lang="en-US" sz="3501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Empl</a:t>
            </a:r>
            <a:r>
              <a:rPr lang="en-US" sz="3501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oyees Tricked by Fake "Urgent" Wire Transfer Request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7801" y="5713425"/>
            <a:ext cx="16642398" cy="3012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9404" indent="-409702" lvl="1">
              <a:lnSpc>
                <a:spcPts val="6034"/>
              </a:lnSpc>
              <a:buFont typeface="Arial"/>
              <a:buChar char="•"/>
            </a:pPr>
            <a:r>
              <a:rPr lang="en-US" sz="3795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Attackers impers</a:t>
            </a:r>
            <a:r>
              <a:rPr lang="en-US" sz="3795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onated the CFO via a spoofed email domain.</a:t>
            </a:r>
          </a:p>
          <a:p>
            <a:pPr algn="l" marL="819404" indent="-409702" lvl="1">
              <a:lnSpc>
                <a:spcPts val="6034"/>
              </a:lnSpc>
              <a:buFont typeface="Arial"/>
              <a:buChar char="•"/>
            </a:pPr>
            <a:r>
              <a:rPr lang="en-US" sz="3795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Funds were transferred to offshore accounts before detection.</a:t>
            </a:r>
          </a:p>
          <a:p>
            <a:pPr algn="l" marL="819404" indent="-409702" lvl="1">
              <a:lnSpc>
                <a:spcPts val="6034"/>
              </a:lnSpc>
              <a:buFont typeface="Arial"/>
              <a:buChar char="•"/>
            </a:pPr>
            <a:r>
              <a:rPr lang="en-US" sz="3795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Incident underscores need for stricter payment verification protocols.</a:t>
            </a:r>
          </a:p>
          <a:p>
            <a:pPr algn="ctr">
              <a:lnSpc>
                <a:spcPts val="603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78060" y="8801100"/>
            <a:ext cx="16709940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5"/>
              </a:lnSpc>
              <a:spcBef>
                <a:spcPct val="0"/>
              </a:spcBef>
            </a:pPr>
            <a:r>
              <a:rPr lang="en-US" sz="2946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This headlin</a:t>
            </a:r>
            <a:r>
              <a:rPr lang="en-US" sz="2946" i="true">
                <a:solidFill>
                  <a:srgbClr val="FFFFFF"/>
                </a:solidFill>
                <a:latin typeface="Inter Italics"/>
                <a:ea typeface="Inter Italics"/>
                <a:cs typeface="Inter Italics"/>
                <a:sym typeface="Inter Italics"/>
              </a:rPr>
              <a:t>e can serve as a real-world example to emphasize the consequences of phishing. 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47643">
            <a:off x="-373438" y="2326515"/>
            <a:ext cx="254903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63650">
            <a:off x="-934633" y="7554075"/>
            <a:ext cx="3671425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347036"/>
            <a:ext cx="17259300" cy="8761907"/>
            <a:chOff x="0" y="0"/>
            <a:chExt cx="19664590" cy="99829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664590" cy="9982984"/>
            </a:xfrm>
            <a:custGeom>
              <a:avLst/>
              <a:gdLst/>
              <a:ahLst/>
              <a:cxnLst/>
              <a:rect r="r" b="b" t="t" l="l"/>
              <a:pathLst>
                <a:path h="9982984" w="19664590">
                  <a:moveTo>
                    <a:pt x="0" y="0"/>
                  </a:moveTo>
                  <a:lnTo>
                    <a:pt x="19664590" y="0"/>
                  </a:lnTo>
                  <a:lnTo>
                    <a:pt x="19664590" y="9982984"/>
                  </a:lnTo>
                  <a:lnTo>
                    <a:pt x="0" y="99829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19664590" cy="998298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079"/>
                </a:lnSpc>
              </a:pPr>
              <a:r>
                <a:rPr lang="en-US" sz="33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Subject: Urgent: Your Account Requires Immediate Verification</a:t>
              </a:r>
            </a:p>
            <a:p>
              <a:pPr algn="l">
                <a:lnSpc>
                  <a:spcPts val="4079"/>
                </a:lnSpc>
              </a:pPr>
            </a:p>
            <a:p>
              <a:pPr algn="l">
                <a:lnSpc>
                  <a:spcPts val="35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From: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"IT Support Team" </a:t>
              </a:r>
              <a:r>
                <a:rPr lang="en-US" sz="2999" u="sng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  <a:hlinkClick r:id="rId2" tooltip="mailto:support@yourcompany.xyz"/>
                </a:rPr>
                <a:t>support@yourcompany.xyz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(Note: Spoofed domain)</a:t>
              </a:r>
            </a:p>
            <a:p>
              <a:pPr algn="l">
                <a:lnSpc>
                  <a:spcPts val="35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To: 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[Recipient's Email]</a:t>
              </a:r>
            </a:p>
            <a:p>
              <a:pPr algn="l">
                <a:lnSpc>
                  <a:spcPts val="35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Date: 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[Current Date]</a:t>
              </a:r>
            </a:p>
            <a:p>
              <a:pPr algn="l">
                <a:lnSpc>
                  <a:spcPts val="3599"/>
                </a:lnSpc>
              </a:pPr>
            </a:p>
            <a:p>
              <a:pPr algn="l">
                <a:lnSpc>
                  <a:spcPts val="3599"/>
                </a:lnSpc>
              </a:pP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Body: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Dear Employee,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Our records indicate that your email account has exceeded its storage limit. To avoid service disruption, you must verify your account within 24 hours by clicking the link below:</a:t>
              </a:r>
            </a:p>
            <a:p>
              <a:pPr algn="l">
                <a:lnSpc>
                  <a:spcPts val="3599"/>
                </a:lnSpc>
              </a:pP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🔗</a:t>
              </a: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</a:t>
              </a:r>
              <a:r>
                <a:rPr lang="en-US" sz="2999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3" tooltip="https://fake-login.yourcompany.xyz"/>
                </a:rPr>
                <a:t>Verify Account Now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(Hover to reveal: Actual URL is "</a:t>
              </a:r>
              <a:r>
                <a:rPr lang="en-US" sz="2999" u="sng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  <a:hlinkClick r:id="rId4" tooltip="http://malicious-phish-site.com"/>
                </a:rPr>
                <a:t>http://malicious-phish-site.com</a:t>
              </a: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")</a:t>
              </a:r>
            </a:p>
            <a:p>
              <a:pPr algn="l">
                <a:lnSpc>
                  <a:spcPts val="3599"/>
                </a:lnSpc>
              </a:pP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Failure to act will result in account suspension.</a:t>
              </a:r>
            </a:p>
            <a:p>
              <a:pPr algn="l">
                <a:lnSpc>
                  <a:spcPts val="3599"/>
                </a:lnSpc>
              </a:pP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Thank you,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 IT Support Team</a:t>
              </a:r>
            </a:p>
            <a:p>
              <a:pPr algn="l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Your Company Name (Note: Fake branding)</a:t>
              </a:r>
            </a:p>
            <a:p>
              <a:pPr algn="l">
                <a:lnSpc>
                  <a:spcPts val="35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266702" y="361950"/>
            <a:ext cx="3754596" cy="66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81"/>
              </a:lnSpc>
              <a:spcBef>
                <a:spcPct val="0"/>
              </a:spcBef>
            </a:pPr>
            <a:r>
              <a:rPr lang="en-US" b="true" sz="440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*Mock Email*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59019" y="9613644"/>
            <a:ext cx="8701881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*W</a:t>
            </a:r>
            <a:r>
              <a:rPr lang="en-US" sz="3200">
                <a:solidFill>
                  <a:srgbClr val="FF3131"/>
                </a:solidFill>
                <a:latin typeface="Inter"/>
                <a:ea typeface="Inter"/>
                <a:cs typeface="Inter"/>
                <a:sym typeface="Inter"/>
              </a:rPr>
              <a:t>ould you click, delete, or report this email?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13924">
            <a:off x="412347" y="1675275"/>
            <a:ext cx="155058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216575" y="4204827"/>
            <a:ext cx="38820" cy="531354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1772900" y="5126470"/>
            <a:ext cx="5486400" cy="41148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539360" y="1044270"/>
            <a:ext cx="5822401" cy="673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4"/>
              </a:lnSpc>
            </a:pPr>
            <a:r>
              <a:rPr lang="en-US" sz="4809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What is Phishing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8230" y="5853330"/>
            <a:ext cx="10590069" cy="338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0"/>
              </a:lnSpc>
              <a:spcBef>
                <a:spcPct val="0"/>
              </a:spcBef>
            </a:pPr>
            <a:r>
              <a:rPr lang="en-US" sz="544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"Phishing</a:t>
            </a:r>
            <a:r>
              <a:rPr lang="en-US" sz="544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like fishing—attackers cast a wide net, hoping someone bites. But instead of fish, they’re after your data."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5395" y="1980125"/>
            <a:ext cx="16328930" cy="1942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6065" indent="-493032" lvl="1">
              <a:lnSpc>
                <a:spcPts val="7581"/>
              </a:lnSpc>
              <a:buFont typeface="Arial"/>
              <a:buChar char="•"/>
            </a:pPr>
            <a:r>
              <a:rPr lang="en-US" b="true" sz="45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Definition: </a:t>
            </a:r>
            <a:r>
              <a:rPr lang="en-US" sz="45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Fraudulent attempts to steal sensitive data.</a:t>
            </a:r>
          </a:p>
          <a:p>
            <a:pPr algn="ctr" marL="986065" indent="-493032" lvl="1">
              <a:lnSpc>
                <a:spcPts val="7581"/>
              </a:lnSpc>
              <a:buFont typeface="Arial"/>
              <a:buChar char="•"/>
            </a:pPr>
            <a:r>
              <a:rPr lang="en-US" sz="45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b="true" sz="4567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Goal: </a:t>
            </a:r>
            <a:r>
              <a:rPr lang="en-US" sz="456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Credentials, financial info, or malware installation.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47643">
            <a:off x="-373438" y="2326515"/>
            <a:ext cx="254903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63650">
            <a:off x="-934633" y="7554075"/>
            <a:ext cx="3671425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431440" y="0"/>
            <a:ext cx="6855840" cy="10286640"/>
            <a:chOff x="0" y="0"/>
            <a:chExt cx="9141120" cy="13715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1079" cy="13715492"/>
            </a:xfrm>
            <a:custGeom>
              <a:avLst/>
              <a:gdLst/>
              <a:ahLst/>
              <a:cxnLst/>
              <a:rect r="r" b="b" t="t" l="l"/>
              <a:pathLst>
                <a:path h="13715492" w="9141079">
                  <a:moveTo>
                    <a:pt x="0" y="0"/>
                  </a:moveTo>
                  <a:lnTo>
                    <a:pt x="9141079" y="0"/>
                  </a:lnTo>
                  <a:lnTo>
                    <a:pt x="9141079" y="13715492"/>
                  </a:lnTo>
                  <a:lnTo>
                    <a:pt x="0" y="13715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7" t="0" r="-6274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539360" y="987120"/>
            <a:ext cx="913176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Re</a:t>
            </a: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sources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752339"/>
            <a:ext cx="10841246" cy="723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3" tooltip="https://www.phishtool.com"/>
              </a:rPr>
              <a:t>PhishTo</a:t>
            </a: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4" tooltip="https://www.phishtool.com"/>
              </a:rPr>
              <a:t>ol</a:t>
            </a:r>
            <a:r>
              <a:rPr lang="en-US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5" tooltip="https://www.virustotal.com"/>
              </a:rPr>
              <a:t>VirusTotal</a:t>
            </a:r>
          </a:p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6" tooltip="https://mxtoolbox.com/EmailHeaders.aspx"/>
              </a:rPr>
              <a:t>Email Header Analyzer (MxToolbox)</a:t>
            </a:r>
          </a:p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7" tooltip="https://toolbox.googleapps.com/apps/messageheader/"/>
              </a:rPr>
              <a:t>Google’s Gmail Message Header Analyzer</a:t>
            </a:r>
          </a:p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8" tooltip="https://urlscan.io"/>
              </a:rPr>
              <a:t>URLScan.io</a:t>
            </a:r>
          </a:p>
          <a:p>
            <a:pPr algn="l" marL="928374" indent="-464187" lvl="1">
              <a:lnSpc>
                <a:spcPts val="8299"/>
              </a:lnSpc>
              <a:buFont typeface="Arial"/>
              <a:buChar char="•"/>
            </a:pP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  <a:hlinkClick r:id="rId9" tooltip="https://www.phishtank.com"/>
              </a:rPr>
              <a:t>PhishTank</a:t>
            </a:r>
            <a:r>
              <a:rPr lang="en-US" sz="4300" u="sng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7920" y="457200"/>
            <a:ext cx="11352960" cy="2113920"/>
            <a:chOff x="0" y="0"/>
            <a:chExt cx="15137280" cy="28185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137281" cy="2818560"/>
            </a:xfrm>
            <a:custGeom>
              <a:avLst/>
              <a:gdLst/>
              <a:ahLst/>
              <a:cxnLst/>
              <a:rect r="r" b="b" t="t" l="l"/>
              <a:pathLst>
                <a:path h="2818560" w="15137281">
                  <a:moveTo>
                    <a:pt x="0" y="0"/>
                  </a:moveTo>
                  <a:lnTo>
                    <a:pt x="15137281" y="0"/>
                  </a:lnTo>
                  <a:lnTo>
                    <a:pt x="15137281" y="2818560"/>
                  </a:lnTo>
                  <a:lnTo>
                    <a:pt x="0" y="2818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5137280" cy="283761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Thank you!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48880" y="2796480"/>
            <a:ext cx="8712720" cy="227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Do you have any questions?</a:t>
            </a:r>
          </a:p>
        </p:txBody>
      </p:sp>
      <p:sp>
        <p:nvSpPr>
          <p:cNvPr name="Freeform 6" id="6">
            <a:hlinkClick r:id="rId4" tooltip="https://www.linkedin.com/in/aman105s"/>
          </p:cNvPr>
          <p:cNvSpPr/>
          <p:nvPr/>
        </p:nvSpPr>
        <p:spPr>
          <a:xfrm flipH="false" flipV="false" rot="0">
            <a:off x="1748880" y="5347080"/>
            <a:ext cx="532080" cy="476640"/>
          </a:xfrm>
          <a:custGeom>
            <a:avLst/>
            <a:gdLst/>
            <a:ahLst/>
            <a:cxnLst/>
            <a:rect r="r" b="b" t="t" l="l"/>
            <a:pathLst>
              <a:path h="476640" w="532080">
                <a:moveTo>
                  <a:pt x="0" y="0"/>
                </a:moveTo>
                <a:lnTo>
                  <a:pt x="532080" y="0"/>
                </a:lnTo>
                <a:lnTo>
                  <a:pt x="532080" y="476640"/>
                </a:lnTo>
                <a:lnTo>
                  <a:pt x="0" y="476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8880" y="3857160"/>
            <a:ext cx="1017762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these t</a:t>
            </a:r>
            <a:r>
              <a:rPr lang="en-US" sz="3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ools and share this training with your team!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8362800"/>
            <a:ext cx="18287280" cy="1923120"/>
            <a:chOff x="0" y="0"/>
            <a:chExt cx="24383040" cy="25641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2985" cy="2564130"/>
            </a:xfrm>
            <a:custGeom>
              <a:avLst/>
              <a:gdLst/>
              <a:ahLst/>
              <a:cxnLst/>
              <a:rect r="r" b="b" t="t" l="l"/>
              <a:pathLst>
                <a:path h="2564130" w="24382985">
                  <a:moveTo>
                    <a:pt x="0" y="0"/>
                  </a:moveTo>
                  <a:lnTo>
                    <a:pt x="24382985" y="0"/>
                  </a:lnTo>
                  <a:lnTo>
                    <a:pt x="24382985" y="2564130"/>
                  </a:lnTo>
                  <a:lnTo>
                    <a:pt x="0" y="25641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29302" r="0" b="-32930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68230" y="449810"/>
            <a:ext cx="12962657" cy="1747881"/>
            <a:chOff x="0" y="0"/>
            <a:chExt cx="20903040" cy="28185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903040" cy="2818560"/>
            </a:xfrm>
            <a:custGeom>
              <a:avLst/>
              <a:gdLst/>
              <a:ahLst/>
              <a:cxnLst/>
              <a:rect r="r" b="b" t="t" l="l"/>
              <a:pathLst>
                <a:path h="2818560" w="20903040">
                  <a:moveTo>
                    <a:pt x="0" y="0"/>
                  </a:moveTo>
                  <a:lnTo>
                    <a:pt x="20903040" y="0"/>
                  </a:lnTo>
                  <a:lnTo>
                    <a:pt x="20903040" y="2818560"/>
                  </a:lnTo>
                  <a:lnTo>
                    <a:pt x="0" y="28185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20903040" cy="28185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880"/>
                </a:lnSpc>
              </a:pPr>
              <a:r>
                <a:rPr lang="en-US" sz="74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Why Sh</a:t>
              </a:r>
              <a:r>
                <a:rPr lang="en-US" sz="74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ould You Care?</a:t>
              </a: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20" y="8362800"/>
            <a:ext cx="18287280" cy="1928880"/>
            <a:chOff x="0" y="0"/>
            <a:chExt cx="24383040" cy="2571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382985" cy="2571877"/>
            </a:xfrm>
            <a:custGeom>
              <a:avLst/>
              <a:gdLst/>
              <a:ahLst/>
              <a:cxnLst/>
              <a:rect r="r" b="b" t="t" l="l"/>
              <a:pathLst>
                <a:path h="2571877" w="24382985">
                  <a:moveTo>
                    <a:pt x="0" y="0"/>
                  </a:moveTo>
                  <a:lnTo>
                    <a:pt x="24382985" y="0"/>
                  </a:lnTo>
                  <a:lnTo>
                    <a:pt x="24382985" y="2571877"/>
                  </a:lnTo>
                  <a:lnTo>
                    <a:pt x="0" y="25718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8478" r="0" b="-68537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421639" y="4598373"/>
            <a:ext cx="13213249" cy="5021035"/>
          </a:xfrm>
          <a:custGeom>
            <a:avLst/>
            <a:gdLst/>
            <a:ahLst/>
            <a:cxnLst/>
            <a:rect r="r" b="b" t="t" l="l"/>
            <a:pathLst>
              <a:path h="5021035" w="13213249">
                <a:moveTo>
                  <a:pt x="0" y="0"/>
                </a:moveTo>
                <a:lnTo>
                  <a:pt x="13213249" y="0"/>
                </a:lnTo>
                <a:lnTo>
                  <a:pt x="13213249" y="5021034"/>
                </a:lnTo>
                <a:lnTo>
                  <a:pt x="0" y="5021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7050" y="2111965"/>
            <a:ext cx="1564242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8"/>
              </a:lnSpc>
              <a:spcBef>
                <a:spcPct val="0"/>
              </a:spcBef>
            </a:pPr>
            <a:r>
              <a:rPr lang="en-US" sz="449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"Phishing isn’t just an IT problem. A single click can compromise y</a:t>
            </a:r>
            <a:r>
              <a:rPr lang="en-US" sz="449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personal data, company secrets, or even your bank account."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13924">
            <a:off x="412347" y="1675275"/>
            <a:ext cx="155058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216575" y="4515830"/>
            <a:ext cx="38820" cy="531354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9360" y="2075659"/>
            <a:ext cx="13060254" cy="2777210"/>
            <a:chOff x="0" y="0"/>
            <a:chExt cx="18536170" cy="39416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536169" cy="3941641"/>
            </a:xfrm>
            <a:custGeom>
              <a:avLst/>
              <a:gdLst/>
              <a:ahLst/>
              <a:cxnLst/>
              <a:rect r="r" b="b" t="t" l="l"/>
              <a:pathLst>
                <a:path h="3941641" w="18536169">
                  <a:moveTo>
                    <a:pt x="0" y="0"/>
                  </a:moveTo>
                  <a:lnTo>
                    <a:pt x="18536169" y="0"/>
                  </a:lnTo>
                  <a:lnTo>
                    <a:pt x="18536169" y="3941641"/>
                  </a:lnTo>
                  <a:lnTo>
                    <a:pt x="0" y="39416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8536170" cy="401784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just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"Let’s dissect a phishing email. Notice the urgency, generic greeting, and mismatched sender address. Hover over links to reveal the true URL!"</a:t>
              </a:r>
            </a:p>
            <a:p>
              <a:pPr algn="just">
                <a:lnSpc>
                  <a:spcPts val="3359"/>
                </a:lnSpc>
              </a:pPr>
            </a:p>
            <a:p>
              <a:pPr algn="just">
                <a:lnSpc>
                  <a:spcPts val="33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923542" y="3930042"/>
            <a:ext cx="11421223" cy="6356958"/>
          </a:xfrm>
          <a:custGeom>
            <a:avLst/>
            <a:gdLst/>
            <a:ahLst/>
            <a:cxnLst/>
            <a:rect r="r" b="b" t="t" l="l"/>
            <a:pathLst>
              <a:path h="6356958" w="11421223">
                <a:moveTo>
                  <a:pt x="0" y="0"/>
                </a:moveTo>
                <a:lnTo>
                  <a:pt x="11421223" y="0"/>
                </a:lnTo>
                <a:lnTo>
                  <a:pt x="1142122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0" r="0" b="-53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9360" y="987120"/>
            <a:ext cx="1619928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Ana</a:t>
            </a: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tomy of a Phishing Email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47643">
            <a:off x="-373438" y="2326515"/>
            <a:ext cx="254903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63650">
            <a:off x="-934633" y="7554075"/>
            <a:ext cx="3671425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431440" y="0"/>
            <a:ext cx="6855840" cy="10286640"/>
            <a:chOff x="0" y="0"/>
            <a:chExt cx="9141120" cy="13715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141079" cy="13715492"/>
            </a:xfrm>
            <a:custGeom>
              <a:avLst/>
              <a:gdLst/>
              <a:ahLst/>
              <a:cxnLst/>
              <a:rect r="r" b="b" t="t" l="l"/>
              <a:pathLst>
                <a:path h="13715492" w="9141079">
                  <a:moveTo>
                    <a:pt x="0" y="0"/>
                  </a:moveTo>
                  <a:lnTo>
                    <a:pt x="9141079" y="0"/>
                  </a:lnTo>
                  <a:lnTo>
                    <a:pt x="9141079" y="13715492"/>
                  </a:lnTo>
                  <a:lnTo>
                    <a:pt x="0" y="137154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57" t="0" r="-6274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7920" y="1777695"/>
            <a:ext cx="9314640" cy="2949916"/>
            <a:chOff x="0" y="0"/>
            <a:chExt cx="12419520" cy="3933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19520" cy="3933221"/>
            </a:xfrm>
            <a:custGeom>
              <a:avLst/>
              <a:gdLst/>
              <a:ahLst/>
              <a:cxnLst/>
              <a:rect r="r" b="b" t="t" l="l"/>
              <a:pathLst>
                <a:path h="3933221" w="12419520">
                  <a:moveTo>
                    <a:pt x="0" y="0"/>
                  </a:moveTo>
                  <a:lnTo>
                    <a:pt x="12419520" y="0"/>
                  </a:lnTo>
                  <a:lnTo>
                    <a:pt x="12419520" y="3933221"/>
                  </a:lnTo>
                  <a:lnTo>
                    <a:pt x="0" y="39332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2419520" cy="400942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"</a:t>
              </a:r>
              <a:r>
                <a:rPr lang="en-US" sz="39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Attackers clone websites. Always check the URL and look for HTTPS. No padlock? No trust!"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50599" y="5143500"/>
            <a:ext cx="10808300" cy="3177938"/>
          </a:xfrm>
          <a:custGeom>
            <a:avLst/>
            <a:gdLst/>
            <a:ahLst/>
            <a:cxnLst/>
            <a:rect r="r" b="b" t="t" l="l"/>
            <a:pathLst>
              <a:path h="3177938" w="10808300">
                <a:moveTo>
                  <a:pt x="0" y="0"/>
                </a:moveTo>
                <a:lnTo>
                  <a:pt x="10808300" y="0"/>
                </a:lnTo>
                <a:lnTo>
                  <a:pt x="10808300" y="3177938"/>
                </a:lnTo>
                <a:lnTo>
                  <a:pt x="0" y="3177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39360" y="987120"/>
            <a:ext cx="913176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Fake We</a:t>
            </a: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bsite Red Flags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13924">
            <a:off x="412347" y="1675275"/>
            <a:ext cx="1550586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216575" y="3944690"/>
            <a:ext cx="38820" cy="531354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629842" y="2091188"/>
            <a:ext cx="6629458" cy="6629458"/>
          </a:xfrm>
          <a:custGeom>
            <a:avLst/>
            <a:gdLst/>
            <a:ahLst/>
            <a:cxnLst/>
            <a:rect r="r" b="b" t="t" l="l"/>
            <a:pathLst>
              <a:path h="6629458" w="6629458">
                <a:moveTo>
                  <a:pt x="0" y="0"/>
                </a:moveTo>
                <a:lnTo>
                  <a:pt x="6629458" y="0"/>
                </a:lnTo>
                <a:lnTo>
                  <a:pt x="6629458" y="6629458"/>
                </a:lnTo>
                <a:lnTo>
                  <a:pt x="0" y="6629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9360" y="987120"/>
            <a:ext cx="16199280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Social Engineering Tactics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39360" y="3079730"/>
            <a:ext cx="8351780" cy="402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0"/>
              </a:lnSpc>
              <a:spcBef>
                <a:spcPct val="0"/>
              </a:spcBef>
            </a:pPr>
            <a:r>
              <a:rPr lang="en-US" sz="51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"Attacke</a:t>
            </a:r>
            <a:r>
              <a:rPr lang="en-US" sz="516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 manipulate trust. If someone calls asking for your password, it’s a scam—even if they sound convincing."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2083" y="2388820"/>
            <a:ext cx="15887217" cy="6482195"/>
            <a:chOff x="0" y="0"/>
            <a:chExt cx="21182956" cy="86429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82957" cy="8642927"/>
            </a:xfrm>
            <a:custGeom>
              <a:avLst/>
              <a:gdLst/>
              <a:ahLst/>
              <a:cxnLst/>
              <a:rect r="r" b="b" t="t" l="l"/>
              <a:pathLst>
                <a:path h="8642927" w="21182957">
                  <a:moveTo>
                    <a:pt x="0" y="0"/>
                  </a:moveTo>
                  <a:lnTo>
                    <a:pt x="21182957" y="0"/>
                  </a:lnTo>
                  <a:lnTo>
                    <a:pt x="21182957" y="8642927"/>
                  </a:lnTo>
                  <a:lnTo>
                    <a:pt x="0" y="864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82956" cy="86429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Question 1:</a:t>
              </a:r>
            </a:p>
            <a:p>
              <a:pPr algn="l">
                <a:lnSpc>
                  <a:spcPts val="3840"/>
                </a:lnSpc>
              </a:pPr>
            </a:p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Which of the following is a comm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on red flag in a phishing email?</a:t>
              </a:r>
            </a:p>
            <a:p>
              <a:pPr algn="l">
                <a:lnSpc>
                  <a:spcPts val="6656"/>
                </a:lnSpc>
              </a:pPr>
            </a:p>
            <a:p>
              <a:pPr algn="l">
                <a:lnSpc>
                  <a:spcPts val="6656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A) The email contains a generic greeting like "Dear Customer."</a:t>
              </a:r>
            </a:p>
            <a:p>
              <a:pPr algn="l">
                <a:lnSpc>
                  <a:spcPts val="6656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B) The sender's email address is from a legitimate domain (e.g., @microsoft.com).</a:t>
              </a:r>
            </a:p>
            <a:p>
              <a:pPr algn="l">
                <a:lnSpc>
                  <a:spcPts val="6656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C) The email includes a link to a well-known website (e.g., www.paypal.com).</a:t>
              </a:r>
            </a:p>
            <a:p>
              <a:pPr algn="l">
                <a:lnSpc>
                  <a:spcPts val="6656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D) The email is sent during business hours.</a:t>
              </a:r>
            </a:p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22822" y="301516"/>
            <a:ext cx="9642356" cy="1454369"/>
            <a:chOff x="0" y="0"/>
            <a:chExt cx="19376414" cy="2922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76414" cy="2922569"/>
            </a:xfrm>
            <a:custGeom>
              <a:avLst/>
              <a:gdLst/>
              <a:ahLst/>
              <a:cxnLst/>
              <a:rect r="r" b="b" t="t" l="l"/>
              <a:pathLst>
                <a:path h="2922569" w="19376414">
                  <a:moveTo>
                    <a:pt x="0" y="0"/>
                  </a:moveTo>
                  <a:lnTo>
                    <a:pt x="19376414" y="0"/>
                  </a:lnTo>
                  <a:lnTo>
                    <a:pt x="19376414" y="2922569"/>
                  </a:lnTo>
                  <a:lnTo>
                    <a:pt x="0" y="292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376414" cy="2932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041"/>
                </a:lnSpc>
              </a:pPr>
              <a:r>
                <a:rPr lang="en-US" sz="6701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Phishing Email Quiz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2686050"/>
            <a:ext cx="17259300" cy="490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b="true" sz="41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Answer: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A) The email c</a:t>
            </a:r>
            <a:r>
              <a:rPr lang="en-US" sz="4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ontains a generic greeting like "Dear Customer."</a:t>
            </a:r>
          </a:p>
          <a:p>
            <a:pPr algn="ctr">
              <a:lnSpc>
                <a:spcPts val="4920"/>
              </a:lnSpc>
              <a:spcBef>
                <a:spcPct val="0"/>
              </a:spcBef>
            </a:pPr>
          </a:p>
          <a:p>
            <a:pPr algn="ctr">
              <a:lnSpc>
                <a:spcPts val="5280"/>
              </a:lnSpc>
              <a:spcBef>
                <a:spcPct val="0"/>
              </a:spcBef>
            </a:pPr>
            <a:r>
              <a:rPr lang="en-US" b="true" sz="4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Explanation: </a:t>
            </a:r>
          </a:p>
          <a:p>
            <a:pPr algn="ctr">
              <a:lnSpc>
                <a:spcPts val="6239"/>
              </a:lnSpc>
              <a:spcBef>
                <a:spcPct val="0"/>
              </a:spcBef>
            </a:pPr>
            <a:r>
              <a:rPr lang="en-US" sz="51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Phishing emails often use generic greetings because they don’t know your name. Legitimate companies usually address you by name.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61183">
            <a:off x="-531440" y="3033195"/>
            <a:ext cx="343815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295721">
            <a:off x="16902456" y="6459675"/>
            <a:ext cx="1279969" cy="0"/>
          </a:xfrm>
          <a:prstGeom prst="line">
            <a:avLst/>
          </a:prstGeom>
          <a:ln cap="rnd" w="19050">
            <a:solidFill>
              <a:srgbClr val="7070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1045" y="1940713"/>
            <a:ext cx="16517027" cy="7968095"/>
            <a:chOff x="0" y="0"/>
            <a:chExt cx="22022703" cy="106241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022704" cy="10624127"/>
            </a:xfrm>
            <a:custGeom>
              <a:avLst/>
              <a:gdLst/>
              <a:ahLst/>
              <a:cxnLst/>
              <a:rect r="r" b="b" t="t" l="l"/>
              <a:pathLst>
                <a:path h="10624127" w="22022704">
                  <a:moveTo>
                    <a:pt x="0" y="0"/>
                  </a:moveTo>
                  <a:lnTo>
                    <a:pt x="22022704" y="0"/>
                  </a:lnTo>
                  <a:lnTo>
                    <a:pt x="22022704" y="10624127"/>
                  </a:lnTo>
                  <a:lnTo>
                    <a:pt x="0" y="106241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2022703" cy="106241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Question 2:</a:t>
              </a:r>
            </a:p>
            <a:p>
              <a:pPr algn="l">
                <a:lnSpc>
                  <a:spcPts val="4799"/>
                </a:lnSpc>
              </a:pPr>
            </a:p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What should you do if you receive an email asking you t</a:t>
              </a:r>
              <a:r>
                <a:rPr lang="en-US" sz="3200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o click a link to verify your account details?</a:t>
              </a:r>
            </a:p>
            <a:p>
              <a:pPr algn="l">
                <a:lnSpc>
                  <a:spcPts val="6688"/>
                </a:lnSpc>
              </a:pP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A) Click the link and enter your details.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B) Forward the email to your IT security team or report it as phishing.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C) Reply to the email asking for more information.</a:t>
              </a:r>
            </a:p>
            <a:p>
              <a:pPr algn="l">
                <a:lnSpc>
                  <a:spcPts val="6688"/>
                </a:lnSpc>
              </a:pPr>
              <a:r>
                <a:rPr lang="en-US" sz="32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D) Ignore the email but keep it in your inbox.</a:t>
              </a:r>
            </a:p>
            <a:p>
              <a:pPr algn="l">
                <a:lnSpc>
                  <a:spcPts val="6656"/>
                </a:lnSpc>
              </a:pPr>
            </a:p>
            <a:p>
              <a:pPr algn="l">
                <a:lnSpc>
                  <a:spcPts val="38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322822" y="301516"/>
            <a:ext cx="9642356" cy="1454369"/>
            <a:chOff x="0" y="0"/>
            <a:chExt cx="19376414" cy="2922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376414" cy="2922569"/>
            </a:xfrm>
            <a:custGeom>
              <a:avLst/>
              <a:gdLst/>
              <a:ahLst/>
              <a:cxnLst/>
              <a:rect r="r" b="b" t="t" l="l"/>
              <a:pathLst>
                <a:path h="2922569" w="19376414">
                  <a:moveTo>
                    <a:pt x="0" y="0"/>
                  </a:moveTo>
                  <a:lnTo>
                    <a:pt x="19376414" y="0"/>
                  </a:lnTo>
                  <a:lnTo>
                    <a:pt x="19376414" y="2922569"/>
                  </a:lnTo>
                  <a:lnTo>
                    <a:pt x="0" y="292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9376414" cy="293209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041"/>
                </a:lnSpc>
              </a:pPr>
              <a:r>
                <a:rPr lang="en-US" sz="6701" b="true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Phishing Email Quiz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DAGtz2jzEPM</dc:identifier>
  <dcterms:modified xsi:type="dcterms:W3CDTF">2011-08-01T06:04:30Z</dcterms:modified>
  <cp:revision>1</cp:revision>
  <dc:title>Phishing Awareness Training.pptx</dc:title>
</cp:coreProperties>
</file>