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p:scale>
          <a:sx n="100" d="100"/>
          <a:sy n="100" d="100"/>
        </p:scale>
        <p:origin x="12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9D2DE5F-BF9D-4196-8C50-7BA4E3E06BDD}" type="datetimeFigureOut">
              <a:rPr lang="en-IN" smtClean="0"/>
              <a:t>30-04-2022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DA379C7-D274-4280-A87D-B6ED49AE7C8C}" type="slidenum">
              <a:rPr lang="en-IN" smtClean="0"/>
              <a:t>‹#›</a:t>
            </a:fld>
            <a:endParaRPr lang="en-IN"/>
          </a:p>
        </p:txBody>
      </p:sp>
    </p:spTree>
    <p:extLst>
      <p:ext uri="{BB962C8B-B14F-4D97-AF65-F5344CB8AC3E}">
        <p14:creationId xmlns:p14="http://schemas.microsoft.com/office/powerpoint/2010/main" val="162111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D2DE5F-BF9D-4196-8C50-7BA4E3E06BDD}"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A379C7-D274-4280-A87D-B6ED49AE7C8C}" type="slidenum">
              <a:rPr lang="en-IN" smtClean="0"/>
              <a:t>‹#›</a:t>
            </a:fld>
            <a:endParaRPr lang="en-IN"/>
          </a:p>
        </p:txBody>
      </p:sp>
    </p:spTree>
    <p:extLst>
      <p:ext uri="{BB962C8B-B14F-4D97-AF65-F5344CB8AC3E}">
        <p14:creationId xmlns:p14="http://schemas.microsoft.com/office/powerpoint/2010/main" val="79475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9D2DE5F-BF9D-4196-8C50-7BA4E3E06BDD}" type="datetimeFigureOut">
              <a:rPr lang="en-IN" smtClean="0"/>
              <a:t>30-04-2022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DA379C7-D274-4280-A87D-B6ED49AE7C8C}" type="slidenum">
              <a:rPr lang="en-IN" smtClean="0"/>
              <a:t>‹#›</a:t>
            </a:fld>
            <a:endParaRPr lang="en-IN"/>
          </a:p>
        </p:txBody>
      </p:sp>
    </p:spTree>
    <p:extLst>
      <p:ext uri="{BB962C8B-B14F-4D97-AF65-F5344CB8AC3E}">
        <p14:creationId xmlns:p14="http://schemas.microsoft.com/office/powerpoint/2010/main" val="147999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9D2DE5F-BF9D-4196-8C50-7BA4E3E06BDD}" type="datetimeFigureOut">
              <a:rPr lang="en-IN" smtClean="0"/>
              <a:t>30-04-2022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DA379C7-D274-4280-A87D-B6ED49AE7C8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0841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9D2DE5F-BF9D-4196-8C50-7BA4E3E06BDD}" type="datetimeFigureOut">
              <a:rPr lang="en-IN" smtClean="0"/>
              <a:t>30-04-2022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DA379C7-D274-4280-A87D-B6ED49AE7C8C}" type="slidenum">
              <a:rPr lang="en-IN" smtClean="0"/>
              <a:t>‹#›</a:t>
            </a:fld>
            <a:endParaRPr lang="en-IN"/>
          </a:p>
        </p:txBody>
      </p:sp>
    </p:spTree>
    <p:extLst>
      <p:ext uri="{BB962C8B-B14F-4D97-AF65-F5344CB8AC3E}">
        <p14:creationId xmlns:p14="http://schemas.microsoft.com/office/powerpoint/2010/main" val="1681066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D2DE5F-BF9D-4196-8C50-7BA4E3E06BDD}" type="datetimeFigureOut">
              <a:rPr lang="en-IN" smtClean="0"/>
              <a:t>30-04-2022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A379C7-D274-4280-A87D-B6ED49AE7C8C}" type="slidenum">
              <a:rPr lang="en-IN" smtClean="0"/>
              <a:t>‹#›</a:t>
            </a:fld>
            <a:endParaRPr lang="en-IN"/>
          </a:p>
        </p:txBody>
      </p:sp>
    </p:spTree>
    <p:extLst>
      <p:ext uri="{BB962C8B-B14F-4D97-AF65-F5344CB8AC3E}">
        <p14:creationId xmlns:p14="http://schemas.microsoft.com/office/powerpoint/2010/main" val="3465541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D2DE5F-BF9D-4196-8C50-7BA4E3E06BDD}" type="datetimeFigureOut">
              <a:rPr lang="en-IN" smtClean="0"/>
              <a:t>30-04-2022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A379C7-D274-4280-A87D-B6ED49AE7C8C}" type="slidenum">
              <a:rPr lang="en-IN" smtClean="0"/>
              <a:t>‹#›</a:t>
            </a:fld>
            <a:endParaRPr lang="en-IN"/>
          </a:p>
        </p:txBody>
      </p:sp>
    </p:spTree>
    <p:extLst>
      <p:ext uri="{BB962C8B-B14F-4D97-AF65-F5344CB8AC3E}">
        <p14:creationId xmlns:p14="http://schemas.microsoft.com/office/powerpoint/2010/main" val="310192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DE5F-BF9D-4196-8C50-7BA4E3E06BDD}"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A379C7-D274-4280-A87D-B6ED49AE7C8C}" type="slidenum">
              <a:rPr lang="en-IN" smtClean="0"/>
              <a:t>‹#›</a:t>
            </a:fld>
            <a:endParaRPr lang="en-IN"/>
          </a:p>
        </p:txBody>
      </p:sp>
    </p:spTree>
    <p:extLst>
      <p:ext uri="{BB962C8B-B14F-4D97-AF65-F5344CB8AC3E}">
        <p14:creationId xmlns:p14="http://schemas.microsoft.com/office/powerpoint/2010/main" val="3927175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9D2DE5F-BF9D-4196-8C50-7BA4E3E06BDD}" type="datetimeFigureOut">
              <a:rPr lang="en-IN" smtClean="0"/>
              <a:t>30-04-2022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DA379C7-D274-4280-A87D-B6ED49AE7C8C}" type="slidenum">
              <a:rPr lang="en-IN" smtClean="0"/>
              <a:t>‹#›</a:t>
            </a:fld>
            <a:endParaRPr lang="en-IN"/>
          </a:p>
        </p:txBody>
      </p:sp>
    </p:spTree>
    <p:extLst>
      <p:ext uri="{BB962C8B-B14F-4D97-AF65-F5344CB8AC3E}">
        <p14:creationId xmlns:p14="http://schemas.microsoft.com/office/powerpoint/2010/main" val="27547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DE5F-BF9D-4196-8C50-7BA4E3E06BDD}"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A379C7-D274-4280-A87D-B6ED49AE7C8C}" type="slidenum">
              <a:rPr lang="en-IN" smtClean="0"/>
              <a:t>‹#›</a:t>
            </a:fld>
            <a:endParaRPr lang="en-IN"/>
          </a:p>
        </p:txBody>
      </p:sp>
    </p:spTree>
    <p:extLst>
      <p:ext uri="{BB962C8B-B14F-4D97-AF65-F5344CB8AC3E}">
        <p14:creationId xmlns:p14="http://schemas.microsoft.com/office/powerpoint/2010/main" val="2798877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9D2DE5F-BF9D-4196-8C50-7BA4E3E06BDD}" type="datetimeFigureOut">
              <a:rPr lang="en-IN" smtClean="0"/>
              <a:t>30-04-2022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DA379C7-D274-4280-A87D-B6ED49AE7C8C}" type="slidenum">
              <a:rPr lang="en-IN" smtClean="0"/>
              <a:t>‹#›</a:t>
            </a:fld>
            <a:endParaRPr lang="en-IN"/>
          </a:p>
        </p:txBody>
      </p:sp>
    </p:spTree>
    <p:extLst>
      <p:ext uri="{BB962C8B-B14F-4D97-AF65-F5344CB8AC3E}">
        <p14:creationId xmlns:p14="http://schemas.microsoft.com/office/powerpoint/2010/main" val="234482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D2DE5F-BF9D-4196-8C50-7BA4E3E06BDD}"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A379C7-D274-4280-A87D-B6ED49AE7C8C}" type="slidenum">
              <a:rPr lang="en-IN" smtClean="0"/>
              <a:t>‹#›</a:t>
            </a:fld>
            <a:endParaRPr lang="en-IN"/>
          </a:p>
        </p:txBody>
      </p:sp>
    </p:spTree>
    <p:extLst>
      <p:ext uri="{BB962C8B-B14F-4D97-AF65-F5344CB8AC3E}">
        <p14:creationId xmlns:p14="http://schemas.microsoft.com/office/powerpoint/2010/main" val="53776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D2DE5F-BF9D-4196-8C50-7BA4E3E06BDD}" type="datetimeFigureOut">
              <a:rPr lang="en-IN" smtClean="0"/>
              <a:t>30-04-2022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A379C7-D274-4280-A87D-B6ED49AE7C8C}" type="slidenum">
              <a:rPr lang="en-IN" smtClean="0"/>
              <a:t>‹#›</a:t>
            </a:fld>
            <a:endParaRPr lang="en-IN"/>
          </a:p>
        </p:txBody>
      </p:sp>
    </p:spTree>
    <p:extLst>
      <p:ext uri="{BB962C8B-B14F-4D97-AF65-F5344CB8AC3E}">
        <p14:creationId xmlns:p14="http://schemas.microsoft.com/office/powerpoint/2010/main" val="369872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D2DE5F-BF9D-4196-8C50-7BA4E3E06BDD}" type="datetimeFigureOut">
              <a:rPr lang="en-IN" smtClean="0"/>
              <a:t>30-04-2022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A379C7-D274-4280-A87D-B6ED49AE7C8C}" type="slidenum">
              <a:rPr lang="en-IN" smtClean="0"/>
              <a:t>‹#›</a:t>
            </a:fld>
            <a:endParaRPr lang="en-IN"/>
          </a:p>
        </p:txBody>
      </p:sp>
    </p:spTree>
    <p:extLst>
      <p:ext uri="{BB962C8B-B14F-4D97-AF65-F5344CB8AC3E}">
        <p14:creationId xmlns:p14="http://schemas.microsoft.com/office/powerpoint/2010/main" val="200084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2DE5F-BF9D-4196-8C50-7BA4E3E06BDD}" type="datetimeFigureOut">
              <a:rPr lang="en-IN" smtClean="0"/>
              <a:t>30-04-2022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A379C7-D274-4280-A87D-B6ED49AE7C8C}" type="slidenum">
              <a:rPr lang="en-IN" smtClean="0"/>
              <a:t>‹#›</a:t>
            </a:fld>
            <a:endParaRPr lang="en-IN"/>
          </a:p>
        </p:txBody>
      </p:sp>
    </p:spTree>
    <p:extLst>
      <p:ext uri="{BB962C8B-B14F-4D97-AF65-F5344CB8AC3E}">
        <p14:creationId xmlns:p14="http://schemas.microsoft.com/office/powerpoint/2010/main" val="342261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D2DE5F-BF9D-4196-8C50-7BA4E3E06BDD}"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A379C7-D274-4280-A87D-B6ED49AE7C8C}" type="slidenum">
              <a:rPr lang="en-IN" smtClean="0"/>
              <a:t>‹#›</a:t>
            </a:fld>
            <a:endParaRPr lang="en-IN"/>
          </a:p>
        </p:txBody>
      </p:sp>
    </p:spTree>
    <p:extLst>
      <p:ext uri="{BB962C8B-B14F-4D97-AF65-F5344CB8AC3E}">
        <p14:creationId xmlns:p14="http://schemas.microsoft.com/office/powerpoint/2010/main" val="4056629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D2DE5F-BF9D-4196-8C50-7BA4E3E06BDD}"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A379C7-D274-4280-A87D-B6ED49AE7C8C}" type="slidenum">
              <a:rPr lang="en-IN" smtClean="0"/>
              <a:t>‹#›</a:t>
            </a:fld>
            <a:endParaRPr lang="en-IN"/>
          </a:p>
        </p:txBody>
      </p:sp>
    </p:spTree>
    <p:extLst>
      <p:ext uri="{BB962C8B-B14F-4D97-AF65-F5344CB8AC3E}">
        <p14:creationId xmlns:p14="http://schemas.microsoft.com/office/powerpoint/2010/main" val="544157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D2DE5F-BF9D-4196-8C50-7BA4E3E06BDD}" type="datetimeFigureOut">
              <a:rPr lang="en-IN" smtClean="0"/>
              <a:t>30-04-2022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A379C7-D274-4280-A87D-B6ED49AE7C8C}" type="slidenum">
              <a:rPr lang="en-IN" smtClean="0"/>
              <a:t>‹#›</a:t>
            </a:fld>
            <a:endParaRPr lang="en-IN"/>
          </a:p>
        </p:txBody>
      </p:sp>
    </p:spTree>
    <p:extLst>
      <p:ext uri="{BB962C8B-B14F-4D97-AF65-F5344CB8AC3E}">
        <p14:creationId xmlns:p14="http://schemas.microsoft.com/office/powerpoint/2010/main" val="1929973714"/>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9013FC-0032-4E70-94AB-E747A5949A77}"/>
              </a:ext>
            </a:extLst>
          </p:cNvPr>
          <p:cNvSpPr>
            <a:spLocks noGrp="1"/>
          </p:cNvSpPr>
          <p:nvPr>
            <p:ph type="subTitle" idx="1"/>
          </p:nvPr>
        </p:nvSpPr>
        <p:spPr>
          <a:xfrm>
            <a:off x="1524000" y="3602037"/>
            <a:ext cx="9144000" cy="2387599"/>
          </a:xfrm>
        </p:spPr>
        <p:txBody>
          <a:bodyPr>
            <a:normAutofit/>
          </a:bodyPr>
          <a:lstStyle/>
          <a:p>
            <a:pPr algn="ctr"/>
            <a:r>
              <a:rPr lang="en-US" sz="3200" u="heavy" dirty="0">
                <a:solidFill>
                  <a:srgbClr val="FF00FF"/>
                </a:solidFill>
                <a:latin typeface="Arial Black" panose="020B0A04020102020204" pitchFamily="34" charset="0"/>
              </a:rPr>
              <a:t>BLOGS ARTICLES</a:t>
            </a:r>
          </a:p>
          <a:p>
            <a:endParaRPr lang="en-US" sz="3200" u="heavy" dirty="0">
              <a:solidFill>
                <a:srgbClr val="FF00FF"/>
              </a:solidFill>
              <a:latin typeface="Arial Black" panose="020B0A04020102020204" pitchFamily="34" charset="0"/>
            </a:endParaRPr>
          </a:p>
          <a:p>
            <a:r>
              <a:rPr lang="en-US" u="heavy" dirty="0">
                <a:solidFill>
                  <a:srgbClr val="FF00FF"/>
                </a:solidFill>
                <a:latin typeface="Arial Black" panose="020B0A04020102020204" pitchFamily="34" charset="0"/>
              </a:rPr>
              <a:t>Submitted by : AMAN KUMAR PATEL</a:t>
            </a:r>
          </a:p>
          <a:p>
            <a:r>
              <a:rPr lang="en-US" u="heavy" dirty="0">
                <a:solidFill>
                  <a:srgbClr val="FF00FF"/>
                </a:solidFill>
                <a:latin typeface="Arial Black" panose="020B0A04020102020204" pitchFamily="34" charset="0"/>
              </a:rPr>
              <a:t>BATCH NO ; 1838</a:t>
            </a:r>
          </a:p>
          <a:p>
            <a:endParaRPr lang="en-US" u="heavy" dirty="0">
              <a:solidFill>
                <a:srgbClr val="FF00FF"/>
              </a:solidFill>
              <a:latin typeface="Arial Black" panose="020B0A04020102020204" pitchFamily="34" charset="0"/>
            </a:endParaRPr>
          </a:p>
          <a:p>
            <a:endParaRPr lang="en-IN" u="heavy" dirty="0">
              <a:solidFill>
                <a:schemeClr val="tx1">
                  <a:lumMod val="85000"/>
                  <a:lumOff val="15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4299A0E8-B496-44C3-8391-8D86CF043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550" y="1324566"/>
            <a:ext cx="5457920" cy="2099933"/>
          </a:xfrm>
          <a:prstGeom prst="rect">
            <a:avLst/>
          </a:prstGeom>
        </p:spPr>
      </p:pic>
    </p:spTree>
    <p:extLst>
      <p:ext uri="{BB962C8B-B14F-4D97-AF65-F5344CB8AC3E}">
        <p14:creationId xmlns:p14="http://schemas.microsoft.com/office/powerpoint/2010/main" val="2165659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9C58AF-A8A1-4C1D-8A5B-45F4CE3CD876}"/>
              </a:ext>
            </a:extLst>
          </p:cNvPr>
          <p:cNvSpPr txBox="1"/>
          <p:nvPr/>
        </p:nvSpPr>
        <p:spPr>
          <a:xfrm>
            <a:off x="394636" y="730841"/>
            <a:ext cx="11261558" cy="66954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I have also extracted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auto_age</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from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auto_year</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by taking difference of insurance climbed year to auto year. I felt auto age may help us more in prediction than auto year.</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B80FE06-4431-4F18-843E-DDE62F8A611D}"/>
              </a:ext>
            </a:extLst>
          </p:cNvPr>
          <p:cNvSpPr txBox="1"/>
          <p:nvPr/>
        </p:nvSpPr>
        <p:spPr>
          <a:xfrm>
            <a:off x="558265" y="1651300"/>
            <a:ext cx="10982426" cy="1558632"/>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I just had a look into value count of extracted columns I found single unique entries in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incident_year</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column which means all the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entrices</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in this column are same so I don’t want to keep this unnecessary column in the dataset, so I have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droped</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it.</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After extracting all the necessary columns from the old columns we have to drop old columns. If we don’t drop those columns they will behave as duplicate columns and create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multicolinearity</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issue.</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B28D598-02D7-4BC1-AED7-0B0A55E13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36" y="3460848"/>
            <a:ext cx="11348185" cy="3206245"/>
          </a:xfrm>
          <a:prstGeom prst="rect">
            <a:avLst/>
          </a:prstGeom>
        </p:spPr>
      </p:pic>
    </p:spTree>
    <p:extLst>
      <p:ext uri="{BB962C8B-B14F-4D97-AF65-F5344CB8AC3E}">
        <p14:creationId xmlns:p14="http://schemas.microsoft.com/office/powerpoint/2010/main" val="162789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DDDED9-6786-4295-9526-BBBF98DA7022}"/>
              </a:ext>
            </a:extLst>
          </p:cNvPr>
          <p:cNvSpPr txBox="1"/>
          <p:nvPr/>
        </p:nvSpPr>
        <p:spPr>
          <a:xfrm>
            <a:off x="693020" y="432458"/>
            <a:ext cx="10982424" cy="664093"/>
          </a:xfrm>
          <a:prstGeom prst="rect">
            <a:avLst/>
          </a:prstGeom>
          <a:noFill/>
        </p:spPr>
        <p:txBody>
          <a:bodyPr wrap="square">
            <a:spAutoFit/>
          </a:bodyPr>
          <a:lstStyle/>
          <a:p>
            <a:pPr>
              <a:lnSpc>
                <a:spcPct val="107000"/>
              </a:lnSpc>
              <a:spcAft>
                <a:spcPts val="800"/>
              </a:spcAft>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I have noticed some unnecessary entries in the dataset like ‘ ? ’. It may be because of some tying errors or some technical error we got some entries as ‘?’. So now it’s time to replace those unwanted entries.</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E66C2BA-986E-4FFF-A8D6-797402306832}"/>
              </a:ext>
            </a:extLst>
          </p:cNvPr>
          <p:cNvSpPr txBox="1"/>
          <p:nvPr/>
        </p:nvSpPr>
        <p:spPr>
          <a:xfrm>
            <a:off x="577517" y="1787599"/>
            <a:ext cx="10000649" cy="373179"/>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Checking for ‘ ? ’ entries in all the columns. I found these entries in 3 columns.</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A61884B-C4B0-4E8A-859E-675EE1CF3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9" y="2405636"/>
            <a:ext cx="11531065" cy="2781688"/>
          </a:xfrm>
          <a:prstGeom prst="rect">
            <a:avLst/>
          </a:prstGeom>
        </p:spPr>
      </p:pic>
      <p:sp>
        <p:nvSpPr>
          <p:cNvPr id="9" name="TextBox 8">
            <a:extLst>
              <a:ext uri="{FF2B5EF4-FFF2-40B4-BE49-F238E27FC236}">
                <a16:creationId xmlns:a16="http://schemas.microsoft.com/office/drawing/2014/main" id="{94E2E70D-6224-4198-A1AF-12401D5DEB6C}"/>
              </a:ext>
            </a:extLst>
          </p:cNvPr>
          <p:cNvSpPr txBox="1"/>
          <p:nvPr/>
        </p:nvSpPr>
        <p:spPr>
          <a:xfrm>
            <a:off x="404261" y="5341342"/>
            <a:ext cx="10982425" cy="900055"/>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In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police_report_available</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column NO has maximum count so I have to replace ‘?’ with NO. </a:t>
            </a:r>
          </a:p>
          <a:p>
            <a:pPr marL="342900" lvl="0" indent="-342900">
              <a:lnSpc>
                <a:spcPct val="107000"/>
              </a:lnSpc>
              <a:buFont typeface="Symbol" panose="05050102010706020507" pitchFamily="18" charset="2"/>
              <a:buChar char=""/>
            </a:pP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Now all the feature extraction is complete and the data is set for analysis.</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103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54BEEA-221F-4364-901F-FBE45E16B4A7}"/>
              </a:ext>
            </a:extLst>
          </p:cNvPr>
          <p:cNvSpPr txBox="1"/>
          <p:nvPr/>
        </p:nvSpPr>
        <p:spPr>
          <a:xfrm>
            <a:off x="250256" y="557585"/>
            <a:ext cx="11559941" cy="897105"/>
          </a:xfrm>
          <a:prstGeom prst="rect">
            <a:avLst/>
          </a:prstGeom>
          <a:noFill/>
        </p:spPr>
        <p:txBody>
          <a:bodyPr wrap="square">
            <a:spAutoFit/>
          </a:bodyPr>
          <a:lstStyle/>
          <a:p>
            <a:pPr lvl="0" algn="ctr">
              <a:lnSpc>
                <a:spcPct val="107000"/>
              </a:lnSpc>
            </a:pPr>
            <a:r>
              <a:rPr lang="en-IN" sz="2000" u="sng"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rPr>
              <a:t>VISUALIZATION</a:t>
            </a:r>
            <a:r>
              <a:rPr lang="en-IN" sz="1400" dirty="0">
                <a:effectLst/>
                <a:latin typeface="Century" panose="02040604050505020304" pitchFamily="18" charset="0"/>
                <a:ea typeface="Calibri" panose="020F0502020204030204" pitchFamily="34" charset="0"/>
                <a:cs typeface="Times New Roman" panose="02020603050405020304" pitchFamily="18" charset="0"/>
              </a:rPr>
              <a:t>:</a:t>
            </a:r>
          </a:p>
          <a:p>
            <a:pPr lvl="0">
              <a:lnSpc>
                <a:spcPct val="107000"/>
              </a:lnSpc>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600" dirty="0">
                <a:latin typeface="Franklin Gothic Demi Cond" panose="020B0706030402020204" pitchFamily="34" charset="0"/>
                <a:ea typeface="Calibri" panose="020F0502020204030204" pitchFamily="34" charset="0"/>
                <a:cs typeface="Times New Roman" panose="02020603050405020304" pitchFamily="18" charset="0"/>
              </a:rPr>
              <a:t>Here </a:t>
            </a:r>
            <a:r>
              <a:rPr lang="en-IN" sz="1600" dirty="0" err="1">
                <a:latin typeface="Franklin Gothic Demi Cond" panose="020B0706030402020204" pitchFamily="34" charset="0"/>
                <a:ea typeface="Calibri" panose="020F0502020204030204" pitchFamily="34" charset="0"/>
                <a:cs typeface="Times New Roman" panose="02020603050405020304" pitchFamily="18" charset="0"/>
              </a:rPr>
              <a:t>ourn</a:t>
            </a:r>
            <a:r>
              <a:rPr lang="en-IN" sz="1600" dirty="0">
                <a:latin typeface="Franklin Gothic Demi Cond" panose="020B0706030402020204" pitchFamily="34" charset="0"/>
                <a:ea typeface="Calibri" panose="020F0502020204030204" pitchFamily="34" charset="0"/>
                <a:cs typeface="Times New Roman" panose="02020603050405020304" pitchFamily="18" charset="0"/>
              </a:rPr>
              <a:t> first will be that , we have to  </a:t>
            </a:r>
            <a:r>
              <a:rPr lang="en-IN" sz="1600" dirty="0" err="1">
                <a:latin typeface="Franklin Gothic Demi Cond" panose="020B0706030402020204" pitchFamily="34" charset="0"/>
                <a:ea typeface="Calibri" panose="020F0502020204030204" pitchFamily="34" charset="0"/>
                <a:cs typeface="Times New Roman" panose="02020603050405020304" pitchFamily="18" charset="0"/>
              </a:rPr>
              <a:t>sepreate</a:t>
            </a:r>
            <a:r>
              <a:rPr lang="en-IN" sz="1600" dirty="0">
                <a:latin typeface="Franklin Gothic Demi Cond" panose="020B0706030402020204" pitchFamily="34" charset="0"/>
                <a:ea typeface="Calibri" panose="020F0502020204030204" pitchFamily="34" charset="0"/>
                <a:cs typeface="Times New Roman" panose="02020603050405020304" pitchFamily="18" charset="0"/>
              </a:rPr>
              <a:t> all NUMERICAL COLUMNS and CATEGORICAL COLUMNS .</a:t>
            </a:r>
            <a:endParaRPr lang="en-IN" sz="16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9174657-6AAB-4FAE-A792-72982F711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56" y="1628523"/>
            <a:ext cx="11174384" cy="3600953"/>
          </a:xfrm>
          <a:prstGeom prst="rect">
            <a:avLst/>
          </a:prstGeom>
        </p:spPr>
      </p:pic>
    </p:spTree>
    <p:extLst>
      <p:ext uri="{BB962C8B-B14F-4D97-AF65-F5344CB8AC3E}">
        <p14:creationId xmlns:p14="http://schemas.microsoft.com/office/powerpoint/2010/main" val="22694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B9721C-203D-42BE-803D-67B6BA6FA355}"/>
              </a:ext>
            </a:extLst>
          </p:cNvPr>
          <p:cNvPicPr>
            <a:picLocks noChangeAspect="1"/>
          </p:cNvPicPr>
          <p:nvPr/>
        </p:nvPicPr>
        <p:blipFill>
          <a:blip r:embed="rId2"/>
          <a:stretch>
            <a:fillRect/>
          </a:stretch>
        </p:blipFill>
        <p:spPr>
          <a:xfrm>
            <a:off x="490889" y="585986"/>
            <a:ext cx="10308657" cy="4067743"/>
          </a:xfrm>
          <a:prstGeom prst="rect">
            <a:avLst/>
          </a:prstGeom>
        </p:spPr>
      </p:pic>
      <p:sp>
        <p:nvSpPr>
          <p:cNvPr id="5" name="TextBox 4">
            <a:extLst>
              <a:ext uri="{FF2B5EF4-FFF2-40B4-BE49-F238E27FC236}">
                <a16:creationId xmlns:a16="http://schemas.microsoft.com/office/drawing/2014/main" id="{8B8B2134-6E3C-46DB-80E1-FAE63CBE7EB7}"/>
              </a:ext>
            </a:extLst>
          </p:cNvPr>
          <p:cNvSpPr txBox="1"/>
          <p:nvPr/>
        </p:nvSpPr>
        <p:spPr>
          <a:xfrm>
            <a:off x="3048802" y="3246740"/>
            <a:ext cx="6097604" cy="369332"/>
          </a:xfrm>
          <a:prstGeom prst="rect">
            <a:avLst/>
          </a:prstGeom>
          <a:noFill/>
        </p:spPr>
        <p:txBody>
          <a:bodyPr wrap="square">
            <a:spAutoFit/>
          </a:bodyPr>
          <a:lstStyle/>
          <a:p>
            <a:r>
              <a:rPr lang="en-IN" sz="1800" dirty="0">
                <a:latin typeface="Franklin Gothic Demi Cond" panose="020B0706030402020204" pitchFamily="34" charset="0"/>
                <a:ea typeface="Calibri" panose="020F0502020204030204" pitchFamily="34" charset="0"/>
                <a:cs typeface="Times New Roman" panose="02020603050405020304" pitchFamily="18" charset="0"/>
              </a:rPr>
              <a:t>ill </a:t>
            </a:r>
            <a:endParaRPr lang="en-IN" dirty="0"/>
          </a:p>
        </p:txBody>
      </p:sp>
      <p:sp>
        <p:nvSpPr>
          <p:cNvPr id="9" name="TextBox 8">
            <a:extLst>
              <a:ext uri="{FF2B5EF4-FFF2-40B4-BE49-F238E27FC236}">
                <a16:creationId xmlns:a16="http://schemas.microsoft.com/office/drawing/2014/main" id="{BD2D8FFF-A77B-4484-A3D7-AA3B51CB1659}"/>
              </a:ext>
            </a:extLst>
          </p:cNvPr>
          <p:cNvSpPr txBox="1"/>
          <p:nvPr/>
        </p:nvSpPr>
        <p:spPr>
          <a:xfrm>
            <a:off x="941671" y="5008163"/>
            <a:ext cx="10308657" cy="923330"/>
          </a:xfrm>
          <a:prstGeom prst="rect">
            <a:avLst/>
          </a:prstGeom>
          <a:noFill/>
        </p:spPr>
        <p:txBody>
          <a:bodyPr wrap="square">
            <a:spAutoFit/>
          </a:bodyPr>
          <a:lstStyle/>
          <a:p>
            <a:r>
              <a:rPr lang="en-IN" dirty="0">
                <a:latin typeface="Franklin Gothic Demi Cond" panose="020B0706030402020204" pitchFamily="34" charset="0"/>
                <a:ea typeface="Calibri" panose="020F0502020204030204" pitchFamily="34" charset="0"/>
                <a:cs typeface="Times New Roman" panose="02020603050405020304" pitchFamily="18" charset="0"/>
              </a:rPr>
              <a:t>Here we can see, we are visualizing the </a:t>
            </a:r>
            <a:r>
              <a:rPr lang="en-IN" dirty="0" err="1">
                <a:latin typeface="Franklin Gothic Demi Cond" panose="020B0706030402020204" pitchFamily="34" charset="0"/>
                <a:ea typeface="Calibri" panose="020F0502020204030204" pitchFamily="34" charset="0"/>
                <a:cs typeface="Times New Roman" panose="02020603050405020304" pitchFamily="18" charset="0"/>
              </a:rPr>
              <a:t>displot</a:t>
            </a:r>
            <a:r>
              <a:rPr lang="en-IN" dirty="0">
                <a:latin typeface="Franklin Gothic Demi Cond" panose="020B0706030402020204" pitchFamily="34" charset="0"/>
                <a:ea typeface="Calibri" panose="020F0502020204030204" pitchFamily="34" charset="0"/>
                <a:cs typeface="Times New Roman" panose="02020603050405020304" pitchFamily="18" charset="0"/>
              </a:rPr>
              <a:t> of all the columns which is having Numerical Values . and in above picture , you can see the list of Columns which id having  Numerical values. That all are present here but unable to see because it Is </a:t>
            </a:r>
            <a:r>
              <a:rPr lang="en-IN" sz="1800" dirty="0">
                <a:latin typeface="Franklin Gothic Demi Cond" panose="020B0706030402020204" pitchFamily="34" charset="0"/>
                <a:ea typeface="Calibri" panose="020F0502020204030204" pitchFamily="34" charset="0"/>
                <a:cs typeface="Times New Roman" panose="02020603050405020304" pitchFamily="18" charset="0"/>
              </a:rPr>
              <a:t> Screenshot. And it is part of Univariate Analysis. </a:t>
            </a:r>
            <a:endParaRPr lang="en-IN" dirty="0"/>
          </a:p>
        </p:txBody>
      </p:sp>
    </p:spTree>
    <p:extLst>
      <p:ext uri="{BB962C8B-B14F-4D97-AF65-F5344CB8AC3E}">
        <p14:creationId xmlns:p14="http://schemas.microsoft.com/office/powerpoint/2010/main" val="16872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0ED650-0602-461D-B306-2703BD124BF7}"/>
              </a:ext>
            </a:extLst>
          </p:cNvPr>
          <p:cNvPicPr>
            <a:picLocks noChangeAspect="1"/>
          </p:cNvPicPr>
          <p:nvPr/>
        </p:nvPicPr>
        <p:blipFill>
          <a:blip r:embed="rId2"/>
          <a:stretch>
            <a:fillRect/>
          </a:stretch>
        </p:blipFill>
        <p:spPr>
          <a:xfrm>
            <a:off x="510138" y="578268"/>
            <a:ext cx="10943924" cy="4315427"/>
          </a:xfrm>
          <a:prstGeom prst="rect">
            <a:avLst/>
          </a:prstGeom>
        </p:spPr>
      </p:pic>
      <p:sp>
        <p:nvSpPr>
          <p:cNvPr id="5" name="TextBox 4">
            <a:extLst>
              <a:ext uri="{FF2B5EF4-FFF2-40B4-BE49-F238E27FC236}">
                <a16:creationId xmlns:a16="http://schemas.microsoft.com/office/drawing/2014/main" id="{C40B3236-BA77-4ABF-AA63-4C9EAD0895DB}"/>
              </a:ext>
            </a:extLst>
          </p:cNvPr>
          <p:cNvSpPr txBox="1"/>
          <p:nvPr/>
        </p:nvSpPr>
        <p:spPr>
          <a:xfrm>
            <a:off x="673768" y="5233811"/>
            <a:ext cx="10616665" cy="923330"/>
          </a:xfrm>
          <a:prstGeom prst="rect">
            <a:avLst/>
          </a:prstGeom>
          <a:noFill/>
        </p:spPr>
        <p:txBody>
          <a:bodyPr wrap="square">
            <a:spAutoFit/>
          </a:bodyPr>
          <a:lstStyle/>
          <a:p>
            <a:r>
              <a:rPr lang="en-IN" dirty="0">
                <a:latin typeface="Franklin Gothic Demi Cond" panose="020B0706030402020204" pitchFamily="34" charset="0"/>
                <a:ea typeface="Calibri" panose="020F0502020204030204" pitchFamily="34" charset="0"/>
                <a:cs typeface="Times New Roman" panose="02020603050405020304" pitchFamily="18" charset="0"/>
              </a:rPr>
              <a:t>Here we can see, we are visualizing the </a:t>
            </a:r>
            <a:r>
              <a:rPr lang="en-IN" dirty="0" err="1">
                <a:latin typeface="Franklin Gothic Demi Cond" panose="020B0706030402020204" pitchFamily="34" charset="0"/>
                <a:ea typeface="Calibri" panose="020F0502020204030204" pitchFamily="34" charset="0"/>
                <a:cs typeface="Times New Roman" panose="02020603050405020304" pitchFamily="18" charset="0"/>
              </a:rPr>
              <a:t>Countplot</a:t>
            </a:r>
            <a:r>
              <a:rPr lang="en-IN" dirty="0">
                <a:latin typeface="Franklin Gothic Demi Cond" panose="020B0706030402020204" pitchFamily="34" charset="0"/>
                <a:ea typeface="Calibri" panose="020F0502020204030204" pitchFamily="34" charset="0"/>
                <a:cs typeface="Times New Roman" panose="02020603050405020304" pitchFamily="18" charset="0"/>
              </a:rPr>
              <a:t> of all the columns which is having Categorical  Values . and in above picture , you can see the list of Columns which id having  Categorical values. That all are present here but unable to see because it Is </a:t>
            </a:r>
            <a:r>
              <a:rPr lang="en-IN" sz="1800" dirty="0">
                <a:latin typeface="Franklin Gothic Demi Cond" panose="020B0706030402020204" pitchFamily="34" charset="0"/>
                <a:ea typeface="Calibri" panose="020F0502020204030204" pitchFamily="34" charset="0"/>
                <a:cs typeface="Times New Roman" panose="02020603050405020304" pitchFamily="18" charset="0"/>
              </a:rPr>
              <a:t> Screenshot.    And it is also a part of Univariate Analysis. </a:t>
            </a:r>
            <a:endParaRPr lang="en-IN" dirty="0"/>
          </a:p>
        </p:txBody>
      </p:sp>
    </p:spTree>
    <p:extLst>
      <p:ext uri="{BB962C8B-B14F-4D97-AF65-F5344CB8AC3E}">
        <p14:creationId xmlns:p14="http://schemas.microsoft.com/office/powerpoint/2010/main" val="43208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420562-1931-45D7-8A7B-8E04A64A6670}"/>
              </a:ext>
            </a:extLst>
          </p:cNvPr>
          <p:cNvSpPr txBox="1"/>
          <p:nvPr/>
        </p:nvSpPr>
        <p:spPr>
          <a:xfrm>
            <a:off x="1982805" y="1039529"/>
            <a:ext cx="7914372" cy="5078313"/>
          </a:xfrm>
          <a:prstGeom prst="rect">
            <a:avLst/>
          </a:prstGeom>
          <a:noFill/>
        </p:spPr>
        <p:txBody>
          <a:bodyPr wrap="square">
            <a:spAutoFit/>
          </a:bodyPr>
          <a:lstStyle/>
          <a:p>
            <a:pPr algn="l"/>
            <a:r>
              <a:rPr lang="en-US" b="0" i="0" dirty="0">
                <a:effectLst/>
                <a:latin typeface="Franklin Gothic Demi Cond" panose="020B0706030402020204" pitchFamily="34" charset="0"/>
              </a:rPr>
              <a:t>Here we can see the observation of all plots:</a:t>
            </a:r>
          </a:p>
          <a:p>
            <a:pPr algn="l"/>
            <a:endParaRPr lang="en-US" dirty="0">
              <a:latin typeface="Franklin Gothic Demi Cond" panose="020B0706030402020204" pitchFamily="34" charset="0"/>
            </a:endParaRPr>
          </a:p>
          <a:p>
            <a:pPr algn="l"/>
            <a:r>
              <a:rPr lang="en-US" dirty="0">
                <a:latin typeface="Franklin Gothic Demi Cond" panose="020B0706030402020204" pitchFamily="34" charset="0"/>
              </a:rPr>
              <a:t>* </a:t>
            </a:r>
            <a:r>
              <a:rPr lang="en-US" b="0" i="0" dirty="0">
                <a:effectLst/>
                <a:latin typeface="Franklin Gothic Demi Cond" panose="020B0706030402020204" pitchFamily="34" charset="0"/>
              </a:rPr>
              <a:t>OH </a:t>
            </a:r>
            <a:r>
              <a:rPr lang="en-US" b="0" i="0" dirty="0" err="1">
                <a:effectLst/>
                <a:latin typeface="Franklin Gothic Demi Cond" panose="020B0706030402020204" pitchFamily="34" charset="0"/>
              </a:rPr>
              <a:t>policy_state</a:t>
            </a:r>
            <a:r>
              <a:rPr lang="en-US" b="0" i="0" dirty="0">
                <a:effectLst/>
                <a:latin typeface="Franklin Gothic Demi Cond" panose="020B0706030402020204" pitchFamily="34" charset="0"/>
              </a:rPr>
              <a:t> count is high.</a:t>
            </a:r>
          </a:p>
          <a:p>
            <a:pPr algn="l"/>
            <a:r>
              <a:rPr lang="en-US" b="0" i="0" dirty="0">
                <a:effectLst/>
                <a:latin typeface="Franklin Gothic Demi Cond" panose="020B0706030402020204" pitchFamily="34" charset="0"/>
              </a:rPr>
              <a:t>* Female insured are more in number.</a:t>
            </a:r>
          </a:p>
          <a:p>
            <a:pPr algn="l"/>
            <a:r>
              <a:rPr lang="en-US" b="0" i="0" dirty="0">
                <a:effectLst/>
                <a:latin typeface="Franklin Gothic Demi Cond" panose="020B0706030402020204" pitchFamily="34" charset="0"/>
              </a:rPr>
              <a:t>* JD High school qualified insured are more in number.</a:t>
            </a:r>
          </a:p>
          <a:p>
            <a:pPr algn="l"/>
            <a:r>
              <a:rPr lang="en-US" b="0" i="0" dirty="0">
                <a:effectLst/>
                <a:latin typeface="Franklin Gothic Demi Cond" panose="020B0706030402020204" pitchFamily="34" charset="0"/>
              </a:rPr>
              <a:t>* Machine-op-</a:t>
            </a:r>
            <a:r>
              <a:rPr lang="en-US" b="0" i="0" dirty="0" err="1">
                <a:effectLst/>
                <a:latin typeface="Franklin Gothic Demi Cond" panose="020B0706030402020204" pitchFamily="34" charset="0"/>
              </a:rPr>
              <a:t>inspct</a:t>
            </a:r>
            <a:r>
              <a:rPr lang="en-US" b="0" i="0" dirty="0">
                <a:effectLst/>
                <a:latin typeface="Franklin Gothic Demi Cond" panose="020B0706030402020204" pitchFamily="34" charset="0"/>
              </a:rPr>
              <a:t> are high in number.</a:t>
            </a:r>
          </a:p>
          <a:p>
            <a:pPr algn="l"/>
            <a:r>
              <a:rPr lang="en-US" b="0" i="0" dirty="0">
                <a:effectLst/>
                <a:latin typeface="Franklin Gothic Demi Cond" panose="020B0706030402020204" pitchFamily="34" charset="0"/>
              </a:rPr>
              <a:t>* Most of the insured persons are having reading as there hobbies.</a:t>
            </a:r>
          </a:p>
          <a:p>
            <a:pPr algn="l"/>
            <a:r>
              <a:rPr lang="en-US" b="0" i="0" dirty="0">
                <a:effectLst/>
                <a:latin typeface="Franklin Gothic Demi Cond" panose="020B0706030402020204" pitchFamily="34" charset="0"/>
              </a:rPr>
              <a:t>* own-child has maximum count in </a:t>
            </a:r>
            <a:r>
              <a:rPr lang="en-US" b="0" i="0" dirty="0" err="1">
                <a:effectLst/>
                <a:latin typeface="Franklin Gothic Demi Cond" panose="020B0706030402020204" pitchFamily="34" charset="0"/>
              </a:rPr>
              <a:t>insured_relationship</a:t>
            </a:r>
            <a:r>
              <a:rPr lang="en-US" b="0" i="0" dirty="0">
                <a:effectLst/>
                <a:latin typeface="Franklin Gothic Demi Cond" panose="020B0706030402020204" pitchFamily="34" charset="0"/>
              </a:rPr>
              <a:t>.</a:t>
            </a:r>
          </a:p>
          <a:p>
            <a:pPr algn="l"/>
            <a:r>
              <a:rPr lang="en-US" b="0" i="0" dirty="0">
                <a:effectLst/>
                <a:latin typeface="Franklin Gothic Demi Cond" panose="020B0706030402020204" pitchFamily="34" charset="0"/>
              </a:rPr>
              <a:t>* Multi-vehicle-collision and single-vehicle-collision are more in number.</a:t>
            </a:r>
          </a:p>
          <a:p>
            <a:pPr algn="l"/>
            <a:r>
              <a:rPr lang="en-US" b="0" i="0" dirty="0">
                <a:effectLst/>
                <a:latin typeface="Franklin Gothic Demi Cond" panose="020B0706030402020204" pitchFamily="34" charset="0"/>
              </a:rPr>
              <a:t> * Rather than front and side collision Rear Collision has maximum count.</a:t>
            </a:r>
          </a:p>
          <a:p>
            <a:pPr algn="l"/>
            <a:r>
              <a:rPr lang="en-US" b="0" i="0" dirty="0">
                <a:effectLst/>
                <a:latin typeface="Franklin Gothic Demi Cond" panose="020B0706030402020204" pitchFamily="34" charset="0"/>
              </a:rPr>
              <a:t>* Minor damage has maximum count compared to Trivial damage.</a:t>
            </a:r>
          </a:p>
          <a:p>
            <a:pPr algn="l"/>
            <a:r>
              <a:rPr lang="en-US" b="0" i="0" dirty="0">
                <a:effectLst/>
                <a:latin typeface="Franklin Gothic Demi Cond" panose="020B0706030402020204" pitchFamily="34" charset="0"/>
              </a:rPr>
              <a:t>* Police are the </a:t>
            </a:r>
            <a:r>
              <a:rPr lang="en-US" b="0" i="0" dirty="0" err="1">
                <a:effectLst/>
                <a:latin typeface="Franklin Gothic Demi Cond" panose="020B0706030402020204" pitchFamily="34" charset="0"/>
              </a:rPr>
              <a:t>mejority</a:t>
            </a:r>
            <a:r>
              <a:rPr lang="en-US" b="0" i="0" dirty="0">
                <a:effectLst/>
                <a:latin typeface="Franklin Gothic Demi Cond" panose="020B0706030402020204" pitchFamily="34" charset="0"/>
              </a:rPr>
              <a:t> authorities contacted.</a:t>
            </a:r>
          </a:p>
          <a:p>
            <a:pPr algn="l"/>
            <a:r>
              <a:rPr lang="en-US" b="0" i="0" dirty="0">
                <a:effectLst/>
                <a:latin typeface="Franklin Gothic Demi Cond" panose="020B0706030402020204" pitchFamily="34" charset="0"/>
              </a:rPr>
              <a:t>* In NY state most of the cases are registered.</a:t>
            </a:r>
          </a:p>
          <a:p>
            <a:pPr algn="l"/>
            <a:r>
              <a:rPr lang="en-US" b="0" i="0" dirty="0">
                <a:effectLst/>
                <a:latin typeface="Franklin Gothic Demi Cond" panose="020B0706030402020204" pitchFamily="34" charset="0"/>
              </a:rPr>
              <a:t>* In all the cities the </a:t>
            </a:r>
            <a:r>
              <a:rPr lang="en-US" b="0" i="0" dirty="0" err="1">
                <a:effectLst/>
                <a:latin typeface="Franklin Gothic Demi Cond" panose="020B0706030402020204" pitchFamily="34" charset="0"/>
              </a:rPr>
              <a:t>insuered</a:t>
            </a:r>
            <a:r>
              <a:rPr lang="en-US" b="0" i="0" dirty="0">
                <a:effectLst/>
                <a:latin typeface="Franklin Gothic Demi Cond" panose="020B0706030402020204" pitchFamily="34" charset="0"/>
              </a:rPr>
              <a:t> climb are almost same.</a:t>
            </a:r>
          </a:p>
          <a:p>
            <a:pPr algn="l"/>
            <a:r>
              <a:rPr lang="en-US" b="0" i="0" dirty="0">
                <a:effectLst/>
                <a:latin typeface="Franklin Gothic Demi Cond" panose="020B0706030402020204" pitchFamily="34" charset="0"/>
              </a:rPr>
              <a:t>* There is very less count for property damage.</a:t>
            </a:r>
          </a:p>
          <a:p>
            <a:pPr algn="l"/>
            <a:r>
              <a:rPr lang="en-US" b="0" i="0" dirty="0">
                <a:effectLst/>
                <a:latin typeface="Franklin Gothic Demi Cond" panose="020B0706030402020204" pitchFamily="34" charset="0"/>
              </a:rPr>
              <a:t>* Very less cases have </a:t>
            </a:r>
            <a:r>
              <a:rPr lang="en-US" b="0" i="0" dirty="0" err="1">
                <a:effectLst/>
                <a:latin typeface="Franklin Gothic Demi Cond" panose="020B0706030402020204" pitchFamily="34" charset="0"/>
              </a:rPr>
              <a:t>police_report_available</a:t>
            </a:r>
            <a:r>
              <a:rPr lang="en-US" b="0" i="0" dirty="0">
                <a:effectLst/>
                <a:latin typeface="Franklin Gothic Demi Cond" panose="020B0706030402020204" pitchFamily="34" charset="0"/>
              </a:rPr>
              <a:t>.</a:t>
            </a:r>
          </a:p>
          <a:p>
            <a:pPr algn="l"/>
            <a:r>
              <a:rPr lang="en-US" b="0" i="0" dirty="0">
                <a:effectLst/>
                <a:latin typeface="Franklin Gothic Demi Cond" panose="020B0706030402020204" pitchFamily="34" charset="0"/>
              </a:rPr>
              <a:t>* Both 250 and 100 have same count in </a:t>
            </a:r>
            <a:r>
              <a:rPr lang="en-US" b="0" i="0" dirty="0" err="1">
                <a:effectLst/>
                <a:latin typeface="Franklin Gothic Demi Cond" panose="020B0706030402020204" pitchFamily="34" charset="0"/>
              </a:rPr>
              <a:t>cls_per_person</a:t>
            </a:r>
            <a:r>
              <a:rPr lang="en-US" b="0" i="0" dirty="0">
                <a:effectLst/>
                <a:latin typeface="Franklin Gothic Demi Cond" panose="020B0706030402020204" pitchFamily="34" charset="0"/>
              </a:rPr>
              <a:t>.</a:t>
            </a:r>
          </a:p>
          <a:p>
            <a:pPr algn="l"/>
            <a:r>
              <a:rPr lang="en-US" b="0" i="0" dirty="0">
                <a:effectLst/>
                <a:latin typeface="Franklin Gothic Demi Cond" panose="020B0706030402020204" pitchFamily="34" charset="0"/>
              </a:rPr>
              <a:t>* Both 500 and 300 have same count in </a:t>
            </a:r>
            <a:r>
              <a:rPr lang="en-US" b="0" i="0" dirty="0" err="1">
                <a:effectLst/>
                <a:latin typeface="Franklin Gothic Demi Cond" panose="020B0706030402020204" pitchFamily="34" charset="0"/>
              </a:rPr>
              <a:t>cls_per_accident</a:t>
            </a:r>
            <a:r>
              <a:rPr lang="en-US" b="0" i="0" dirty="0">
                <a:effectLst/>
                <a:latin typeface="Franklin Gothic Demi Cond" panose="020B0706030402020204" pitchFamily="34" charset="0"/>
              </a:rPr>
              <a:t>.</a:t>
            </a:r>
          </a:p>
        </p:txBody>
      </p:sp>
    </p:spTree>
    <p:extLst>
      <p:ext uri="{BB962C8B-B14F-4D97-AF65-F5344CB8AC3E}">
        <p14:creationId xmlns:p14="http://schemas.microsoft.com/office/powerpoint/2010/main" val="95469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F96ACA-E001-4F7A-BF8A-980E6EF1E1EC}"/>
              </a:ext>
            </a:extLst>
          </p:cNvPr>
          <p:cNvSpPr txBox="1"/>
          <p:nvPr/>
        </p:nvSpPr>
        <p:spPr>
          <a:xfrm>
            <a:off x="808521" y="4710115"/>
            <a:ext cx="10674417" cy="1256819"/>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I have used scatter plot to know the relation between age and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month_as_customer</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I have observed a linear curve with less count of fraud. Which means as the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month_as_customer</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is increasing, age is also increasing and the person is getting older the density of both Y and N are decreasing. Which means younger people has the high rate of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frauduling</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It is a part of Bivariate  Analysis.</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1D93BE2-4ACE-4E36-8DE1-23FC7AC7B0E3}"/>
              </a:ext>
            </a:extLst>
          </p:cNvPr>
          <p:cNvPicPr>
            <a:picLocks noChangeAspect="1"/>
          </p:cNvPicPr>
          <p:nvPr/>
        </p:nvPicPr>
        <p:blipFill>
          <a:blip r:embed="rId2"/>
          <a:stretch>
            <a:fillRect/>
          </a:stretch>
        </p:blipFill>
        <p:spPr>
          <a:xfrm>
            <a:off x="2184960" y="541759"/>
            <a:ext cx="7786813" cy="3772426"/>
          </a:xfrm>
          <a:prstGeom prst="rect">
            <a:avLst/>
          </a:prstGeom>
        </p:spPr>
      </p:pic>
    </p:spTree>
    <p:extLst>
      <p:ext uri="{BB962C8B-B14F-4D97-AF65-F5344CB8AC3E}">
        <p14:creationId xmlns:p14="http://schemas.microsoft.com/office/powerpoint/2010/main" val="2412489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F222B6-FC76-4391-9C01-3D33B8930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771" y="159914"/>
            <a:ext cx="10549288" cy="4382112"/>
          </a:xfrm>
          <a:prstGeom prst="rect">
            <a:avLst/>
          </a:prstGeom>
        </p:spPr>
      </p:pic>
      <p:sp>
        <p:nvSpPr>
          <p:cNvPr id="7" name="TextBox 6">
            <a:extLst>
              <a:ext uri="{FF2B5EF4-FFF2-40B4-BE49-F238E27FC236}">
                <a16:creationId xmlns:a16="http://schemas.microsoft.com/office/drawing/2014/main" id="{2FADB44E-2086-4F37-90D1-33D634F3BD09}"/>
              </a:ext>
            </a:extLst>
          </p:cNvPr>
          <p:cNvSpPr txBox="1"/>
          <p:nvPr/>
        </p:nvSpPr>
        <p:spPr>
          <a:xfrm>
            <a:off x="750771" y="4883035"/>
            <a:ext cx="10549287" cy="923330"/>
          </a:xfrm>
          <a:prstGeom prst="rect">
            <a:avLst/>
          </a:prstGeom>
          <a:noFill/>
        </p:spPr>
        <p:txBody>
          <a:bodyPr wrap="square">
            <a:spAutoFit/>
          </a:bodyPr>
          <a:lstStyle/>
          <a:p>
            <a:r>
              <a:rPr lang="en-IN" dirty="0">
                <a:latin typeface="Franklin Gothic Demi Cond" panose="020B0706030402020204" pitchFamily="34" charset="0"/>
                <a:cs typeface="Times New Roman" panose="02020603050405020304" pitchFamily="18" charset="0"/>
              </a:rPr>
              <a:t>Here , we can see in the above plot , we crate a plot of </a:t>
            </a:r>
            <a:r>
              <a:rPr lang="en-IN" dirty="0" err="1">
                <a:latin typeface="Franklin Gothic Demi Cond" panose="020B0706030402020204" pitchFamily="34" charset="0"/>
                <a:cs typeface="Times New Roman" panose="02020603050405020304" pitchFamily="18" charset="0"/>
              </a:rPr>
              <a:t>Policy_state</a:t>
            </a:r>
            <a:r>
              <a:rPr lang="en-IN" dirty="0">
                <a:latin typeface="Franklin Gothic Demi Cond" panose="020B0706030402020204" pitchFamily="34" charset="0"/>
                <a:cs typeface="Times New Roman" panose="02020603050405020304" pitchFamily="18" charset="0"/>
              </a:rPr>
              <a:t> and with the respect of </a:t>
            </a:r>
            <a:r>
              <a:rPr lang="en-IN" dirty="0" err="1">
                <a:latin typeface="Franklin Gothic Demi Cond" panose="020B0706030402020204" pitchFamily="34" charset="0"/>
                <a:cs typeface="Times New Roman" panose="02020603050405020304" pitchFamily="18" charset="0"/>
              </a:rPr>
              <a:t>Fraud_reported</a:t>
            </a:r>
            <a:r>
              <a:rPr lang="en-IN" dirty="0">
                <a:latin typeface="Franklin Gothic Demi Cond" panose="020B0706030402020204" pitchFamily="34" charset="0"/>
                <a:cs typeface="Times New Roman" panose="02020603050405020304" pitchFamily="18" charset="0"/>
              </a:rPr>
              <a:t>. And we got an observation is that all no </a:t>
            </a:r>
            <a:r>
              <a:rPr lang="en-IN" dirty="0" err="1">
                <a:latin typeface="Franklin Gothic Demi Cond" panose="020B0706030402020204" pitchFamily="34" charset="0"/>
                <a:cs typeface="Times New Roman" panose="02020603050405020304" pitchFamily="18" charset="0"/>
              </a:rPr>
              <a:t>fraud_reported</a:t>
            </a:r>
            <a:r>
              <a:rPr lang="en-IN" dirty="0">
                <a:latin typeface="Franklin Gothic Demi Cond" panose="020B0706030402020204" pitchFamily="34" charset="0"/>
                <a:cs typeface="Times New Roman" panose="02020603050405020304" pitchFamily="18" charset="0"/>
              </a:rPr>
              <a:t> are something same in all condition but the yes condition is very low counts.</a:t>
            </a:r>
          </a:p>
          <a:p>
            <a:endParaRPr lang="en-IN" dirty="0"/>
          </a:p>
        </p:txBody>
      </p:sp>
    </p:spTree>
    <p:extLst>
      <p:ext uri="{BB962C8B-B14F-4D97-AF65-F5344CB8AC3E}">
        <p14:creationId xmlns:p14="http://schemas.microsoft.com/office/powerpoint/2010/main" val="361657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0EABFB-1196-4E70-ADF8-CB92E73F5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376" y="295310"/>
            <a:ext cx="10660565" cy="4363059"/>
          </a:xfrm>
          <a:prstGeom prst="rect">
            <a:avLst/>
          </a:prstGeom>
        </p:spPr>
      </p:pic>
      <p:sp>
        <p:nvSpPr>
          <p:cNvPr id="5" name="TextBox 4">
            <a:extLst>
              <a:ext uri="{FF2B5EF4-FFF2-40B4-BE49-F238E27FC236}">
                <a16:creationId xmlns:a16="http://schemas.microsoft.com/office/drawing/2014/main" id="{A4D5AC69-EC02-4DD2-A117-5936637EBF2A}"/>
              </a:ext>
            </a:extLst>
          </p:cNvPr>
          <p:cNvSpPr txBox="1"/>
          <p:nvPr/>
        </p:nvSpPr>
        <p:spPr>
          <a:xfrm>
            <a:off x="880946" y="4980289"/>
            <a:ext cx="10326030" cy="664093"/>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Here in the Above is the factor plot for Insured sex I noticed that in both the genders the count of fraud reported is same. But the fraud not reported is high with females. Which means females are more trust worthy than men.</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6487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0F1FD2-6A08-45F5-A725-C3C54B55D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05" y="244295"/>
            <a:ext cx="10716322" cy="3897113"/>
          </a:xfrm>
          <a:prstGeom prst="rect">
            <a:avLst/>
          </a:prstGeom>
        </p:spPr>
      </p:pic>
      <p:sp>
        <p:nvSpPr>
          <p:cNvPr id="5" name="TextBox 4">
            <a:extLst>
              <a:ext uri="{FF2B5EF4-FFF2-40B4-BE49-F238E27FC236}">
                <a16:creationId xmlns:a16="http://schemas.microsoft.com/office/drawing/2014/main" id="{B79D152D-FE41-4875-BA09-824FAFC90602}"/>
              </a:ext>
            </a:extLst>
          </p:cNvPr>
          <p:cNvSpPr txBox="1"/>
          <p:nvPr/>
        </p:nvSpPr>
        <p:spPr>
          <a:xfrm>
            <a:off x="1041722" y="4355820"/>
            <a:ext cx="9317620" cy="965905"/>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Here in Above is the factor plot for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Insured_education_levels</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I noticed that </a:t>
            </a:r>
            <a:r>
              <a:rPr lang="en-IN" dirty="0">
                <a:latin typeface="Franklin Gothic Demi Cond" panose="020B0706030402020204" pitchFamily="34" charset="0"/>
                <a:ea typeface="Calibri" panose="020F0502020204030204" pitchFamily="34" charset="0"/>
                <a:cs typeface="Times New Roman" panose="02020603050405020304" pitchFamily="18" charset="0"/>
              </a:rPr>
              <a:t>In </a:t>
            </a:r>
            <a:r>
              <a:rPr lang="en-IN" dirty="0" err="1">
                <a:latin typeface="Franklin Gothic Demi Cond" panose="020B0706030402020204" pitchFamily="34" charset="0"/>
                <a:ea typeface="Calibri" panose="020F0502020204030204" pitchFamily="34" charset="0"/>
                <a:cs typeface="Times New Roman" panose="02020603050405020304" pitchFamily="18" charset="0"/>
              </a:rPr>
              <a:t>high_school</a:t>
            </a:r>
            <a:r>
              <a:rPr lang="en-IN" dirty="0">
                <a:latin typeface="Franklin Gothic Demi Cond" panose="020B0706030402020204" pitchFamily="34" charset="0"/>
                <a:ea typeface="Calibri" panose="020F0502020204030204" pitchFamily="34" charset="0"/>
                <a:cs typeface="Times New Roman" panose="02020603050405020304" pitchFamily="18" charset="0"/>
              </a:rPr>
              <a:t> there is maximum which don’t have fraud_</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But the fraud reported is high with </a:t>
            </a:r>
            <a:r>
              <a:rPr lang="en-IN" dirty="0">
                <a:latin typeface="Franklin Gothic Demi Cond" panose="020B0706030402020204" pitchFamily="34" charset="0"/>
                <a:ea typeface="Calibri" panose="020F0502020204030204" pitchFamily="34" charset="0"/>
                <a:cs typeface="Times New Roman" panose="02020603050405020304" pitchFamily="18" charset="0"/>
              </a:rPr>
              <a:t>p</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Which Means that In high school has no so much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fraud_report</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3072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0D530-432A-42D1-AFCE-ADE549E12712}"/>
              </a:ext>
            </a:extLst>
          </p:cNvPr>
          <p:cNvSpPr>
            <a:spLocks noGrp="1"/>
          </p:cNvSpPr>
          <p:nvPr>
            <p:ph type="title"/>
          </p:nvPr>
        </p:nvSpPr>
        <p:spPr/>
        <p:txBody>
          <a:bodyPr>
            <a:normAutofit/>
          </a:bodyPr>
          <a:lstStyle/>
          <a:p>
            <a:pPr algn="ctr"/>
            <a:r>
              <a:rPr lang="en-US" sz="3600" dirty="0">
                <a:latin typeface="Arial Black" panose="020B0A04020102020204" pitchFamily="34" charset="0"/>
              </a:rPr>
              <a:t>TOPIC -</a:t>
            </a:r>
            <a:r>
              <a:rPr lang="en-IN" sz="2400" b="0" i="0" dirty="0">
                <a:effectLst/>
                <a:latin typeface="Arial Black" panose="020B0A04020102020204" pitchFamily="34" charset="0"/>
              </a:rPr>
              <a:t>Insurance Claims- Fraud Detection</a:t>
            </a:r>
            <a:endParaRPr lang="en-IN" sz="2400" dirty="0">
              <a:latin typeface="Arial Black" panose="020B0A04020102020204" pitchFamily="34" charset="0"/>
            </a:endParaRPr>
          </a:p>
        </p:txBody>
      </p:sp>
      <p:pic>
        <p:nvPicPr>
          <p:cNvPr id="6" name="Content Placeholder 5">
            <a:extLst>
              <a:ext uri="{FF2B5EF4-FFF2-40B4-BE49-F238E27FC236}">
                <a16:creationId xmlns:a16="http://schemas.microsoft.com/office/drawing/2014/main" id="{6F9722CF-3F77-45F5-9F3E-AD86394DA73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9924" y="1934678"/>
            <a:ext cx="5799876" cy="4242285"/>
          </a:xfrm>
        </p:spPr>
      </p:pic>
      <p:pic>
        <p:nvPicPr>
          <p:cNvPr id="8" name="Content Placeholder 7">
            <a:extLst>
              <a:ext uri="{FF2B5EF4-FFF2-40B4-BE49-F238E27FC236}">
                <a16:creationId xmlns:a16="http://schemas.microsoft.com/office/drawing/2014/main" id="{E7C80035-BCDB-4376-9A91-ADA3C32E936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87704" y="2057401"/>
            <a:ext cx="5334000" cy="4036225"/>
          </a:xfrm>
        </p:spPr>
      </p:pic>
    </p:spTree>
    <p:extLst>
      <p:ext uri="{BB962C8B-B14F-4D97-AF65-F5344CB8AC3E}">
        <p14:creationId xmlns:p14="http://schemas.microsoft.com/office/powerpoint/2010/main" val="1990190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0B3792-DEDA-4768-88C5-E2CA6B62F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642" y="353084"/>
            <a:ext cx="9549112" cy="3917974"/>
          </a:xfrm>
          <a:prstGeom prst="rect">
            <a:avLst/>
          </a:prstGeom>
        </p:spPr>
      </p:pic>
      <p:sp>
        <p:nvSpPr>
          <p:cNvPr id="5" name="TextBox 4">
            <a:extLst>
              <a:ext uri="{FF2B5EF4-FFF2-40B4-BE49-F238E27FC236}">
                <a16:creationId xmlns:a16="http://schemas.microsoft.com/office/drawing/2014/main" id="{988BC5B6-2258-4BBA-95F4-F034558483F9}"/>
              </a:ext>
            </a:extLst>
          </p:cNvPr>
          <p:cNvSpPr txBox="1"/>
          <p:nvPr/>
        </p:nvSpPr>
        <p:spPr>
          <a:xfrm>
            <a:off x="358814" y="4724316"/>
            <a:ext cx="11100123" cy="1056956"/>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2000" dirty="0">
                <a:latin typeface="Franklin Gothic Demi Cond" panose="020B0706030402020204" pitchFamily="34" charset="0"/>
                <a:ea typeface="Calibri" panose="020F0502020204030204" pitchFamily="34" charset="0"/>
                <a:cs typeface="Times New Roman" panose="02020603050405020304" pitchFamily="18" charset="0"/>
              </a:rPr>
              <a:t>Above  </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plot is for insured occupation column. And the fraud count is more for exec-</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manegerial</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persons and fraud not reported count is high for machine-op-</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inspct</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Which means good </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occupated</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persons looks most fraudulent.</a:t>
            </a:r>
          </a:p>
        </p:txBody>
      </p:sp>
    </p:spTree>
    <p:extLst>
      <p:ext uri="{BB962C8B-B14F-4D97-AF65-F5344CB8AC3E}">
        <p14:creationId xmlns:p14="http://schemas.microsoft.com/office/powerpoint/2010/main" val="1327354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C53187-F598-40DB-9D05-3C0003BA9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28" y="-460770"/>
            <a:ext cx="10266744" cy="4515480"/>
          </a:xfrm>
          <a:prstGeom prst="rect">
            <a:avLst/>
          </a:prstGeom>
        </p:spPr>
      </p:pic>
      <p:sp>
        <p:nvSpPr>
          <p:cNvPr id="5" name="TextBox 4">
            <a:extLst>
              <a:ext uri="{FF2B5EF4-FFF2-40B4-BE49-F238E27FC236}">
                <a16:creationId xmlns:a16="http://schemas.microsoft.com/office/drawing/2014/main" id="{C830A2B7-E146-491E-BB95-10E214C04B39}"/>
              </a:ext>
            </a:extLst>
          </p:cNvPr>
          <p:cNvSpPr txBox="1"/>
          <p:nvPr/>
        </p:nvSpPr>
        <p:spPr>
          <a:xfrm>
            <a:off x="962628" y="4581481"/>
            <a:ext cx="10683432" cy="1056956"/>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Look at the factor plot for </a:t>
            </a:r>
            <a:r>
              <a:rPr lang="en-IN" sz="2000" dirty="0" err="1">
                <a:latin typeface="Franklin Gothic Demi Cond" panose="020B0706030402020204" pitchFamily="34" charset="0"/>
                <a:ea typeface="Calibri" panose="020F0502020204030204" pitchFamily="34" charset="0"/>
                <a:cs typeface="Times New Roman" panose="02020603050405020304" pitchFamily="18" charset="0"/>
              </a:rPr>
              <a:t>property_damage</a:t>
            </a:r>
            <a:r>
              <a:rPr lang="en-IN" sz="2000" dirty="0">
                <a:latin typeface="Franklin Gothic Demi Cond" panose="020B0706030402020204" pitchFamily="34" charset="0"/>
                <a:ea typeface="Calibri" panose="020F0502020204030204" pitchFamily="34" charset="0"/>
                <a:cs typeface="Times New Roman" panose="02020603050405020304" pitchFamily="18" charset="0"/>
              </a:rPr>
              <a:t> . Here we can see there is not so much </a:t>
            </a:r>
            <a:r>
              <a:rPr lang="en-IN" sz="2000" dirty="0" err="1">
                <a:latin typeface="Franklin Gothic Demi Cond" panose="020B0706030402020204" pitchFamily="34" charset="0"/>
                <a:ea typeface="Calibri" panose="020F0502020204030204" pitchFamily="34" charset="0"/>
                <a:cs typeface="Times New Roman" panose="02020603050405020304" pitchFamily="18" charset="0"/>
              </a:rPr>
              <a:t>property_damage</a:t>
            </a:r>
            <a:r>
              <a:rPr lang="en-IN" sz="2000" dirty="0">
                <a:latin typeface="Franklin Gothic Demi Cond" panose="020B0706030402020204" pitchFamily="34" charset="0"/>
                <a:ea typeface="Calibri" panose="020F0502020204030204" pitchFamily="34" charset="0"/>
                <a:cs typeface="Times New Roman" panose="02020603050405020304" pitchFamily="18" charset="0"/>
              </a:rPr>
              <a:t> which has </a:t>
            </a:r>
            <a:r>
              <a:rPr lang="en-IN" sz="2000" dirty="0" err="1">
                <a:latin typeface="Franklin Gothic Demi Cond" panose="020B0706030402020204" pitchFamily="34" charset="0"/>
                <a:ea typeface="Calibri" panose="020F0502020204030204" pitchFamily="34" charset="0"/>
                <a:cs typeface="Times New Roman" panose="02020603050405020304" pitchFamily="18" charset="0"/>
              </a:rPr>
              <a:t>fraud_reported</a:t>
            </a:r>
            <a:r>
              <a:rPr lang="en-IN" sz="2000" dirty="0">
                <a:latin typeface="Franklin Gothic Demi Cond" panose="020B0706030402020204" pitchFamily="34" charset="0"/>
                <a:ea typeface="Calibri" panose="020F0502020204030204" pitchFamily="34" charset="0"/>
                <a:cs typeface="Times New Roman" panose="02020603050405020304" pitchFamily="18" charset="0"/>
              </a:rPr>
              <a:t>. And in yes part , we can observe a less reported </a:t>
            </a:r>
          </a:p>
          <a:p>
            <a:pPr lvl="0">
              <a:lnSpc>
                <a:spcPct val="107000"/>
              </a:lnSpc>
            </a:pP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For </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fraudin</a:t>
            </a:r>
            <a:r>
              <a:rPr lang="en-IN" sz="2000" dirty="0" err="1">
                <a:latin typeface="Franklin Gothic Demi Cond" panose="020B0706030402020204" pitchFamily="34" charset="0"/>
                <a:ea typeface="Calibri" panose="020F0502020204030204" pitchFamily="34" charset="0"/>
                <a:cs typeface="Times New Roman" panose="02020603050405020304" pitchFamily="18" charset="0"/>
              </a:rPr>
              <a:t>g</a:t>
            </a:r>
            <a:endParaRPr lang="en-IN" sz="20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0724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F827A5-D28A-429D-A844-935D28F49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05" y="94246"/>
            <a:ext cx="10880203" cy="4257836"/>
          </a:xfrm>
          <a:prstGeom prst="rect">
            <a:avLst/>
          </a:prstGeom>
        </p:spPr>
      </p:pic>
      <p:sp>
        <p:nvSpPr>
          <p:cNvPr id="5" name="TextBox 4">
            <a:extLst>
              <a:ext uri="{FF2B5EF4-FFF2-40B4-BE49-F238E27FC236}">
                <a16:creationId xmlns:a16="http://schemas.microsoft.com/office/drawing/2014/main" id="{E99DC511-42FE-4C0B-9477-1CF59106AB1D}"/>
              </a:ext>
            </a:extLst>
          </p:cNvPr>
          <p:cNvSpPr txBox="1"/>
          <p:nvPr/>
        </p:nvSpPr>
        <p:spPr>
          <a:xfrm>
            <a:off x="393539" y="4562272"/>
            <a:ext cx="11470512" cy="1498102"/>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Look at this plot of AUTO MAKE , then we got very highly fraud report with the Mercedes and also </a:t>
            </a:r>
          </a:p>
          <a:p>
            <a:pPr lvl="0">
              <a:lnSpc>
                <a:spcPct val="107000"/>
              </a:lnSpc>
            </a:pPr>
            <a:r>
              <a:rPr lang="en-IN" dirty="0">
                <a:latin typeface="Franklin Gothic Demi Cond" panose="020B0706030402020204" pitchFamily="34" charset="0"/>
                <a:ea typeface="Calibri" panose="020F0502020204030204" pitchFamily="34" charset="0"/>
                <a:cs typeface="Times New Roman" panose="02020603050405020304" pitchFamily="18" charset="0"/>
              </a:rPr>
              <a:t>     Observing that </a:t>
            </a:r>
            <a:r>
              <a:rPr lang="en-IN" dirty="0" err="1">
                <a:latin typeface="Franklin Gothic Demi Cond" panose="020B0706030402020204" pitchFamily="34" charset="0"/>
                <a:ea typeface="Calibri" panose="020F0502020204030204" pitchFamily="34" charset="0"/>
                <a:cs typeface="Times New Roman" panose="02020603050405020304" pitchFamily="18" charset="0"/>
              </a:rPr>
              <a:t>chervolet</a:t>
            </a:r>
            <a:r>
              <a:rPr lang="en-IN" dirty="0">
                <a:latin typeface="Franklin Gothic Demi Cond" panose="020B0706030402020204" pitchFamily="34" charset="0"/>
                <a:ea typeface="Calibri" panose="020F0502020204030204" pitchFamily="34" charset="0"/>
                <a:cs typeface="Times New Roman" panose="02020603050405020304" pitchFamily="18" charset="0"/>
              </a:rPr>
              <a:t> is also getting similar , but these don’t have report in Mercedes. Means that         Mercedes have both maximum and minimum in both yes report and no report.</a:t>
            </a:r>
          </a:p>
          <a:p>
            <a:pPr marL="342900" lvl="0" indent="-342900">
              <a:lnSpc>
                <a:spcPct val="107000"/>
              </a:lnSpc>
              <a:buFont typeface="Symbol" panose="05050102010706020507" pitchFamily="18" charset="2"/>
              <a:buChar char=""/>
            </a:pPr>
            <a:endParaRPr lang="en-IN" dirty="0">
              <a:latin typeface="Franklin Gothic Demi Cond" panose="020B07060304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003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EE0A92-0CD0-4B23-8C20-344329057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72" y="87954"/>
            <a:ext cx="10047744" cy="4078932"/>
          </a:xfrm>
          <a:prstGeom prst="rect">
            <a:avLst/>
          </a:prstGeom>
        </p:spPr>
      </p:pic>
      <p:sp>
        <p:nvSpPr>
          <p:cNvPr id="7" name="TextBox 6">
            <a:extLst>
              <a:ext uri="{FF2B5EF4-FFF2-40B4-BE49-F238E27FC236}">
                <a16:creationId xmlns:a16="http://schemas.microsoft.com/office/drawing/2014/main" id="{94B8BBBA-D798-419E-A63E-62AEC0858DFF}"/>
              </a:ext>
            </a:extLst>
          </p:cNvPr>
          <p:cNvSpPr txBox="1"/>
          <p:nvPr/>
        </p:nvSpPr>
        <p:spPr>
          <a:xfrm>
            <a:off x="1542327" y="4369972"/>
            <a:ext cx="8863314" cy="923330"/>
          </a:xfrm>
          <a:prstGeom prst="rect">
            <a:avLst/>
          </a:prstGeom>
          <a:noFill/>
        </p:spPr>
        <p:txBody>
          <a:bodyPr wrap="square">
            <a:spAutoFit/>
          </a:bodyPr>
          <a:lstStyle/>
          <a:p>
            <a:r>
              <a:rPr lang="en-IN" dirty="0">
                <a:latin typeface="Franklin Gothic Demi Cond" panose="020B0706030402020204" pitchFamily="34" charset="0"/>
                <a:cs typeface="Times New Roman" panose="02020603050405020304" pitchFamily="18" charset="0"/>
              </a:rPr>
              <a:t> Now take a consider  on the above factor plot.  In this plot we can see the new York is that city which have no more report of </a:t>
            </a:r>
            <a:r>
              <a:rPr lang="en-IN" dirty="0" err="1">
                <a:latin typeface="Franklin Gothic Demi Cond" panose="020B0706030402020204" pitchFamily="34" charset="0"/>
                <a:cs typeface="Times New Roman" panose="02020603050405020304" pitchFamily="18" charset="0"/>
              </a:rPr>
              <a:t>fraudluing</a:t>
            </a:r>
            <a:r>
              <a:rPr lang="en-IN" dirty="0">
                <a:latin typeface="Franklin Gothic Demi Cond" panose="020B0706030402020204" pitchFamily="34" charset="0"/>
                <a:cs typeface="Times New Roman" panose="02020603050405020304" pitchFamily="18" charset="0"/>
              </a:rPr>
              <a:t>  and t he </a:t>
            </a:r>
            <a:r>
              <a:rPr lang="en-IN" dirty="0" err="1">
                <a:latin typeface="Franklin Gothic Demi Cond" panose="020B0706030402020204" pitchFamily="34" charset="0"/>
                <a:cs typeface="Times New Roman" panose="02020603050405020304" pitchFamily="18" charset="0"/>
              </a:rPr>
              <a:t>incident_city</a:t>
            </a:r>
            <a:r>
              <a:rPr lang="en-IN" dirty="0">
                <a:latin typeface="Franklin Gothic Demi Cond" panose="020B0706030402020204" pitchFamily="34" charset="0"/>
                <a:cs typeface="Times New Roman" panose="02020603050405020304" pitchFamily="18" charset="0"/>
              </a:rPr>
              <a:t> SC is that city which have  more reported in </a:t>
            </a:r>
            <a:r>
              <a:rPr lang="en-IN" dirty="0" err="1">
                <a:latin typeface="Franklin Gothic Demi Cond" panose="020B0706030402020204" pitchFamily="34" charset="0"/>
                <a:cs typeface="Times New Roman" panose="02020603050405020304" pitchFamily="18" charset="0"/>
              </a:rPr>
              <a:t>frauding</a:t>
            </a:r>
            <a:endParaRPr lang="en-IN" dirty="0"/>
          </a:p>
        </p:txBody>
      </p:sp>
    </p:spTree>
    <p:extLst>
      <p:ext uri="{BB962C8B-B14F-4D97-AF65-F5344CB8AC3E}">
        <p14:creationId xmlns:p14="http://schemas.microsoft.com/office/powerpoint/2010/main" val="451255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CB54F-4CB6-4965-B622-65C0545CF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34" y="152639"/>
            <a:ext cx="10405641" cy="4353533"/>
          </a:xfrm>
          <a:prstGeom prst="rect">
            <a:avLst/>
          </a:prstGeom>
        </p:spPr>
      </p:pic>
      <p:sp>
        <p:nvSpPr>
          <p:cNvPr id="5" name="TextBox 4">
            <a:extLst>
              <a:ext uri="{FF2B5EF4-FFF2-40B4-BE49-F238E27FC236}">
                <a16:creationId xmlns:a16="http://schemas.microsoft.com/office/drawing/2014/main" id="{0EA7AEB4-2147-4F2E-A7DE-6B4A17D91A57}"/>
              </a:ext>
            </a:extLst>
          </p:cNvPr>
          <p:cNvSpPr txBox="1"/>
          <p:nvPr/>
        </p:nvSpPr>
        <p:spPr>
          <a:xfrm>
            <a:off x="763929" y="4879257"/>
            <a:ext cx="9850056" cy="923330"/>
          </a:xfrm>
          <a:prstGeom prst="rect">
            <a:avLst/>
          </a:prstGeom>
          <a:noFill/>
        </p:spPr>
        <p:txBody>
          <a:bodyPr wrap="square">
            <a:spAutoFit/>
          </a:bodyPr>
          <a:lstStyle/>
          <a:p>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If the police report is not available then the chances of fraudulent is high. So while assuring the claim checking police report may help the insurance company.</a:t>
            </a:r>
          </a:p>
          <a:p>
            <a:r>
              <a:rPr lang="en-IN" dirty="0">
                <a:latin typeface="Franklin Gothic Demi Cond" panose="020B070603040202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4200866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682735-E152-493D-8732-1E94BDC2D17C}"/>
              </a:ext>
            </a:extLst>
          </p:cNvPr>
          <p:cNvSpPr txBox="1"/>
          <p:nvPr/>
        </p:nvSpPr>
        <p:spPr>
          <a:xfrm>
            <a:off x="997352" y="5509235"/>
            <a:ext cx="10197296" cy="66954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in this above plot we can see ,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springfield</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city is that city which has not higher reported but the Arlington is that city which have highly reported city ..</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14386AE1-5406-4F58-817B-59279337F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651" y="255990"/>
            <a:ext cx="9478698" cy="4810796"/>
          </a:xfrm>
          <a:prstGeom prst="rect">
            <a:avLst/>
          </a:prstGeom>
        </p:spPr>
      </p:pic>
    </p:spTree>
    <p:extLst>
      <p:ext uri="{BB962C8B-B14F-4D97-AF65-F5344CB8AC3E}">
        <p14:creationId xmlns:p14="http://schemas.microsoft.com/office/powerpoint/2010/main" val="1966449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01ED5F-6DFA-4016-B8D7-E1A6612968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8021" y="255280"/>
            <a:ext cx="9456516" cy="3680427"/>
          </a:xfrm>
          <a:prstGeom prst="rect">
            <a:avLst/>
          </a:prstGeom>
          <a:noFill/>
          <a:ln>
            <a:noFill/>
          </a:ln>
        </p:spPr>
      </p:pic>
      <p:sp>
        <p:nvSpPr>
          <p:cNvPr id="4" name="TextBox 3">
            <a:extLst>
              <a:ext uri="{FF2B5EF4-FFF2-40B4-BE49-F238E27FC236}">
                <a16:creationId xmlns:a16="http://schemas.microsoft.com/office/drawing/2014/main" id="{8BAEC258-8CA0-4929-AE2B-12A46ADE92BF}"/>
              </a:ext>
            </a:extLst>
          </p:cNvPr>
          <p:cNvSpPr txBox="1"/>
          <p:nvPr/>
        </p:nvSpPr>
        <p:spPr>
          <a:xfrm>
            <a:off x="3047036" y="2673438"/>
            <a:ext cx="6094070" cy="1262269"/>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Since our problem was classification. And the target column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fraud_reported</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imbalanced. The count of Y is less compared to N. We have to balance these counts to get a good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2BC80462-8060-40D7-9E45-6EB632BDA77D}"/>
              </a:ext>
            </a:extLst>
          </p:cNvPr>
          <p:cNvSpPr txBox="1"/>
          <p:nvPr/>
        </p:nvSpPr>
        <p:spPr>
          <a:xfrm>
            <a:off x="1296365" y="4409640"/>
            <a:ext cx="7358605" cy="965905"/>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Since our problem was classification. And the target column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fraud_reported</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is imbalanced. The count of Y is less compared to N. We have to balance these counts to get a good model.</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1402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858678-4968-4980-8C58-22D3E41B6571}"/>
              </a:ext>
            </a:extLst>
          </p:cNvPr>
          <p:cNvSpPr txBox="1"/>
          <p:nvPr/>
        </p:nvSpPr>
        <p:spPr>
          <a:xfrm>
            <a:off x="173620" y="421081"/>
            <a:ext cx="10159679" cy="7163308"/>
          </a:xfrm>
          <a:prstGeom prst="rect">
            <a:avLst/>
          </a:prstGeom>
          <a:noFill/>
        </p:spPr>
        <p:txBody>
          <a:bodyPr wrap="square">
            <a:spAutoFit/>
          </a:bodyPr>
          <a:lstStyle/>
          <a:p>
            <a:pPr algn="ctr">
              <a:lnSpc>
                <a:spcPct val="107000"/>
              </a:lnSpc>
              <a:spcAft>
                <a:spcPts val="800"/>
              </a:spcAft>
            </a:pPr>
            <a:r>
              <a:rPr lang="en-IN" sz="2400" b="1" u="sng"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rPr>
              <a:t>3.EDA Concluding Remark:</a:t>
            </a:r>
          </a:p>
          <a:p>
            <a:pPr marL="342900" lvl="0" indent="-342900">
              <a:lnSpc>
                <a:spcPct val="107000"/>
              </a:lnSpc>
              <a:buFont typeface="Wingdings" panose="05000000000000000000" pitchFamily="2" charset="2"/>
              <a:buChar char=""/>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I have checked for </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NaN</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values and I found there was no missing values in the dataset.</a:t>
            </a:r>
          </a:p>
          <a:p>
            <a:pPr marL="342900" lvl="0" indent="-342900">
              <a:lnSpc>
                <a:spcPct val="107000"/>
              </a:lnSpc>
              <a:buFont typeface="Wingdings" panose="05000000000000000000" pitchFamily="2" charset="2"/>
              <a:buChar char=""/>
            </a:pPr>
            <a:endParaRPr lang="en-IN" sz="2000" dirty="0">
              <a:effectLst/>
              <a:latin typeface="Franklin Gothic Demi Cond" panose="020B07060304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I have extracted the necessary features from existing features to get better accuracy and dropped the old columns to avoid </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multicolinearity</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If I keep the old columns as it is then they will act as duplicates in the model.</a:t>
            </a:r>
          </a:p>
          <a:p>
            <a:pPr marL="342900" lvl="0" indent="-342900">
              <a:lnSpc>
                <a:spcPct val="107000"/>
              </a:lnSpc>
              <a:buFont typeface="Wingdings" panose="05000000000000000000" pitchFamily="2" charset="2"/>
              <a:buChar char=""/>
            </a:pPr>
            <a:endParaRPr lang="en-IN" sz="2000" dirty="0">
              <a:effectLst/>
              <a:latin typeface="Franklin Gothic Demi Cond" panose="020B07060304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I have also dropped the unnecessary columns. And also I replaced the ‘?’ entries with there suitable values.</a:t>
            </a:r>
          </a:p>
          <a:p>
            <a:pPr marL="342900" lvl="0" indent="-342900">
              <a:lnSpc>
                <a:spcPct val="107000"/>
              </a:lnSpc>
              <a:buFont typeface="Wingdings" panose="05000000000000000000" pitchFamily="2" charset="2"/>
              <a:buChar char=""/>
            </a:pPr>
            <a:endParaRPr lang="en-IN" sz="2000" dirty="0">
              <a:effectLst/>
              <a:latin typeface="Franklin Gothic Demi Cond" panose="020B07060304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I have used both matplotlib and seaborn to visualize the data.</a:t>
            </a:r>
          </a:p>
          <a:p>
            <a:pPr marL="342900" lvl="0" indent="-342900">
              <a:lnSpc>
                <a:spcPct val="107000"/>
              </a:lnSpc>
              <a:buFont typeface="Wingdings" panose="05000000000000000000" pitchFamily="2" charset="2"/>
              <a:buChar char=""/>
            </a:pPr>
            <a:endParaRPr lang="en-IN" sz="2000" dirty="0">
              <a:effectLst/>
              <a:latin typeface="Franklin Gothic Demi Cond" panose="020B07060304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To get better insight on the features I have used </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distplot</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barplot</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scatterplot and boxplot since most of my columns were categorical I have used all categorical plots. For numerical columns I have used numerical </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ploting</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but I did not get any good pattern with numerical columns.</a:t>
            </a:r>
          </a:p>
          <a:p>
            <a:pPr>
              <a:lnSpc>
                <a:spcPct val="107000"/>
              </a:lnSpc>
              <a:spcAft>
                <a:spcPts val="800"/>
              </a:spcAft>
            </a:pPr>
            <a:endParaRPr lang="en-IN" b="1" u="sng" dirty="0">
              <a:effectLst/>
              <a:latin typeface="Franklin Gothic Demi Cond" panose="020B07060304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b="1" u="sng"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2400" b="1" u="sng" dirty="0">
              <a:solidFill>
                <a:srgbClr val="FF00FF"/>
              </a:solidFill>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6091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978EF6-BFEF-4460-B425-C875AA3F9CD0}"/>
              </a:ext>
            </a:extLst>
          </p:cNvPr>
          <p:cNvPicPr>
            <a:picLocks noChangeAspect="1"/>
          </p:cNvPicPr>
          <p:nvPr/>
        </p:nvPicPr>
        <p:blipFill>
          <a:blip r:embed="rId2"/>
          <a:stretch>
            <a:fillRect/>
          </a:stretch>
        </p:blipFill>
        <p:spPr>
          <a:xfrm>
            <a:off x="173620" y="153276"/>
            <a:ext cx="11840901" cy="3874715"/>
          </a:xfrm>
          <a:prstGeom prst="rect">
            <a:avLst/>
          </a:prstGeom>
        </p:spPr>
      </p:pic>
      <p:sp>
        <p:nvSpPr>
          <p:cNvPr id="5" name="TextBox 4">
            <a:extLst>
              <a:ext uri="{FF2B5EF4-FFF2-40B4-BE49-F238E27FC236}">
                <a16:creationId xmlns:a16="http://schemas.microsoft.com/office/drawing/2014/main" id="{ADAEF36B-1BED-4811-9D62-5F7B1D7972E3}"/>
              </a:ext>
            </a:extLst>
          </p:cNvPr>
          <p:cNvSpPr txBox="1"/>
          <p:nvPr/>
        </p:nvSpPr>
        <p:spPr>
          <a:xfrm>
            <a:off x="763928" y="4348181"/>
            <a:ext cx="11053823" cy="2054730"/>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I have used box plot to check outliers. And I found outliers in age,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policy_annual_premium</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total_claim_amount</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property_claim</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and . Now I have to remove outliers in these columns.</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u="none" strike="noStrike" dirty="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To remove outliers I have chosen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zscore</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with 0.4%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dataloss</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And also I have gone through IQR but IQR was giving me 5.8%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dataloss</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which was greater than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zscore</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method. So I came to a conclusion to use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zscore</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After removing the outliers using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zscore</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I have saved the dataset as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df_new</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964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E19E52-371C-462F-B301-54DCEC3090F0}"/>
              </a:ext>
            </a:extLst>
          </p:cNvPr>
          <p:cNvPicPr>
            <a:picLocks noChangeAspect="1"/>
          </p:cNvPicPr>
          <p:nvPr/>
        </p:nvPicPr>
        <p:blipFill>
          <a:blip r:embed="rId2"/>
          <a:stretch>
            <a:fillRect/>
          </a:stretch>
        </p:blipFill>
        <p:spPr>
          <a:xfrm>
            <a:off x="763930" y="320760"/>
            <a:ext cx="10197296" cy="3626207"/>
          </a:xfrm>
          <a:prstGeom prst="rect">
            <a:avLst/>
          </a:prstGeom>
        </p:spPr>
      </p:pic>
      <p:sp>
        <p:nvSpPr>
          <p:cNvPr id="7" name="TextBox 6">
            <a:extLst>
              <a:ext uri="{FF2B5EF4-FFF2-40B4-BE49-F238E27FC236}">
                <a16:creationId xmlns:a16="http://schemas.microsoft.com/office/drawing/2014/main" id="{AE9F3FF9-41C6-47BF-A764-7D81F1E81431}"/>
              </a:ext>
            </a:extLst>
          </p:cNvPr>
          <p:cNvSpPr txBox="1"/>
          <p:nvPr/>
        </p:nvSpPr>
        <p:spPr>
          <a:xfrm>
            <a:off x="891251" y="4453111"/>
            <a:ext cx="10069975" cy="923330"/>
          </a:xfrm>
          <a:prstGeom prst="rect">
            <a:avLst/>
          </a:prstGeom>
          <a:noFill/>
        </p:spPr>
        <p:txBody>
          <a:bodyPr wrap="square">
            <a:spAutoFit/>
          </a:bodyPr>
          <a:lstStyle/>
          <a:p>
            <a:r>
              <a:rPr lang="en-IN" dirty="0">
                <a:latin typeface="Franklin Gothic Demi Cond" panose="020B0706030402020204" pitchFamily="34" charset="0"/>
                <a:ea typeface="Calibri" panose="020F0502020204030204" pitchFamily="34" charset="0"/>
                <a:cs typeface="Times New Roman" panose="02020603050405020304" pitchFamily="18" charset="0"/>
              </a:rPr>
              <a:t> In the above plot where we were looking for outliers . So in this plot we can see the how does we remove all outliers , we remove all outliers with the help of ZSCORE METHOD , as shown in </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plot .. With the help of ZSCORE MEWTHOD we have removed all of </a:t>
            </a:r>
            <a:r>
              <a:rPr lang="en-IN" dirty="0">
                <a:latin typeface="Franklin Gothic Demi Cond" panose="020B0706030402020204" pitchFamily="34" charset="0"/>
                <a:ea typeface="Calibri" panose="020F0502020204030204" pitchFamily="34" charset="0"/>
                <a:cs typeface="Times New Roman" panose="02020603050405020304" pitchFamily="18" charset="0"/>
              </a:rPr>
              <a:t>outliers.</a:t>
            </a:r>
            <a:endParaRPr lang="en-IN" dirty="0">
              <a:latin typeface="Franklin Gothic Demi Cond" panose="020B0706030402020204" pitchFamily="34" charset="0"/>
            </a:endParaRPr>
          </a:p>
        </p:txBody>
      </p:sp>
    </p:spTree>
    <p:extLst>
      <p:ext uri="{BB962C8B-B14F-4D97-AF65-F5344CB8AC3E}">
        <p14:creationId xmlns:p14="http://schemas.microsoft.com/office/powerpoint/2010/main" val="101572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D5C7DA-7B6E-4F9D-A76F-2E3CEA93D5CB}"/>
              </a:ext>
            </a:extLst>
          </p:cNvPr>
          <p:cNvSpPr>
            <a:spLocks noGrp="1"/>
          </p:cNvSpPr>
          <p:nvPr>
            <p:ph type="body" idx="1"/>
          </p:nvPr>
        </p:nvSpPr>
        <p:spPr>
          <a:xfrm>
            <a:off x="685801" y="365759"/>
            <a:ext cx="10490200" cy="6323799"/>
          </a:xfrm>
        </p:spPr>
        <p:txBody>
          <a:bodyPr>
            <a:normAutofit fontScale="92500" lnSpcReduction="10000"/>
          </a:bodyPr>
          <a:lstStyle/>
          <a:p>
            <a:pPr algn="l"/>
            <a:r>
              <a:rPr lang="en-US" sz="2400" dirty="0">
                <a:solidFill>
                  <a:srgbClr val="FF00FF"/>
                </a:solidFill>
                <a:latin typeface="Algerian" panose="04020705040A02060702" pitchFamily="82" charset="0"/>
              </a:rPr>
              <a:t>Introduction :</a:t>
            </a:r>
          </a:p>
          <a:p>
            <a:pPr algn="l"/>
            <a:r>
              <a:rPr lang="en-US" dirty="0">
                <a:latin typeface="Franklin Gothic Demi" panose="020B0703020102020204" pitchFamily="34" charset="0"/>
              </a:rPr>
              <a:t>Insurance fraud is a very major issue in the United State at 21</a:t>
            </a:r>
            <a:r>
              <a:rPr lang="en-US" baseline="30000" dirty="0">
                <a:latin typeface="Franklin Gothic Demi" panose="020B0703020102020204" pitchFamily="34" charset="0"/>
              </a:rPr>
              <a:t>st</a:t>
            </a:r>
            <a:r>
              <a:rPr lang="en-US" dirty="0">
                <a:latin typeface="Franklin Gothic Demi" panose="020B0703020102020204" pitchFamily="34" charset="0"/>
              </a:rPr>
              <a:t> century. It has so many reason , but one major reason is that when an insurance company , agent , adjuster, consumers commits a deliberate deception in order to obtain an illegitimate gain. So Insurance fraud has many categories to among them automobiles insurance fraud is the major fraud type.</a:t>
            </a:r>
          </a:p>
          <a:p>
            <a:pPr algn="l"/>
            <a:r>
              <a:rPr lang="en-US" dirty="0">
                <a:latin typeface="Franklin Gothic Demi" panose="020B0703020102020204" pitchFamily="34" charset="0"/>
              </a:rPr>
              <a:t>But now question is that how will we predict that the insurance climbed is fraudulent or not. For prediction ,  I have built a Machine learning model which can claim about the fraudulent. I have used many feature like INSURED INFORMATION, INSURED PERSON DETAILS and the INCIDENT INFORMATION. I have used totally 38 feature in the dataset. After the using of all features and the </a:t>
            </a:r>
            <a:r>
              <a:rPr lang="en-US" dirty="0" err="1">
                <a:latin typeface="Franklin Gothic Demi" panose="020B0703020102020204" pitchFamily="34" charset="0"/>
              </a:rPr>
              <a:t>analysing</a:t>
            </a:r>
            <a:r>
              <a:rPr lang="en-US" dirty="0">
                <a:latin typeface="Franklin Gothic Demi" panose="020B0703020102020204" pitchFamily="34" charset="0"/>
              </a:rPr>
              <a:t> the data, I got 82 % accuracy , Which is good accuracy score. So now let’s start the how I did reach on this good accuracy . </a:t>
            </a:r>
          </a:p>
          <a:p>
            <a:pPr algn="l"/>
            <a:endParaRPr lang="en-US" dirty="0">
              <a:latin typeface="Franklin Gothic Demi" panose="020B0703020102020204" pitchFamily="34" charset="0"/>
            </a:endParaRPr>
          </a:p>
          <a:p>
            <a:pPr algn="l"/>
            <a:r>
              <a:rPr lang="en-US" sz="2600" dirty="0">
                <a:solidFill>
                  <a:srgbClr val="FF00FF"/>
                </a:solidFill>
                <a:latin typeface="Algerian" panose="04020705040A02060702" pitchFamily="82" charset="0"/>
              </a:rPr>
              <a:t>LIBRARY USED :</a:t>
            </a:r>
          </a:p>
          <a:p>
            <a:pPr algn="l"/>
            <a:r>
              <a:rPr lang="en-US" dirty="0">
                <a:latin typeface="Franklin Gothic Demi" panose="020B0703020102020204" pitchFamily="34" charset="0"/>
              </a:rPr>
              <a:t>PYTHON</a:t>
            </a:r>
          </a:p>
          <a:p>
            <a:pPr algn="l"/>
            <a:r>
              <a:rPr lang="en-US" dirty="0">
                <a:latin typeface="Franklin Gothic Demi" panose="020B0703020102020204" pitchFamily="34" charset="0"/>
              </a:rPr>
              <a:t>NUMPY </a:t>
            </a:r>
          </a:p>
          <a:p>
            <a:pPr algn="l"/>
            <a:r>
              <a:rPr lang="en-US" dirty="0">
                <a:latin typeface="Franklin Gothic Demi" panose="020B0703020102020204" pitchFamily="34" charset="0"/>
              </a:rPr>
              <a:t>MATPLOTLIB</a:t>
            </a:r>
          </a:p>
          <a:p>
            <a:pPr algn="l"/>
            <a:r>
              <a:rPr lang="en-US" dirty="0">
                <a:latin typeface="Franklin Gothic Demi" panose="020B0703020102020204" pitchFamily="34" charset="0"/>
              </a:rPr>
              <a:t>SEABORN</a:t>
            </a:r>
          </a:p>
          <a:p>
            <a:pPr algn="l"/>
            <a:r>
              <a:rPr lang="en-US" dirty="0">
                <a:latin typeface="Franklin Gothic Demi" panose="020B0703020102020204" pitchFamily="34" charset="0"/>
              </a:rPr>
              <a:t>DATETIME</a:t>
            </a:r>
          </a:p>
          <a:p>
            <a:pPr algn="l"/>
            <a:r>
              <a:rPr lang="en-US" dirty="0">
                <a:latin typeface="Franklin Gothic Demi" panose="020B0703020102020204" pitchFamily="34" charset="0"/>
              </a:rPr>
              <a:t>WARNINGS</a:t>
            </a:r>
          </a:p>
          <a:p>
            <a:pPr algn="l"/>
            <a:endParaRPr lang="en-US" dirty="0">
              <a:latin typeface="Franklin Gothic Demi" panose="020B0703020102020204" pitchFamily="34" charset="0"/>
            </a:endParaRPr>
          </a:p>
        </p:txBody>
      </p:sp>
      <p:pic>
        <p:nvPicPr>
          <p:cNvPr id="5" name="Picture 4">
            <a:extLst>
              <a:ext uri="{FF2B5EF4-FFF2-40B4-BE49-F238E27FC236}">
                <a16:creationId xmlns:a16="http://schemas.microsoft.com/office/drawing/2014/main" id="{38D08280-55EF-4D14-B96C-065F2525E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035" y="3984858"/>
            <a:ext cx="4786830" cy="2507383"/>
          </a:xfrm>
          <a:prstGeom prst="rect">
            <a:avLst/>
          </a:prstGeom>
        </p:spPr>
      </p:pic>
    </p:spTree>
    <p:extLst>
      <p:ext uri="{BB962C8B-B14F-4D97-AF65-F5344CB8AC3E}">
        <p14:creationId xmlns:p14="http://schemas.microsoft.com/office/powerpoint/2010/main" val="2890394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140DE2-60F6-4DE8-A3A3-FF141F2A06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018" y="409575"/>
            <a:ext cx="2660015" cy="4838700"/>
          </a:xfrm>
          <a:prstGeom prst="rect">
            <a:avLst/>
          </a:prstGeom>
          <a:noFill/>
          <a:ln>
            <a:noFill/>
          </a:ln>
        </p:spPr>
      </p:pic>
      <p:sp>
        <p:nvSpPr>
          <p:cNvPr id="4" name="TextBox 3">
            <a:extLst>
              <a:ext uri="{FF2B5EF4-FFF2-40B4-BE49-F238E27FC236}">
                <a16:creationId xmlns:a16="http://schemas.microsoft.com/office/drawing/2014/main" id="{C5C5F225-394E-43E9-867C-453C86137C56}"/>
              </a:ext>
            </a:extLst>
          </p:cNvPr>
          <p:cNvSpPr txBox="1"/>
          <p:nvPr/>
        </p:nvSpPr>
        <p:spPr>
          <a:xfrm>
            <a:off x="4170382" y="305652"/>
            <a:ext cx="6745267" cy="2084673"/>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I can notice skewness in </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total_claim_amount</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vehicle_claim</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csl_per_accident</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and incident month.</a:t>
            </a:r>
          </a:p>
          <a:p>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To remove skewness I have used Yeo-</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johson</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method. I have also tried working on log, log1p, </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cbrt</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sqrt but skewness was not at all reducing. After removing the skewness the </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distplot</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of skewed columns is shown below</a:t>
            </a:r>
            <a:endParaRPr lang="en-IN" sz="2000" dirty="0">
              <a:latin typeface="Franklin Gothic Demi Cond" panose="020B0706030402020204" pitchFamily="34" charset="0"/>
            </a:endParaRPr>
          </a:p>
        </p:txBody>
      </p:sp>
      <p:pic>
        <p:nvPicPr>
          <p:cNvPr id="6" name="Picture 5">
            <a:extLst>
              <a:ext uri="{FF2B5EF4-FFF2-40B4-BE49-F238E27FC236}">
                <a16:creationId xmlns:a16="http://schemas.microsoft.com/office/drawing/2014/main" id="{B1FBCB5A-D965-4628-9ADF-AF74433D4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583" y="2390325"/>
            <a:ext cx="6325483" cy="2567286"/>
          </a:xfrm>
          <a:prstGeom prst="rect">
            <a:avLst/>
          </a:prstGeom>
        </p:spPr>
      </p:pic>
      <p:sp>
        <p:nvSpPr>
          <p:cNvPr id="8" name="TextBox 7">
            <a:extLst>
              <a:ext uri="{FF2B5EF4-FFF2-40B4-BE49-F238E27FC236}">
                <a16:creationId xmlns:a16="http://schemas.microsoft.com/office/drawing/2014/main" id="{890E8B9C-32D6-4BBF-921F-6777E59786F2}"/>
              </a:ext>
            </a:extLst>
          </p:cNvPr>
          <p:cNvSpPr txBox="1"/>
          <p:nvPr/>
        </p:nvSpPr>
        <p:spPr>
          <a:xfrm>
            <a:off x="4066953" y="5029885"/>
            <a:ext cx="6210741" cy="646331"/>
          </a:xfrm>
          <a:prstGeom prst="rect">
            <a:avLst/>
          </a:prstGeom>
          <a:noFill/>
        </p:spPr>
        <p:txBody>
          <a:bodyPr wrap="square">
            <a:spAutoFit/>
          </a:bodyPr>
          <a:lstStyle/>
          <a:p>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Now the skewness has reduced in almost all the columns. It looks good to proceed now .</a:t>
            </a:r>
            <a:endParaRPr lang="en-IN" dirty="0">
              <a:latin typeface="Franklin Gothic Demi Cond" panose="020B0706030402020204" pitchFamily="34" charset="0"/>
            </a:endParaRPr>
          </a:p>
        </p:txBody>
      </p:sp>
    </p:spTree>
    <p:extLst>
      <p:ext uri="{BB962C8B-B14F-4D97-AF65-F5344CB8AC3E}">
        <p14:creationId xmlns:p14="http://schemas.microsoft.com/office/powerpoint/2010/main" val="2275981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0E6B3C-70F7-4E7E-BE43-5E7FF6D1FAA8}"/>
              </a:ext>
            </a:extLst>
          </p:cNvPr>
          <p:cNvSpPr txBox="1"/>
          <p:nvPr/>
        </p:nvSpPr>
        <p:spPr>
          <a:xfrm>
            <a:off x="762000" y="269523"/>
            <a:ext cx="10668000" cy="66954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Now it’s time to  Label encode our categorical columns. For this process we have to separate categorical columns from cleaned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df_new</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B21A012-F44F-4CA3-B002-2A2E806B5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25" y="1023794"/>
            <a:ext cx="9544050" cy="1252681"/>
          </a:xfrm>
          <a:prstGeom prst="rect">
            <a:avLst/>
          </a:prstGeom>
        </p:spPr>
      </p:pic>
      <p:pic>
        <p:nvPicPr>
          <p:cNvPr id="7" name="Picture 6">
            <a:extLst>
              <a:ext uri="{FF2B5EF4-FFF2-40B4-BE49-F238E27FC236}">
                <a16:creationId xmlns:a16="http://schemas.microsoft.com/office/drawing/2014/main" id="{78E34163-8E6F-4998-8DB6-F488376C3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439" y="2481216"/>
            <a:ext cx="7497221" cy="657317"/>
          </a:xfrm>
          <a:prstGeom prst="rect">
            <a:avLst/>
          </a:prstGeom>
        </p:spPr>
      </p:pic>
      <p:sp>
        <p:nvSpPr>
          <p:cNvPr id="9" name="TextBox 8">
            <a:extLst>
              <a:ext uri="{FF2B5EF4-FFF2-40B4-BE49-F238E27FC236}">
                <a16:creationId xmlns:a16="http://schemas.microsoft.com/office/drawing/2014/main" id="{99DB14D6-EFBC-4FBD-B06E-F3848A5AC037}"/>
              </a:ext>
            </a:extLst>
          </p:cNvPr>
          <p:cNvSpPr txBox="1"/>
          <p:nvPr/>
        </p:nvSpPr>
        <p:spPr>
          <a:xfrm>
            <a:off x="762000" y="3429000"/>
            <a:ext cx="9925050" cy="66954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For all the categorical columns in cleaned dataset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df_new</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I have applied label encoding (Also tried with ordinal encoder but it decreased the model accuracy).</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80DD9F65-896D-418D-8F57-7A7A2E285E41}"/>
              </a:ext>
            </a:extLst>
          </p:cNvPr>
          <p:cNvSpPr txBox="1"/>
          <p:nvPr/>
        </p:nvSpPr>
        <p:spPr>
          <a:xfrm>
            <a:off x="1076325" y="4389009"/>
            <a:ext cx="9029700" cy="669542"/>
          </a:xfrm>
          <a:prstGeom prst="rect">
            <a:avLst/>
          </a:prstGeom>
          <a:noFill/>
        </p:spPr>
        <p:txBody>
          <a:bodyPr wrap="square">
            <a:spAutoFit/>
          </a:bodyPr>
          <a:lstStyle/>
          <a:p>
            <a:pPr>
              <a:lnSpc>
                <a:spcPct val="107000"/>
              </a:lnSpc>
              <a:spcAft>
                <a:spcPts val="800"/>
              </a:spcAft>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After checking the correlation, to get better insight on the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corr</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values I have plotted heat map. And this </a:t>
            </a:r>
            <a:r>
              <a:rPr lang="en-IN" sz="1800" b="1" dirty="0">
                <a:effectLst/>
                <a:latin typeface="Franklin Gothic Demi Cond" panose="020B0706030402020204" pitchFamily="34" charset="0"/>
                <a:ea typeface="Calibri" panose="020F0502020204030204" pitchFamily="34" charset="0"/>
                <a:cs typeface="Times New Roman" panose="02020603050405020304" pitchFamily="18" charset="0"/>
              </a:rPr>
              <a:t>correlation</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has to be checked for </a:t>
            </a:r>
            <a:r>
              <a:rPr lang="en-IN" sz="1800" b="1" dirty="0">
                <a:effectLst/>
                <a:latin typeface="Franklin Gothic Demi Cond" panose="020B0706030402020204" pitchFamily="34" charset="0"/>
                <a:ea typeface="Calibri" panose="020F0502020204030204" pitchFamily="34" charset="0"/>
                <a:cs typeface="Times New Roman" panose="02020603050405020304" pitchFamily="18" charset="0"/>
              </a:rPr>
              <a:t>cleaned dataset</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0250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9603CE-1670-4DFC-A088-2C897706D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714375"/>
            <a:ext cx="8496943" cy="3533775"/>
          </a:xfrm>
          <a:prstGeom prst="rect">
            <a:avLst/>
          </a:prstGeom>
        </p:spPr>
      </p:pic>
      <p:sp>
        <p:nvSpPr>
          <p:cNvPr id="5" name="TextBox 4">
            <a:extLst>
              <a:ext uri="{FF2B5EF4-FFF2-40B4-BE49-F238E27FC236}">
                <a16:creationId xmlns:a16="http://schemas.microsoft.com/office/drawing/2014/main" id="{9C92ED1A-BB8C-47F8-8CDD-6C33A295479A}"/>
              </a:ext>
            </a:extLst>
          </p:cNvPr>
          <p:cNvSpPr txBox="1"/>
          <p:nvPr/>
        </p:nvSpPr>
        <p:spPr>
          <a:xfrm>
            <a:off x="3048000" y="261086"/>
            <a:ext cx="6096000" cy="373179"/>
          </a:xfrm>
          <a:prstGeom prst="rect">
            <a:avLst/>
          </a:prstGeom>
          <a:noFill/>
        </p:spPr>
        <p:txBody>
          <a:bodyPr wrap="square">
            <a:spAutoFit/>
          </a:bodyPr>
          <a:lstStyle/>
          <a:p>
            <a:pPr algn="ctr">
              <a:lnSpc>
                <a:spcPct val="107000"/>
              </a:lnSpc>
              <a:spcAft>
                <a:spcPts val="800"/>
              </a:spcAft>
            </a:pPr>
            <a:r>
              <a:rPr lang="en-IN" sz="1800" b="1" u="sng"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rPr>
              <a:t>Checking for correlation using heat map</a:t>
            </a:r>
            <a:r>
              <a:rPr lang="en-IN" sz="1800" b="1" u="sng" dirty="0">
                <a:effectLst/>
                <a:latin typeface="Century" panose="020406040505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EFAC2AC-4CF0-44C5-BCF9-5D50936160B2}"/>
              </a:ext>
            </a:extLst>
          </p:cNvPr>
          <p:cNvSpPr txBox="1"/>
          <p:nvPr/>
        </p:nvSpPr>
        <p:spPr>
          <a:xfrm>
            <a:off x="1104900" y="4580198"/>
            <a:ext cx="8772525" cy="664093"/>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Looking into the heat map I can say that there is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multicolinearity</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issue and to get better insight on targets correlation with other features I have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ploted</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bar graph.</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9236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0FFE3-224C-4A3A-8C86-FE7839C6EDEC}"/>
              </a:ext>
            </a:extLst>
          </p:cNvPr>
          <p:cNvSpPr txBox="1"/>
          <p:nvPr/>
        </p:nvSpPr>
        <p:spPr>
          <a:xfrm>
            <a:off x="419099" y="260951"/>
            <a:ext cx="11058525" cy="1553182"/>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Policy_bind_year</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auto_model</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insured_occupation</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auto_age</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and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incident_hour_of_the_day</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are very less correlation with target but let me keep the columns and build the model. Since I don’t want to loose any data so first keeping all the columns let me build the model. After looking into the accuracy if I feel I can increase the accuracy by deleting these less correlated columns then again let me come back and delete these columns.</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Now my dataset is ready for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preprocessing</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78D3B5F-B2A3-4854-B190-F4ECE6B26C59}"/>
              </a:ext>
            </a:extLst>
          </p:cNvPr>
          <p:cNvSpPr txBox="1"/>
          <p:nvPr/>
        </p:nvSpPr>
        <p:spPr>
          <a:xfrm>
            <a:off x="628650" y="1800995"/>
            <a:ext cx="6096000" cy="373179"/>
          </a:xfrm>
          <a:prstGeom prst="rect">
            <a:avLst/>
          </a:prstGeom>
          <a:noFill/>
        </p:spPr>
        <p:txBody>
          <a:bodyPr wrap="square">
            <a:spAutoFit/>
          </a:bodyPr>
          <a:lstStyle/>
          <a:p>
            <a:pPr>
              <a:lnSpc>
                <a:spcPct val="107000"/>
              </a:lnSpc>
              <a:spcAft>
                <a:spcPts val="800"/>
              </a:spcAft>
            </a:pPr>
            <a:r>
              <a:rPr lang="en-IN" sz="1800" b="1" u="sng"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rPr>
              <a:t>4.Preprocessing Pipeline:</a:t>
            </a:r>
            <a:endParaRPr lang="en-IN" sz="1100"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96F428B-41B0-494A-ABDC-7968C0AD0CFE}"/>
              </a:ext>
            </a:extLst>
          </p:cNvPr>
          <p:cNvSpPr txBox="1"/>
          <p:nvPr/>
        </p:nvSpPr>
        <p:spPr>
          <a:xfrm>
            <a:off x="628650" y="2453068"/>
            <a:ext cx="9201150" cy="373179"/>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As a first step I have to separate the dependent and independent features.</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446EB66-CF37-403D-90C7-4E455CC63C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3624" y="2959125"/>
            <a:ext cx="4492926" cy="861657"/>
          </a:xfrm>
          <a:prstGeom prst="rect">
            <a:avLst/>
          </a:prstGeom>
          <a:noFill/>
          <a:ln>
            <a:noFill/>
          </a:ln>
        </p:spPr>
      </p:pic>
      <p:sp>
        <p:nvSpPr>
          <p:cNvPr id="10" name="TextBox 9">
            <a:extLst>
              <a:ext uri="{FF2B5EF4-FFF2-40B4-BE49-F238E27FC236}">
                <a16:creationId xmlns:a16="http://schemas.microsoft.com/office/drawing/2014/main" id="{F8D1D3FB-5AC8-4402-AA07-55856F00576A}"/>
              </a:ext>
            </a:extLst>
          </p:cNvPr>
          <p:cNvSpPr txBox="1"/>
          <p:nvPr/>
        </p:nvSpPr>
        <p:spPr>
          <a:xfrm>
            <a:off x="323850" y="4151653"/>
            <a:ext cx="10725150" cy="1322285"/>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I have taken x as all independent features and y as dependent/target feature. </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a:p>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Then I have to scale my independent features to get the same range in all the columns. If I don’t     scale my independent columns then there is a chance that my model may get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baised</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So In this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perticular</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case I have used Standard scaling as I have removed all outliers and skewness from the dataset it is good to use standard scaling else we have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MinMax</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scaler.</a:t>
            </a:r>
            <a:endParaRPr lang="en-IN" dirty="0">
              <a:latin typeface="Franklin Gothic Demi Cond" panose="020B0706030402020204" pitchFamily="34" charset="0"/>
            </a:endParaRPr>
          </a:p>
        </p:txBody>
      </p:sp>
    </p:spTree>
    <p:extLst>
      <p:ext uri="{BB962C8B-B14F-4D97-AF65-F5344CB8AC3E}">
        <p14:creationId xmlns:p14="http://schemas.microsoft.com/office/powerpoint/2010/main" val="3013657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165E6B-5898-4F36-9AEC-E33264EB7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354" y="866417"/>
            <a:ext cx="9078592" cy="2562583"/>
          </a:xfrm>
          <a:prstGeom prst="rect">
            <a:avLst/>
          </a:prstGeom>
        </p:spPr>
      </p:pic>
      <p:sp>
        <p:nvSpPr>
          <p:cNvPr id="7" name="TextBox 6">
            <a:extLst>
              <a:ext uri="{FF2B5EF4-FFF2-40B4-BE49-F238E27FC236}">
                <a16:creationId xmlns:a16="http://schemas.microsoft.com/office/drawing/2014/main" id="{34042205-9114-406E-959C-66DBA04B3CCC}"/>
              </a:ext>
            </a:extLst>
          </p:cNvPr>
          <p:cNvSpPr txBox="1"/>
          <p:nvPr/>
        </p:nvSpPr>
        <p:spPr>
          <a:xfrm>
            <a:off x="1299530" y="3639098"/>
            <a:ext cx="9078592" cy="66954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Now scaling part is done. But I have left out with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multicolinearity</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I have to check VIF(variance inflation factor) now.</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D7E77B42-936D-431D-B7FF-37499EBBCB42}"/>
              </a:ext>
            </a:extLst>
          </p:cNvPr>
          <p:cNvSpPr txBox="1"/>
          <p:nvPr/>
        </p:nvSpPr>
        <p:spPr>
          <a:xfrm>
            <a:off x="2790826" y="255055"/>
            <a:ext cx="6096000" cy="401264"/>
          </a:xfrm>
          <a:prstGeom prst="rect">
            <a:avLst/>
          </a:prstGeom>
          <a:noFill/>
        </p:spPr>
        <p:txBody>
          <a:bodyPr wrap="square">
            <a:spAutoFit/>
          </a:bodyPr>
          <a:lstStyle/>
          <a:p>
            <a:pPr lvl="0">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sz="2000" dirty="0">
                <a:solidFill>
                  <a:srgbClr val="FF00FF"/>
                </a:solidFill>
                <a:latin typeface="Algerian" panose="04020705040A02060702" pitchFamily="82" charset="0"/>
                <a:ea typeface="Calibri" panose="020F0502020204030204" pitchFamily="34" charset="0"/>
                <a:cs typeface="Times New Roman" panose="02020603050405020304" pitchFamily="18" charset="0"/>
              </a:rPr>
              <a:t>SEPRATING FEATURE AND LABELS</a:t>
            </a:r>
            <a:endParaRPr lang="en-IN" sz="2000"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884854C6-D037-46BE-ACA4-F8DECC4473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3354" y="4537787"/>
            <a:ext cx="9078592" cy="1110537"/>
          </a:xfrm>
          <a:prstGeom prst="rect">
            <a:avLst/>
          </a:prstGeom>
          <a:noFill/>
          <a:ln>
            <a:noFill/>
          </a:ln>
        </p:spPr>
      </p:pic>
    </p:spTree>
    <p:extLst>
      <p:ext uri="{BB962C8B-B14F-4D97-AF65-F5344CB8AC3E}">
        <p14:creationId xmlns:p14="http://schemas.microsoft.com/office/powerpoint/2010/main" val="627042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1422A1-4CA3-460D-94E2-9BDD0E5DD58D}"/>
              </a:ext>
            </a:extLst>
          </p:cNvPr>
          <p:cNvSpPr txBox="1"/>
          <p:nvPr/>
        </p:nvSpPr>
        <p:spPr>
          <a:xfrm>
            <a:off x="819150" y="430359"/>
            <a:ext cx="10296525" cy="965905"/>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I can notice a high VIF for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total_claim_amount</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so I have dropped this column first. After that again I checked for VIF and got the highest value for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csl_per_accident</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so I dropped this column. Then my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multicolinearity</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issue was solved. </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193CE046-F266-4EEB-A992-A80CEEC5FC32}"/>
              </a:ext>
            </a:extLst>
          </p:cNvPr>
          <p:cNvPicPr>
            <a:picLocks noChangeAspect="1"/>
          </p:cNvPicPr>
          <p:nvPr/>
        </p:nvPicPr>
        <p:blipFill>
          <a:blip r:embed="rId2"/>
          <a:stretch>
            <a:fillRect/>
          </a:stretch>
        </p:blipFill>
        <p:spPr>
          <a:xfrm>
            <a:off x="1366837" y="1614458"/>
            <a:ext cx="9458325" cy="1052541"/>
          </a:xfrm>
          <a:prstGeom prst="rect">
            <a:avLst/>
          </a:prstGeom>
        </p:spPr>
      </p:pic>
      <p:sp>
        <p:nvSpPr>
          <p:cNvPr id="9" name="TextBox 8">
            <a:extLst>
              <a:ext uri="{FF2B5EF4-FFF2-40B4-BE49-F238E27FC236}">
                <a16:creationId xmlns:a16="http://schemas.microsoft.com/office/drawing/2014/main" id="{4B8DDD56-9023-41F5-80D1-7468817FECFD}"/>
              </a:ext>
            </a:extLst>
          </p:cNvPr>
          <p:cNvSpPr txBox="1"/>
          <p:nvPr/>
        </p:nvSpPr>
        <p:spPr>
          <a:xfrm>
            <a:off x="1443037" y="3234622"/>
            <a:ext cx="9458325" cy="66954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Now , My data is all set for model building. Let’s go ahead with classification algorithms since this is a Classification Problem</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70DF5843-1FFC-425F-BD36-8792060CBCF8}"/>
              </a:ext>
            </a:extLst>
          </p:cNvPr>
          <p:cNvSpPr txBox="1"/>
          <p:nvPr/>
        </p:nvSpPr>
        <p:spPr>
          <a:xfrm>
            <a:off x="3248025" y="4132178"/>
            <a:ext cx="6096000" cy="661207"/>
          </a:xfrm>
          <a:prstGeom prst="rect">
            <a:avLst/>
          </a:prstGeom>
          <a:noFill/>
        </p:spPr>
        <p:txBody>
          <a:bodyPr wrap="square">
            <a:spAutoFit/>
          </a:bodyPr>
          <a:lstStyle/>
          <a:p>
            <a:pPr>
              <a:lnSpc>
                <a:spcPct val="107000"/>
              </a:lnSpc>
              <a:spcAft>
                <a:spcPts val="800"/>
              </a:spcAft>
            </a:pPr>
            <a:r>
              <a:rPr lang="en-IN" sz="1800" b="1" u="sng"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rPr>
              <a:t>5.Building Machine Learning Models:</a:t>
            </a:r>
          </a:p>
          <a:p>
            <a:pPr>
              <a:lnSpc>
                <a:spcPct val="107000"/>
              </a:lnSpc>
              <a:spcAft>
                <a:spcPts val="800"/>
              </a:spcAft>
            </a:pPr>
            <a:endParaRPr lang="en-IN" sz="1100"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6747E0C6-C5D1-4C7E-8FAA-4B64E5864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879" y="4568898"/>
            <a:ext cx="9069066" cy="905001"/>
          </a:xfrm>
          <a:prstGeom prst="rect">
            <a:avLst/>
          </a:prstGeom>
        </p:spPr>
      </p:pic>
      <p:sp>
        <p:nvSpPr>
          <p:cNvPr id="17" name="TextBox 16">
            <a:extLst>
              <a:ext uri="{FF2B5EF4-FFF2-40B4-BE49-F238E27FC236}">
                <a16:creationId xmlns:a16="http://schemas.microsoft.com/office/drawing/2014/main" id="{79EDB2BC-C4CA-4DCB-B457-F14CF314B609}"/>
              </a:ext>
            </a:extLst>
          </p:cNvPr>
          <p:cNvSpPr txBox="1"/>
          <p:nvPr/>
        </p:nvSpPr>
        <p:spPr>
          <a:xfrm>
            <a:off x="1432878" y="5619473"/>
            <a:ext cx="9069065" cy="367729"/>
          </a:xfrm>
          <a:prstGeom prst="rect">
            <a:avLst/>
          </a:prstGeom>
          <a:noFill/>
        </p:spPr>
        <p:txBody>
          <a:bodyPr wrap="square">
            <a:spAutoFit/>
          </a:bodyPr>
          <a:lstStyle/>
          <a:p>
            <a:pPr>
              <a:lnSpc>
                <a:spcPct val="107000"/>
              </a:lnSpc>
              <a:spcAft>
                <a:spcPts val="800"/>
              </a:spcAft>
            </a:pPr>
            <a:r>
              <a:rPr lang="en-IN" b="1" u="sng" dirty="0">
                <a:latin typeface="Franklin Gothic Demi Cond" panose="020B0706030402020204" pitchFamily="34" charset="0"/>
                <a:ea typeface="Calibri" panose="020F0502020204030204" pitchFamily="34" charset="0"/>
                <a:cs typeface="Times New Roman" panose="02020603050405020304" pitchFamily="18" charset="0"/>
              </a:rPr>
              <a:t>Importing all important libraries to see the accuracy score and the random state</a:t>
            </a:r>
            <a:endParaRPr lang="en-IN" sz="11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088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7237CD-F5F9-4308-A698-607BA275754E}"/>
              </a:ext>
            </a:extLst>
          </p:cNvPr>
          <p:cNvSpPr txBox="1"/>
          <p:nvPr/>
        </p:nvSpPr>
        <p:spPr>
          <a:xfrm>
            <a:off x="1590675" y="432536"/>
            <a:ext cx="7867650" cy="1060162"/>
          </a:xfrm>
          <a:prstGeom prst="rect">
            <a:avLst/>
          </a:prstGeom>
          <a:noFill/>
        </p:spPr>
        <p:txBody>
          <a:bodyPr wrap="square">
            <a:spAutoFit/>
          </a:bodyPr>
          <a:lstStyle/>
          <a:p>
            <a:pPr marL="342900" indent="-342900" algn="ctr">
              <a:lnSpc>
                <a:spcPct val="107000"/>
              </a:lnSpc>
              <a:spcAft>
                <a:spcPts val="800"/>
              </a:spcAft>
              <a:buAutoNum type="arabicPeriod"/>
            </a:pPr>
            <a:r>
              <a:rPr lang="en-IN" b="1" u="sng" dirty="0">
                <a:solidFill>
                  <a:srgbClr val="FF00FF"/>
                </a:solidFill>
                <a:latin typeface="Algerian" panose="04020705040A02060702" pitchFamily="82" charset="0"/>
                <a:ea typeface="Calibri" panose="020F0502020204030204" pitchFamily="34" charset="0"/>
                <a:cs typeface="Times New Roman" panose="02020603050405020304" pitchFamily="18" charset="0"/>
              </a:rPr>
              <a:t>FINDING BEST ACCURACY SCORE AND RANDOM STATE</a:t>
            </a:r>
          </a:p>
          <a:p>
            <a:pPr>
              <a:lnSpc>
                <a:spcPct val="107000"/>
              </a:lnSpc>
              <a:spcAft>
                <a:spcPts val="800"/>
              </a:spcAft>
            </a:pPr>
            <a:r>
              <a:rPr lang="en-IN" b="1" dirty="0">
                <a:latin typeface="Franklin Gothic Demi Cond" panose="020B0706030402020204" pitchFamily="34" charset="0"/>
                <a:ea typeface="Calibri" panose="020F0502020204030204" pitchFamily="34" charset="0"/>
                <a:cs typeface="Times New Roman" panose="02020603050405020304" pitchFamily="18" charset="0"/>
              </a:rPr>
              <a:t>                        Let’s see the best accuracy score and the Random State</a:t>
            </a:r>
            <a:endParaRPr lang="en-IN" b="1" dirty="0">
              <a:effectLst/>
              <a:latin typeface="Franklin Gothic Demi Cond" panose="020B0706030402020204" pitchFamily="34" charset="0"/>
              <a:ea typeface="Calibri" panose="020F0502020204030204" pitchFamily="34" charset="0"/>
              <a:cs typeface="Times New Roman" panose="02020603050405020304" pitchFamily="18" charset="0"/>
            </a:endParaRPr>
          </a:p>
          <a:p>
            <a:pPr marL="228600" indent="-228600" algn="ctr">
              <a:lnSpc>
                <a:spcPct val="107000"/>
              </a:lnSpc>
              <a:spcAft>
                <a:spcPts val="800"/>
              </a:spcAft>
              <a:buAutoNum type="arabicPeriod"/>
            </a:pPr>
            <a:endParaRPr lang="en-IN" sz="1100" b="1" u="sng"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322C47B-9B38-4B47-B9C9-F96A7521E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1539609"/>
            <a:ext cx="9629775" cy="2172003"/>
          </a:xfrm>
          <a:prstGeom prst="rect">
            <a:avLst/>
          </a:prstGeom>
        </p:spPr>
      </p:pic>
      <p:sp>
        <p:nvSpPr>
          <p:cNvPr id="7" name="TextBox 6">
            <a:extLst>
              <a:ext uri="{FF2B5EF4-FFF2-40B4-BE49-F238E27FC236}">
                <a16:creationId xmlns:a16="http://schemas.microsoft.com/office/drawing/2014/main" id="{B2B7B304-925A-4071-95FE-523DEB2E0E57}"/>
              </a:ext>
            </a:extLst>
          </p:cNvPr>
          <p:cNvSpPr txBox="1"/>
          <p:nvPr/>
        </p:nvSpPr>
        <p:spPr>
          <a:xfrm>
            <a:off x="2228849" y="4486125"/>
            <a:ext cx="7115175" cy="66954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I got best random state = </a:t>
            </a:r>
            <a:r>
              <a:rPr lang="en-IN" dirty="0">
                <a:latin typeface="Franklin Gothic Demi Cond" panose="020B0706030402020204" pitchFamily="34" charset="0"/>
                <a:ea typeface="Calibri" panose="020F0502020204030204" pitchFamily="34" charset="0"/>
                <a:cs typeface="Times New Roman" panose="02020603050405020304" pitchFamily="18" charset="0"/>
              </a:rPr>
              <a:t>157</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and accuracy = </a:t>
            </a:r>
            <a:r>
              <a:rPr lang="en-IN" dirty="0">
                <a:latin typeface="Franklin Gothic Demi Cond" panose="020B0706030402020204" pitchFamily="34" charset="0"/>
                <a:ea typeface="Calibri" panose="020F0502020204030204" pitchFamily="34" charset="0"/>
                <a:cs typeface="Times New Roman" panose="02020603050405020304" pitchFamily="18" charset="0"/>
              </a:rPr>
              <a:t>83 %</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Now the task is to find the best fitting model.</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F19AAC5-B509-4DC7-8E91-144695FB381D}"/>
              </a:ext>
            </a:extLst>
          </p:cNvPr>
          <p:cNvSpPr txBox="1"/>
          <p:nvPr/>
        </p:nvSpPr>
        <p:spPr>
          <a:xfrm>
            <a:off x="2381250" y="5260638"/>
            <a:ext cx="6096000" cy="66954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Created train and test data as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X_train</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X_test</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and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y_train</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y_test</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1530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8C3E5D-A855-4AEF-A6B0-FE1EEF2796A6}"/>
              </a:ext>
            </a:extLst>
          </p:cNvPr>
          <p:cNvSpPr txBox="1"/>
          <p:nvPr/>
        </p:nvSpPr>
        <p:spPr>
          <a:xfrm>
            <a:off x="1543050" y="921440"/>
            <a:ext cx="7972425" cy="664093"/>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I have used Cross validation as model evaluation metrics for all the algorithms. And I have used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accuracy_score</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Confusion metrics as metrics in model building.</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75AAB6F-EC68-4EA4-8606-083301D6E271}"/>
              </a:ext>
            </a:extLst>
          </p:cNvPr>
          <p:cNvSpPr txBox="1"/>
          <p:nvPr/>
        </p:nvSpPr>
        <p:spPr>
          <a:xfrm>
            <a:off x="2676525" y="378516"/>
            <a:ext cx="6096000" cy="373179"/>
          </a:xfrm>
          <a:prstGeom prst="rect">
            <a:avLst/>
          </a:prstGeom>
          <a:noFill/>
        </p:spPr>
        <p:txBody>
          <a:bodyPr wrap="square">
            <a:spAutoFit/>
          </a:bodyPr>
          <a:lstStyle/>
          <a:p>
            <a:pPr lvl="0" algn="ctr">
              <a:lnSpc>
                <a:spcPct val="107000"/>
              </a:lnSpc>
              <a:spcAft>
                <a:spcPts val="800"/>
              </a:spcAft>
            </a:pPr>
            <a:r>
              <a:rPr lang="en-IN" dirty="0">
                <a:latin typeface="Algerian" panose="04020705040A02060702" pitchFamily="82" charset="0"/>
                <a:ea typeface="Calibri" panose="020F0502020204030204" pitchFamily="34" charset="0"/>
                <a:cs typeface="Times New Roman" panose="02020603050405020304" pitchFamily="18" charset="0"/>
              </a:rPr>
              <a:t> </a:t>
            </a:r>
            <a:r>
              <a:rPr lang="en-IN" u="sng" dirty="0">
                <a:solidFill>
                  <a:srgbClr val="FF00FF"/>
                </a:solidFill>
                <a:latin typeface="Algerian" panose="04020705040A02060702" pitchFamily="82" charset="0"/>
                <a:ea typeface="Calibri" panose="020F0502020204030204" pitchFamily="34" charset="0"/>
                <a:cs typeface="Times New Roman" panose="02020603050405020304" pitchFamily="18" charset="0"/>
              </a:rPr>
              <a:t>2. CLASSIFICATION ALGORITHM</a:t>
            </a:r>
            <a:endParaRPr lang="en-IN" sz="1400" u="sng"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1D3DAF2-85F1-4CD1-A31A-26AB7325D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100" y="1755278"/>
            <a:ext cx="8411749" cy="1991003"/>
          </a:xfrm>
          <a:prstGeom prst="rect">
            <a:avLst/>
          </a:prstGeom>
        </p:spPr>
      </p:pic>
      <p:sp>
        <p:nvSpPr>
          <p:cNvPr id="9" name="TextBox 8">
            <a:extLst>
              <a:ext uri="{FF2B5EF4-FFF2-40B4-BE49-F238E27FC236}">
                <a16:creationId xmlns:a16="http://schemas.microsoft.com/office/drawing/2014/main" id="{881AC30A-F3B9-4312-BEF1-E1D069FD2FFF}"/>
              </a:ext>
            </a:extLst>
          </p:cNvPr>
          <p:cNvSpPr txBox="1"/>
          <p:nvPr/>
        </p:nvSpPr>
        <p:spPr>
          <a:xfrm>
            <a:off x="2400299" y="4230351"/>
            <a:ext cx="6096000" cy="664093"/>
          </a:xfrm>
          <a:prstGeom prst="rect">
            <a:avLst/>
          </a:prstGeom>
          <a:noFill/>
        </p:spPr>
        <p:txBody>
          <a:bodyPr wrap="square">
            <a:spAutoFit/>
          </a:bodyPr>
          <a:lstStyle/>
          <a:p>
            <a:pPr lvl="0">
              <a:lnSpc>
                <a:spcPct val="107000"/>
              </a:lnSpc>
              <a:spcAft>
                <a:spcPts val="800"/>
              </a:spcAft>
            </a:pPr>
            <a:r>
              <a:rPr lang="en-IN" dirty="0">
                <a:latin typeface="Franklin Gothic Demi Cond" panose="020B0706030402020204" pitchFamily="34" charset="0"/>
                <a:ea typeface="Calibri" panose="020F0502020204030204" pitchFamily="34" charset="0"/>
                <a:cs typeface="Times New Roman" panose="02020603050405020304" pitchFamily="18" charset="0"/>
              </a:rPr>
              <a:t>* I have imported all necessary libraries to see the all accuracy and all score</a:t>
            </a:r>
            <a:r>
              <a:rPr lang="en-IN" sz="1400" dirty="0">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9174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62E27E-52CF-490F-A367-20AE3EAE8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580833"/>
            <a:ext cx="4543425" cy="2257617"/>
          </a:xfrm>
          <a:prstGeom prst="rect">
            <a:avLst/>
          </a:prstGeom>
        </p:spPr>
      </p:pic>
      <p:pic>
        <p:nvPicPr>
          <p:cNvPr id="5" name="Picture 4">
            <a:extLst>
              <a:ext uri="{FF2B5EF4-FFF2-40B4-BE49-F238E27FC236}">
                <a16:creationId xmlns:a16="http://schemas.microsoft.com/office/drawing/2014/main" id="{C554C406-CE00-4DE7-88CC-4821F8748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87" y="3619500"/>
            <a:ext cx="4476750" cy="2572109"/>
          </a:xfrm>
          <a:prstGeom prst="rect">
            <a:avLst/>
          </a:prstGeom>
        </p:spPr>
      </p:pic>
      <p:sp>
        <p:nvSpPr>
          <p:cNvPr id="9" name="TextBox 8">
            <a:extLst>
              <a:ext uri="{FF2B5EF4-FFF2-40B4-BE49-F238E27FC236}">
                <a16:creationId xmlns:a16="http://schemas.microsoft.com/office/drawing/2014/main" id="{B310D6F0-8BEA-4935-8BD9-2B87DA0EDB35}"/>
              </a:ext>
            </a:extLst>
          </p:cNvPr>
          <p:cNvSpPr txBox="1"/>
          <p:nvPr/>
        </p:nvSpPr>
        <p:spPr>
          <a:xfrm>
            <a:off x="5200650" y="1252767"/>
            <a:ext cx="6096000" cy="1056956"/>
          </a:xfrm>
          <a:prstGeom prst="rect">
            <a:avLst/>
          </a:prstGeom>
          <a:noFill/>
        </p:spPr>
        <p:txBody>
          <a:bodyPr wrap="square">
            <a:spAutoFit/>
          </a:bodyPr>
          <a:lstStyle/>
          <a:p>
            <a:pPr lvl="0">
              <a:lnSpc>
                <a:spcPct val="107000"/>
              </a:lnSpc>
              <a:spcAft>
                <a:spcPts val="800"/>
              </a:spcAft>
            </a:pP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Random Forest Classifier model is giving me </a:t>
            </a:r>
            <a:r>
              <a:rPr lang="en-IN" sz="2000" dirty="0">
                <a:latin typeface="Franklin Gothic Demi Cond" panose="020B0706030402020204" pitchFamily="34" charset="0"/>
                <a:ea typeface="Calibri" panose="020F0502020204030204" pitchFamily="34" charset="0"/>
                <a:cs typeface="Times New Roman" panose="02020603050405020304" pitchFamily="18" charset="0"/>
              </a:rPr>
              <a:t>78</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accuracy_score</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 RFC is working good but I can not conclude it as good model before looking into multiple models.</a:t>
            </a:r>
          </a:p>
        </p:txBody>
      </p:sp>
      <p:sp>
        <p:nvSpPr>
          <p:cNvPr id="11" name="TextBox 10">
            <a:extLst>
              <a:ext uri="{FF2B5EF4-FFF2-40B4-BE49-F238E27FC236}">
                <a16:creationId xmlns:a16="http://schemas.microsoft.com/office/drawing/2014/main" id="{8F865409-51F1-465C-B742-972494BD15BE}"/>
              </a:ext>
            </a:extLst>
          </p:cNvPr>
          <p:cNvSpPr txBox="1"/>
          <p:nvPr/>
        </p:nvSpPr>
        <p:spPr>
          <a:xfrm>
            <a:off x="342900" y="75758"/>
            <a:ext cx="6096000" cy="3703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u="sng" dirty="0">
                <a:solidFill>
                  <a:srgbClr val="FF00FF"/>
                </a:solidFill>
                <a:latin typeface="Algerian" panose="04020705040A02060702" pitchFamily="82" charset="0"/>
                <a:ea typeface="Calibri" panose="020F0502020204030204" pitchFamily="34" charset="0"/>
                <a:cs typeface="Times New Roman" panose="02020603050405020304" pitchFamily="18" charset="0"/>
              </a:rPr>
              <a:t>RANDOM FOREST CLASSIFIER</a:t>
            </a:r>
            <a:endParaRPr lang="en-IN" u="sng"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54CB82D9-E902-47B9-B516-B5CE6D3E6C2D}"/>
              </a:ext>
            </a:extLst>
          </p:cNvPr>
          <p:cNvSpPr txBox="1"/>
          <p:nvPr/>
        </p:nvSpPr>
        <p:spPr>
          <a:xfrm>
            <a:off x="342900" y="3058642"/>
            <a:ext cx="6096000" cy="3703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u="sng"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rPr>
              <a:t>EXTRA TREE CLASSIFIER </a:t>
            </a:r>
          </a:p>
        </p:txBody>
      </p:sp>
      <p:sp>
        <p:nvSpPr>
          <p:cNvPr id="15" name="TextBox 14">
            <a:extLst>
              <a:ext uri="{FF2B5EF4-FFF2-40B4-BE49-F238E27FC236}">
                <a16:creationId xmlns:a16="http://schemas.microsoft.com/office/drawing/2014/main" id="{6B029657-5473-49A9-B096-B1314BFB273C}"/>
              </a:ext>
            </a:extLst>
          </p:cNvPr>
          <p:cNvSpPr txBox="1"/>
          <p:nvPr/>
        </p:nvSpPr>
        <p:spPr>
          <a:xfrm>
            <a:off x="5200650" y="4274419"/>
            <a:ext cx="6096000" cy="1056956"/>
          </a:xfrm>
          <a:prstGeom prst="rect">
            <a:avLst/>
          </a:prstGeom>
          <a:noFill/>
        </p:spPr>
        <p:txBody>
          <a:bodyPr wrap="square">
            <a:spAutoFit/>
          </a:bodyPr>
          <a:lstStyle/>
          <a:p>
            <a:pPr lvl="0">
              <a:lnSpc>
                <a:spcPct val="107000"/>
              </a:lnSpc>
              <a:spcAft>
                <a:spcPts val="800"/>
              </a:spcAft>
            </a:pP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Extra Tree Classifier model is giving me </a:t>
            </a:r>
            <a:r>
              <a:rPr lang="en-IN" sz="2000" dirty="0">
                <a:latin typeface="Franklin Gothic Demi Cond" panose="020B0706030402020204" pitchFamily="34" charset="0"/>
                <a:ea typeface="Calibri" panose="020F0502020204030204" pitchFamily="34" charset="0"/>
                <a:cs typeface="Times New Roman" panose="02020603050405020304" pitchFamily="18" charset="0"/>
              </a:rPr>
              <a:t>76</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a:t>
            </a:r>
            <a:r>
              <a:rPr lang="en-IN" sz="2000" dirty="0" err="1">
                <a:effectLst/>
                <a:latin typeface="Franklin Gothic Demi Cond" panose="020B0706030402020204" pitchFamily="34" charset="0"/>
                <a:ea typeface="Calibri" panose="020F0502020204030204" pitchFamily="34" charset="0"/>
                <a:cs typeface="Times New Roman" panose="02020603050405020304" pitchFamily="18" charset="0"/>
              </a:rPr>
              <a:t>accuracy_score</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 </a:t>
            </a:r>
            <a:r>
              <a:rPr lang="en-IN" sz="2000" dirty="0">
                <a:latin typeface="Franklin Gothic Demi Cond" panose="020B0706030402020204" pitchFamily="34" charset="0"/>
                <a:ea typeface="Calibri" panose="020F0502020204030204" pitchFamily="34" charset="0"/>
                <a:cs typeface="Times New Roman" panose="02020603050405020304" pitchFamily="18" charset="0"/>
              </a:rPr>
              <a:t>ETC </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 is working good but I can not conclude it as good model before looking into multiple models</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6136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2983AD-A1C7-417F-A645-6DABC8C26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72" y="494527"/>
            <a:ext cx="4881937" cy="2524477"/>
          </a:xfrm>
          <a:prstGeom prst="rect">
            <a:avLst/>
          </a:prstGeom>
        </p:spPr>
      </p:pic>
      <p:pic>
        <p:nvPicPr>
          <p:cNvPr id="5" name="Picture 4">
            <a:extLst>
              <a:ext uri="{FF2B5EF4-FFF2-40B4-BE49-F238E27FC236}">
                <a16:creationId xmlns:a16="http://schemas.microsoft.com/office/drawing/2014/main" id="{A2D16D8B-63F6-4242-8928-1C155BD57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135" y="3733457"/>
            <a:ext cx="4734413" cy="2495898"/>
          </a:xfrm>
          <a:prstGeom prst="rect">
            <a:avLst/>
          </a:prstGeom>
        </p:spPr>
      </p:pic>
      <p:sp>
        <p:nvSpPr>
          <p:cNvPr id="7" name="TextBox 6">
            <a:extLst>
              <a:ext uri="{FF2B5EF4-FFF2-40B4-BE49-F238E27FC236}">
                <a16:creationId xmlns:a16="http://schemas.microsoft.com/office/drawing/2014/main" id="{5F039FA1-3587-4570-850F-5C99B925AEE9}"/>
              </a:ext>
            </a:extLst>
          </p:cNvPr>
          <p:cNvSpPr txBox="1"/>
          <p:nvPr/>
        </p:nvSpPr>
        <p:spPr>
          <a:xfrm>
            <a:off x="523875" y="124169"/>
            <a:ext cx="6096000" cy="3703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u="sng"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rPr>
              <a:t>GRADIENT BOOSTING C</a:t>
            </a:r>
            <a:r>
              <a:rPr lang="en-IN" u="sng" dirty="0">
                <a:solidFill>
                  <a:srgbClr val="FF00FF"/>
                </a:solidFill>
                <a:latin typeface="Algerian" panose="04020705040A02060702" pitchFamily="82" charset="0"/>
                <a:ea typeface="Calibri" panose="020F0502020204030204" pitchFamily="34" charset="0"/>
                <a:cs typeface="Times New Roman" panose="02020603050405020304" pitchFamily="18" charset="0"/>
              </a:rPr>
              <a:t>LASSIFIER: </a:t>
            </a:r>
            <a:endParaRPr lang="en-IN" u="sng"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6595D058-E025-462B-AA23-D86AA020F8A0}"/>
              </a:ext>
            </a:extLst>
          </p:cNvPr>
          <p:cNvSpPr txBox="1"/>
          <p:nvPr/>
        </p:nvSpPr>
        <p:spPr>
          <a:xfrm>
            <a:off x="523875" y="3243821"/>
            <a:ext cx="6638925" cy="3703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u="sng"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rPr>
              <a:t>svc</a:t>
            </a:r>
          </a:p>
        </p:txBody>
      </p:sp>
      <p:sp>
        <p:nvSpPr>
          <p:cNvPr id="11" name="TextBox 10">
            <a:extLst>
              <a:ext uri="{FF2B5EF4-FFF2-40B4-BE49-F238E27FC236}">
                <a16:creationId xmlns:a16="http://schemas.microsoft.com/office/drawing/2014/main" id="{DF040EA7-D7B6-4343-8E1B-F60767CA4704}"/>
              </a:ext>
            </a:extLst>
          </p:cNvPr>
          <p:cNvSpPr txBox="1"/>
          <p:nvPr/>
        </p:nvSpPr>
        <p:spPr>
          <a:xfrm>
            <a:off x="5534025" y="950016"/>
            <a:ext cx="6096000" cy="1262269"/>
          </a:xfrm>
          <a:prstGeom prst="rect">
            <a:avLst/>
          </a:prstGeom>
          <a:noFill/>
        </p:spPr>
        <p:txBody>
          <a:bodyPr wrap="square">
            <a:spAutoFit/>
          </a:bodyPr>
          <a:lstStyle/>
          <a:p>
            <a:pPr lvl="0">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Gradient Boosting Classifier model is giving me </a:t>
            </a:r>
            <a:r>
              <a:rPr lang="en-IN" dirty="0">
                <a:latin typeface="Century" panose="02040604050505020304" pitchFamily="18" charset="0"/>
                <a:ea typeface="Calibri" panose="020F0502020204030204" pitchFamily="34" charset="0"/>
                <a:cs typeface="Times New Roman" panose="02020603050405020304" pitchFamily="18" charset="0"/>
              </a:rPr>
              <a:t>79</a:t>
            </a: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accuracy_score</a:t>
            </a:r>
            <a:r>
              <a:rPr lang="en-IN" sz="1800" dirty="0">
                <a:effectLst/>
                <a:latin typeface="Century" panose="02040604050505020304" pitchFamily="18" charset="0"/>
                <a:ea typeface="Calibri" panose="020F0502020204030204" pitchFamily="34" charset="0"/>
                <a:cs typeface="Times New Roman" panose="02020603050405020304" pitchFamily="18" charset="0"/>
              </a:rPr>
              <a:t> . </a:t>
            </a:r>
            <a:r>
              <a:rPr lang="en-IN" dirty="0">
                <a:latin typeface="Century" panose="02040604050505020304" pitchFamily="18" charset="0"/>
                <a:ea typeface="Calibri" panose="020F0502020204030204" pitchFamily="34" charset="0"/>
                <a:cs typeface="Times New Roman" panose="02020603050405020304" pitchFamily="18" charset="0"/>
              </a:rPr>
              <a:t>GBC</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working good but I can not conclude it as good model before looking into </a:t>
            </a:r>
            <a:r>
              <a:rPr lang="en-IN" dirty="0">
                <a:latin typeface="Century" panose="02040604050505020304" pitchFamily="18" charset="0"/>
                <a:ea typeface="Calibri" panose="020F0502020204030204" pitchFamily="34" charset="0"/>
                <a:cs typeface="Times New Roman" panose="02020603050405020304" pitchFamily="18" charset="0"/>
              </a:rPr>
              <a:t>svc</a:t>
            </a:r>
            <a:r>
              <a:rPr lang="en-IN" sz="1800" dirty="0">
                <a:effectLst/>
                <a:latin typeface="Century" panose="02040604050505020304" pitchFamily="18" charset="0"/>
                <a:ea typeface="Calibri" panose="020F0502020204030204" pitchFamily="34" charset="0"/>
                <a:cs typeface="Times New Roman" panose="02020603050405020304" pitchFamily="18" charset="0"/>
              </a:rPr>
              <a:t> models.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36782965-A80A-45AF-AE8D-2F24690633F0}"/>
              </a:ext>
            </a:extLst>
          </p:cNvPr>
          <p:cNvSpPr txBox="1"/>
          <p:nvPr/>
        </p:nvSpPr>
        <p:spPr>
          <a:xfrm>
            <a:off x="5534025" y="4182262"/>
            <a:ext cx="6096000" cy="669542"/>
          </a:xfrm>
          <a:prstGeom prst="rect">
            <a:avLst/>
          </a:prstGeom>
          <a:noFill/>
        </p:spPr>
        <p:txBody>
          <a:bodyPr wrap="square">
            <a:spAutoFit/>
          </a:bodyPr>
          <a:lstStyle/>
          <a:p>
            <a:pPr lvl="0">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SVC </a:t>
            </a:r>
            <a:r>
              <a:rPr lang="en-IN" sz="1800" dirty="0">
                <a:effectLst/>
                <a:latin typeface="Century" panose="02040604050505020304" pitchFamily="18" charset="0"/>
                <a:ea typeface="Calibri" panose="020F0502020204030204" pitchFamily="34" charset="0"/>
                <a:cs typeface="Times New Roman" panose="02020603050405020304" pitchFamily="18" charset="0"/>
              </a:rPr>
              <a:t>model is giving me </a:t>
            </a:r>
            <a:r>
              <a:rPr lang="en-IN" dirty="0">
                <a:latin typeface="Century" panose="02040604050505020304" pitchFamily="18" charset="0"/>
                <a:ea typeface="Calibri" panose="020F0502020204030204" pitchFamily="34" charset="0"/>
                <a:cs typeface="Times New Roman" panose="02020603050405020304" pitchFamily="18" charset="0"/>
              </a:rPr>
              <a:t>75</a:t>
            </a: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accuracy_score</a:t>
            </a:r>
            <a:r>
              <a:rPr lang="en-IN" sz="1800" dirty="0">
                <a:effectLst/>
                <a:latin typeface="Century" panose="02040604050505020304" pitchFamily="18" charset="0"/>
                <a:ea typeface="Calibri" panose="020F0502020204030204" pitchFamily="34" charset="0"/>
                <a:cs typeface="Times New Roman" panose="02020603050405020304" pitchFamily="18" charset="0"/>
              </a:rPr>
              <a:t> . </a:t>
            </a:r>
            <a:r>
              <a:rPr lang="en-IN" dirty="0">
                <a:latin typeface="Century" panose="02040604050505020304" pitchFamily="18" charset="0"/>
                <a:ea typeface="Calibri" panose="020F0502020204030204" pitchFamily="34" charset="0"/>
                <a:cs typeface="Times New Roman" panose="02020603050405020304" pitchFamily="18" charset="0"/>
              </a:rPr>
              <a:t>GBC</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working good but I can not conclude it as good </a:t>
            </a:r>
            <a:r>
              <a:rPr lang="en-IN" dirty="0">
                <a:latin typeface="Century" panose="02040604050505020304" pitchFamily="18" charset="0"/>
                <a:ea typeface="Calibri" panose="020F0502020204030204" pitchFamily="34" charset="0"/>
                <a:cs typeface="Times New Roman" panose="02020603050405020304" pitchFamily="18" charset="0"/>
              </a:rPr>
              <a:t>model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286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EFDFF-8334-4CC9-AD82-697108FD418D}"/>
              </a:ext>
            </a:extLst>
          </p:cNvPr>
          <p:cNvSpPr txBox="1"/>
          <p:nvPr/>
        </p:nvSpPr>
        <p:spPr>
          <a:xfrm>
            <a:off x="3048802" y="678217"/>
            <a:ext cx="6097604" cy="365613"/>
          </a:xfrm>
          <a:prstGeom prst="rect">
            <a:avLst/>
          </a:prstGeom>
          <a:noFill/>
        </p:spPr>
        <p:txBody>
          <a:bodyPr wrap="square">
            <a:spAutoFit/>
          </a:bodyPr>
          <a:lstStyle/>
          <a:p>
            <a:pPr>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endParaRPr lang="en-IN" dirty="0"/>
          </a:p>
        </p:txBody>
      </p:sp>
      <p:sp>
        <p:nvSpPr>
          <p:cNvPr id="7" name="Rectangle 2">
            <a:extLst>
              <a:ext uri="{FF2B5EF4-FFF2-40B4-BE49-F238E27FC236}">
                <a16:creationId xmlns:a16="http://schemas.microsoft.com/office/drawing/2014/main" id="{62AD2119-B6E5-4F69-8136-14B0004B1A46}"/>
              </a:ext>
            </a:extLst>
          </p:cNvPr>
          <p:cNvSpPr>
            <a:spLocks noChangeArrowheads="1"/>
          </p:cNvSpPr>
          <p:nvPr/>
        </p:nvSpPr>
        <p:spPr bwMode="auto">
          <a:xfrm>
            <a:off x="1622321" y="120019"/>
            <a:ext cx="9124337" cy="6231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7000"/>
              </a:lnSpc>
              <a:spcBef>
                <a:spcPts val="1200"/>
              </a:spcBef>
              <a:spcAft>
                <a:spcPts val="800"/>
              </a:spcAft>
            </a:pPr>
            <a:r>
              <a:rPr lang="en-IN" sz="2000" dirty="0">
                <a:solidFill>
                  <a:srgbClr val="000000"/>
                </a:solidFill>
                <a:effectLst/>
                <a:latin typeface="Franklin Gothic Demi" panose="020B0703020102020204" pitchFamily="34" charset="0"/>
                <a:ea typeface="Calibri" panose="020F0502020204030204" pitchFamily="34" charset="0"/>
                <a:cs typeface="Times New Roman" panose="02020603050405020304" pitchFamily="18" charset="0"/>
              </a:rPr>
              <a:t>                                              </a:t>
            </a:r>
            <a:r>
              <a:rPr lang="en-IN" sz="2400"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rPr>
              <a:t>PROBLEM DEFINATION :</a:t>
            </a:r>
          </a:p>
          <a:p>
            <a:pPr>
              <a:lnSpc>
                <a:spcPct val="107000"/>
              </a:lnSpc>
              <a:spcBef>
                <a:spcPts val="1200"/>
              </a:spcBef>
              <a:spcAft>
                <a:spcPts val="800"/>
              </a:spcAft>
            </a:pPr>
            <a:r>
              <a:rPr lang="en-IN" sz="2000" dirty="0">
                <a:effectLst/>
                <a:latin typeface="Franklin Gothic Demi" panose="020B0703020102020204" pitchFamily="34" charset="0"/>
                <a:ea typeface="Times New Roman" panose="02020603050405020304" pitchFamily="18" charset="0"/>
                <a:cs typeface="Helvetica" panose="020B0604020202020204" pitchFamily="34" charset="0"/>
              </a:rPr>
              <a:t>Insurance fraud is a huge problem in the industry. It's difficult to identify fraud claims. Machine Learning is in a unique position to help the Auto Insurance industry with this problem.</a:t>
            </a:r>
            <a:endParaRPr lang="en-IN" sz="2000" dirty="0">
              <a:effectLst/>
              <a:latin typeface="Franklin Gothic Demi" panose="020B070302010202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2000" dirty="0">
                <a:effectLst/>
                <a:latin typeface="Franklin Gothic Demi" panose="020B0703020102020204" pitchFamily="34" charset="0"/>
                <a:ea typeface="Times New Roman" panose="02020603050405020304" pitchFamily="18" charset="0"/>
                <a:cs typeface="Helvetica" panose="020B0604020202020204" pitchFamily="34" charset="0"/>
              </a:rPr>
              <a:t>In this project, we are provided a dataset which has the details of the insurance policy along with the customer details. It also has the details of the accident on the basis of which the claims have been made. </a:t>
            </a:r>
            <a:endParaRPr lang="en-IN" sz="2000" dirty="0">
              <a:effectLst/>
              <a:latin typeface="Franklin Gothic Demi" panose="020B0703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Franklin Gothic Demi" panose="020B0703020102020204" pitchFamily="34" charset="0"/>
                <a:ea typeface="Times New Roman" panose="02020603050405020304" pitchFamily="18" charset="0"/>
                <a:cs typeface="Helvetica" panose="020B0604020202020204" pitchFamily="34" charset="0"/>
              </a:rPr>
              <a:t>In this example, we will be working with some auto insurance data to demonstrate how you can create a predictive model that predicts if an insurance claim is fraudulent or not. </a:t>
            </a:r>
            <a:endParaRPr lang="en-IN" sz="2000" dirty="0">
              <a:effectLst/>
              <a:latin typeface="Franklin Gothic Demi" panose="020B0703020102020204" pitchFamily="34" charset="0"/>
              <a:ea typeface="Calibri" panose="020F0502020204030204" pitchFamily="34" charset="0"/>
              <a:cs typeface="Times New Roman" panose="02020603050405020304" pitchFamily="18" charset="0"/>
            </a:endParaRPr>
          </a:p>
          <a:p>
            <a:pPr fontAlgn="base">
              <a:spcBef>
                <a:spcPts val="750"/>
              </a:spcBef>
              <a:spcAft>
                <a:spcPts val="750"/>
              </a:spcAft>
            </a:pPr>
            <a:r>
              <a:rPr lang="en-IN" sz="2000" dirty="0">
                <a:effectLst/>
                <a:latin typeface="Franklin Gothic Demi" panose="020B0703020102020204" pitchFamily="34" charset="0"/>
                <a:ea typeface="Times New Roman" panose="02020603050405020304" pitchFamily="18" charset="0"/>
              </a:rPr>
              <a:t>In this particular problem we have to look into the insured person details and incident details and analyse the samples to know </a:t>
            </a:r>
            <a:r>
              <a:rPr lang="en-IN" sz="2000" dirty="0" err="1">
                <a:effectLst/>
                <a:latin typeface="Franklin Gothic Demi" panose="020B0703020102020204" pitchFamily="34" charset="0"/>
                <a:ea typeface="Times New Roman" panose="02020603050405020304" pitchFamily="18" charset="0"/>
              </a:rPr>
              <a:t>wheather</a:t>
            </a:r>
            <a:r>
              <a:rPr lang="en-IN" sz="2000" dirty="0">
                <a:effectLst/>
                <a:latin typeface="Franklin Gothic Demi" panose="020B0703020102020204" pitchFamily="34" charset="0"/>
                <a:ea typeface="Times New Roman" panose="02020603050405020304" pitchFamily="18" charset="0"/>
              </a:rPr>
              <a:t> the claim is fraudulent or not.</a:t>
            </a:r>
            <a:r>
              <a:rPr kumimoji="0" lang="en-US" altLang="en-US" sz="2000" b="0" i="0" u="none" strike="noStrike" cap="none" normalizeH="0" baseline="0" dirty="0">
                <a:ln>
                  <a:noFill/>
                </a:ln>
                <a:effectLst/>
                <a:latin typeface="Franklin Gothic Demi" panose="020B0703020102020204" pitchFamily="34" charset="0"/>
              </a:rPr>
              <a:t>. </a:t>
            </a:r>
          </a:p>
          <a:p>
            <a:pPr fontAlgn="base">
              <a:spcBef>
                <a:spcPts val="750"/>
              </a:spcBef>
              <a:spcAft>
                <a:spcPts val="750"/>
              </a:spcAft>
            </a:pPr>
            <a:r>
              <a:rPr lang="en-IN" sz="1800" dirty="0">
                <a:effectLst/>
                <a:latin typeface="Bodoni MT Black" panose="02070A03080606020203" pitchFamily="18" charset="0"/>
                <a:ea typeface="Calibri" panose="020F0502020204030204" pitchFamily="34" charset="0"/>
                <a:cs typeface="Times New Roman" panose="02020603050405020304" pitchFamily="18" charset="0"/>
              </a:rPr>
              <a:t> </a:t>
            </a:r>
            <a:r>
              <a:rPr lang="en-IN" sz="1800" b="1" dirty="0">
                <a:solidFill>
                  <a:srgbClr val="FF0066"/>
                </a:solidFill>
                <a:effectLst/>
                <a:latin typeface="Bodoni MT Black" panose="02070A03080606020203" pitchFamily="18" charset="0"/>
                <a:ea typeface="Calibri" panose="020F0502020204030204" pitchFamily="34" charset="0"/>
                <a:cs typeface="Times New Roman" panose="02020603050405020304" pitchFamily="18" charset="0"/>
              </a:rPr>
              <a:t>Let’s do it step by step firstly analysing the dataset and doing exploratory data analysis, data visualization, data cleaning, pre-processing, model building, model saving and finally predictions.</a:t>
            </a:r>
            <a:endParaRPr kumimoji="0" lang="en-US" altLang="en-US" sz="2000" b="0" i="0" u="none" strike="noStrike" cap="none" normalizeH="0" baseline="0" dirty="0">
              <a:ln>
                <a:noFill/>
              </a:ln>
              <a:solidFill>
                <a:srgbClr val="FF0066"/>
              </a:solidFill>
              <a:effectLst/>
              <a:latin typeface="Bodoni MT Black" panose="02070A03080606020203" pitchFamily="18" charset="0"/>
            </a:endParaRPr>
          </a:p>
        </p:txBody>
      </p:sp>
    </p:spTree>
    <p:extLst>
      <p:ext uri="{BB962C8B-B14F-4D97-AF65-F5344CB8AC3E}">
        <p14:creationId xmlns:p14="http://schemas.microsoft.com/office/powerpoint/2010/main" val="3210325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005EAE-B879-464C-AA0F-DDC071D4B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65" y="866774"/>
            <a:ext cx="3896269" cy="5248275"/>
          </a:xfrm>
          <a:prstGeom prst="rect">
            <a:avLst/>
          </a:prstGeom>
        </p:spPr>
      </p:pic>
      <p:sp>
        <p:nvSpPr>
          <p:cNvPr id="5" name="TextBox 4">
            <a:extLst>
              <a:ext uri="{FF2B5EF4-FFF2-40B4-BE49-F238E27FC236}">
                <a16:creationId xmlns:a16="http://schemas.microsoft.com/office/drawing/2014/main" id="{9469BE70-A9E8-4E02-B5FD-116B67E1D804}"/>
              </a:ext>
            </a:extLst>
          </p:cNvPr>
          <p:cNvSpPr txBox="1"/>
          <p:nvPr/>
        </p:nvSpPr>
        <p:spPr>
          <a:xfrm>
            <a:off x="642665" y="295275"/>
            <a:ext cx="6096000" cy="405817"/>
          </a:xfrm>
          <a:prstGeom prst="rect">
            <a:avLst/>
          </a:prstGeom>
          <a:noFill/>
        </p:spPr>
        <p:txBody>
          <a:bodyPr wrap="square">
            <a:spAutoFit/>
          </a:bodyPr>
          <a:lstStyle/>
          <a:p>
            <a:pPr lvl="0">
              <a:lnSpc>
                <a:spcPct val="107000"/>
              </a:lnSpc>
              <a:spcAft>
                <a:spcPts val="800"/>
              </a:spcAft>
            </a:pPr>
            <a:r>
              <a:rPr lang="en-IN" sz="2000" u="sng"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rPr>
              <a:t>CRO</a:t>
            </a:r>
            <a:r>
              <a:rPr lang="en-IN" sz="2000" u="sng" dirty="0">
                <a:solidFill>
                  <a:srgbClr val="FF00FF"/>
                </a:solidFill>
                <a:latin typeface="Algerian" panose="04020705040A02060702" pitchFamily="82" charset="0"/>
                <a:ea typeface="Calibri" panose="020F0502020204030204" pitchFamily="34" charset="0"/>
                <a:cs typeface="Times New Roman" panose="02020603050405020304" pitchFamily="18" charset="0"/>
              </a:rPr>
              <a:t>SS VALIDATION SCORE</a:t>
            </a:r>
            <a:r>
              <a:rPr lang="en-IN" sz="1400" u="sng" dirty="0">
                <a:solidFill>
                  <a:srgbClr val="FF00FF"/>
                </a:solidFill>
                <a:latin typeface="Century" panose="020406040505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FBCDFD8-B434-4D6C-AB27-4E11BE157B95}"/>
              </a:ext>
            </a:extLst>
          </p:cNvPr>
          <p:cNvSpPr txBox="1"/>
          <p:nvPr/>
        </p:nvSpPr>
        <p:spPr>
          <a:xfrm>
            <a:off x="5772150" y="1155348"/>
            <a:ext cx="5295900" cy="2455288"/>
          </a:xfrm>
          <a:prstGeom prst="rect">
            <a:avLst/>
          </a:prstGeom>
          <a:noFill/>
        </p:spPr>
        <p:txBody>
          <a:bodyPr wrap="square">
            <a:spAutoFit/>
          </a:bodyPr>
          <a:lstStyle/>
          <a:p>
            <a:pPr marL="285750" lvl="0" indent="-285750">
              <a:lnSpc>
                <a:spcPct val="107000"/>
              </a:lnSpc>
              <a:spcAft>
                <a:spcPts val="800"/>
              </a:spcAft>
              <a:buFont typeface="Arial" panose="020B0604020202020204" pitchFamily="34" charset="0"/>
              <a:buChar char="•"/>
            </a:pPr>
            <a:r>
              <a:rPr lang="en-IN" sz="2000" dirty="0">
                <a:latin typeface="Franklin Gothic Demi Cond" panose="020B0706030402020204" pitchFamily="34" charset="0"/>
                <a:ea typeface="Calibri" panose="020F0502020204030204" pitchFamily="34" charset="0"/>
                <a:cs typeface="Times New Roman" panose="02020603050405020304" pitchFamily="18" charset="0"/>
              </a:rPr>
              <a:t>Cross validation score of RFC is 76 %</a:t>
            </a:r>
          </a:p>
          <a:p>
            <a:pPr marL="285750" lvl="0" indent="-285750">
              <a:lnSpc>
                <a:spcPct val="107000"/>
              </a:lnSpc>
              <a:spcAft>
                <a:spcPts val="800"/>
              </a:spcAft>
              <a:buFont typeface="Arial" panose="020B0604020202020204" pitchFamily="34" charset="0"/>
              <a:buChar char="•"/>
            </a:pP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Cross validation score of ETC is 75%</a:t>
            </a:r>
          </a:p>
          <a:p>
            <a:pPr marL="285750" lvl="0" indent="-285750">
              <a:lnSpc>
                <a:spcPct val="107000"/>
              </a:lnSpc>
              <a:spcAft>
                <a:spcPts val="800"/>
              </a:spcAft>
              <a:buFont typeface="Arial" panose="020B0604020202020204" pitchFamily="34" charset="0"/>
              <a:buChar char="•"/>
            </a:pPr>
            <a:r>
              <a:rPr lang="en-IN" sz="2000" dirty="0">
                <a:latin typeface="Franklin Gothic Demi Cond" panose="020B0706030402020204" pitchFamily="34" charset="0"/>
                <a:ea typeface="Calibri" panose="020F0502020204030204" pitchFamily="34" charset="0"/>
                <a:cs typeface="Times New Roman" panose="02020603050405020304" pitchFamily="18" charset="0"/>
              </a:rPr>
              <a:t>Cross Validation Score of GBC is 81.1 %</a:t>
            </a:r>
          </a:p>
          <a:p>
            <a:pPr marL="285750" lvl="0" indent="-285750">
              <a:lnSpc>
                <a:spcPct val="107000"/>
              </a:lnSpc>
              <a:spcAft>
                <a:spcPts val="800"/>
              </a:spcAft>
              <a:buFont typeface="Arial" panose="020B0604020202020204" pitchFamily="34" charset="0"/>
              <a:buChar char="•"/>
            </a:pP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Cross Validation score of SVC is 74</a:t>
            </a:r>
            <a:r>
              <a:rPr lang="en-IN" sz="2000" dirty="0">
                <a:latin typeface="Franklin Gothic Demi Cond" panose="020B0706030402020204" pitchFamily="34" charset="0"/>
                <a:ea typeface="Calibri" panose="020F0502020204030204" pitchFamily="34" charset="0"/>
                <a:cs typeface="Times New Roman" panose="02020603050405020304" pitchFamily="18" charset="0"/>
              </a:rPr>
              <a:t>.6 %</a:t>
            </a:r>
          </a:p>
          <a:p>
            <a:pPr marL="285750" lvl="0" indent="-285750">
              <a:lnSpc>
                <a:spcPct val="107000"/>
              </a:lnSpc>
              <a:spcAft>
                <a:spcPts val="800"/>
              </a:spcAft>
              <a:buFont typeface="Arial" panose="020B0604020202020204" pitchFamily="34" charset="0"/>
              <a:buChar char="•"/>
            </a:pPr>
            <a:r>
              <a:rPr lang="en-IN" sz="2000" dirty="0">
                <a:latin typeface="Franklin Gothic Demi Cond" panose="020B0706030402020204" pitchFamily="34" charset="0"/>
                <a:ea typeface="Calibri" panose="020F0502020204030204" pitchFamily="34" charset="0"/>
                <a:cs typeface="Times New Roman" panose="02020603050405020304" pitchFamily="18" charset="0"/>
              </a:rPr>
              <a:t>I choose Gradient Boosting Classifier as a model I will also use GBC in for HYPER TUNNING .</a:t>
            </a:r>
            <a:endParaRPr lang="en-IN" sz="20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3338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997276-8E14-4E19-B93A-931A7F94E955}"/>
              </a:ext>
            </a:extLst>
          </p:cNvPr>
          <p:cNvSpPr txBox="1"/>
          <p:nvPr/>
        </p:nvSpPr>
        <p:spPr>
          <a:xfrm>
            <a:off x="819150" y="367784"/>
            <a:ext cx="10163175" cy="1477328"/>
          </a:xfrm>
          <a:prstGeom prst="rect">
            <a:avLst/>
          </a:prstGeom>
          <a:noFill/>
        </p:spPr>
        <p:txBody>
          <a:bodyPr wrap="square">
            <a:spAutoFit/>
          </a:bodyPr>
          <a:lstStyle/>
          <a:p>
            <a:pPr algn="ctr"/>
            <a:r>
              <a:rPr lang="en-IN" u="sng" dirty="0">
                <a:solidFill>
                  <a:srgbClr val="FF00FF"/>
                </a:solidFill>
                <a:latin typeface="Algerian" panose="04020705040A02060702" pitchFamily="82" charset="0"/>
                <a:cs typeface="Times New Roman" panose="02020603050405020304" pitchFamily="18" charset="0"/>
              </a:rPr>
              <a:t>HYPER PARAMETER TUNNING</a:t>
            </a:r>
          </a:p>
          <a:p>
            <a:pPr algn="ctr"/>
            <a:endParaRPr lang="en-IN" u="sng" dirty="0">
              <a:solidFill>
                <a:srgbClr val="FF00FF"/>
              </a:solidFill>
              <a:latin typeface="Algerian" panose="04020705040A02060702" pitchFamily="82" charset="0"/>
              <a:cs typeface="Times New Roman" panose="02020603050405020304" pitchFamily="18" charset="0"/>
            </a:endParaRPr>
          </a:p>
          <a:p>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Using the above parameters list I’m tuning my best model i.e., GRADIENT BOOSTING CLASSIFIE. And I have to choose the best parameters in above parameter list, with those parameters I have to build the best model.</a:t>
            </a:r>
            <a:endParaRPr lang="en-IN" u="sng" dirty="0">
              <a:solidFill>
                <a:srgbClr val="FF00FF"/>
              </a:solidFill>
              <a:latin typeface="Algerian" panose="04020705040A02060702" pitchFamily="82" charset="0"/>
              <a:cs typeface="Times New Roman" panose="02020603050405020304" pitchFamily="18" charset="0"/>
            </a:endParaRPr>
          </a:p>
          <a:p>
            <a:pPr algn="ctr"/>
            <a:r>
              <a:rPr lang="en-IN" u="sng" dirty="0">
                <a:solidFill>
                  <a:srgbClr val="FF00FF"/>
                </a:solidFill>
                <a:latin typeface="Algerian" panose="04020705040A02060702" pitchFamily="82" charset="0"/>
                <a:cs typeface="Times New Roman" panose="02020603050405020304" pitchFamily="18" charset="0"/>
              </a:rPr>
              <a:t> </a:t>
            </a:r>
            <a:endParaRPr lang="en-IN" dirty="0"/>
          </a:p>
        </p:txBody>
      </p:sp>
      <p:pic>
        <p:nvPicPr>
          <p:cNvPr id="5" name="Picture 4">
            <a:extLst>
              <a:ext uri="{FF2B5EF4-FFF2-40B4-BE49-F238E27FC236}">
                <a16:creationId xmlns:a16="http://schemas.microsoft.com/office/drawing/2014/main" id="{C12E1A42-E1BA-43CE-8BEB-8286C5FF7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150" y="1959412"/>
            <a:ext cx="7353299" cy="828791"/>
          </a:xfrm>
          <a:prstGeom prst="rect">
            <a:avLst/>
          </a:prstGeom>
        </p:spPr>
      </p:pic>
      <p:pic>
        <p:nvPicPr>
          <p:cNvPr id="7" name="Picture 6">
            <a:extLst>
              <a:ext uri="{FF2B5EF4-FFF2-40B4-BE49-F238E27FC236}">
                <a16:creationId xmlns:a16="http://schemas.microsoft.com/office/drawing/2014/main" id="{FB16855E-DFFD-4797-B388-3E8759833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158" y="4178853"/>
            <a:ext cx="4005492" cy="1238311"/>
          </a:xfrm>
          <a:prstGeom prst="rect">
            <a:avLst/>
          </a:prstGeom>
        </p:spPr>
      </p:pic>
      <p:sp>
        <p:nvSpPr>
          <p:cNvPr id="9" name="TextBox 8">
            <a:extLst>
              <a:ext uri="{FF2B5EF4-FFF2-40B4-BE49-F238E27FC236}">
                <a16:creationId xmlns:a16="http://schemas.microsoft.com/office/drawing/2014/main" id="{871D1471-84C0-4F88-99A1-4BFCA08B3836}"/>
              </a:ext>
            </a:extLst>
          </p:cNvPr>
          <p:cNvSpPr txBox="1"/>
          <p:nvPr/>
        </p:nvSpPr>
        <p:spPr>
          <a:xfrm>
            <a:off x="1552575" y="3235762"/>
            <a:ext cx="7591425" cy="66954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After knowing the above best parameters I have to run for improving model accuracy.</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8139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9BA9AB-1578-404B-AE07-C6B4C391F810}"/>
              </a:ext>
            </a:extLst>
          </p:cNvPr>
          <p:cNvPicPr>
            <a:picLocks noChangeAspect="1"/>
          </p:cNvPicPr>
          <p:nvPr/>
        </p:nvPicPr>
        <p:blipFill>
          <a:blip r:embed="rId2"/>
          <a:stretch>
            <a:fillRect/>
          </a:stretch>
        </p:blipFill>
        <p:spPr>
          <a:xfrm>
            <a:off x="1604377" y="204710"/>
            <a:ext cx="8392696" cy="1852689"/>
          </a:xfrm>
          <a:prstGeom prst="rect">
            <a:avLst/>
          </a:prstGeom>
        </p:spPr>
      </p:pic>
      <p:sp>
        <p:nvSpPr>
          <p:cNvPr id="5" name="TextBox 4">
            <a:extLst>
              <a:ext uri="{FF2B5EF4-FFF2-40B4-BE49-F238E27FC236}">
                <a16:creationId xmlns:a16="http://schemas.microsoft.com/office/drawing/2014/main" id="{498F06EE-F80B-407C-AB9B-DEA1610DD542}"/>
              </a:ext>
            </a:extLst>
          </p:cNvPr>
          <p:cNvSpPr txBox="1"/>
          <p:nvPr/>
        </p:nvSpPr>
        <p:spPr>
          <a:xfrm>
            <a:off x="2071687" y="2202461"/>
            <a:ext cx="7200900" cy="1386277"/>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Even after tunning the model accuracy is same which means the default parameters used by the model were giving the best accuracy. And the model is now ready with </a:t>
            </a:r>
            <a:r>
              <a:rPr lang="en-IN" sz="2000" dirty="0">
                <a:latin typeface="Franklin Gothic Demi Cond" panose="020B0706030402020204" pitchFamily="34" charset="0"/>
                <a:ea typeface="Calibri" panose="020F0502020204030204" pitchFamily="34" charset="0"/>
                <a:cs typeface="Times New Roman" panose="02020603050405020304" pitchFamily="18" charset="0"/>
              </a:rPr>
              <a:t>75</a:t>
            </a:r>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.54% accuracy which looks good!!!!.</a:t>
            </a:r>
          </a:p>
        </p:txBody>
      </p:sp>
      <p:pic>
        <p:nvPicPr>
          <p:cNvPr id="8" name="Picture 7">
            <a:extLst>
              <a:ext uri="{FF2B5EF4-FFF2-40B4-BE49-F238E27FC236}">
                <a16:creationId xmlns:a16="http://schemas.microsoft.com/office/drawing/2014/main" id="{BB5AFD57-FDEA-4661-A65B-CB843F1262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5924" y="3816352"/>
            <a:ext cx="7972425" cy="984250"/>
          </a:xfrm>
          <a:prstGeom prst="rect">
            <a:avLst/>
          </a:prstGeom>
          <a:noFill/>
          <a:ln>
            <a:noFill/>
          </a:ln>
        </p:spPr>
      </p:pic>
      <p:sp>
        <p:nvSpPr>
          <p:cNvPr id="10" name="TextBox 9">
            <a:extLst>
              <a:ext uri="{FF2B5EF4-FFF2-40B4-BE49-F238E27FC236}">
                <a16:creationId xmlns:a16="http://schemas.microsoft.com/office/drawing/2014/main" id="{AA5AD13C-89EF-4F57-9863-BD5343CA26EA}"/>
              </a:ext>
            </a:extLst>
          </p:cNvPr>
          <p:cNvSpPr txBox="1"/>
          <p:nvPr/>
        </p:nvSpPr>
        <p:spPr>
          <a:xfrm>
            <a:off x="2143125" y="5132579"/>
            <a:ext cx="6848475" cy="66954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After getting this best model I have saved it using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pkl</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As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InsuranceClaimFraud</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a:t>
            </a:r>
            <a:endParaRPr lang="en-IN" sz="1400" dirty="0">
              <a:effectLst/>
              <a:latin typeface="Franklin Gothic Demi Cond" panose="020B07060304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3468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10DF5A-5A17-4E01-BA63-B0EFD9CA66D4}"/>
              </a:ext>
            </a:extLst>
          </p:cNvPr>
          <p:cNvSpPr txBox="1"/>
          <p:nvPr/>
        </p:nvSpPr>
        <p:spPr>
          <a:xfrm>
            <a:off x="2781300" y="196334"/>
            <a:ext cx="6096000" cy="369332"/>
          </a:xfrm>
          <a:prstGeom prst="rect">
            <a:avLst/>
          </a:prstGeom>
          <a:noFill/>
        </p:spPr>
        <p:txBody>
          <a:bodyPr wrap="square">
            <a:spAutoFit/>
          </a:bodyPr>
          <a:lstStyle/>
          <a:p>
            <a:pPr algn="ctr"/>
            <a:r>
              <a:rPr lang="en-IN" u="sng" dirty="0">
                <a:solidFill>
                  <a:srgbClr val="FF00FF"/>
                </a:solidFill>
                <a:latin typeface="Algerian" panose="04020705040A02060702" pitchFamily="82" charset="0"/>
                <a:cs typeface="Times New Roman" panose="02020603050405020304" pitchFamily="18" charset="0"/>
              </a:rPr>
              <a:t>PREDICTION:</a:t>
            </a:r>
            <a:endParaRPr lang="en-IN" dirty="0"/>
          </a:p>
        </p:txBody>
      </p:sp>
      <p:sp>
        <p:nvSpPr>
          <p:cNvPr id="5" name="TextBox 4">
            <a:extLst>
              <a:ext uri="{FF2B5EF4-FFF2-40B4-BE49-F238E27FC236}">
                <a16:creationId xmlns:a16="http://schemas.microsoft.com/office/drawing/2014/main" id="{1319915D-41E9-43DD-B8FB-DD568CB7BD8B}"/>
              </a:ext>
            </a:extLst>
          </p:cNvPr>
          <p:cNvSpPr txBox="1"/>
          <p:nvPr/>
        </p:nvSpPr>
        <p:spPr>
          <a:xfrm>
            <a:off x="2247899" y="703454"/>
            <a:ext cx="7553325" cy="66954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Now using the saved model I can predict </a:t>
            </a:r>
            <a:r>
              <a:rPr lang="en-IN" sz="1800" dirty="0" err="1">
                <a:effectLst/>
                <a:latin typeface="Franklin Gothic Demi Cond" panose="020B0706030402020204" pitchFamily="34" charset="0"/>
                <a:ea typeface="Calibri" panose="020F0502020204030204" pitchFamily="34" charset="0"/>
                <a:cs typeface="Times New Roman" panose="02020603050405020304" pitchFamily="18" charset="0"/>
              </a:rPr>
              <a:t>wheather</a:t>
            </a:r>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 the insurance claim is fraudulent or not</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8B8A919-C387-4949-AF90-55D0AACD9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528" y="1510784"/>
            <a:ext cx="8888065" cy="2876951"/>
          </a:xfrm>
          <a:prstGeom prst="rect">
            <a:avLst/>
          </a:prstGeom>
        </p:spPr>
      </p:pic>
      <p:pic>
        <p:nvPicPr>
          <p:cNvPr id="9" name="Picture 8">
            <a:extLst>
              <a:ext uri="{FF2B5EF4-FFF2-40B4-BE49-F238E27FC236}">
                <a16:creationId xmlns:a16="http://schemas.microsoft.com/office/drawing/2014/main" id="{38ECEA71-CC53-4DCE-A642-91ECA92F2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230" y="4525523"/>
            <a:ext cx="8902363" cy="1295581"/>
          </a:xfrm>
          <a:prstGeom prst="rect">
            <a:avLst/>
          </a:prstGeom>
        </p:spPr>
      </p:pic>
    </p:spTree>
    <p:extLst>
      <p:ext uri="{BB962C8B-B14F-4D97-AF65-F5344CB8AC3E}">
        <p14:creationId xmlns:p14="http://schemas.microsoft.com/office/powerpoint/2010/main" val="960888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BA4DC4-B76E-4F86-9454-E909F7997C26}"/>
              </a:ext>
            </a:extLst>
          </p:cNvPr>
          <p:cNvSpPr txBox="1"/>
          <p:nvPr/>
        </p:nvSpPr>
        <p:spPr>
          <a:xfrm>
            <a:off x="1562100" y="267385"/>
            <a:ext cx="9201149" cy="400110"/>
          </a:xfrm>
          <a:prstGeom prst="rect">
            <a:avLst/>
          </a:prstGeom>
          <a:noFill/>
        </p:spPr>
        <p:txBody>
          <a:bodyPr wrap="square">
            <a:spAutoFit/>
          </a:bodyPr>
          <a:lstStyle/>
          <a:p>
            <a:r>
              <a:rPr lang="en-IN" sz="2000" dirty="0">
                <a:effectLst/>
                <a:latin typeface="Franklin Gothic Demi Cond" panose="020B0706030402020204" pitchFamily="34" charset="0"/>
                <a:ea typeface="Calibri" panose="020F0502020204030204" pitchFamily="34" charset="0"/>
                <a:cs typeface="Times New Roman" panose="02020603050405020304" pitchFamily="18" charset="0"/>
              </a:rPr>
              <a:t>After saving the best model we have to load it and check the actual verses predicted values</a:t>
            </a:r>
            <a:endParaRPr lang="en-IN" sz="2000" dirty="0">
              <a:latin typeface="Franklin Gothic Demi Cond" panose="020B0706030402020204" pitchFamily="34" charset="0"/>
            </a:endParaRPr>
          </a:p>
        </p:txBody>
      </p:sp>
      <p:pic>
        <p:nvPicPr>
          <p:cNvPr id="4" name="Picture 3">
            <a:extLst>
              <a:ext uri="{FF2B5EF4-FFF2-40B4-BE49-F238E27FC236}">
                <a16:creationId xmlns:a16="http://schemas.microsoft.com/office/drawing/2014/main" id="{64AE746D-9243-4539-AA3B-E1F9E0C764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32101" y="905620"/>
            <a:ext cx="5702300" cy="1732805"/>
          </a:xfrm>
          <a:prstGeom prst="rect">
            <a:avLst/>
          </a:prstGeom>
          <a:noFill/>
          <a:ln>
            <a:noFill/>
          </a:ln>
        </p:spPr>
      </p:pic>
      <p:pic>
        <p:nvPicPr>
          <p:cNvPr id="5" name="Picture 4">
            <a:extLst>
              <a:ext uri="{FF2B5EF4-FFF2-40B4-BE49-F238E27FC236}">
                <a16:creationId xmlns:a16="http://schemas.microsoft.com/office/drawing/2014/main" id="{5D0F0E5E-3D98-4D8A-9E6D-3FC1BE6AE3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32100" y="2447925"/>
            <a:ext cx="5194300" cy="2241550"/>
          </a:xfrm>
          <a:prstGeom prst="rect">
            <a:avLst/>
          </a:prstGeom>
          <a:noFill/>
          <a:ln>
            <a:noFill/>
          </a:ln>
        </p:spPr>
      </p:pic>
      <p:sp>
        <p:nvSpPr>
          <p:cNvPr id="7" name="TextBox 6">
            <a:extLst>
              <a:ext uri="{FF2B5EF4-FFF2-40B4-BE49-F238E27FC236}">
                <a16:creationId xmlns:a16="http://schemas.microsoft.com/office/drawing/2014/main" id="{617A77C5-B429-45CF-8634-F4416EE82C81}"/>
              </a:ext>
            </a:extLst>
          </p:cNvPr>
          <p:cNvSpPr txBox="1"/>
          <p:nvPr/>
        </p:nvSpPr>
        <p:spPr>
          <a:xfrm>
            <a:off x="1104900" y="4689475"/>
            <a:ext cx="9906000" cy="646331"/>
          </a:xfrm>
          <a:prstGeom prst="rect">
            <a:avLst/>
          </a:prstGeom>
          <a:noFill/>
        </p:spPr>
        <p:txBody>
          <a:bodyPr wrap="square">
            <a:spAutoFit/>
          </a:bodyPr>
          <a:lstStyle/>
          <a:p>
            <a:r>
              <a:rPr lang="en-IN" sz="1800" dirty="0">
                <a:effectLst/>
                <a:latin typeface="Franklin Gothic Demi Cond" panose="020B0706030402020204" pitchFamily="34" charset="0"/>
                <a:ea typeface="Calibri" panose="020F0502020204030204" pitchFamily="34" charset="0"/>
                <a:cs typeface="Times New Roman" panose="02020603050405020304" pitchFamily="18" charset="0"/>
              </a:rPr>
              <a:t>Blue line is the actual values and red dots are predicted values and it’s pleasure to see my model is working good!!!</a:t>
            </a:r>
            <a:endParaRPr lang="en-IN" dirty="0">
              <a:latin typeface="Franklin Gothic Demi Cond" panose="020B0706030402020204" pitchFamily="34" charset="0"/>
            </a:endParaRPr>
          </a:p>
        </p:txBody>
      </p:sp>
    </p:spTree>
    <p:extLst>
      <p:ext uri="{BB962C8B-B14F-4D97-AF65-F5344CB8AC3E}">
        <p14:creationId xmlns:p14="http://schemas.microsoft.com/office/powerpoint/2010/main" val="980441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4A0AB01-8F19-4238-883D-E9A6A4A6A94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AC305A46-D9EA-437F-AC71-821CE69AF4E4}"/>
              </a:ext>
            </a:extLst>
          </p:cNvPr>
          <p:cNvSpPr>
            <a:spLocks noChangeArrowheads="1"/>
          </p:cNvSpPr>
          <p:nvPr/>
        </p:nvSpPr>
        <p:spPr bwMode="auto">
          <a:xfrm rot="10800000" flipV="1">
            <a:off x="519112" y="2404438"/>
            <a:ext cx="1115377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Franklin Gothic Demi Cond" panose="020B0706030402020204" pitchFamily="34" charset="0"/>
                <a:ea typeface="Calibri" panose="020F0502020204030204" pitchFamily="34" charset="0"/>
                <a:cs typeface="Times New Roman" panose="02020603050405020304" pitchFamily="18" charset="0"/>
              </a:rPr>
              <a:t>This </a:t>
            </a:r>
            <a:r>
              <a:rPr kumimoji="0" lang="en-US" altLang="en-US" sz="2000" b="0" i="0" u="none" strike="noStrike" cap="none" normalizeH="0" baseline="0" dirty="0" err="1">
                <a:ln>
                  <a:noFill/>
                </a:ln>
                <a:solidFill>
                  <a:schemeClr val="tx1"/>
                </a:solidFill>
                <a:effectLst/>
                <a:latin typeface="Franklin Gothic Demi Cond" panose="020B0706030402020204" pitchFamily="34" charset="0"/>
                <a:ea typeface="Calibri" panose="020F0502020204030204" pitchFamily="34" charset="0"/>
                <a:cs typeface="Times New Roman" panose="02020603050405020304" pitchFamily="18" charset="0"/>
              </a:rPr>
              <a:t>perticular</a:t>
            </a:r>
            <a:r>
              <a:rPr kumimoji="0" lang="en-US" altLang="en-US" sz="2000" b="0" i="0" u="none" strike="noStrike" cap="none" normalizeH="0" baseline="0" dirty="0">
                <a:ln>
                  <a:noFill/>
                </a:ln>
                <a:solidFill>
                  <a:schemeClr val="tx1"/>
                </a:solidFill>
                <a:effectLst/>
                <a:latin typeface="Franklin Gothic Demi Cond" panose="020B0706030402020204" pitchFamily="34" charset="0"/>
                <a:ea typeface="Calibri" panose="020F0502020204030204" pitchFamily="34" charset="0"/>
                <a:cs typeface="Times New Roman" panose="02020603050405020304" pitchFamily="18" charset="0"/>
              </a:rPr>
              <a:t> problem needs a good vision on data, and in this problem Feature Engineering is the most crucial thing.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Franklin Gothic Demi Cond" panose="020B07060304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ranklin Gothic Demi Cond" panose="020B0706030402020204" pitchFamily="34" charset="0"/>
                <a:ea typeface="Calibri" panose="020F0502020204030204" pitchFamily="34" charset="0"/>
                <a:cs typeface="Times New Roman" panose="02020603050405020304" pitchFamily="18" charset="0"/>
              </a:rPr>
              <a:t>You can see how we have handled numerical and categorical data and also how we build different machine learning models on the same dataset.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Franklin Gothic Demi Cond" panose="020B07060304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ranklin Gothic Demi Cond" panose="020B0706030402020204" pitchFamily="34" charset="0"/>
                <a:ea typeface="Calibri" panose="020F0502020204030204" pitchFamily="34" charset="0"/>
                <a:cs typeface="Times New Roman" panose="02020603050405020304" pitchFamily="18" charset="0"/>
              </a:rPr>
              <a:t>Using hyper parameter tunning we can improve our model accuracy, for instance in this model the accuracy remained same.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Franklin Gothic Demi Cond" panose="020B07060304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ranklin Gothic Demi Cond" panose="020B0706030402020204" pitchFamily="34" charset="0"/>
                <a:ea typeface="Calibri" panose="020F0502020204030204" pitchFamily="34" charset="0"/>
                <a:cs typeface="Times New Roman" panose="02020603050405020304" pitchFamily="18" charset="0"/>
              </a:rPr>
              <a:t>Using this machine Learning Model we people can easily predict the insurance claim is fraudulent or not and we could reject those application which will be considered as fraud claims.</a:t>
            </a:r>
            <a:endParaRPr kumimoji="0" lang="en-US" altLang="en-US" sz="2000" b="0" i="0" u="none" strike="noStrike" cap="none" normalizeH="0" baseline="0" dirty="0">
              <a:ln>
                <a:noFill/>
              </a:ln>
              <a:solidFill>
                <a:schemeClr val="tx1"/>
              </a:solidFill>
              <a:effectLst/>
              <a:latin typeface="Franklin Gothic Demi Cond" panose="020B0706030402020204" pitchFamily="34" charset="0"/>
            </a:endParaRPr>
          </a:p>
        </p:txBody>
      </p:sp>
      <p:sp>
        <p:nvSpPr>
          <p:cNvPr id="6" name="TextBox 5">
            <a:extLst>
              <a:ext uri="{FF2B5EF4-FFF2-40B4-BE49-F238E27FC236}">
                <a16:creationId xmlns:a16="http://schemas.microsoft.com/office/drawing/2014/main" id="{5819DE8F-0698-4578-9844-C7429052206D}"/>
              </a:ext>
            </a:extLst>
          </p:cNvPr>
          <p:cNvSpPr txBox="1"/>
          <p:nvPr/>
        </p:nvSpPr>
        <p:spPr>
          <a:xfrm>
            <a:off x="933450" y="228600"/>
            <a:ext cx="9648825" cy="400110"/>
          </a:xfrm>
          <a:prstGeom prst="rect">
            <a:avLst/>
          </a:prstGeom>
          <a:noFill/>
        </p:spPr>
        <p:txBody>
          <a:bodyPr wrap="square">
            <a:spAutoFit/>
          </a:bodyPr>
          <a:lstStyle/>
          <a:p>
            <a:pPr algn="ctr"/>
            <a:r>
              <a:rPr lang="en-IN" sz="2000" dirty="0">
                <a:solidFill>
                  <a:srgbClr val="FF00FF"/>
                </a:solidFill>
                <a:latin typeface="Algerian" panose="04020705040A02060702" pitchFamily="82" charset="0"/>
              </a:rPr>
              <a:t>CONCLUSION</a:t>
            </a:r>
          </a:p>
        </p:txBody>
      </p:sp>
      <p:pic>
        <p:nvPicPr>
          <p:cNvPr id="7" name="Picture 6">
            <a:extLst>
              <a:ext uri="{FF2B5EF4-FFF2-40B4-BE49-F238E27FC236}">
                <a16:creationId xmlns:a16="http://schemas.microsoft.com/office/drawing/2014/main" id="{5C7FE3F5-5A3B-4331-A898-DFB94A685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187" y="773890"/>
            <a:ext cx="3106691" cy="1630547"/>
          </a:xfrm>
          <a:prstGeom prst="rect">
            <a:avLst/>
          </a:prstGeom>
        </p:spPr>
      </p:pic>
    </p:spTree>
    <p:extLst>
      <p:ext uri="{BB962C8B-B14F-4D97-AF65-F5344CB8AC3E}">
        <p14:creationId xmlns:p14="http://schemas.microsoft.com/office/powerpoint/2010/main" val="1001893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D8AA269-5180-46F1-AAC0-B85268C81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220" y="971550"/>
            <a:ext cx="53721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E1A20FD-7E6F-48EA-A48F-DB848938D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3515316"/>
            <a:ext cx="5457920" cy="2099933"/>
          </a:xfrm>
          <a:prstGeom prst="rect">
            <a:avLst/>
          </a:prstGeom>
        </p:spPr>
      </p:pic>
    </p:spTree>
    <p:extLst>
      <p:ext uri="{BB962C8B-B14F-4D97-AF65-F5344CB8AC3E}">
        <p14:creationId xmlns:p14="http://schemas.microsoft.com/office/powerpoint/2010/main" val="328934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D7F2817-6A61-4CDD-9EE4-1A5FAF97CA49}"/>
              </a:ext>
            </a:extLst>
          </p:cNvPr>
          <p:cNvSpPr txBox="1"/>
          <p:nvPr/>
        </p:nvSpPr>
        <p:spPr>
          <a:xfrm>
            <a:off x="973396" y="2371720"/>
            <a:ext cx="10048567" cy="3477875"/>
          </a:xfrm>
          <a:prstGeom prst="rect">
            <a:avLst/>
          </a:prstGeom>
          <a:noFill/>
        </p:spPr>
        <p:txBody>
          <a:bodyPr wrap="square">
            <a:spAutoFit/>
          </a:bodyPr>
          <a:lstStyle/>
          <a:p>
            <a:pPr algn="ctr"/>
            <a:r>
              <a:rPr lang="en-IN" sz="2400" b="1" u="sng"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rPr>
              <a:t>Data Analysis:</a:t>
            </a:r>
          </a:p>
          <a:p>
            <a:r>
              <a:rPr lang="en-IN" b="1" dirty="0">
                <a:latin typeface="Franklin Gothic Demi" panose="020B0703020102020204" pitchFamily="34" charset="0"/>
                <a:ea typeface="Calibri" panose="020F0502020204030204" pitchFamily="34" charset="0"/>
                <a:cs typeface="Times New Roman" panose="02020603050405020304" pitchFamily="18" charset="0"/>
              </a:rPr>
              <a:t> Firstly , we will import the dataset. I have got $0 columns in that given dataset , And I can also use PCA to reduced Dataset but every data analyst has first work is that to avoid the data loss. So I just avoid data loss ,and now since we have 40 columns now , I will proceed with the next step. Now Looking into our target columns , which is ‘FRAUD_REPORTED’ . And I have to start my analysing journey with the target  columns to decide to decide the type of problem.</a:t>
            </a:r>
          </a:p>
          <a:p>
            <a:r>
              <a:rPr lang="en-IN" b="1" dirty="0">
                <a:effectLst/>
                <a:latin typeface="Franklin Gothic Demi" panose="020B0703020102020204" pitchFamily="34" charset="0"/>
                <a:ea typeface="Calibri" panose="020F0502020204030204" pitchFamily="34" charset="0"/>
                <a:cs typeface="Times New Roman" panose="02020603050405020304" pitchFamily="18" charset="0"/>
              </a:rPr>
              <a:t>             Here we can see our target variable Is having string values with the </a:t>
            </a:r>
            <a:r>
              <a:rPr lang="en-IN" b="1" dirty="0" err="1">
                <a:effectLst/>
                <a:latin typeface="Franklin Gothic Demi" panose="020B0703020102020204" pitchFamily="34" charset="0"/>
                <a:ea typeface="Calibri" panose="020F0502020204030204" pitchFamily="34" charset="0"/>
                <a:cs typeface="Times New Roman" panose="02020603050405020304" pitchFamily="18" charset="0"/>
              </a:rPr>
              <a:t>the</a:t>
            </a:r>
            <a:r>
              <a:rPr lang="en-IN" b="1" dirty="0">
                <a:effectLst/>
                <a:latin typeface="Franklin Gothic Demi" panose="020B0703020102020204" pitchFamily="34" charset="0"/>
                <a:ea typeface="Calibri" panose="020F0502020204030204" pitchFamily="34" charset="0"/>
                <a:cs typeface="Times New Roman" panose="02020603050405020304" pitchFamily="18" charset="0"/>
              </a:rPr>
              <a:t> categorial columns , and it is clear that it is all have particular problem which is ‘’CLASSIFICATION PROBLEM’’ and I have to use all classification algorithm s while building that model.</a:t>
            </a:r>
          </a:p>
          <a:p>
            <a:r>
              <a:rPr lang="en-IN" b="1" dirty="0">
                <a:latin typeface="Franklin Gothic Demi" panose="020B0703020102020204" pitchFamily="34" charset="0"/>
                <a:ea typeface="Calibri" panose="020F0502020204030204" pitchFamily="34" charset="0"/>
                <a:cs typeface="Times New Roman" panose="02020603050405020304" pitchFamily="18" charset="0"/>
              </a:rPr>
              <a:t>And I am using ‘’</a:t>
            </a:r>
            <a:r>
              <a:rPr lang="en-IN" b="1" dirty="0" err="1">
                <a:latin typeface="Franklin Gothic Demi" panose="020B0703020102020204" pitchFamily="34" charset="0"/>
                <a:ea typeface="Calibri" panose="020F0502020204030204" pitchFamily="34" charset="0"/>
                <a:cs typeface="Times New Roman" panose="02020603050405020304" pitchFamily="18" charset="0"/>
              </a:rPr>
              <a:t>pd.set</a:t>
            </a:r>
            <a:r>
              <a:rPr lang="en-IN" b="1" dirty="0">
                <a:latin typeface="Franklin Gothic Demi" panose="020B0703020102020204" pitchFamily="34" charset="0"/>
                <a:ea typeface="Calibri" panose="020F0502020204030204" pitchFamily="34" charset="0"/>
                <a:cs typeface="Times New Roman" panose="02020603050405020304" pitchFamily="18" charset="0"/>
              </a:rPr>
              <a:t> option’’ which is help to show all columns .</a:t>
            </a:r>
            <a:endParaRPr lang="en-IN" b="1" dirty="0">
              <a:effectLst/>
              <a:latin typeface="Franklin Gothic Demi" panose="020B0703020102020204" pitchFamily="34" charset="0"/>
              <a:ea typeface="Calibri" panose="020F0502020204030204" pitchFamily="34" charset="0"/>
              <a:cs typeface="Times New Roman" panose="02020603050405020304" pitchFamily="18" charset="0"/>
            </a:endParaRPr>
          </a:p>
          <a:p>
            <a:endParaRPr lang="en-IN" b="1" dirty="0">
              <a:effectLst/>
              <a:latin typeface="Franklin Gothic Demi" panose="020B0703020102020204" pitchFamily="34" charset="0"/>
              <a:ea typeface="Calibri" panose="020F0502020204030204" pitchFamily="34" charset="0"/>
              <a:cs typeface="Times New Roman" panose="02020603050405020304" pitchFamily="18" charset="0"/>
            </a:endParaRPr>
          </a:p>
          <a:p>
            <a:r>
              <a:rPr lang="en-IN" sz="1600" b="1" dirty="0">
                <a:latin typeface="Franklin Gothic Demi" panose="020B0703020102020204" pitchFamily="34" charset="0"/>
                <a:ea typeface="Calibri" panose="020F0502020204030204" pitchFamily="34" charset="0"/>
                <a:cs typeface="Times New Roman" panose="02020603050405020304" pitchFamily="18" charset="0"/>
              </a:rPr>
              <a:t>    </a:t>
            </a:r>
            <a:endParaRPr lang="en-IN" sz="1600" b="1" dirty="0">
              <a:effectLst/>
              <a:latin typeface="Franklin Gothic Demi" panose="020B070302010202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BF9A35E4-3F86-4BCC-A95A-9C28C3DBE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037" y="5455325"/>
            <a:ext cx="9242323" cy="1019317"/>
          </a:xfrm>
          <a:prstGeom prst="rect">
            <a:avLst/>
          </a:prstGeom>
        </p:spPr>
      </p:pic>
      <p:pic>
        <p:nvPicPr>
          <p:cNvPr id="15" name="Picture 14">
            <a:extLst>
              <a:ext uri="{FF2B5EF4-FFF2-40B4-BE49-F238E27FC236}">
                <a16:creationId xmlns:a16="http://schemas.microsoft.com/office/drawing/2014/main" id="{BABB7F97-EFD0-42FB-AFFD-8DA6F2F80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8" y="255639"/>
            <a:ext cx="4280970" cy="2448233"/>
          </a:xfrm>
          <a:prstGeom prst="rect">
            <a:avLst/>
          </a:prstGeom>
        </p:spPr>
      </p:pic>
    </p:spTree>
    <p:extLst>
      <p:ext uri="{BB962C8B-B14F-4D97-AF65-F5344CB8AC3E}">
        <p14:creationId xmlns:p14="http://schemas.microsoft.com/office/powerpoint/2010/main" val="408081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DDEE86-0D17-429D-A5D2-959FB14990BA}"/>
              </a:ext>
            </a:extLst>
          </p:cNvPr>
          <p:cNvSpPr txBox="1"/>
          <p:nvPr/>
        </p:nvSpPr>
        <p:spPr>
          <a:xfrm>
            <a:off x="1206365" y="814534"/>
            <a:ext cx="9779267" cy="669542"/>
          </a:xfrm>
          <a:prstGeom prst="rect">
            <a:avLst/>
          </a:prstGeom>
          <a:noFill/>
        </p:spPr>
        <p:txBody>
          <a:bodyPr wrap="square">
            <a:spAutoFit/>
          </a:bodyPr>
          <a:lstStyle/>
          <a:p>
            <a:pPr>
              <a:lnSpc>
                <a:spcPct val="107000"/>
              </a:lnSpc>
              <a:spcAft>
                <a:spcPts val="800"/>
              </a:spcAft>
            </a:pPr>
            <a:r>
              <a:rPr lang="en-IN" sz="1800" dirty="0">
                <a:effectLst/>
                <a:latin typeface="Franklin Gothic Demi" panose="020B0703020102020204" pitchFamily="34" charset="0"/>
                <a:ea typeface="Calibri" panose="020F0502020204030204" pitchFamily="34" charset="0"/>
                <a:cs typeface="Times New Roman" panose="02020603050405020304" pitchFamily="18" charset="0"/>
              </a:rPr>
              <a:t>Firstly I have imported the dataset which was in csv format as </a:t>
            </a:r>
            <a:r>
              <a:rPr lang="en-IN" sz="1800" dirty="0" err="1">
                <a:effectLst/>
                <a:latin typeface="Franklin Gothic Demi" panose="020B0703020102020204" pitchFamily="34" charset="0"/>
                <a:ea typeface="Calibri" panose="020F0502020204030204" pitchFamily="34" charset="0"/>
                <a:cs typeface="Times New Roman" panose="02020603050405020304" pitchFamily="18" charset="0"/>
              </a:rPr>
              <a:t>df</a:t>
            </a:r>
            <a:r>
              <a:rPr lang="en-IN" sz="1800" dirty="0">
                <a:effectLst/>
                <a:latin typeface="Franklin Gothic Demi" panose="020B0703020102020204" pitchFamily="34" charset="0"/>
                <a:ea typeface="Calibri" panose="020F0502020204030204" pitchFamily="34" charset="0"/>
                <a:cs typeface="Times New Roman" panose="02020603050405020304" pitchFamily="18" charset="0"/>
              </a:rPr>
              <a:t>. Below is how the dataset looks</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B205103-774A-45D8-B328-B68C6D325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86" y="1790980"/>
            <a:ext cx="11298227" cy="2448267"/>
          </a:xfrm>
          <a:prstGeom prst="rect">
            <a:avLst/>
          </a:prstGeom>
        </p:spPr>
      </p:pic>
      <p:sp>
        <p:nvSpPr>
          <p:cNvPr id="9" name="TextBox 8">
            <a:extLst>
              <a:ext uri="{FF2B5EF4-FFF2-40B4-BE49-F238E27FC236}">
                <a16:creationId xmlns:a16="http://schemas.microsoft.com/office/drawing/2014/main" id="{7B798385-9083-4E33-AA4B-781ACD9BA09C}"/>
              </a:ext>
            </a:extLst>
          </p:cNvPr>
          <p:cNvSpPr txBox="1"/>
          <p:nvPr/>
        </p:nvSpPr>
        <p:spPr>
          <a:xfrm>
            <a:off x="988995" y="4546151"/>
            <a:ext cx="10515485" cy="923330"/>
          </a:xfrm>
          <a:prstGeom prst="rect">
            <a:avLst/>
          </a:prstGeom>
          <a:noFill/>
        </p:spPr>
        <p:txBody>
          <a:bodyPr wrap="square">
            <a:spAutoFit/>
          </a:bodyPr>
          <a:lstStyle/>
          <a:p>
            <a:r>
              <a:rPr lang="en-IN" sz="1800" dirty="0">
                <a:effectLst/>
                <a:latin typeface="Franklin Gothic Demi" panose="020B0703020102020204" pitchFamily="34" charset="0"/>
                <a:ea typeface="Calibri" panose="020F0502020204030204" pitchFamily="34" charset="0"/>
                <a:cs typeface="Times New Roman" panose="02020603050405020304" pitchFamily="18" charset="0"/>
              </a:rPr>
              <a:t>Above here we can see our dataset after calling , it is having some categorical columns and numerical values also with the lots of unnecessary and unwanted </a:t>
            </a:r>
            <a:r>
              <a:rPr lang="en-IN" dirty="0">
                <a:latin typeface="Franklin Gothic Demi" panose="020B0703020102020204" pitchFamily="34" charset="0"/>
                <a:ea typeface="Calibri" panose="020F0502020204030204" pitchFamily="34" charset="0"/>
                <a:cs typeface="Times New Roman" panose="02020603050405020304" pitchFamily="18" charset="0"/>
              </a:rPr>
              <a:t>entries , and many more. </a:t>
            </a:r>
          </a:p>
          <a:p>
            <a:r>
              <a:rPr lang="en-IN" sz="1800" dirty="0">
                <a:effectLst/>
                <a:latin typeface="Franklin Gothic Demi" panose="020B0703020102020204" pitchFamily="34" charset="0"/>
                <a:ea typeface="Calibri" panose="020F0502020204030204" pitchFamily="34" charset="0"/>
                <a:cs typeface="Times New Roman" panose="02020603050405020304" pitchFamily="18" charset="0"/>
              </a:rPr>
              <a:t>S</a:t>
            </a:r>
            <a:r>
              <a:rPr lang="en-IN" dirty="0">
                <a:latin typeface="Franklin Gothic Demi" panose="020B0703020102020204" pitchFamily="34" charset="0"/>
                <a:ea typeface="Calibri" panose="020F0502020204030204" pitchFamily="34" charset="0"/>
                <a:cs typeface="Times New Roman" panose="02020603050405020304" pitchFamily="18" charset="0"/>
              </a:rPr>
              <a:t>o, firstly we will remove / clean our dataset.</a:t>
            </a:r>
            <a:r>
              <a:rPr lang="en-IN" sz="1800" dirty="0">
                <a:effectLst/>
                <a:latin typeface="Franklin Gothic Demi" panose="020B0703020102020204" pitchFamily="34" charset="0"/>
                <a:ea typeface="Calibri" panose="020F0502020204030204" pitchFamily="34" charset="0"/>
                <a:cs typeface="Times New Roman" panose="02020603050405020304" pitchFamily="18" charset="0"/>
              </a:rPr>
              <a:t> </a:t>
            </a:r>
            <a:endParaRPr lang="en-IN" dirty="0">
              <a:latin typeface="Franklin Gothic Demi" panose="020B0703020102020204" pitchFamily="34" charset="0"/>
            </a:endParaRPr>
          </a:p>
        </p:txBody>
      </p:sp>
    </p:spTree>
    <p:extLst>
      <p:ext uri="{BB962C8B-B14F-4D97-AF65-F5344CB8AC3E}">
        <p14:creationId xmlns:p14="http://schemas.microsoft.com/office/powerpoint/2010/main" val="30564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0B4CD55-5C5C-464B-AD15-D195F63576EF}"/>
              </a:ext>
            </a:extLst>
          </p:cNvPr>
          <p:cNvSpPr txBox="1"/>
          <p:nvPr/>
        </p:nvSpPr>
        <p:spPr>
          <a:xfrm>
            <a:off x="317633" y="484291"/>
            <a:ext cx="11405937" cy="1938992"/>
          </a:xfrm>
          <a:prstGeom prst="rect">
            <a:avLst/>
          </a:prstGeom>
          <a:noFill/>
        </p:spPr>
        <p:txBody>
          <a:bodyPr wrap="square">
            <a:spAutoFit/>
          </a:bodyPr>
          <a:lstStyle/>
          <a:p>
            <a:pPr algn="ctr"/>
            <a:r>
              <a:rPr lang="en-IN" sz="2000" b="1" u="sng" dirty="0">
                <a:solidFill>
                  <a:srgbClr val="FF00FF"/>
                </a:solidFill>
                <a:effectLst/>
                <a:latin typeface="Algerian" panose="04020705040A02060702" pitchFamily="82" charset="0"/>
                <a:ea typeface="Calibri" panose="020F0502020204030204" pitchFamily="34" charset="0"/>
                <a:cs typeface="Times New Roman" panose="02020603050405020304" pitchFamily="18" charset="0"/>
              </a:rPr>
              <a:t>DATA  CLEANING</a:t>
            </a:r>
          </a:p>
          <a:p>
            <a:pPr algn="ctr"/>
            <a:endParaRPr lang="en-IN" sz="2000" b="1" u="sng" dirty="0">
              <a:solidFill>
                <a:srgbClr val="FF00FF"/>
              </a:solidFill>
              <a:latin typeface="Algerian" panose="04020705040A02060702" pitchFamily="82" charset="0"/>
              <a:ea typeface="Calibri" panose="020F0502020204030204" pitchFamily="34" charset="0"/>
              <a:cs typeface="Times New Roman" panose="02020603050405020304" pitchFamily="18" charset="0"/>
            </a:endParaRPr>
          </a:p>
          <a:p>
            <a:r>
              <a:rPr lang="en-IN" sz="1600" u="sng" dirty="0">
                <a:latin typeface="Franklin Gothic Demi" panose="020B0703020102020204" pitchFamily="34" charset="0"/>
              </a:rPr>
              <a:t>* </a:t>
            </a:r>
            <a:r>
              <a:rPr lang="en-IN" sz="1600" dirty="0">
                <a:latin typeface="Franklin Gothic Demi" panose="020B0703020102020204" pitchFamily="34" charset="0"/>
              </a:rPr>
              <a:t>Firstly , we have to do some statistical analysis like checking shape , </a:t>
            </a:r>
            <a:r>
              <a:rPr lang="en-IN" sz="1600" dirty="0" err="1">
                <a:latin typeface="Franklin Gothic Demi" panose="020B0703020102020204" pitchFamily="34" charset="0"/>
              </a:rPr>
              <a:t>Nunique</a:t>
            </a:r>
            <a:r>
              <a:rPr lang="en-IN" sz="1600" dirty="0">
                <a:latin typeface="Franklin Gothic Demi" panose="020B0703020102020204" pitchFamily="34" charset="0"/>
              </a:rPr>
              <a:t> data , value Counts , info , </a:t>
            </a:r>
            <a:r>
              <a:rPr lang="en-IN" sz="1600" dirty="0" err="1">
                <a:latin typeface="Franklin Gothic Demi" panose="020B0703020102020204" pitchFamily="34" charset="0"/>
              </a:rPr>
              <a:t>dtypes</a:t>
            </a:r>
            <a:r>
              <a:rPr lang="en-IN" sz="1600" dirty="0">
                <a:latin typeface="Franklin Gothic Demi" panose="020B0703020102020204" pitchFamily="34" charset="0"/>
              </a:rPr>
              <a:t> of columns             and many more…..</a:t>
            </a:r>
          </a:p>
          <a:p>
            <a:pPr marL="285750" indent="-285750">
              <a:buFont typeface="Arial" panose="020B0604020202020204" pitchFamily="34" charset="0"/>
              <a:buChar char="•"/>
            </a:pPr>
            <a:endParaRPr lang="en-IN" sz="1600" dirty="0">
              <a:latin typeface="Franklin Gothic Demi" panose="020B0703020102020204" pitchFamily="34" charset="0"/>
            </a:endParaRPr>
          </a:p>
          <a:p>
            <a:pPr marL="285750" indent="-285750">
              <a:buFont typeface="Arial" panose="020B0604020202020204" pitchFamily="34" charset="0"/>
              <a:buChar char="•"/>
            </a:pPr>
            <a:r>
              <a:rPr lang="en-IN" sz="1600" dirty="0">
                <a:latin typeface="Franklin Gothic Demi" panose="020B0703020102020204" pitchFamily="34" charset="0"/>
              </a:rPr>
              <a:t> After reading the  values counts of columns if we find any type of unnecessary data in columns , then we can easily drop these columns.   </a:t>
            </a:r>
          </a:p>
        </p:txBody>
      </p:sp>
      <p:pic>
        <p:nvPicPr>
          <p:cNvPr id="11" name="Picture 10">
            <a:extLst>
              <a:ext uri="{FF2B5EF4-FFF2-40B4-BE49-F238E27FC236}">
                <a16:creationId xmlns:a16="http://schemas.microsoft.com/office/drawing/2014/main" id="{F7D36CFA-AE6D-48E5-8244-C245D8916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535" y="2525754"/>
            <a:ext cx="9856268" cy="1035593"/>
          </a:xfrm>
          <a:prstGeom prst="rect">
            <a:avLst/>
          </a:prstGeom>
        </p:spPr>
      </p:pic>
      <p:sp>
        <p:nvSpPr>
          <p:cNvPr id="13" name="TextBox 12">
            <a:extLst>
              <a:ext uri="{FF2B5EF4-FFF2-40B4-BE49-F238E27FC236}">
                <a16:creationId xmlns:a16="http://schemas.microsoft.com/office/drawing/2014/main" id="{B54349D5-33BC-4FA5-835F-9C681B87F276}"/>
              </a:ext>
            </a:extLst>
          </p:cNvPr>
          <p:cNvSpPr txBox="1"/>
          <p:nvPr/>
        </p:nvSpPr>
        <p:spPr>
          <a:xfrm>
            <a:off x="1124552" y="3663818"/>
            <a:ext cx="9942896" cy="3082511"/>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1800" dirty="0">
                <a:effectLst/>
                <a:latin typeface="Franklin Gothic Demi" panose="020B0703020102020204" pitchFamily="34" charset="0"/>
                <a:ea typeface="Calibri" panose="020F0502020204030204" pitchFamily="34" charset="0"/>
                <a:cs typeface="Times New Roman" panose="02020603050405020304" pitchFamily="18" charset="0"/>
              </a:rPr>
              <a:t> After seeing the value counts of each column </a:t>
            </a:r>
            <a:r>
              <a:rPr lang="en-IN" sz="1800" dirty="0" err="1">
                <a:effectLst/>
                <a:latin typeface="Franklin Gothic Demi" panose="020B0703020102020204" pitchFamily="34" charset="0"/>
                <a:ea typeface="Calibri" panose="020F0502020204030204" pitchFamily="34" charset="0"/>
                <a:cs typeface="Times New Roman" panose="02020603050405020304" pitchFamily="18" charset="0"/>
              </a:rPr>
              <a:t>policy_number</a:t>
            </a:r>
            <a:r>
              <a:rPr lang="en-IN" sz="1800" dirty="0">
                <a:effectLst/>
                <a:latin typeface="Franklin Gothic Demi" panose="020B0703020102020204" pitchFamily="34" charset="0"/>
                <a:ea typeface="Calibri" panose="020F0502020204030204" pitchFamily="34" charset="0"/>
                <a:cs typeface="Times New Roman" panose="02020603050405020304" pitchFamily="18" charset="0"/>
              </a:rPr>
              <a:t> and </a:t>
            </a:r>
            <a:r>
              <a:rPr lang="en-IN" sz="1800" dirty="0" err="1">
                <a:effectLst/>
                <a:latin typeface="Franklin Gothic Demi" panose="020B0703020102020204" pitchFamily="34" charset="0"/>
                <a:ea typeface="Calibri" panose="020F0502020204030204" pitchFamily="34" charset="0"/>
                <a:cs typeface="Times New Roman" panose="02020603050405020304" pitchFamily="18" charset="0"/>
              </a:rPr>
              <a:t>incident_location</a:t>
            </a:r>
            <a:r>
              <a:rPr lang="en-IN" sz="1800" dirty="0">
                <a:effectLst/>
                <a:latin typeface="Franklin Gothic Demi" panose="020B0703020102020204" pitchFamily="34" charset="0"/>
                <a:ea typeface="Calibri" panose="020F0502020204030204" pitchFamily="34" charset="0"/>
                <a:cs typeface="Times New Roman" panose="02020603050405020304" pitchFamily="18" charset="0"/>
              </a:rPr>
              <a:t> has 1 element with 1000 value counts which means all the values are unique. These features will not help us in model building so I have dropped them.</a:t>
            </a:r>
          </a:p>
          <a:p>
            <a:pPr marL="342900" lvl="0" indent="-342900">
              <a:lnSpc>
                <a:spcPct val="107000"/>
              </a:lnSpc>
              <a:buFont typeface="Wingdings" panose="05000000000000000000" pitchFamily="2" charset="2"/>
              <a:buChar char=""/>
            </a:pPr>
            <a:endParaRPr lang="en-IN" dirty="0">
              <a:latin typeface="Franklin Gothic Demi" panose="020B07030201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a:effectLst/>
                <a:latin typeface="Franklin Gothic Demi" panose="020B0703020102020204" pitchFamily="34" charset="0"/>
                <a:ea typeface="Calibri" panose="020F0502020204030204" pitchFamily="34" charset="0"/>
                <a:cs typeface="Times New Roman" panose="02020603050405020304" pitchFamily="18" charset="0"/>
              </a:rPr>
              <a:t>Presently I found _c39 column whose entries are all </a:t>
            </a:r>
            <a:r>
              <a:rPr lang="en-IN" sz="1800" dirty="0" err="1">
                <a:effectLst/>
                <a:latin typeface="Franklin Gothic Demi" panose="020B0703020102020204" pitchFamily="34" charset="0"/>
                <a:ea typeface="Calibri" panose="020F0502020204030204" pitchFamily="34" charset="0"/>
                <a:cs typeface="Times New Roman" panose="02020603050405020304" pitchFamily="18" charset="0"/>
              </a:rPr>
              <a:t>NaN</a:t>
            </a:r>
            <a:r>
              <a:rPr lang="en-IN" sz="1800" dirty="0">
                <a:effectLst/>
                <a:latin typeface="Franklin Gothic Demi" panose="020B0703020102020204" pitchFamily="34" charset="0"/>
                <a:ea typeface="Calibri" panose="020F0502020204030204" pitchFamily="34" charset="0"/>
                <a:cs typeface="Times New Roman" panose="02020603050405020304" pitchFamily="18" charset="0"/>
              </a:rPr>
              <a:t>. Keeping all entries </a:t>
            </a:r>
            <a:r>
              <a:rPr lang="en-IN" sz="1800" dirty="0" err="1">
                <a:effectLst/>
                <a:latin typeface="Franklin Gothic Demi" panose="020B0703020102020204" pitchFamily="34" charset="0"/>
                <a:ea typeface="Calibri" panose="020F0502020204030204" pitchFamily="34" charset="0"/>
                <a:cs typeface="Times New Roman" panose="02020603050405020304" pitchFamily="18" charset="0"/>
              </a:rPr>
              <a:t>NaN</a:t>
            </a:r>
            <a:r>
              <a:rPr lang="en-IN" sz="1800" dirty="0">
                <a:effectLst/>
                <a:latin typeface="Franklin Gothic Demi" panose="020B0703020102020204" pitchFamily="34" charset="0"/>
                <a:ea typeface="Calibri" panose="020F0502020204030204" pitchFamily="34" charset="0"/>
                <a:cs typeface="Times New Roman" panose="02020603050405020304" pitchFamily="18" charset="0"/>
              </a:rPr>
              <a:t> is useless so let me drop that column.</a:t>
            </a:r>
          </a:p>
          <a:p>
            <a:pPr lvl="0">
              <a:lnSpc>
                <a:spcPct val="107000"/>
              </a:lnSpc>
            </a:pPr>
            <a:endParaRPr lang="en-IN" sz="1800" dirty="0">
              <a:effectLst/>
              <a:latin typeface="Franklin Gothic Demi" panose="020B0703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effectLst/>
                <a:latin typeface="Franklin Gothic Demi" panose="020B0703020102020204" pitchFamily="34" charset="0"/>
                <a:ea typeface="Calibri" panose="020F0502020204030204" pitchFamily="34" charset="0"/>
                <a:cs typeface="Times New Roman" panose="02020603050405020304" pitchFamily="18" charset="0"/>
              </a:rPr>
              <a:t>And I also noticed that insured zip is the zip-ID given to insurance person and this also will not help us in model building so I’m going to drop this column.</a:t>
            </a:r>
          </a:p>
          <a:p>
            <a:pPr lvl="0">
              <a:lnSpc>
                <a:spcPct val="107000"/>
              </a:lnSpc>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962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8F3572-6032-4215-AA22-595063476225}"/>
              </a:ext>
            </a:extLst>
          </p:cNvPr>
          <p:cNvSpPr txBox="1"/>
          <p:nvPr/>
        </p:nvSpPr>
        <p:spPr>
          <a:xfrm>
            <a:off x="904775" y="340433"/>
            <a:ext cx="10876548" cy="1661993"/>
          </a:xfrm>
          <a:prstGeom prst="rect">
            <a:avLst/>
          </a:prstGeom>
          <a:noFill/>
        </p:spPr>
        <p:txBody>
          <a:bodyPr wrap="square">
            <a:spAutoFit/>
          </a:bodyPr>
          <a:lstStyle/>
          <a:p>
            <a:pPr algn="ctr"/>
            <a:r>
              <a:rPr lang="en-IN" sz="2400" dirty="0">
                <a:solidFill>
                  <a:srgbClr val="FF00FF"/>
                </a:solidFill>
                <a:latin typeface="Algerian" panose="04020705040A02060702" pitchFamily="82" charset="0"/>
              </a:rPr>
              <a:t>CHECKING NULL VALUES:</a:t>
            </a:r>
          </a:p>
          <a:p>
            <a:r>
              <a:rPr lang="en-IN" dirty="0">
                <a:latin typeface="Franklin Gothic Demi Cond" panose="020B0706030402020204" pitchFamily="34" charset="0"/>
              </a:rPr>
              <a:t>There was some null values were present in dataset .  After checking on heatmap and also on the another method . Then first of all we will drop the null values. Then we can procced ahead.</a:t>
            </a:r>
          </a:p>
          <a:p>
            <a:endParaRPr lang="en-IN" dirty="0">
              <a:latin typeface="Franklin Gothic Demi Cond" panose="020B0706030402020204" pitchFamily="34" charset="0"/>
            </a:endParaRPr>
          </a:p>
          <a:p>
            <a:pPr algn="ctr"/>
            <a:endParaRPr lang="en-IN" sz="2400" dirty="0">
              <a:solidFill>
                <a:srgbClr val="FF00FF"/>
              </a:solidFill>
              <a:latin typeface="Algerian" panose="04020705040A02060702" pitchFamily="82" charset="0"/>
            </a:endParaRPr>
          </a:p>
        </p:txBody>
      </p:sp>
      <p:pic>
        <p:nvPicPr>
          <p:cNvPr id="5" name="Picture 4">
            <a:extLst>
              <a:ext uri="{FF2B5EF4-FFF2-40B4-BE49-F238E27FC236}">
                <a16:creationId xmlns:a16="http://schemas.microsoft.com/office/drawing/2014/main" id="{1612AEAB-0E3D-4AF0-811F-D55E82F54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305" y="1574886"/>
            <a:ext cx="6362299" cy="927682"/>
          </a:xfrm>
          <a:prstGeom prst="rect">
            <a:avLst/>
          </a:prstGeom>
        </p:spPr>
      </p:pic>
      <p:sp>
        <p:nvSpPr>
          <p:cNvPr id="9" name="TextBox 8">
            <a:extLst>
              <a:ext uri="{FF2B5EF4-FFF2-40B4-BE49-F238E27FC236}">
                <a16:creationId xmlns:a16="http://schemas.microsoft.com/office/drawing/2014/main" id="{7E1BBB3C-11A1-4A4D-8FF7-AA41ACD7046F}"/>
              </a:ext>
            </a:extLst>
          </p:cNvPr>
          <p:cNvSpPr txBox="1"/>
          <p:nvPr/>
        </p:nvSpPr>
        <p:spPr>
          <a:xfrm>
            <a:off x="1029903" y="2957982"/>
            <a:ext cx="10751420" cy="1600438"/>
          </a:xfrm>
          <a:prstGeom prst="rect">
            <a:avLst/>
          </a:prstGeom>
          <a:noFill/>
        </p:spPr>
        <p:txBody>
          <a:bodyPr wrap="square">
            <a:spAutoFit/>
          </a:bodyPr>
          <a:lstStyle/>
          <a:p>
            <a:r>
              <a:rPr lang="en-IN" sz="2000" dirty="0">
                <a:latin typeface="Franklin Gothic Demi Cond" panose="020B0706030402020204" pitchFamily="34" charset="0"/>
                <a:cs typeface="Times New Roman" panose="02020603050405020304" pitchFamily="18" charset="0"/>
              </a:rPr>
              <a:t>And the observation was that , there are getting some null values in some columns , then I Erase all the null values with help of “</a:t>
            </a:r>
            <a:r>
              <a:rPr lang="en-IN" sz="2000" b="1" dirty="0">
                <a:latin typeface="Franklin Gothic Demi Cond" panose="020B0706030402020204" pitchFamily="34" charset="0"/>
                <a:cs typeface="Times New Roman" panose="02020603050405020304" pitchFamily="18" charset="0"/>
              </a:rPr>
              <a:t>imputation </a:t>
            </a:r>
            <a:r>
              <a:rPr lang="en-IN" sz="2000" b="1" i="0" dirty="0">
                <a:effectLst/>
                <a:latin typeface="Franklin Gothic Demi Cond" panose="020B0706030402020204" pitchFamily="34" charset="0"/>
              </a:rPr>
              <a:t> technique to remove null values” then after cleaning th</a:t>
            </a:r>
            <a:r>
              <a:rPr lang="en-IN" sz="2000" b="1" dirty="0">
                <a:latin typeface="Franklin Gothic Demi Cond" panose="020B0706030402020204" pitchFamily="34" charset="0"/>
              </a:rPr>
              <a:t>e data , now I rechecked my dataset with the help of Heatmap.</a:t>
            </a:r>
          </a:p>
          <a:p>
            <a:r>
              <a:rPr lang="en-IN" sz="2000" b="1" i="0" dirty="0">
                <a:effectLst/>
                <a:latin typeface="Franklin Gothic Demi Cond" panose="020B0706030402020204" pitchFamily="34" charset="0"/>
              </a:rPr>
              <a:t>Then after that I found not any null values in columns , then I can proceed my next step.</a:t>
            </a:r>
          </a:p>
          <a:p>
            <a:endParaRPr lang="en-IN" dirty="0"/>
          </a:p>
        </p:txBody>
      </p:sp>
      <p:pic>
        <p:nvPicPr>
          <p:cNvPr id="11" name="Picture 10">
            <a:extLst>
              <a:ext uri="{FF2B5EF4-FFF2-40B4-BE49-F238E27FC236}">
                <a16:creationId xmlns:a16="http://schemas.microsoft.com/office/drawing/2014/main" id="{29A4AC30-D710-4A13-8CC2-62F92D1E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9427" y="4398745"/>
            <a:ext cx="5556354" cy="2281188"/>
          </a:xfrm>
          <a:prstGeom prst="rect">
            <a:avLst/>
          </a:prstGeom>
        </p:spPr>
      </p:pic>
    </p:spTree>
    <p:extLst>
      <p:ext uri="{BB962C8B-B14F-4D97-AF65-F5344CB8AC3E}">
        <p14:creationId xmlns:p14="http://schemas.microsoft.com/office/powerpoint/2010/main" val="126021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2A3657-EEEB-4803-AB52-CDA3C1F97C25}"/>
              </a:ext>
            </a:extLst>
          </p:cNvPr>
          <p:cNvSpPr txBox="1"/>
          <p:nvPr/>
        </p:nvSpPr>
        <p:spPr>
          <a:xfrm>
            <a:off x="394636" y="529193"/>
            <a:ext cx="10530038" cy="1200329"/>
          </a:xfrm>
          <a:prstGeom prst="rect">
            <a:avLst/>
          </a:prstGeom>
          <a:noFill/>
        </p:spPr>
        <p:txBody>
          <a:bodyPr wrap="square">
            <a:spAutoFit/>
          </a:bodyPr>
          <a:lstStyle/>
          <a:p>
            <a:r>
              <a:rPr lang="en-US" b="0" i="0" dirty="0">
                <a:effectLst/>
                <a:latin typeface="Franklin Gothic Demi Cond" panose="020B0706030402020204" pitchFamily="34" charset="0"/>
              </a:rPr>
              <a:t>By looking into the value counts of each column </a:t>
            </a:r>
            <a:r>
              <a:rPr lang="en-US" b="0" i="0" dirty="0" err="1">
                <a:effectLst/>
                <a:latin typeface="Franklin Gothic Demi Cond" panose="020B0706030402020204" pitchFamily="34" charset="0"/>
              </a:rPr>
              <a:t>i</a:t>
            </a:r>
            <a:r>
              <a:rPr lang="en-US" b="0" i="0" dirty="0">
                <a:effectLst/>
                <a:latin typeface="Franklin Gothic Demi Cond" panose="020B0706030402020204" pitchFamily="34" charset="0"/>
              </a:rPr>
              <a:t> can say that there is 80% zeros in </a:t>
            </a:r>
            <a:r>
              <a:rPr lang="en-US" b="0" i="0" dirty="0" err="1">
                <a:effectLst/>
                <a:latin typeface="Franklin Gothic Demi Cond" panose="020B0706030402020204" pitchFamily="34" charset="0"/>
              </a:rPr>
              <a:t>umbrella_limit</a:t>
            </a:r>
            <a:r>
              <a:rPr lang="en-US" b="0" i="0" dirty="0">
                <a:effectLst/>
                <a:latin typeface="Franklin Gothic Demi Cond" panose="020B0706030402020204" pitchFamily="34" charset="0"/>
              </a:rPr>
              <a:t>, 50% zeros in capital-gains and 47.5% zeros in capital-loss so </a:t>
            </a:r>
            <a:r>
              <a:rPr lang="en-US" b="0" i="0" dirty="0" err="1">
                <a:effectLst/>
                <a:latin typeface="Franklin Gothic Demi Cond" panose="020B0706030402020204" pitchFamily="34" charset="0"/>
              </a:rPr>
              <a:t>i</a:t>
            </a:r>
            <a:r>
              <a:rPr lang="en-US" b="0" i="0" dirty="0">
                <a:effectLst/>
                <a:latin typeface="Franklin Gothic Demi Cond" panose="020B0706030402020204" pitchFamily="34" charset="0"/>
              </a:rPr>
              <a:t> have to replace these zeros or else they will create skewness in </a:t>
            </a:r>
            <a:r>
              <a:rPr lang="en-US" b="0" i="0" dirty="0" err="1">
                <a:effectLst/>
                <a:latin typeface="Franklin Gothic Demi Cond" panose="020B0706030402020204" pitchFamily="34" charset="0"/>
              </a:rPr>
              <a:t>data.But</a:t>
            </a:r>
            <a:r>
              <a:rPr lang="en-US" b="0" i="0" dirty="0">
                <a:effectLst/>
                <a:latin typeface="Franklin Gothic Demi Cond" panose="020B0706030402020204" pitchFamily="34" charset="0"/>
              </a:rPr>
              <a:t> zeros in capital-gains and capital loss has some meaning so let me keep those zeros as it is but let me drop </a:t>
            </a:r>
            <a:r>
              <a:rPr lang="en-US" b="0" i="0" dirty="0" err="1">
                <a:effectLst/>
                <a:latin typeface="Franklin Gothic Demi Cond" panose="020B0706030402020204" pitchFamily="34" charset="0"/>
              </a:rPr>
              <a:t>umbrella_limit</a:t>
            </a:r>
            <a:r>
              <a:rPr lang="en-US" b="0" i="0" dirty="0">
                <a:effectLst/>
                <a:latin typeface="Franklin Gothic Demi Cond" panose="020B0706030402020204" pitchFamily="34" charset="0"/>
              </a:rPr>
              <a:t> column since this column has 80% zeros which is not acceptable.</a:t>
            </a:r>
          </a:p>
        </p:txBody>
      </p:sp>
      <p:pic>
        <p:nvPicPr>
          <p:cNvPr id="5" name="Picture 4">
            <a:extLst>
              <a:ext uri="{FF2B5EF4-FFF2-40B4-BE49-F238E27FC236}">
                <a16:creationId xmlns:a16="http://schemas.microsoft.com/office/drawing/2014/main" id="{9DE29309-C7B5-4B79-8E4A-86E284BE6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914" y="1959640"/>
            <a:ext cx="8489481" cy="1390844"/>
          </a:xfrm>
          <a:prstGeom prst="rect">
            <a:avLst/>
          </a:prstGeom>
        </p:spPr>
      </p:pic>
      <p:sp>
        <p:nvSpPr>
          <p:cNvPr id="9" name="TextBox 8">
            <a:extLst>
              <a:ext uri="{FF2B5EF4-FFF2-40B4-BE49-F238E27FC236}">
                <a16:creationId xmlns:a16="http://schemas.microsoft.com/office/drawing/2014/main" id="{20EB1BB7-AC80-4C6E-97A5-6596DDC5D70B}"/>
              </a:ext>
            </a:extLst>
          </p:cNvPr>
          <p:cNvSpPr txBox="1"/>
          <p:nvPr/>
        </p:nvSpPr>
        <p:spPr>
          <a:xfrm>
            <a:off x="519764" y="3580602"/>
            <a:ext cx="10751419" cy="738664"/>
          </a:xfrm>
          <a:prstGeom prst="rect">
            <a:avLst/>
          </a:prstGeom>
          <a:noFill/>
        </p:spPr>
        <p:txBody>
          <a:bodyPr wrap="square">
            <a:spAutoFit/>
          </a:bodyPr>
          <a:lstStyle/>
          <a:p>
            <a:pPr algn="ctr"/>
            <a:r>
              <a:rPr lang="en-IN" sz="2400" b="1" i="0" dirty="0">
                <a:solidFill>
                  <a:srgbClr val="FF00FF"/>
                </a:solidFill>
                <a:effectLst/>
                <a:latin typeface="Algerian" panose="04020705040A02060702" pitchFamily="82" charset="0"/>
              </a:rPr>
              <a:t>Feature extraction:</a:t>
            </a:r>
          </a:p>
          <a:p>
            <a:endParaRPr lang="en-IN" b="1" i="0" dirty="0">
              <a:effectLst/>
              <a:latin typeface="Franklin Gothic Demi Cond" panose="020B0706030402020204" pitchFamily="34" charset="0"/>
            </a:endParaRPr>
          </a:p>
        </p:txBody>
      </p:sp>
      <p:pic>
        <p:nvPicPr>
          <p:cNvPr id="7" name="Picture 6">
            <a:extLst>
              <a:ext uri="{FF2B5EF4-FFF2-40B4-BE49-F238E27FC236}">
                <a16:creationId xmlns:a16="http://schemas.microsoft.com/office/drawing/2014/main" id="{CA6278F4-4FF2-4F81-A205-A2639AA19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781" y="4243036"/>
            <a:ext cx="9375006" cy="2243088"/>
          </a:xfrm>
          <a:prstGeom prst="rect">
            <a:avLst/>
          </a:prstGeom>
        </p:spPr>
      </p:pic>
    </p:spTree>
    <p:extLst>
      <p:ext uri="{BB962C8B-B14F-4D97-AF65-F5344CB8AC3E}">
        <p14:creationId xmlns:p14="http://schemas.microsoft.com/office/powerpoint/2010/main" val="244238405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1624</TotalTime>
  <Words>3491</Words>
  <Application>Microsoft Office PowerPoint</Application>
  <PresentationFormat>Widescreen</PresentationFormat>
  <Paragraphs>172</Paragraphs>
  <Slides>46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Algerian</vt:lpstr>
      <vt:lpstr>Arial</vt:lpstr>
      <vt:lpstr>Arial Black</vt:lpstr>
      <vt:lpstr>Bodoni MT Black</vt:lpstr>
      <vt:lpstr>Calibri</vt:lpstr>
      <vt:lpstr>Century</vt:lpstr>
      <vt:lpstr>Century Gothic</vt:lpstr>
      <vt:lpstr>Franklin Gothic Demi</vt:lpstr>
      <vt:lpstr>Franklin Gothic Demi Cond</vt:lpstr>
      <vt:lpstr>Symbol</vt:lpstr>
      <vt:lpstr>Wingdings</vt:lpstr>
      <vt:lpstr>Vapor Trail</vt:lpstr>
      <vt:lpstr>PowerPoint Presentation</vt:lpstr>
      <vt:lpstr>TOPIC -Insurance Claims- Fraud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pamanmjl9262@gmail.com</dc:creator>
  <cp:lastModifiedBy>pamanmjl9262@gmail.com</cp:lastModifiedBy>
  <cp:revision>38</cp:revision>
  <dcterms:created xsi:type="dcterms:W3CDTF">2022-04-28T14:58:04Z</dcterms:created>
  <dcterms:modified xsi:type="dcterms:W3CDTF">2022-05-01T14:47:20Z</dcterms:modified>
</cp:coreProperties>
</file>