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9" r:id="rId4"/>
    <p:sldId id="265" r:id="rId5"/>
    <p:sldId id="263" r:id="rId6"/>
    <p:sldId id="267" r:id="rId7"/>
    <p:sldId id="266" r:id="rId8"/>
    <p:sldId id="268" r:id="rId9"/>
    <p:sldId id="270" r:id="rId10"/>
    <p:sldId id="269" r:id="rId11"/>
    <p:sldId id="272" r:id="rId12"/>
    <p:sldId id="273" r:id="rId13"/>
    <p:sldId id="274" r:id="rId14"/>
    <p:sldId id="275" r:id="rId15"/>
    <p:sldId id="271" r:id="rId16"/>
    <p:sldId id="31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6" d="100"/>
          <a:sy n="96" d="100"/>
        </p:scale>
        <p:origin x="17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665FE-0D69-438E-B888-C46BC54C70D5}" type="datetimeFigureOut">
              <a:rPr lang="en-US" smtClean="0"/>
              <a:t>6/30/2022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0DCCB-621E-4905-A434-EAC9BF586D4E}" type="slidenum">
              <a:rPr lang="en-US" smtClean="0"/>
              <a:t>‹#›</a:t>
            </a:fld>
            <a:endParaRPr lang="en-US"/>
          </a:p>
        </p:txBody>
      </p:sp>
    </p:spTree>
    <p:extLst>
      <p:ext uri="{BB962C8B-B14F-4D97-AF65-F5344CB8AC3E}">
        <p14:creationId xmlns:p14="http://schemas.microsoft.com/office/powerpoint/2010/main" val="177938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4ED08E-30F9-4961-8522-CDD1A0383551}" type="slidenum">
              <a:rPr lang="en-IN" smtClean="0"/>
              <a:t>16</a:t>
            </a:fld>
            <a:endParaRPr lang="en-IN"/>
          </a:p>
        </p:txBody>
      </p:sp>
    </p:spTree>
    <p:extLst>
      <p:ext uri="{BB962C8B-B14F-4D97-AF65-F5344CB8AC3E}">
        <p14:creationId xmlns:p14="http://schemas.microsoft.com/office/powerpoint/2010/main" val="1398048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6/30/2022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6/30/2022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2EB9-A693-196B-7399-DFE5704EE92B}"/>
              </a:ext>
            </a:extLst>
          </p:cNvPr>
          <p:cNvSpPr>
            <a:spLocks noGrp="1"/>
          </p:cNvSpPr>
          <p:nvPr>
            <p:ph type="ctrTitle"/>
          </p:nvPr>
        </p:nvSpPr>
        <p:spPr>
          <a:xfrm>
            <a:off x="867267" y="1291452"/>
            <a:ext cx="10281854" cy="977621"/>
          </a:xfrm>
        </p:spPr>
        <p:txBody>
          <a:bodyPr>
            <a:normAutofit/>
          </a:bodyPr>
          <a:lstStyle/>
          <a:p>
            <a:r>
              <a:rPr lang="en-IN" sz="4800" b="1" dirty="0">
                <a:latin typeface="Algerian" panose="04020705040A02060702" pitchFamily="82" charset="0"/>
              </a:rPr>
              <a:t>FLIGHT PRICE PREDICTION</a:t>
            </a:r>
            <a:endParaRPr lang="en-US" sz="4800" dirty="0"/>
          </a:p>
        </p:txBody>
      </p:sp>
      <p:sp>
        <p:nvSpPr>
          <p:cNvPr id="3" name="Subtitle 2">
            <a:extLst>
              <a:ext uri="{FF2B5EF4-FFF2-40B4-BE49-F238E27FC236}">
                <a16:creationId xmlns:a16="http://schemas.microsoft.com/office/drawing/2014/main" id="{8B8D9E4B-BCDF-DD04-9979-AAD8512B1610}"/>
              </a:ext>
            </a:extLst>
          </p:cNvPr>
          <p:cNvSpPr>
            <a:spLocks noGrp="1"/>
          </p:cNvSpPr>
          <p:nvPr>
            <p:ph type="subTitle" idx="1"/>
          </p:nvPr>
        </p:nvSpPr>
        <p:spPr>
          <a:xfrm>
            <a:off x="1295990" y="2362281"/>
            <a:ext cx="8637072" cy="2473670"/>
          </a:xfrm>
        </p:spPr>
        <p:txBody>
          <a:bodyPr/>
          <a:lstStyle/>
          <a:p>
            <a:r>
              <a:rPr lang="en-US" dirty="0">
                <a:latin typeface="Algerian" panose="04020705040A02060702" pitchFamily="82" charset="0"/>
              </a:rPr>
              <a:t>SUBMITTED BY – AMAN KUMAR PATEL</a:t>
            </a:r>
          </a:p>
          <a:p>
            <a:r>
              <a:rPr lang="en-US" dirty="0">
                <a:latin typeface="Algerian" panose="04020705040A02060702" pitchFamily="82" charset="0"/>
              </a:rPr>
              <a:t>Batch – internship 25</a:t>
            </a:r>
          </a:p>
          <a:p>
            <a:endParaRPr lang="en-US" dirty="0">
              <a:latin typeface="Algerian" panose="04020705040A02060702" pitchFamily="82" charset="0"/>
            </a:endParaRPr>
          </a:p>
          <a:p>
            <a:r>
              <a:rPr lang="en-US" dirty="0" err="1">
                <a:latin typeface="Algerian" panose="04020705040A02060702" pitchFamily="82" charset="0"/>
              </a:rPr>
              <a:t>Sme</a:t>
            </a:r>
            <a:r>
              <a:rPr lang="en-US" dirty="0">
                <a:latin typeface="Algerian" panose="04020705040A02060702" pitchFamily="82" charset="0"/>
              </a:rPr>
              <a:t> – </a:t>
            </a:r>
            <a:r>
              <a:rPr lang="en-US" dirty="0" err="1">
                <a:latin typeface="Algerian" panose="04020705040A02060702" pitchFamily="82" charset="0"/>
              </a:rPr>
              <a:t>md.</a:t>
            </a:r>
            <a:r>
              <a:rPr lang="en-US" dirty="0">
                <a:latin typeface="Algerian" panose="04020705040A02060702" pitchFamily="82" charset="0"/>
              </a:rPr>
              <a:t>  </a:t>
            </a:r>
            <a:r>
              <a:rPr lang="en-US" dirty="0" err="1">
                <a:latin typeface="Algerian" panose="04020705040A02060702" pitchFamily="82" charset="0"/>
              </a:rPr>
              <a:t>kashif</a:t>
            </a:r>
            <a:endParaRPr lang="en-US" dirty="0">
              <a:latin typeface="Algerian" panose="04020705040A02060702" pitchFamily="82" charset="0"/>
            </a:endParaRPr>
          </a:p>
          <a:p>
            <a:endParaRPr lang="en-US" dirty="0"/>
          </a:p>
        </p:txBody>
      </p:sp>
    </p:spTree>
    <p:extLst>
      <p:ext uri="{BB962C8B-B14F-4D97-AF65-F5344CB8AC3E}">
        <p14:creationId xmlns:p14="http://schemas.microsoft.com/office/powerpoint/2010/main" val="1975543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2FF68B2B-FABB-6DF5-B973-4C7D47D4CA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060" y="778960"/>
            <a:ext cx="11649075" cy="42532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89234E-A5A7-26D7-AAD8-1B0701771F76}"/>
              </a:ext>
            </a:extLst>
          </p:cNvPr>
          <p:cNvSpPr txBox="1"/>
          <p:nvPr/>
        </p:nvSpPr>
        <p:spPr>
          <a:xfrm>
            <a:off x="552277" y="204814"/>
            <a:ext cx="6100762" cy="369332"/>
          </a:xfrm>
          <a:prstGeom prst="rect">
            <a:avLst/>
          </a:prstGeom>
          <a:noFill/>
        </p:spPr>
        <p:txBody>
          <a:bodyPr wrap="square">
            <a:spAutoFit/>
          </a:bodyPr>
          <a:lstStyle/>
          <a:p>
            <a:r>
              <a:rPr lang="en-IN" b="1" dirty="0"/>
              <a:t>CHECKING OUTLIERS</a:t>
            </a:r>
            <a:endParaRPr lang="en-US" dirty="0"/>
          </a:p>
        </p:txBody>
      </p:sp>
      <p:sp>
        <p:nvSpPr>
          <p:cNvPr id="7" name="TextBox 6">
            <a:extLst>
              <a:ext uri="{FF2B5EF4-FFF2-40B4-BE49-F238E27FC236}">
                <a16:creationId xmlns:a16="http://schemas.microsoft.com/office/drawing/2014/main" id="{2388BAB2-8399-8561-C5CD-25CDC3171A60}"/>
              </a:ext>
            </a:extLst>
          </p:cNvPr>
          <p:cNvSpPr txBox="1"/>
          <p:nvPr/>
        </p:nvSpPr>
        <p:spPr>
          <a:xfrm>
            <a:off x="547146" y="5134532"/>
            <a:ext cx="10814901" cy="923330"/>
          </a:xfrm>
          <a:prstGeom prst="rect">
            <a:avLst/>
          </a:prstGeom>
          <a:noFill/>
        </p:spPr>
        <p:txBody>
          <a:bodyPr wrap="square">
            <a:spAutoFit/>
          </a:bodyPr>
          <a:lstStyle/>
          <a:p>
            <a:r>
              <a:rPr lang="en-IN" dirty="0"/>
              <a:t>OBSERVATION-</a:t>
            </a:r>
          </a:p>
          <a:p>
            <a:endParaRPr lang="en-IN" dirty="0"/>
          </a:p>
          <a:p>
            <a:r>
              <a:rPr lang="en-US" b="0" i="0" dirty="0">
                <a:solidFill>
                  <a:srgbClr val="000000"/>
                </a:solidFill>
                <a:effectLst/>
                <a:latin typeface="Helvetica Neue"/>
              </a:rPr>
              <a:t>there is no outliers because every column is categorical we don't have any continuous column in X</a:t>
            </a:r>
            <a:endParaRPr lang="en-IN" dirty="0"/>
          </a:p>
        </p:txBody>
      </p:sp>
    </p:spTree>
    <p:extLst>
      <p:ext uri="{BB962C8B-B14F-4D97-AF65-F5344CB8AC3E}">
        <p14:creationId xmlns:p14="http://schemas.microsoft.com/office/powerpoint/2010/main" val="227308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F3C8C1-AADF-C86D-F20D-82B2232C4E8D}"/>
              </a:ext>
            </a:extLst>
          </p:cNvPr>
          <p:cNvSpPr txBox="1"/>
          <p:nvPr/>
        </p:nvSpPr>
        <p:spPr>
          <a:xfrm>
            <a:off x="2452676" y="560421"/>
            <a:ext cx="6110514" cy="523220"/>
          </a:xfrm>
          <a:prstGeom prst="rect">
            <a:avLst/>
          </a:prstGeom>
          <a:noFill/>
        </p:spPr>
        <p:txBody>
          <a:bodyPr wrap="square">
            <a:spAutoFit/>
          </a:bodyPr>
          <a:lstStyle/>
          <a:p>
            <a:pPr algn="ctr"/>
            <a:r>
              <a:rPr lang="en-IN" sz="2800" u="sng" dirty="0">
                <a:solidFill>
                  <a:schemeClr val="tx1">
                    <a:lumMod val="95000"/>
                    <a:lumOff val="5000"/>
                  </a:schemeClr>
                </a:solidFill>
                <a:latin typeface="Algerian" panose="04020705040A02060702" pitchFamily="82" charset="0"/>
              </a:rPr>
              <a:t>Model Building</a:t>
            </a:r>
            <a:r>
              <a:rPr lang="en-IN" sz="1800" u="sng" dirty="0">
                <a:solidFill>
                  <a:schemeClr val="tx1">
                    <a:lumMod val="95000"/>
                    <a:lumOff val="5000"/>
                  </a:schemeClr>
                </a:solidFill>
                <a:latin typeface="Algerian" panose="04020705040A02060702" pitchFamily="82" charset="0"/>
              </a:rPr>
              <a:t>:</a:t>
            </a:r>
            <a:endParaRPr lang="en-IN" u="sng" dirty="0">
              <a:solidFill>
                <a:schemeClr val="tx1">
                  <a:lumMod val="95000"/>
                  <a:lumOff val="5000"/>
                </a:schemeClr>
              </a:solidFill>
            </a:endParaRPr>
          </a:p>
        </p:txBody>
      </p:sp>
      <p:sp>
        <p:nvSpPr>
          <p:cNvPr id="5" name="TextBox 4">
            <a:extLst>
              <a:ext uri="{FF2B5EF4-FFF2-40B4-BE49-F238E27FC236}">
                <a16:creationId xmlns:a16="http://schemas.microsoft.com/office/drawing/2014/main" id="{F0F6D756-9841-57A1-EA08-6912F442EEC4}"/>
              </a:ext>
            </a:extLst>
          </p:cNvPr>
          <p:cNvSpPr txBox="1"/>
          <p:nvPr/>
        </p:nvSpPr>
        <p:spPr>
          <a:xfrm>
            <a:off x="1307042" y="1183055"/>
            <a:ext cx="7968343" cy="4096699"/>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Since </a:t>
            </a:r>
            <a:r>
              <a:rPr lang="en-IN" sz="1800" dirty="0" err="1">
                <a:effectLst/>
                <a:latin typeface="Bahnschrift SemiCondensed" panose="020B0502040204020203" pitchFamily="34" charset="0"/>
                <a:ea typeface="Calibri" panose="020F0502020204030204" pitchFamily="34" charset="0"/>
                <a:cs typeface="Times New Roman" panose="02020603050405020304" pitchFamily="18" charset="0"/>
              </a:rPr>
              <a:t>SalePrice</a:t>
            </a: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 was my target and it was a continuous column so this </a:t>
            </a:r>
            <a:r>
              <a:rPr lang="en-IN" sz="1800" dirty="0" err="1">
                <a:effectLst/>
                <a:latin typeface="Bahnschrift SemiCondensed" panose="020B0502040204020203" pitchFamily="34" charset="0"/>
                <a:ea typeface="Calibri" panose="020F0502020204030204" pitchFamily="34" charset="0"/>
                <a:cs typeface="Times New Roman" panose="02020603050405020304" pitchFamily="18" charset="0"/>
              </a:rPr>
              <a:t>perticular</a:t>
            </a: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 problem was regression problem. And I have used all regression algorithms to build my model. By looking into the difference of r2 score and cross validation score I found </a:t>
            </a:r>
            <a:r>
              <a:rPr lang="en-IN" dirty="0" err="1">
                <a:latin typeface="Bahnschrift SemiCondensed" panose="020B0502040204020203" pitchFamily="34" charset="0"/>
                <a:ea typeface="Calibri" panose="020F0502020204030204" pitchFamily="34" charset="0"/>
                <a:cs typeface="Times New Roman" panose="02020603050405020304" pitchFamily="18" charset="0"/>
              </a:rPr>
              <a:t>GradientBoosting</a:t>
            </a:r>
            <a:r>
              <a:rPr lang="en-IN" sz="1800" dirty="0" err="1">
                <a:effectLst/>
                <a:latin typeface="Bahnschrift SemiCondensed" panose="020B0502040204020203" pitchFamily="34" charset="0"/>
                <a:ea typeface="Calibri" panose="020F0502020204030204" pitchFamily="34" charset="0"/>
                <a:cs typeface="Times New Roman" panose="02020603050405020304" pitchFamily="18" charset="0"/>
              </a:rPr>
              <a:t>Regressor</a:t>
            </a: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overfitting we have go through cross validation. Below are the list of regression algorithms I have used in my project.</a:t>
            </a:r>
          </a:p>
          <a:p>
            <a:pPr marL="285750" indent="-285750">
              <a:lnSpc>
                <a:spcPct val="107000"/>
              </a:lnSpc>
              <a:spcAft>
                <a:spcPts val="800"/>
              </a:spcAft>
              <a:buFont typeface="Arial" panose="020B0604020202020204" pitchFamily="34" charset="0"/>
              <a:buChar char="•"/>
            </a:pP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a:p>
            <a:pPr marL="285750" lvl="0" indent="-285750">
              <a:lnSpc>
                <a:spcPct val="107000"/>
              </a:lnSpc>
              <a:spcBef>
                <a:spcPts val="300"/>
              </a:spcBef>
              <a:spcAft>
                <a:spcPts val="300"/>
              </a:spcAft>
              <a:buFont typeface="Arial" panose="020B0604020202020204" pitchFamily="34" charset="0"/>
              <a:buChar char="•"/>
            </a:pPr>
            <a:r>
              <a:rPr lang="en-IN" sz="1800" dirty="0" err="1">
                <a:effectLst/>
                <a:latin typeface="Bahnschrift SemiCondensed" panose="020B0502040204020203" pitchFamily="34" charset="0"/>
                <a:ea typeface="Calibri" panose="020F0502020204030204" pitchFamily="34" charset="0"/>
                <a:cs typeface="Times New Roman" panose="02020603050405020304" pitchFamily="18" charset="0"/>
              </a:rPr>
              <a:t>RandomForestRegressor</a:t>
            </a: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a:p>
            <a:pPr marL="285750" lvl="0" indent="-285750">
              <a:lnSpc>
                <a:spcPct val="107000"/>
              </a:lnSpc>
              <a:spcBef>
                <a:spcPts val="300"/>
              </a:spcBef>
              <a:spcAft>
                <a:spcPts val="300"/>
              </a:spcAft>
              <a:buFont typeface="Arial" panose="020B0604020202020204" pitchFamily="34" charset="0"/>
              <a:buChar char="•"/>
            </a:pPr>
            <a:r>
              <a:rPr lang="en-IN" sz="1800" dirty="0" err="1">
                <a:effectLst/>
                <a:latin typeface="Bahnschrift SemiCondensed" panose="020B0502040204020203" pitchFamily="34" charset="0"/>
                <a:ea typeface="Calibri" panose="020F0502020204030204" pitchFamily="34" charset="0"/>
                <a:cs typeface="Times New Roman" panose="02020603050405020304" pitchFamily="18" charset="0"/>
              </a:rPr>
              <a:t>ExtraTreesRegressor</a:t>
            </a: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a:p>
            <a:pPr marL="285750" lvl="0" indent="-285750">
              <a:lnSpc>
                <a:spcPct val="107000"/>
              </a:lnSpc>
              <a:spcBef>
                <a:spcPts val="300"/>
              </a:spcBef>
              <a:spcAft>
                <a:spcPts val="300"/>
              </a:spcAft>
              <a:buFont typeface="Arial" panose="020B0604020202020204" pitchFamily="34" charset="0"/>
              <a:buChar char="•"/>
            </a:pPr>
            <a:r>
              <a:rPr lang="en-IN" sz="1800" dirty="0" err="1">
                <a:effectLst/>
                <a:latin typeface="Bahnschrift SemiCondensed" panose="020B0502040204020203" pitchFamily="34" charset="0"/>
                <a:ea typeface="Calibri" panose="020F0502020204030204" pitchFamily="34" charset="0"/>
                <a:cs typeface="Times New Roman" panose="02020603050405020304" pitchFamily="18" charset="0"/>
              </a:rPr>
              <a:t>GradientBoostingRegressor</a:t>
            </a:r>
            <a:endParaRPr lang="en-IN" sz="1800" dirty="0">
              <a:latin typeface="Bahnschrift SemiCondensed" panose="020B0502040204020203" pitchFamily="34" charset="0"/>
              <a:ea typeface="Calibri" panose="020F0502020204030204" pitchFamily="34" charset="0"/>
              <a:cs typeface="Times New Roman" panose="02020603050405020304" pitchFamily="18" charset="0"/>
            </a:endParaRPr>
          </a:p>
          <a:p>
            <a:pPr marL="285750" lvl="0" indent="-285750">
              <a:lnSpc>
                <a:spcPct val="107000"/>
              </a:lnSpc>
              <a:spcBef>
                <a:spcPts val="300"/>
              </a:spcBef>
              <a:spcAft>
                <a:spcPts val="300"/>
              </a:spcAft>
              <a:buFont typeface="Arial" panose="020B0604020202020204" pitchFamily="34" charset="0"/>
              <a:buChar char="•"/>
            </a:pPr>
            <a:r>
              <a:rPr lang="en-IN" sz="1800" dirty="0" err="1">
                <a:effectLst/>
                <a:latin typeface="Bahnschrift SemiCondensed" panose="020B0502040204020203" pitchFamily="34" charset="0"/>
                <a:ea typeface="Calibri" panose="020F0502020204030204" pitchFamily="34" charset="0"/>
                <a:cs typeface="Times New Roman" panose="02020603050405020304" pitchFamily="18" charset="0"/>
              </a:rPr>
              <a:t>DecisionTreeRegressor</a:t>
            </a: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561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7FF12847-0211-3A58-9B07-9414FB93F531}"/>
              </a:ext>
            </a:extLst>
          </p:cNvPr>
          <p:cNvPicPr>
            <a:picLocks noChangeAspect="1"/>
          </p:cNvPicPr>
          <p:nvPr/>
        </p:nvPicPr>
        <p:blipFill>
          <a:blip r:embed="rId2"/>
          <a:stretch>
            <a:fillRect/>
          </a:stretch>
        </p:blipFill>
        <p:spPr>
          <a:xfrm>
            <a:off x="1009227" y="1390043"/>
            <a:ext cx="9200248" cy="2944366"/>
          </a:xfrm>
          <a:prstGeom prst="rect">
            <a:avLst/>
          </a:prstGeom>
        </p:spPr>
      </p:pic>
      <p:sp>
        <p:nvSpPr>
          <p:cNvPr id="6" name="TextBox 5">
            <a:extLst>
              <a:ext uri="{FF2B5EF4-FFF2-40B4-BE49-F238E27FC236}">
                <a16:creationId xmlns:a16="http://schemas.microsoft.com/office/drawing/2014/main" id="{327268FB-2392-B076-3381-A20AFE709D5B}"/>
              </a:ext>
            </a:extLst>
          </p:cNvPr>
          <p:cNvSpPr txBox="1"/>
          <p:nvPr/>
        </p:nvSpPr>
        <p:spPr>
          <a:xfrm>
            <a:off x="2144864" y="4722585"/>
            <a:ext cx="6102626" cy="923330"/>
          </a:xfrm>
          <a:prstGeom prst="rect">
            <a:avLst/>
          </a:prstGeom>
          <a:noFill/>
        </p:spPr>
        <p:txBody>
          <a:bodyPr wrap="square">
            <a:spAutoFit/>
          </a:bodyPr>
          <a:lstStyle/>
          <a:p>
            <a:r>
              <a:rPr lang="en-US" dirty="0">
                <a:solidFill>
                  <a:schemeClr val="tx2"/>
                </a:solidFill>
                <a:latin typeface="Bahnschrift SemiCondensed" panose="020B0502040204020203" pitchFamily="34" charset="0"/>
              </a:rPr>
              <a:t>I have already mentioned  I have used GRADIENTBOOSTINGREGRESSOR as a best model , </a:t>
            </a:r>
            <a:r>
              <a:rPr lang="en-US" dirty="0" err="1">
                <a:solidFill>
                  <a:schemeClr val="tx2"/>
                </a:solidFill>
                <a:latin typeface="Bahnschrift SemiCondensed" panose="020B0502040204020203" pitchFamily="34" charset="0"/>
              </a:rPr>
              <a:t>becaues</a:t>
            </a:r>
            <a:r>
              <a:rPr lang="en-US" dirty="0">
                <a:solidFill>
                  <a:schemeClr val="tx2"/>
                </a:solidFill>
                <a:latin typeface="Bahnschrift SemiCondensed" panose="020B0502040204020203" pitchFamily="34" charset="0"/>
              </a:rPr>
              <a:t> it is giving me best accuracy as compare to another algorithm.</a:t>
            </a:r>
            <a:endParaRPr lang="en-US" dirty="0"/>
          </a:p>
        </p:txBody>
      </p:sp>
    </p:spTree>
    <p:extLst>
      <p:ext uri="{BB962C8B-B14F-4D97-AF65-F5344CB8AC3E}">
        <p14:creationId xmlns:p14="http://schemas.microsoft.com/office/powerpoint/2010/main" val="1192958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1F22AD-508B-C7C1-B3FB-DE6A8507203A}"/>
              </a:ext>
            </a:extLst>
          </p:cNvPr>
          <p:cNvPicPr>
            <a:picLocks noChangeAspect="1"/>
          </p:cNvPicPr>
          <p:nvPr/>
        </p:nvPicPr>
        <p:blipFill>
          <a:blip r:embed="rId2"/>
          <a:stretch>
            <a:fillRect/>
          </a:stretch>
        </p:blipFill>
        <p:spPr>
          <a:xfrm>
            <a:off x="1222006" y="1258514"/>
            <a:ext cx="7887383" cy="2575783"/>
          </a:xfrm>
          <a:prstGeom prst="rect">
            <a:avLst/>
          </a:prstGeom>
        </p:spPr>
      </p:pic>
      <p:sp>
        <p:nvSpPr>
          <p:cNvPr id="5" name="TextBox 4">
            <a:extLst>
              <a:ext uri="{FF2B5EF4-FFF2-40B4-BE49-F238E27FC236}">
                <a16:creationId xmlns:a16="http://schemas.microsoft.com/office/drawing/2014/main" id="{5D5718F7-AB28-8A3A-28AA-FA148B02606A}"/>
              </a:ext>
            </a:extLst>
          </p:cNvPr>
          <p:cNvSpPr txBox="1"/>
          <p:nvPr/>
        </p:nvSpPr>
        <p:spPr>
          <a:xfrm>
            <a:off x="2232329" y="594562"/>
            <a:ext cx="6102626" cy="369332"/>
          </a:xfrm>
          <a:prstGeom prst="rect">
            <a:avLst/>
          </a:prstGeom>
          <a:noFill/>
        </p:spPr>
        <p:txBody>
          <a:bodyPr wrap="square">
            <a:spAutoFit/>
          </a:bodyPr>
          <a:lstStyle/>
          <a:p>
            <a:pPr algn="ctr"/>
            <a:r>
              <a:rPr lang="en-IN" u="sng" dirty="0">
                <a:solidFill>
                  <a:schemeClr val="tx1">
                    <a:lumMod val="95000"/>
                    <a:lumOff val="5000"/>
                  </a:schemeClr>
                </a:solidFill>
                <a:latin typeface="Algerian" panose="04020705040A02060702" pitchFamily="82" charset="0"/>
              </a:rPr>
              <a:t>HYPER PARAMETER TUNNING</a:t>
            </a:r>
            <a:r>
              <a:rPr lang="en-IN" sz="1200" u="sng" dirty="0">
                <a:solidFill>
                  <a:schemeClr val="tx1">
                    <a:lumMod val="95000"/>
                    <a:lumOff val="5000"/>
                  </a:schemeClr>
                </a:solidFill>
                <a:latin typeface="Algerian" panose="04020705040A02060702" pitchFamily="82" charset="0"/>
              </a:rPr>
              <a:t>:</a:t>
            </a:r>
            <a:endParaRPr lang="en-IN" u="sng" dirty="0">
              <a:solidFill>
                <a:schemeClr val="tx1">
                  <a:lumMod val="95000"/>
                  <a:lumOff val="5000"/>
                </a:schemeClr>
              </a:solidFill>
            </a:endParaRPr>
          </a:p>
        </p:txBody>
      </p:sp>
      <p:sp>
        <p:nvSpPr>
          <p:cNvPr id="7" name="TextBox 6">
            <a:extLst>
              <a:ext uri="{FF2B5EF4-FFF2-40B4-BE49-F238E27FC236}">
                <a16:creationId xmlns:a16="http://schemas.microsoft.com/office/drawing/2014/main" id="{2240F1EC-336E-69B7-AC70-701472E05875}"/>
              </a:ext>
            </a:extLst>
          </p:cNvPr>
          <p:cNvSpPr txBox="1"/>
          <p:nvPr/>
        </p:nvSpPr>
        <p:spPr>
          <a:xfrm>
            <a:off x="755374" y="4128917"/>
            <a:ext cx="9167854" cy="923330"/>
          </a:xfrm>
          <a:prstGeom prst="rect">
            <a:avLst/>
          </a:prstGeom>
          <a:noFill/>
        </p:spPr>
        <p:txBody>
          <a:bodyPr wrap="square">
            <a:spAutoFit/>
          </a:bodyPr>
          <a:lstStyle/>
          <a:p>
            <a:r>
              <a:rPr lang="en-IN" sz="1800" b="1" dirty="0">
                <a:effectLst/>
                <a:latin typeface="Bahnschrift SemiCondensed" panose="020B0502040204020203" pitchFamily="34" charset="0"/>
                <a:ea typeface="Calibri" panose="020F0502020204030204" pitchFamily="34" charset="0"/>
                <a:cs typeface="Times New Roman" panose="02020603050405020304" pitchFamily="18" charset="0"/>
              </a:rPr>
              <a:t>I have </a:t>
            </a:r>
            <a:r>
              <a:rPr lang="en-IN" sz="1800" b="1" dirty="0" err="1">
                <a:effectLst/>
                <a:latin typeface="Bahnschrift SemiCondensed" panose="020B0502040204020203" pitchFamily="34" charset="0"/>
                <a:ea typeface="Calibri" panose="020F0502020204030204" pitchFamily="34" charset="0"/>
                <a:cs typeface="Times New Roman" panose="02020603050405020304" pitchFamily="18" charset="0"/>
              </a:rPr>
              <a:t>choosed</a:t>
            </a:r>
            <a:r>
              <a:rPr lang="en-IN" sz="1800" b="1" dirty="0">
                <a:effectLst/>
                <a:latin typeface="Bahnschrift SemiCondensed" panose="020B0502040204020203" pitchFamily="34" charset="0"/>
                <a:ea typeface="Calibri" panose="020F0502020204030204" pitchFamily="34" charset="0"/>
                <a:cs typeface="Times New Roman" panose="02020603050405020304" pitchFamily="18" charset="0"/>
              </a:rPr>
              <a:t> all parameters of </a:t>
            </a:r>
            <a:r>
              <a:rPr lang="en-IN" b="1" dirty="0" err="1">
                <a:latin typeface="Bahnschrift SemiCondensed" panose="020B0502040204020203" pitchFamily="34" charset="0"/>
                <a:ea typeface="Calibri" panose="020F0502020204030204" pitchFamily="34" charset="0"/>
                <a:cs typeface="Times New Roman" panose="02020603050405020304" pitchFamily="18" charset="0"/>
              </a:rPr>
              <a:t>GradientBoosting</a:t>
            </a:r>
            <a:r>
              <a:rPr lang="en-IN" sz="1800" b="1" dirty="0" err="1">
                <a:effectLst/>
                <a:latin typeface="Bahnschrift SemiCondensed" panose="020B0502040204020203" pitchFamily="34" charset="0"/>
                <a:ea typeface="Calibri" panose="020F0502020204030204" pitchFamily="34" charset="0"/>
                <a:cs typeface="Times New Roman" panose="02020603050405020304" pitchFamily="18" charset="0"/>
              </a:rPr>
              <a:t>Regressor</a:t>
            </a:r>
            <a:r>
              <a:rPr lang="en-IN" sz="1800" b="1" dirty="0">
                <a:effectLst/>
                <a:latin typeface="Bahnschrift SemiCondensed" panose="020B0502040204020203" pitchFamily="34" charset="0"/>
                <a:ea typeface="Calibri" panose="020F0502020204030204" pitchFamily="34" charset="0"/>
                <a:cs typeface="Times New Roman" panose="02020603050405020304" pitchFamily="18" charset="0"/>
              </a:rPr>
              <a:t>, after tunning the model with best parameters I have </a:t>
            </a:r>
            <a:r>
              <a:rPr lang="en-IN" sz="1800" b="1" dirty="0" err="1">
                <a:effectLst/>
                <a:latin typeface="Bahnschrift SemiCondensed" panose="020B0502040204020203" pitchFamily="34" charset="0"/>
                <a:ea typeface="Calibri" panose="020F0502020204030204" pitchFamily="34" charset="0"/>
                <a:cs typeface="Times New Roman" panose="02020603050405020304" pitchFamily="18" charset="0"/>
              </a:rPr>
              <a:t>incresed</a:t>
            </a:r>
            <a:r>
              <a:rPr lang="en-IN" sz="1800" b="1" dirty="0">
                <a:effectLst/>
                <a:latin typeface="Bahnschrift SemiCondensed" panose="020B0502040204020203" pitchFamily="34" charset="0"/>
                <a:ea typeface="Calibri" panose="020F0502020204030204" pitchFamily="34" charset="0"/>
                <a:cs typeface="Times New Roman" panose="02020603050405020304" pitchFamily="18" charset="0"/>
              </a:rPr>
              <a:t> my model accuracy from Also </a:t>
            </a:r>
            <a:r>
              <a:rPr lang="en-IN" sz="1800" b="1" dirty="0" err="1">
                <a:effectLst/>
                <a:latin typeface="Bahnschrift SemiCondensed" panose="020B0502040204020203" pitchFamily="34" charset="0"/>
                <a:ea typeface="Calibri" panose="020F0502020204030204" pitchFamily="34" charset="0"/>
                <a:cs typeface="Times New Roman" panose="02020603050405020304" pitchFamily="18" charset="0"/>
              </a:rPr>
              <a:t>mse</a:t>
            </a:r>
            <a:r>
              <a:rPr lang="en-IN" sz="1800" b="1" dirty="0">
                <a:effectLst/>
                <a:latin typeface="Bahnschrift SemiCondensed" panose="020B0502040204020203" pitchFamily="34" charset="0"/>
                <a:ea typeface="Calibri" panose="020F0502020204030204" pitchFamily="34" charset="0"/>
                <a:cs typeface="Times New Roman" panose="02020603050405020304" pitchFamily="18" charset="0"/>
              </a:rPr>
              <a:t> and </a:t>
            </a:r>
            <a:r>
              <a:rPr lang="en-IN" sz="1800" b="1" dirty="0" err="1">
                <a:effectLst/>
                <a:latin typeface="Bahnschrift SemiCondensed" panose="020B0502040204020203" pitchFamily="34" charset="0"/>
                <a:ea typeface="Calibri" panose="020F0502020204030204" pitchFamily="34" charset="0"/>
                <a:cs typeface="Times New Roman" panose="02020603050405020304" pitchFamily="18" charset="0"/>
              </a:rPr>
              <a:t>rmse</a:t>
            </a:r>
            <a:r>
              <a:rPr lang="en-IN" sz="1800" b="1" dirty="0">
                <a:effectLst/>
                <a:latin typeface="Bahnschrift SemiCondensed" panose="020B0502040204020203" pitchFamily="34" charset="0"/>
                <a:ea typeface="Calibri" panose="020F0502020204030204" pitchFamily="34" charset="0"/>
                <a:cs typeface="Times New Roman" panose="02020603050405020304" pitchFamily="18" charset="0"/>
              </a:rPr>
              <a:t> values has reduced which means error has reduced</a:t>
            </a:r>
            <a:endParaRPr lang="en-US" dirty="0"/>
          </a:p>
        </p:txBody>
      </p:sp>
    </p:spTree>
    <p:extLst>
      <p:ext uri="{BB962C8B-B14F-4D97-AF65-F5344CB8AC3E}">
        <p14:creationId xmlns:p14="http://schemas.microsoft.com/office/powerpoint/2010/main" val="525378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77B96E-FF11-4CF5-1237-0D919AAEED01}"/>
              </a:ext>
            </a:extLst>
          </p:cNvPr>
          <p:cNvPicPr>
            <a:picLocks noChangeAspect="1"/>
          </p:cNvPicPr>
          <p:nvPr/>
        </p:nvPicPr>
        <p:blipFill>
          <a:blip r:embed="rId2"/>
          <a:stretch>
            <a:fillRect/>
          </a:stretch>
        </p:blipFill>
        <p:spPr>
          <a:xfrm>
            <a:off x="2782572" y="1492330"/>
            <a:ext cx="5052498" cy="708721"/>
          </a:xfrm>
          <a:prstGeom prst="rect">
            <a:avLst/>
          </a:prstGeom>
        </p:spPr>
      </p:pic>
      <p:sp>
        <p:nvSpPr>
          <p:cNvPr id="5" name="TextBox 4">
            <a:extLst>
              <a:ext uri="{FF2B5EF4-FFF2-40B4-BE49-F238E27FC236}">
                <a16:creationId xmlns:a16="http://schemas.microsoft.com/office/drawing/2014/main" id="{440AD50B-0D83-83FA-07A5-64CF3F463A89}"/>
              </a:ext>
            </a:extLst>
          </p:cNvPr>
          <p:cNvSpPr txBox="1"/>
          <p:nvPr/>
        </p:nvSpPr>
        <p:spPr>
          <a:xfrm>
            <a:off x="3782833" y="610463"/>
            <a:ext cx="6102626" cy="369332"/>
          </a:xfrm>
          <a:prstGeom prst="rect">
            <a:avLst/>
          </a:prstGeom>
          <a:noFill/>
        </p:spPr>
        <p:txBody>
          <a:bodyPr wrap="square">
            <a:spAutoFit/>
          </a:bodyPr>
          <a:lstStyle/>
          <a:p>
            <a:r>
              <a:rPr lang="en-IN" u="sng" dirty="0">
                <a:solidFill>
                  <a:schemeClr val="tx1">
                    <a:lumMod val="95000"/>
                    <a:lumOff val="5000"/>
                  </a:schemeClr>
                </a:solidFill>
                <a:latin typeface="Algerian" panose="04020705040A02060702" pitchFamily="82" charset="0"/>
              </a:rPr>
              <a:t>Saving model </a:t>
            </a:r>
            <a:endParaRPr lang="en-US" dirty="0"/>
          </a:p>
        </p:txBody>
      </p:sp>
      <p:sp>
        <p:nvSpPr>
          <p:cNvPr id="7" name="TextBox 6">
            <a:extLst>
              <a:ext uri="{FF2B5EF4-FFF2-40B4-BE49-F238E27FC236}">
                <a16:creationId xmlns:a16="http://schemas.microsoft.com/office/drawing/2014/main" id="{60B6FE43-C2D4-29E3-31B9-6489019793D6}"/>
              </a:ext>
            </a:extLst>
          </p:cNvPr>
          <p:cNvSpPr txBox="1"/>
          <p:nvPr/>
        </p:nvSpPr>
        <p:spPr>
          <a:xfrm>
            <a:off x="2375453" y="2538767"/>
            <a:ext cx="6102626" cy="965457"/>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Bahnschrift SemiCondensed" panose="020B0502040204020203" pitchFamily="34" charset="0"/>
                <a:ea typeface="Calibri" panose="020F0502020204030204" pitchFamily="34" charset="0"/>
                <a:cs typeface="Calibri" panose="020F0502020204030204" pitchFamily="34" charset="0"/>
              </a:rPr>
              <a:t>I have predicted the </a:t>
            </a:r>
            <a:r>
              <a:rPr lang="en-IN" b="1" dirty="0" err="1">
                <a:latin typeface="Bahnschrift SemiCondensed" panose="020B0502040204020203" pitchFamily="34" charset="0"/>
                <a:ea typeface="Calibri" panose="020F0502020204030204" pitchFamily="34" charset="0"/>
                <a:cs typeface="Calibri" panose="020F0502020204030204" pitchFamily="34" charset="0"/>
              </a:rPr>
              <a:t>flight</a:t>
            </a:r>
            <a:r>
              <a:rPr lang="en-IN" sz="1800" b="1" dirty="0" err="1">
                <a:effectLst/>
                <a:latin typeface="Bahnschrift SemiCondensed" panose="020B0502040204020203" pitchFamily="34" charset="0"/>
                <a:ea typeface="Calibri" panose="020F0502020204030204" pitchFamily="34" charset="0"/>
                <a:cs typeface="Calibri" panose="020F0502020204030204" pitchFamily="34" charset="0"/>
              </a:rPr>
              <a:t>Price</a:t>
            </a:r>
            <a:r>
              <a:rPr lang="en-IN" sz="1800" b="1" dirty="0">
                <a:effectLst/>
                <a:latin typeface="Bahnschrift SemiCondensed" panose="020B0502040204020203" pitchFamily="34" charset="0"/>
                <a:ea typeface="Calibri" panose="020F0502020204030204" pitchFamily="34" charset="0"/>
                <a:cs typeface="Calibri" panose="020F0502020204030204" pitchFamily="34" charset="0"/>
              </a:rPr>
              <a:t> for test dataset using saved model of train dataset, and the predictions look good. I have also saved my predictions for further analysis</a:t>
            </a:r>
            <a:r>
              <a:rPr lang="en-IN" sz="1800" b="1"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4628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E56C-D065-440F-B461-AEF18F2AD9C2}"/>
              </a:ext>
            </a:extLst>
          </p:cNvPr>
          <p:cNvSpPr>
            <a:spLocks noGrp="1"/>
          </p:cNvSpPr>
          <p:nvPr>
            <p:ph type="title"/>
          </p:nvPr>
        </p:nvSpPr>
        <p:spPr>
          <a:xfrm>
            <a:off x="838200" y="530087"/>
            <a:ext cx="10515600" cy="960092"/>
          </a:xfrm>
        </p:spPr>
        <p:txBody>
          <a:bodyPr/>
          <a:lstStyle/>
          <a:p>
            <a:r>
              <a:rPr lang="en-IN" b="1" dirty="0"/>
              <a:t>CONCLUSION</a:t>
            </a:r>
          </a:p>
        </p:txBody>
      </p:sp>
      <p:sp>
        <p:nvSpPr>
          <p:cNvPr id="3" name="Content Placeholder 2">
            <a:extLst>
              <a:ext uri="{FF2B5EF4-FFF2-40B4-BE49-F238E27FC236}">
                <a16:creationId xmlns:a16="http://schemas.microsoft.com/office/drawing/2014/main" id="{33A5ABDB-7172-41C6-8F36-4D9DDCCBFB29}"/>
              </a:ext>
            </a:extLst>
          </p:cNvPr>
          <p:cNvSpPr>
            <a:spLocks noGrp="1"/>
          </p:cNvSpPr>
          <p:nvPr>
            <p:ph idx="1"/>
          </p:nvPr>
        </p:nvSpPr>
        <p:spPr>
          <a:xfrm>
            <a:off x="2589212" y="1490179"/>
            <a:ext cx="8915400" cy="5367821"/>
          </a:xfrm>
        </p:spPr>
        <p:txBody>
          <a:bodyPr>
            <a:normAutofit fontScale="62500" lnSpcReduction="20000"/>
          </a:bodyPr>
          <a:lstStyle/>
          <a:p>
            <a:pPr marL="0" lvl="0" indent="0">
              <a:lnSpc>
                <a:spcPct val="107000"/>
              </a:lnSpc>
              <a:buNone/>
            </a:pPr>
            <a:r>
              <a:rPr lang="en-IN" sz="2900" b="1" dirty="0">
                <a:effectLst/>
                <a:latin typeface="Calibri" panose="020F0502020204030204" pitchFamily="34" charset="0"/>
                <a:ea typeface="Calibri" panose="020F0502020204030204" pitchFamily="34" charset="0"/>
                <a:cs typeface="Times New Roman" panose="02020603050405020304" pitchFamily="18" charset="0"/>
              </a:rPr>
              <a:t>    Learning Outcomes of the Study in respect of Data Science</a:t>
            </a:r>
          </a:p>
          <a:p>
            <a:pPr indent="0">
              <a:lnSpc>
                <a:spcPct val="107000"/>
              </a:lnSpc>
              <a:buNone/>
            </a:pPr>
            <a:r>
              <a:rPr lang="en-IN" sz="2900" dirty="0">
                <a:effectLst/>
                <a:latin typeface="Calibri" panose="020F0502020204030204" pitchFamily="34" charset="0"/>
                <a:ea typeface="Calibri" panose="020F0502020204030204" pitchFamily="34" charset="0"/>
                <a:cs typeface="Times New Roman" panose="02020603050405020304" pitchFamily="18" charset="0"/>
              </a:rPr>
              <a:t> </a:t>
            </a:r>
          </a:p>
          <a:p>
            <a:pPr indent="0">
              <a:lnSpc>
                <a:spcPct val="107000"/>
              </a:lnSpc>
              <a:buNone/>
            </a:pPr>
            <a:r>
              <a:rPr lang="en-IN" sz="2900" dirty="0">
                <a:effectLst/>
                <a:latin typeface="Calibri" panose="020F0502020204030204" pitchFamily="34" charset="0"/>
                <a:ea typeface="Calibri" panose="020F0502020204030204" pitchFamily="34" charset="0"/>
                <a:cs typeface="Times New Roman" panose="02020603050405020304" pitchFamily="18" charset="0"/>
              </a:rPr>
              <a:t>The above research will help our client to study the latest flight price market and with the help of the model built he can easily predict the price ranges of the flight, and also will helps him to understand Based on what factors the fight price is decided. </a:t>
            </a:r>
          </a:p>
          <a:p>
            <a:pPr indent="0">
              <a:lnSpc>
                <a:spcPct val="107000"/>
              </a:lnSpc>
              <a:buNone/>
            </a:pPr>
            <a:endParaRPr lang="en-IN" sz="2900" b="1"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r>
              <a:rPr lang="en-IN" sz="2900" b="1" dirty="0">
                <a:effectLs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p>
          <a:p>
            <a:pPr indent="0">
              <a:lnSpc>
                <a:spcPct val="107000"/>
              </a:lnSpc>
              <a:buNone/>
            </a:pPr>
            <a:endParaRPr lang="en-IN" sz="2900" b="1"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29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in the volatile changing market we have taken the data, to be more precise we have taken the data at the time of pandemic and recent data, so when the pandemic ends the market correction might happen slowly. So based on that again the deciding factors of the might change and we have shortlisted and taken these data from the important cities across </a:t>
            </a:r>
            <a:r>
              <a:rPr lang="en-IN" sz="2900" dirty="0" err="1">
                <a:effectLst/>
                <a:latin typeface="Calibri" panose="020F0502020204030204" pitchFamily="34" charset="0"/>
                <a:ea typeface="Calibri" panose="020F0502020204030204" pitchFamily="34" charset="0"/>
                <a:cs typeface="Times New Roman" panose="02020603050405020304" pitchFamily="18" charset="0"/>
              </a:rPr>
              <a:t>india</a:t>
            </a:r>
            <a:r>
              <a:rPr lang="en-IN" sz="2900" dirty="0">
                <a:effectLst/>
                <a:latin typeface="Calibri" panose="020F0502020204030204" pitchFamily="34" charset="0"/>
                <a:ea typeface="Calibri" panose="020F0502020204030204" pitchFamily="34" charset="0"/>
                <a:cs typeface="Times New Roman" panose="02020603050405020304" pitchFamily="18" charset="0"/>
              </a:rPr>
              <a:t>, if the customer is from the different city our model might fail to predict the accuracy prize of that flight. </a:t>
            </a: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86234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EBB16-BF87-4556-B422-D4FECD5A5331}"/>
              </a:ext>
            </a:extLst>
          </p:cNvPr>
          <p:cNvSpPr txBox="1"/>
          <p:nvPr/>
        </p:nvSpPr>
        <p:spPr>
          <a:xfrm>
            <a:off x="1570809" y="0"/>
            <a:ext cx="6093822" cy="5016758"/>
          </a:xfrm>
          <a:prstGeom prst="rect">
            <a:avLst/>
          </a:prstGeom>
          <a:noFill/>
        </p:spPr>
        <p:txBody>
          <a:bodyPr wrap="square">
            <a:spAutoFit/>
          </a:bodyPr>
          <a:lstStyle/>
          <a:p>
            <a:r>
              <a:rPr lang="en-US" sz="6600" dirty="0">
                <a:latin typeface="Arial Black" panose="020B0A04020102020204" pitchFamily="34" charset="0"/>
              </a:rPr>
              <a:t>          </a:t>
            </a:r>
            <a:r>
              <a:rPr lang="en-US" sz="6600" u="dottedHeavy" dirty="0">
                <a:solidFill>
                  <a:srgbClr val="FF0000"/>
                </a:solidFill>
                <a:latin typeface="Arial Black" panose="020B0A04020102020204" pitchFamily="34" charset="0"/>
              </a:rPr>
              <a:t>THANK</a:t>
            </a:r>
            <a:r>
              <a:rPr lang="en-US" dirty="0">
                <a:latin typeface="Arial Black" panose="020B0A04020102020204" pitchFamily="34" charset="0"/>
              </a:rPr>
              <a:t>                               </a:t>
            </a:r>
          </a:p>
          <a:p>
            <a:endParaRPr lang="en-US" dirty="0"/>
          </a:p>
          <a:p>
            <a:endParaRPr lang="en-US" dirty="0"/>
          </a:p>
          <a:p>
            <a:endParaRPr lang="en-US" dirty="0"/>
          </a:p>
          <a:p>
            <a:endParaRPr lang="en-US" dirty="0"/>
          </a:p>
          <a:p>
            <a:endParaRPr lang="en-US" dirty="0"/>
          </a:p>
          <a:p>
            <a:endParaRPr lang="en-US" dirty="0"/>
          </a:p>
          <a:p>
            <a:r>
              <a:rPr lang="en-US" sz="8000" dirty="0">
                <a:latin typeface="Arial Black" panose="020B0A04020102020204" pitchFamily="34" charset="0"/>
              </a:rPr>
              <a:t> YOU</a:t>
            </a:r>
            <a:endParaRPr lang="en-IN" sz="8000" dirty="0">
              <a:latin typeface="Arial Black" panose="020B0A04020102020204" pitchFamily="34" charset="0"/>
            </a:endParaRPr>
          </a:p>
        </p:txBody>
      </p:sp>
      <p:pic>
        <p:nvPicPr>
          <p:cNvPr id="5" name="Picture 4">
            <a:extLst>
              <a:ext uri="{FF2B5EF4-FFF2-40B4-BE49-F238E27FC236}">
                <a16:creationId xmlns:a16="http://schemas.microsoft.com/office/drawing/2014/main" id="{DF32D268-47BA-4E4A-9CDB-74A9218E0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720" y="2250538"/>
            <a:ext cx="4701286" cy="1672739"/>
          </a:xfrm>
          <a:prstGeom prst="rect">
            <a:avLst/>
          </a:prstGeom>
        </p:spPr>
      </p:pic>
    </p:spTree>
    <p:extLst>
      <p:ext uri="{BB962C8B-B14F-4D97-AF65-F5344CB8AC3E}">
        <p14:creationId xmlns:p14="http://schemas.microsoft.com/office/powerpoint/2010/main" val="133998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4224-FB4A-4E06-8777-6DBF7F9BD55F}"/>
              </a:ext>
            </a:extLst>
          </p:cNvPr>
          <p:cNvSpPr>
            <a:spLocks noGrp="1"/>
          </p:cNvSpPr>
          <p:nvPr>
            <p:ph type="title"/>
          </p:nvPr>
        </p:nvSpPr>
        <p:spPr>
          <a:xfrm>
            <a:off x="1102787" y="267191"/>
            <a:ext cx="9603275" cy="1049235"/>
          </a:xfrm>
        </p:spPr>
        <p:txBody>
          <a:bodyPr/>
          <a:lstStyle/>
          <a:p>
            <a:r>
              <a:rPr lang="en-IN" b="1" dirty="0"/>
              <a:t>INTRODUCTION</a:t>
            </a:r>
          </a:p>
        </p:txBody>
      </p:sp>
      <p:sp>
        <p:nvSpPr>
          <p:cNvPr id="3" name="Content Placeholder 2">
            <a:extLst>
              <a:ext uri="{FF2B5EF4-FFF2-40B4-BE49-F238E27FC236}">
                <a16:creationId xmlns:a16="http://schemas.microsoft.com/office/drawing/2014/main" id="{44CE6B7D-9836-4464-BE52-513F7A3B0B41}"/>
              </a:ext>
            </a:extLst>
          </p:cNvPr>
          <p:cNvSpPr>
            <a:spLocks noGrp="1"/>
          </p:cNvSpPr>
          <p:nvPr>
            <p:ph idx="1"/>
          </p:nvPr>
        </p:nvSpPr>
        <p:spPr>
          <a:xfrm>
            <a:off x="1175192" y="1144106"/>
            <a:ext cx="10334936" cy="4418324"/>
          </a:xfrm>
        </p:spPr>
        <p:txBody>
          <a:bodyPr>
            <a:noAutofit/>
          </a:bodyPr>
          <a:lstStyle/>
          <a:p>
            <a:pPr marL="0" indent="0">
              <a:buNone/>
            </a:pPr>
            <a:r>
              <a:rPr lang="en-US" sz="1600" dirty="0"/>
              <a:t>• </a:t>
            </a:r>
            <a:r>
              <a:rPr lang="en-US" sz="1600" b="1" dirty="0"/>
              <a:t>Business Problem Framing </a:t>
            </a:r>
          </a:p>
          <a:p>
            <a:pPr marL="0" indent="0">
              <a:buNone/>
            </a:pPr>
            <a:endParaRPr lang="en-US" sz="1600" dirty="0"/>
          </a:p>
          <a:p>
            <a:pPr marL="0" indent="0">
              <a:buNone/>
            </a:pPr>
            <a:r>
              <a:rPr lang="en-US" sz="1600" dirty="0"/>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a:t>
            </a:r>
          </a:p>
          <a:p>
            <a:pPr marL="0" indent="0">
              <a:buNone/>
            </a:pPr>
            <a:r>
              <a:rPr lang="en-US" sz="1600" dirty="0"/>
              <a:t>• </a:t>
            </a:r>
            <a:r>
              <a:rPr lang="en-US" sz="1600" b="1" dirty="0"/>
              <a:t>Conceptual Background of the Domain Problem </a:t>
            </a:r>
          </a:p>
          <a:p>
            <a:pPr marL="0" indent="0">
              <a:buNone/>
            </a:pPr>
            <a:r>
              <a:rPr lang="en-US" sz="1600" dirty="0"/>
              <a:t>Airline companies use complex algorithms to calculate flight prices given various conditions present at that particular time. These methods take financial, marketing, and various social factors into account to predict flight prices. 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 </a:t>
            </a:r>
            <a:endParaRPr lang="en-IN" sz="1600" dirty="0"/>
          </a:p>
        </p:txBody>
      </p:sp>
    </p:spTree>
    <p:extLst>
      <p:ext uri="{BB962C8B-B14F-4D97-AF65-F5344CB8AC3E}">
        <p14:creationId xmlns:p14="http://schemas.microsoft.com/office/powerpoint/2010/main" val="158678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23F6-ACB3-474F-8AD8-B689CB0A28B8}"/>
              </a:ext>
            </a:extLst>
          </p:cNvPr>
          <p:cNvSpPr>
            <a:spLocks noGrp="1"/>
          </p:cNvSpPr>
          <p:nvPr>
            <p:ph type="title"/>
          </p:nvPr>
        </p:nvSpPr>
        <p:spPr>
          <a:xfrm>
            <a:off x="596348" y="245164"/>
            <a:ext cx="10515600" cy="754743"/>
          </a:xfrm>
        </p:spPr>
        <p:txBody>
          <a:bodyPr/>
          <a:lstStyle/>
          <a:p>
            <a:r>
              <a:rPr lang="en-IN" b="1" dirty="0"/>
              <a:t>DATA COLLECTION USING WEB SCRAPING</a:t>
            </a:r>
          </a:p>
        </p:txBody>
      </p:sp>
      <p:pic>
        <p:nvPicPr>
          <p:cNvPr id="5" name="Content Placeholder 4">
            <a:extLst>
              <a:ext uri="{FF2B5EF4-FFF2-40B4-BE49-F238E27FC236}">
                <a16:creationId xmlns:a16="http://schemas.microsoft.com/office/drawing/2014/main" id="{515D02AC-D17D-46FC-BEC2-9BA6E355EC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23" y="1990149"/>
            <a:ext cx="5788485" cy="4341365"/>
          </a:xfrm>
        </p:spPr>
      </p:pic>
      <p:pic>
        <p:nvPicPr>
          <p:cNvPr id="7" name="Picture 6">
            <a:extLst>
              <a:ext uri="{FF2B5EF4-FFF2-40B4-BE49-F238E27FC236}">
                <a16:creationId xmlns:a16="http://schemas.microsoft.com/office/drawing/2014/main" id="{E9B2E355-BEE2-4AAE-AF88-718FC89C3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608" y="1990149"/>
            <a:ext cx="5680357" cy="4341366"/>
          </a:xfrm>
          <a:prstGeom prst="rect">
            <a:avLst/>
          </a:prstGeom>
        </p:spPr>
      </p:pic>
      <p:sp>
        <p:nvSpPr>
          <p:cNvPr id="8" name="TextBox 7">
            <a:extLst>
              <a:ext uri="{FF2B5EF4-FFF2-40B4-BE49-F238E27FC236}">
                <a16:creationId xmlns:a16="http://schemas.microsoft.com/office/drawing/2014/main" id="{FA1AB16D-5A41-46FF-9893-C0FBA12F8F35}"/>
              </a:ext>
            </a:extLst>
          </p:cNvPr>
          <p:cNvSpPr txBox="1"/>
          <p:nvPr/>
        </p:nvSpPr>
        <p:spPr>
          <a:xfrm>
            <a:off x="596348" y="1023972"/>
            <a:ext cx="10349948" cy="646331"/>
          </a:xfrm>
          <a:prstGeom prst="rect">
            <a:avLst/>
          </a:prstGeom>
          <a:noFill/>
        </p:spPr>
        <p:txBody>
          <a:bodyPr wrap="square" rtlCol="0">
            <a:spAutoFit/>
          </a:bodyPr>
          <a:lstStyle/>
          <a:p>
            <a:r>
              <a:rPr lang="en-IN" dirty="0"/>
              <a:t>I have used here selenium for web scraping </a:t>
            </a:r>
          </a:p>
          <a:p>
            <a:endParaRPr lang="en-IN" dirty="0"/>
          </a:p>
        </p:txBody>
      </p:sp>
    </p:spTree>
    <p:extLst>
      <p:ext uri="{BB962C8B-B14F-4D97-AF65-F5344CB8AC3E}">
        <p14:creationId xmlns:p14="http://schemas.microsoft.com/office/powerpoint/2010/main" val="391818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EFD29-0F96-4BF5-CEF8-CAB69D20B62D}"/>
              </a:ext>
            </a:extLst>
          </p:cNvPr>
          <p:cNvSpPr txBox="1"/>
          <p:nvPr/>
        </p:nvSpPr>
        <p:spPr>
          <a:xfrm>
            <a:off x="1046076" y="415378"/>
            <a:ext cx="9042400" cy="4610108"/>
          </a:xfrm>
          <a:prstGeom prst="rect">
            <a:avLst/>
          </a:prstGeom>
          <a:noFill/>
        </p:spPr>
        <p:txBody>
          <a:bodyPr wrap="square">
            <a:spAutoFit/>
          </a:bodyPr>
          <a:lstStyle/>
          <a:p>
            <a:pPr marL="285750" lvl="0" indent="-285750">
              <a:lnSpc>
                <a:spcPct val="107000"/>
              </a:lnSpc>
              <a:buFont typeface="Arial" panose="020B0604020202020204" pitchFamily="34" charset="0"/>
              <a:buChar char="•"/>
            </a:pP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a:p>
            <a:pPr algn="ctr">
              <a:lnSpc>
                <a:spcPct val="107000"/>
              </a:lnSpc>
            </a:pPr>
            <a:r>
              <a:rPr lang="en-US" sz="2400" u="sng" dirty="0">
                <a:solidFill>
                  <a:schemeClr val="tx1">
                    <a:lumMod val="95000"/>
                    <a:lumOff val="5000"/>
                  </a:schemeClr>
                </a:solidFill>
                <a:latin typeface="Algerian" panose="04020705040A02060702" pitchFamily="82" charset="0"/>
              </a:rPr>
              <a:t>Exploratory data analysis</a:t>
            </a:r>
          </a:p>
          <a:p>
            <a:pPr lvl="0">
              <a:lnSpc>
                <a:spcPct val="107000"/>
              </a:lnSpc>
            </a:pP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endParaRPr lang="en-IN" dirty="0">
              <a:latin typeface="Bahnschrift SemiCondensed" panose="020B0502040204020203"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As a first step I have imported required libraries and I have imported both the datasets which were in csv format </a:t>
            </a:r>
          </a:p>
          <a:p>
            <a:pPr marL="342900" lvl="0" indent="-342900">
              <a:lnSpc>
                <a:spcPct val="107000"/>
              </a:lnSpc>
              <a:buFont typeface="Wingdings" panose="05000000000000000000" pitchFamily="2" charset="2"/>
              <a:buChar char=""/>
            </a:pP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Then I did all th</a:t>
            </a:r>
            <a:r>
              <a:rPr lang="en-IN" sz="1800" dirty="0">
                <a:effectLst/>
                <a:latin typeface="Bahnschrift SemiCondensed" panose="020B0502040204020203" pitchFamily="34" charset="0"/>
                <a:ea typeface="Calibri" panose="020F0502020204030204" pitchFamily="34" charset="0"/>
                <a:cs typeface="Calibri" panose="020F0502020204030204" pitchFamily="34" charset="0"/>
              </a:rPr>
              <a:t>e  statistical analysis like checking shape, </a:t>
            </a:r>
            <a:r>
              <a:rPr lang="en-IN" sz="1800" dirty="0" err="1">
                <a:effectLst/>
                <a:latin typeface="Bahnschrift SemiCondensed" panose="020B0502040204020203" pitchFamily="34" charset="0"/>
                <a:ea typeface="Calibri" panose="020F0502020204030204" pitchFamily="34" charset="0"/>
                <a:cs typeface="Calibri" panose="020F0502020204030204" pitchFamily="34" charset="0"/>
              </a:rPr>
              <a:t>nunique</a:t>
            </a:r>
            <a:r>
              <a:rPr lang="en-IN" sz="1800" dirty="0">
                <a:effectLst/>
                <a:latin typeface="Bahnschrift SemiCondensed" panose="020B0502040204020203" pitchFamily="34" charset="0"/>
                <a:ea typeface="Calibri" panose="020F0502020204030204" pitchFamily="34" charset="0"/>
                <a:cs typeface="Calibri" panose="020F0502020204030204" pitchFamily="34" charset="0"/>
              </a:rPr>
              <a:t>, value counts, info etc…..</a:t>
            </a:r>
          </a:p>
          <a:p>
            <a:pPr lvl="0">
              <a:lnSpc>
                <a:spcPct val="107000"/>
              </a:lnSpc>
            </a:pPr>
            <a:r>
              <a:rPr lang="en-IN" sz="1800" dirty="0">
                <a:effectLst/>
                <a:latin typeface="Bahnschrift SemiCondensed" panose="020B0502040204020203" pitchFamily="34" charset="0"/>
                <a:ea typeface="Calibri" panose="020F0502020204030204" pitchFamily="34" charset="0"/>
                <a:cs typeface="Calibri" panose="020F0502020204030204" pitchFamily="34" charset="0"/>
              </a:rPr>
              <a:t> </a:t>
            </a:r>
          </a:p>
          <a:p>
            <a:pPr marL="285750" lvl="0" indent="-285750">
              <a:lnSpc>
                <a:spcPct val="107000"/>
              </a:lnSpc>
              <a:buFont typeface="Arial" panose="020B0604020202020204" pitchFamily="34" charset="0"/>
              <a:buChar char="•"/>
            </a:pPr>
            <a:r>
              <a:rPr lang="en-IN" sz="1800" dirty="0">
                <a:effectLst/>
                <a:latin typeface="Bahnschrift SemiCondensed" panose="020B0502040204020203" pitchFamily="34" charset="0"/>
                <a:ea typeface="Calibri" panose="020F0502020204030204" pitchFamily="34" charset="0"/>
                <a:cs typeface="Calibri" panose="020F0502020204030204" pitchFamily="34" charset="0"/>
              </a:rPr>
              <a:t>While checking the info of the datasets I found some columns with more than </a:t>
            </a:r>
            <a:r>
              <a:rPr lang="en-IN" dirty="0">
                <a:latin typeface="Bahnschrift SemiCondensed" panose="020B0502040204020203" pitchFamily="34" charset="0"/>
                <a:ea typeface="Calibri" panose="020F0502020204030204" pitchFamily="34" charset="0"/>
                <a:cs typeface="Calibri" panose="020F0502020204030204" pitchFamily="34" charset="0"/>
              </a:rPr>
              <a:t>0</a:t>
            </a:r>
            <a:r>
              <a:rPr lang="en-IN" sz="1800" dirty="0">
                <a:effectLst/>
                <a:latin typeface="Bahnschrift SemiCondensed" panose="020B0502040204020203" pitchFamily="34" charset="0"/>
                <a:ea typeface="Calibri" panose="020F0502020204030204" pitchFamily="34" charset="0"/>
                <a:cs typeface="Calibri" panose="020F0502020204030204" pitchFamily="34" charset="0"/>
              </a:rPr>
              <a:t>% null values</a:t>
            </a:r>
            <a:r>
              <a:rPr lang="en-IN" dirty="0">
                <a:latin typeface="Bahnschrift SemiCondensed" panose="020B0502040204020203" pitchFamily="34" charset="0"/>
                <a:ea typeface="Calibri" panose="020F0502020204030204" pitchFamily="34" charset="0"/>
                <a:cs typeface="Calibri" panose="020F0502020204030204" pitchFamily="34" charset="0"/>
              </a:rPr>
              <a:t> .</a:t>
            </a:r>
            <a:endParaRPr lang="en-IN" sz="1800" dirty="0">
              <a:effectLst/>
              <a:latin typeface="Bahnschrift SemiCondensed" panose="020B0502040204020203" pitchFamily="34" charset="0"/>
              <a:ea typeface="Calibri" panose="020F0502020204030204" pitchFamily="34" charset="0"/>
              <a:cs typeface="Calibri" panose="020F0502020204030204" pitchFamily="34" charset="0"/>
            </a:endParaRPr>
          </a:p>
          <a:p>
            <a:pPr lvl="0">
              <a:lnSpc>
                <a:spcPct val="107000"/>
              </a:lnSpc>
            </a:pPr>
            <a:endParaRPr lang="en-IN" sz="1800" dirty="0">
              <a:effectLst/>
              <a:latin typeface="Bahnschrift SemiCondensed" panose="020B0502040204020203" pitchFamily="34" charset="0"/>
              <a:ea typeface="Calibri" panose="020F0502020204030204" pitchFamily="34" charset="0"/>
              <a:cs typeface="Calibri" panose="020F0502020204030204" pitchFamily="34" charset="0"/>
            </a:endParaRPr>
          </a:p>
          <a:p>
            <a:pPr marL="285750" lvl="0" indent="-285750">
              <a:lnSpc>
                <a:spcPct val="107000"/>
              </a:lnSpc>
              <a:buFont typeface="Arial" panose="020B0604020202020204" pitchFamily="34" charset="0"/>
              <a:buChar char="•"/>
            </a:pPr>
            <a:r>
              <a:rPr lang="en-IN" sz="1800" dirty="0">
                <a:effectLst/>
                <a:latin typeface="Bahnschrift SemiCondensed" panose="020B0502040204020203" pitchFamily="34" charset="0"/>
                <a:ea typeface="Calibri" panose="020F0502020204030204" pitchFamily="34" charset="0"/>
                <a:cs typeface="Calibri" panose="020F0502020204030204" pitchFamily="34" charset="0"/>
              </a:rPr>
              <a:t>Then while looking into the value counts I found some columns with more than values this also creates skewness in the model and there are chances of getting model bias so I have dropped those columns.</a:t>
            </a:r>
          </a:p>
          <a:p>
            <a:pPr marL="285750" lvl="0" indent="-285750">
              <a:lnSpc>
                <a:spcPct val="107000"/>
              </a:lnSpc>
              <a:buFont typeface="Arial" panose="020B0604020202020204" pitchFamily="34" charset="0"/>
              <a:buChar char="•"/>
            </a:pP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100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A5E595-31E0-CFB9-2005-1E75AD48F447}"/>
              </a:ext>
            </a:extLst>
          </p:cNvPr>
          <p:cNvSpPr txBox="1"/>
          <p:nvPr/>
        </p:nvSpPr>
        <p:spPr>
          <a:xfrm>
            <a:off x="159657" y="548304"/>
            <a:ext cx="9231086" cy="6083717"/>
          </a:xfrm>
          <a:prstGeom prst="rect">
            <a:avLst/>
          </a:prstGeom>
          <a:noFill/>
        </p:spPr>
        <p:txBody>
          <a:bodyPr wrap="square">
            <a:spAutoFit/>
          </a:bodyPr>
          <a:lstStyle/>
          <a:p>
            <a:pPr algn="ctr">
              <a:spcBef>
                <a:spcPts val="300"/>
              </a:spcBef>
              <a:spcAft>
                <a:spcPts val="800"/>
              </a:spcAft>
            </a:pPr>
            <a:r>
              <a:rPr lang="en-US" sz="2800" u="sng" dirty="0">
                <a:solidFill>
                  <a:schemeClr val="accent1"/>
                </a:solidFill>
                <a:latin typeface="Algerian" panose="04020705040A02060702" pitchFamily="82" charset="0"/>
              </a:rPr>
              <a:t>Exploratory data analysis</a:t>
            </a:r>
          </a:p>
          <a:p>
            <a:pPr marL="285750" indent="-285750">
              <a:spcBef>
                <a:spcPts val="300"/>
              </a:spcBef>
              <a:spcAft>
                <a:spcPts val="800"/>
              </a:spcAft>
              <a:buFont typeface="Arial" panose="020B0604020202020204" pitchFamily="34" charset="0"/>
              <a:buChar char="•"/>
            </a:pPr>
            <a:endParaRPr lang="en-US" dirty="0">
              <a:latin typeface="Bahnschrift SemiCondensed" panose="020B0502040204020203" pitchFamily="34" charset="0"/>
            </a:endParaRPr>
          </a:p>
          <a:p>
            <a:pPr marL="285750" indent="-285750">
              <a:spcBef>
                <a:spcPts val="300"/>
              </a:spcBef>
              <a:spcAft>
                <a:spcPts val="800"/>
              </a:spcAft>
              <a:buFont typeface="Arial" panose="020B0604020202020204" pitchFamily="34" charset="0"/>
              <a:buChar char="•"/>
            </a:pPr>
            <a:r>
              <a:rPr lang="en-US" dirty="0">
                <a:latin typeface="Bahnschrift SemiCondensed" panose="020B0502040204020203" pitchFamily="34" charset="0"/>
              </a:rPr>
              <a:t>First of all I checked all of my dataset, and I found very easy Like shape, and the types of columns and also I checked info of columns . and I dropped some columns there. And while checking null values , I found null values in some columns and I removed all of my null values with the help of imputation method. </a:t>
            </a:r>
          </a:p>
          <a:p>
            <a:pPr marL="285750" indent="-285750">
              <a:spcBef>
                <a:spcPts val="300"/>
              </a:spcBef>
              <a:spcAft>
                <a:spcPts val="800"/>
              </a:spcAft>
              <a:buFont typeface="Arial" panose="020B0604020202020204" pitchFamily="34" charset="0"/>
              <a:buChar char="•"/>
            </a:pPr>
            <a:endParaRPr lang="en-US" dirty="0">
              <a:latin typeface="Bahnschrift SemiCondensed" panose="020B0502040204020203" pitchFamily="34" charset="0"/>
            </a:endParaRPr>
          </a:p>
          <a:p>
            <a:pPr marL="285750" indent="-285750">
              <a:spcBef>
                <a:spcPts val="300"/>
              </a:spcBef>
              <a:spcAft>
                <a:spcPts val="800"/>
              </a:spcAft>
              <a:buFont typeface="Arial" panose="020B0604020202020204" pitchFamily="34" charset="0"/>
              <a:buChar char="•"/>
            </a:pPr>
            <a:r>
              <a:rPr lang="en-US" dirty="0">
                <a:latin typeface="Bahnschrift SemiCondensed" panose="020B0502040204020203" pitchFamily="34" charset="0"/>
              </a:rPr>
              <a:t>And after that I dropped two columns , 1</a:t>
            </a:r>
            <a:r>
              <a:rPr lang="en-US" baseline="30000" dirty="0">
                <a:latin typeface="Bahnschrift SemiCondensed" panose="020B0502040204020203" pitchFamily="34" charset="0"/>
              </a:rPr>
              <a:t>st</a:t>
            </a:r>
            <a:r>
              <a:rPr lang="en-US" dirty="0">
                <a:latin typeface="Bahnschrift SemiCondensed" panose="020B0502040204020203" pitchFamily="34" charset="0"/>
              </a:rPr>
              <a:t> one was ID and the 2</a:t>
            </a:r>
            <a:r>
              <a:rPr lang="en-US" baseline="30000" dirty="0">
                <a:latin typeface="Bahnschrift SemiCondensed" panose="020B0502040204020203" pitchFamily="34" charset="0"/>
              </a:rPr>
              <a:t>nd</a:t>
            </a:r>
            <a:r>
              <a:rPr lang="en-US" dirty="0">
                <a:latin typeface="Bahnschrift SemiCondensed" panose="020B0502040204020203" pitchFamily="34" charset="0"/>
              </a:rPr>
              <a:t> one was UTILITIES .. Because while I was checking the unique values then I found the that two columns is having all unique values and as we also know all in id there is always particular asset. So , I decided to drop these two columns.</a:t>
            </a:r>
          </a:p>
          <a:p>
            <a:pPr marL="285750" indent="-285750">
              <a:spcBef>
                <a:spcPts val="300"/>
              </a:spcBef>
              <a:spcAft>
                <a:spcPts val="800"/>
              </a:spcAft>
              <a:buFont typeface="Arial" panose="020B0604020202020204" pitchFamily="34" charset="0"/>
              <a:buChar char="•"/>
            </a:pPr>
            <a:r>
              <a:rPr lang="en-US" dirty="0">
                <a:latin typeface="Bahnschrift SemiCondensed" panose="020B0502040204020203" pitchFamily="34" charset="0"/>
              </a:rPr>
              <a:t>Now after the checking of unique values I did take as a part of feature extraction I converted all of the year columns in respective age </a:t>
            </a:r>
          </a:p>
          <a:p>
            <a:pPr marL="285750" indent="-285750">
              <a:spcBef>
                <a:spcPts val="300"/>
              </a:spcBef>
              <a:spcAft>
                <a:spcPts val="800"/>
              </a:spcAft>
              <a:buFont typeface="Arial" panose="020B0604020202020204" pitchFamily="34" charset="0"/>
              <a:buChar char="•"/>
            </a:pPr>
            <a:r>
              <a:rPr lang="en-US" dirty="0">
                <a:latin typeface="Bahnschrift SemiCondensed" panose="020B0502040204020203" pitchFamily="34" charset="0"/>
              </a:rPr>
              <a:t>and also that all process done in both dataset train and test dataset separately , because we had to maintain all of data equally otherwise we will get error.</a:t>
            </a:r>
          </a:p>
          <a:p>
            <a:pPr marL="285750" indent="-285750">
              <a:spcBef>
                <a:spcPts val="300"/>
              </a:spcBef>
              <a:spcAft>
                <a:spcPts val="800"/>
              </a:spcAft>
              <a:buFont typeface="Arial" panose="020B0604020202020204" pitchFamily="34" charset="0"/>
              <a:buChar char="•"/>
            </a:pPr>
            <a:endParaRPr lang="en-US" dirty="0">
              <a:latin typeface="Bahnschrift SemiCondensed" panose="020B0502040204020203" pitchFamily="34" charset="0"/>
            </a:endParaRPr>
          </a:p>
          <a:p>
            <a:pPr algn="ctr">
              <a:spcBef>
                <a:spcPts val="300"/>
              </a:spcBef>
              <a:spcAft>
                <a:spcPts val="800"/>
              </a:spcAft>
            </a:pPr>
            <a:r>
              <a:rPr lang="en-US" dirty="0">
                <a:solidFill>
                  <a:schemeClr val="tx2"/>
                </a:solidFill>
                <a:latin typeface="Century" panose="02040604050505020304" pitchFamily="18" charset="0"/>
              </a:rPr>
              <a:t>.</a:t>
            </a:r>
          </a:p>
        </p:txBody>
      </p:sp>
    </p:spTree>
    <p:extLst>
      <p:ext uri="{BB962C8B-B14F-4D97-AF65-F5344CB8AC3E}">
        <p14:creationId xmlns:p14="http://schemas.microsoft.com/office/powerpoint/2010/main" val="386509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D8388D4A-E301-B347-9E45-7E20946D92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250" y="643467"/>
            <a:ext cx="11906249" cy="5443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10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6" name="Picture 12">
            <a:extLst>
              <a:ext uri="{FF2B5EF4-FFF2-40B4-BE49-F238E27FC236}">
                <a16:creationId xmlns:a16="http://schemas.microsoft.com/office/drawing/2014/main" id="{619DA42D-CE10-8002-A6C0-3DF593B11F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1733" y="816338"/>
            <a:ext cx="3400481" cy="1759748"/>
          </a:xfrm>
          <a:prstGeom prst="rect">
            <a:avLst/>
          </a:prstGeom>
          <a:noFill/>
          <a:extLst>
            <a:ext uri="{909E8E84-426E-40DD-AFC4-6F175D3DCCD1}">
              <a14:hiddenFill xmlns:a14="http://schemas.microsoft.com/office/drawing/2010/main">
                <a:solidFill>
                  <a:srgbClr val="FFFFFF"/>
                </a:solidFill>
              </a14:hiddenFill>
            </a:ext>
          </a:extLst>
        </p:spPr>
      </p:pic>
      <p:sp>
        <p:nvSpPr>
          <p:cNvPr id="1041" name="Rectangle 1040">
            <a:extLst>
              <a:ext uri="{FF2B5EF4-FFF2-40B4-BE49-F238E27FC236}">
                <a16:creationId xmlns:a16="http://schemas.microsoft.com/office/drawing/2014/main" id="{E3B4FF89-C45F-4E24-B963-61E855708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671"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1C368AF3-EF83-753D-E49D-54F7D5F8A3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5216" y="837317"/>
            <a:ext cx="3401568" cy="1717791"/>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042">
            <a:extLst>
              <a:ext uri="{FF2B5EF4-FFF2-40B4-BE49-F238E27FC236}">
                <a16:creationId xmlns:a16="http://schemas.microsoft.com/office/drawing/2014/main" id="{14F25C03-EF67-4344-8AEA-7B3FA0DED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7836"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a:extLst>
              <a:ext uri="{FF2B5EF4-FFF2-40B4-BE49-F238E27FC236}">
                <a16:creationId xmlns:a16="http://schemas.microsoft.com/office/drawing/2014/main" id="{72F93ED7-853E-14C2-8FFC-64305E88188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92040" y="565484"/>
            <a:ext cx="3401568" cy="2264841"/>
          </a:xfrm>
          <a:prstGeom prst="rect">
            <a:avLst/>
          </a:prstGeom>
          <a:noFill/>
          <a:extLst>
            <a:ext uri="{909E8E84-426E-40DD-AFC4-6F175D3DCCD1}">
              <a14:hiddenFill xmlns:a14="http://schemas.microsoft.com/office/drawing/2010/main">
                <a:solidFill>
                  <a:srgbClr val="FFFFFF"/>
                </a:solidFill>
              </a14:hiddenFill>
            </a:ext>
          </a:extLst>
        </p:spPr>
      </p:pic>
      <p:sp>
        <p:nvSpPr>
          <p:cNvPr id="1045" name="Rectangle 1044">
            <a:extLst>
              <a:ext uri="{FF2B5EF4-FFF2-40B4-BE49-F238E27FC236}">
                <a16:creationId xmlns:a16="http://schemas.microsoft.com/office/drawing/2014/main" id="{F74793DE-3651-410B-B243-8F0B1468E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9424" y="-2665476"/>
            <a:ext cx="73152" cy="1218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AD25606-7F83-340B-ADAF-9BB9769E3C8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64066" y="4031980"/>
            <a:ext cx="3401568" cy="2256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35A1ED7-107D-3119-4F47-92FF3558368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428095" y="4031980"/>
            <a:ext cx="3401568" cy="22562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6FAA5E3-731F-B14C-6861-214F1BF97775}"/>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492124" y="4031980"/>
            <a:ext cx="3401568" cy="225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30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65DD9A-D8F5-1F9B-95F2-5C658814B91D}"/>
              </a:ext>
            </a:extLst>
          </p:cNvPr>
          <p:cNvSpPr txBox="1"/>
          <p:nvPr/>
        </p:nvSpPr>
        <p:spPr>
          <a:xfrm>
            <a:off x="1751028" y="623510"/>
            <a:ext cx="10767767" cy="1200329"/>
          </a:xfrm>
          <a:prstGeom prst="rect">
            <a:avLst/>
          </a:prstGeom>
          <a:noFill/>
        </p:spPr>
        <p:txBody>
          <a:bodyPr wrap="square">
            <a:spAutoFit/>
          </a:bodyPr>
          <a:lstStyle/>
          <a:p>
            <a:pPr algn="l"/>
            <a:r>
              <a:rPr lang="en-US" b="1" i="0" dirty="0">
                <a:solidFill>
                  <a:srgbClr val="000000"/>
                </a:solidFill>
                <a:effectLst/>
                <a:latin typeface="Helvetica Neue"/>
              </a:rPr>
              <a:t>Observation</a:t>
            </a:r>
          </a:p>
          <a:p>
            <a:pPr algn="l"/>
            <a:r>
              <a:rPr lang="en-US" b="0" i="0" dirty="0">
                <a:solidFill>
                  <a:srgbClr val="000000"/>
                </a:solidFill>
                <a:effectLst/>
                <a:latin typeface="Helvetica Neue"/>
              </a:rPr>
              <a:t>1-Mostly people use to take a flight who has only one stop</a:t>
            </a:r>
          </a:p>
          <a:p>
            <a:pPr algn="l"/>
            <a:r>
              <a:rPr lang="en-US" b="0" i="0" dirty="0">
                <a:solidFill>
                  <a:srgbClr val="000000"/>
                </a:solidFill>
                <a:effectLst/>
                <a:latin typeface="Helvetica Neue"/>
              </a:rPr>
              <a:t>3-ANd only </a:t>
            </a:r>
            <a:r>
              <a:rPr lang="en-US" b="0" i="0" dirty="0" err="1">
                <a:solidFill>
                  <a:srgbClr val="000000"/>
                </a:solidFill>
                <a:effectLst/>
                <a:latin typeface="Helvetica Neue"/>
              </a:rPr>
              <a:t>apparox</a:t>
            </a:r>
            <a:r>
              <a:rPr lang="en-US" b="0" i="0" dirty="0">
                <a:solidFill>
                  <a:srgbClr val="000000"/>
                </a:solidFill>
                <a:effectLst/>
                <a:latin typeface="Helvetica Neue"/>
              </a:rPr>
              <a:t> 1500 people use to take 2 stop flights</a:t>
            </a:r>
          </a:p>
          <a:p>
            <a:pPr algn="l"/>
            <a:r>
              <a:rPr lang="en-US" b="0" i="0" dirty="0">
                <a:solidFill>
                  <a:srgbClr val="000000"/>
                </a:solidFill>
                <a:effectLst/>
                <a:latin typeface="Helvetica Neue"/>
              </a:rPr>
              <a:t>4-ANd there are very less people who used to take 3 stops or 4 stops flight</a:t>
            </a:r>
          </a:p>
        </p:txBody>
      </p:sp>
      <p:sp>
        <p:nvSpPr>
          <p:cNvPr id="5" name="TextBox 4">
            <a:extLst>
              <a:ext uri="{FF2B5EF4-FFF2-40B4-BE49-F238E27FC236}">
                <a16:creationId xmlns:a16="http://schemas.microsoft.com/office/drawing/2014/main" id="{E06CD4BE-6BFB-B672-CED6-44E0C06F7D14}"/>
              </a:ext>
            </a:extLst>
          </p:cNvPr>
          <p:cNvSpPr txBox="1"/>
          <p:nvPr/>
        </p:nvSpPr>
        <p:spPr>
          <a:xfrm>
            <a:off x="2429758" y="2182554"/>
            <a:ext cx="6103854" cy="923330"/>
          </a:xfrm>
          <a:prstGeom prst="rect">
            <a:avLst/>
          </a:prstGeom>
          <a:noFill/>
        </p:spPr>
        <p:txBody>
          <a:bodyPr wrap="square">
            <a:spAutoFit/>
          </a:bodyPr>
          <a:lstStyle/>
          <a:p>
            <a:pPr algn="l"/>
            <a:r>
              <a:rPr lang="en-US" b="0" i="0" dirty="0">
                <a:solidFill>
                  <a:srgbClr val="000000"/>
                </a:solidFill>
                <a:effectLst/>
                <a:latin typeface="Helvetica Neue"/>
              </a:rPr>
              <a:t>1-Mostly Source has </a:t>
            </a:r>
            <a:r>
              <a:rPr lang="en-US" b="0" i="0" dirty="0" err="1">
                <a:solidFill>
                  <a:srgbClr val="000000"/>
                </a:solidFill>
                <a:effectLst/>
                <a:latin typeface="Helvetica Neue"/>
              </a:rPr>
              <a:t>banglore</a:t>
            </a:r>
            <a:r>
              <a:rPr lang="en-US" b="0" i="0" dirty="0">
                <a:solidFill>
                  <a:srgbClr val="000000"/>
                </a:solidFill>
                <a:effectLst/>
                <a:latin typeface="Helvetica Neue"/>
              </a:rPr>
              <a:t> as high count</a:t>
            </a:r>
          </a:p>
          <a:p>
            <a:pPr algn="l"/>
            <a:r>
              <a:rPr lang="en-US" b="0" i="0" dirty="0">
                <a:solidFill>
                  <a:srgbClr val="000000"/>
                </a:solidFill>
                <a:effectLst/>
                <a:latin typeface="Helvetica Neue"/>
              </a:rPr>
              <a:t>2-after </a:t>
            </a:r>
            <a:r>
              <a:rPr lang="en-US" b="0" i="0" dirty="0" err="1">
                <a:solidFill>
                  <a:srgbClr val="000000"/>
                </a:solidFill>
                <a:effectLst/>
                <a:latin typeface="Helvetica Neue"/>
              </a:rPr>
              <a:t>banglore</a:t>
            </a:r>
            <a:r>
              <a:rPr lang="en-US" b="0" i="0" dirty="0">
                <a:solidFill>
                  <a:srgbClr val="000000"/>
                </a:solidFill>
                <a:effectLst/>
                <a:latin typeface="Helvetica Neue"/>
              </a:rPr>
              <a:t> </a:t>
            </a:r>
            <a:r>
              <a:rPr lang="en-US" b="0" i="0" dirty="0" err="1">
                <a:solidFill>
                  <a:srgbClr val="000000"/>
                </a:solidFill>
                <a:effectLst/>
                <a:latin typeface="Helvetica Neue"/>
              </a:rPr>
              <a:t>pune</a:t>
            </a:r>
            <a:r>
              <a:rPr lang="en-US" b="0" i="0" dirty="0">
                <a:solidFill>
                  <a:srgbClr val="000000"/>
                </a:solidFill>
                <a:effectLst/>
                <a:latin typeface="Helvetica Neue"/>
              </a:rPr>
              <a:t> has 2nd high count</a:t>
            </a:r>
          </a:p>
          <a:p>
            <a:pPr algn="l"/>
            <a:r>
              <a:rPr lang="en-US" b="0" i="0" dirty="0">
                <a:solidFill>
                  <a:srgbClr val="000000"/>
                </a:solidFill>
                <a:effectLst/>
                <a:latin typeface="Helvetica Neue"/>
              </a:rPr>
              <a:t>3-and at least </a:t>
            </a:r>
            <a:r>
              <a:rPr lang="en-US" b="0" i="0" dirty="0" err="1">
                <a:solidFill>
                  <a:srgbClr val="000000"/>
                </a:solidFill>
                <a:effectLst/>
                <a:latin typeface="Helvetica Neue"/>
              </a:rPr>
              <a:t>jammu</a:t>
            </a:r>
            <a:r>
              <a:rPr lang="en-US" b="0" i="0" dirty="0">
                <a:solidFill>
                  <a:srgbClr val="000000"/>
                </a:solidFill>
                <a:effectLst/>
                <a:latin typeface="Helvetica Neue"/>
              </a:rPr>
              <a:t> and </a:t>
            </a:r>
            <a:r>
              <a:rPr lang="en-US" b="0" i="0" dirty="0" err="1">
                <a:solidFill>
                  <a:srgbClr val="000000"/>
                </a:solidFill>
                <a:effectLst/>
                <a:latin typeface="Helvetica Neue"/>
              </a:rPr>
              <a:t>mumbai</a:t>
            </a:r>
            <a:r>
              <a:rPr lang="en-US" b="0" i="0" dirty="0">
                <a:solidFill>
                  <a:srgbClr val="000000"/>
                </a:solidFill>
                <a:effectLst/>
                <a:latin typeface="Helvetica Neue"/>
              </a:rPr>
              <a:t> equal count</a:t>
            </a:r>
          </a:p>
        </p:txBody>
      </p:sp>
    </p:spTree>
    <p:extLst>
      <p:ext uri="{BB962C8B-B14F-4D97-AF65-F5344CB8AC3E}">
        <p14:creationId xmlns:p14="http://schemas.microsoft.com/office/powerpoint/2010/main" val="210566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E76F-A0F3-4C84-8A88-420929F271E2}"/>
              </a:ext>
            </a:extLst>
          </p:cNvPr>
          <p:cNvSpPr>
            <a:spLocks noGrp="1"/>
          </p:cNvSpPr>
          <p:nvPr>
            <p:ph type="title"/>
          </p:nvPr>
        </p:nvSpPr>
        <p:spPr>
          <a:xfrm>
            <a:off x="549965" y="0"/>
            <a:ext cx="10227365" cy="734805"/>
          </a:xfrm>
        </p:spPr>
        <p:txBody>
          <a:bodyPr>
            <a:normAutofit/>
          </a:bodyPr>
          <a:lstStyle/>
          <a:p>
            <a:r>
              <a:rPr lang="en-IN" b="1" dirty="0"/>
              <a:t>PREPARAING DATA FOR MACHINE LEARNING</a:t>
            </a:r>
          </a:p>
        </p:txBody>
      </p:sp>
      <p:pic>
        <p:nvPicPr>
          <p:cNvPr id="5" name="Content Placeholder 4">
            <a:extLst>
              <a:ext uri="{FF2B5EF4-FFF2-40B4-BE49-F238E27FC236}">
                <a16:creationId xmlns:a16="http://schemas.microsoft.com/office/drawing/2014/main" id="{72731061-7938-4391-87D3-E0953DB7B6B6}"/>
              </a:ext>
            </a:extLst>
          </p:cNvPr>
          <p:cNvPicPr>
            <a:picLocks noGrp="1" noChangeAspect="1"/>
          </p:cNvPicPr>
          <p:nvPr>
            <p:ph idx="1"/>
          </p:nvPr>
        </p:nvPicPr>
        <p:blipFill>
          <a:blip r:embed="rId2"/>
          <a:stretch>
            <a:fillRect/>
          </a:stretch>
        </p:blipFill>
        <p:spPr>
          <a:xfrm>
            <a:off x="549965" y="890760"/>
            <a:ext cx="5143500" cy="1847850"/>
          </a:xfrm>
        </p:spPr>
      </p:pic>
      <p:pic>
        <p:nvPicPr>
          <p:cNvPr id="7" name="Picture 6">
            <a:extLst>
              <a:ext uri="{FF2B5EF4-FFF2-40B4-BE49-F238E27FC236}">
                <a16:creationId xmlns:a16="http://schemas.microsoft.com/office/drawing/2014/main" id="{33207D17-73CC-4118-868C-A09A4F0C3D16}"/>
              </a:ext>
            </a:extLst>
          </p:cNvPr>
          <p:cNvPicPr>
            <a:picLocks noChangeAspect="1"/>
          </p:cNvPicPr>
          <p:nvPr/>
        </p:nvPicPr>
        <p:blipFill>
          <a:blip r:embed="rId3"/>
          <a:stretch>
            <a:fillRect/>
          </a:stretch>
        </p:blipFill>
        <p:spPr>
          <a:xfrm>
            <a:off x="549965" y="2842592"/>
            <a:ext cx="5791200" cy="1219200"/>
          </a:xfrm>
          <a:prstGeom prst="rect">
            <a:avLst/>
          </a:prstGeom>
        </p:spPr>
      </p:pic>
      <p:pic>
        <p:nvPicPr>
          <p:cNvPr id="9" name="Picture 8">
            <a:extLst>
              <a:ext uri="{FF2B5EF4-FFF2-40B4-BE49-F238E27FC236}">
                <a16:creationId xmlns:a16="http://schemas.microsoft.com/office/drawing/2014/main" id="{2D3FEE47-B0F3-40CD-9CE2-0A65E238EA58}"/>
              </a:ext>
            </a:extLst>
          </p:cNvPr>
          <p:cNvPicPr>
            <a:picLocks noChangeAspect="1"/>
          </p:cNvPicPr>
          <p:nvPr/>
        </p:nvPicPr>
        <p:blipFill>
          <a:blip r:embed="rId4"/>
          <a:stretch>
            <a:fillRect/>
          </a:stretch>
        </p:blipFill>
        <p:spPr>
          <a:xfrm>
            <a:off x="549965" y="4327284"/>
            <a:ext cx="6124575" cy="1038225"/>
          </a:xfrm>
          <a:prstGeom prst="rect">
            <a:avLst/>
          </a:prstGeom>
        </p:spPr>
      </p:pic>
      <p:sp>
        <p:nvSpPr>
          <p:cNvPr id="10" name="TextBox 9">
            <a:extLst>
              <a:ext uri="{FF2B5EF4-FFF2-40B4-BE49-F238E27FC236}">
                <a16:creationId xmlns:a16="http://schemas.microsoft.com/office/drawing/2014/main" id="{B3476382-3500-4199-8C7F-B38BC6F73BDD}"/>
              </a:ext>
            </a:extLst>
          </p:cNvPr>
          <p:cNvSpPr txBox="1"/>
          <p:nvPr/>
        </p:nvSpPr>
        <p:spPr>
          <a:xfrm>
            <a:off x="7354957" y="1269586"/>
            <a:ext cx="4426226" cy="2031325"/>
          </a:xfrm>
          <a:prstGeom prst="rect">
            <a:avLst/>
          </a:prstGeom>
          <a:noFill/>
        </p:spPr>
        <p:txBody>
          <a:bodyPr wrap="square" rtlCol="0">
            <a:spAutoFit/>
          </a:bodyPr>
          <a:lstStyle/>
          <a:p>
            <a:r>
              <a:rPr lang="en-IN" dirty="0"/>
              <a:t>OBSERAVTION-</a:t>
            </a:r>
          </a:p>
          <a:p>
            <a:endParaRPr lang="en-IN" dirty="0"/>
          </a:p>
          <a:p>
            <a:r>
              <a:rPr lang="en-IN" dirty="0"/>
              <a:t>Here I am using ordinal encoder because my features are in order </a:t>
            </a:r>
          </a:p>
          <a:p>
            <a:endParaRPr lang="en-IN" dirty="0"/>
          </a:p>
          <a:p>
            <a:r>
              <a:rPr lang="en-IN" dirty="0"/>
              <a:t>And I am splitting my data into </a:t>
            </a:r>
            <a:r>
              <a:rPr lang="en-IN" dirty="0" err="1"/>
              <a:t>x,y</a:t>
            </a:r>
            <a:r>
              <a:rPr lang="en-IN" dirty="0"/>
              <a:t> for train test split</a:t>
            </a:r>
          </a:p>
        </p:txBody>
      </p:sp>
    </p:spTree>
    <p:extLst>
      <p:ext uri="{BB962C8B-B14F-4D97-AF65-F5344CB8AC3E}">
        <p14:creationId xmlns:p14="http://schemas.microsoft.com/office/powerpoint/2010/main" val="33957174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600</TotalTime>
  <Words>1018</Words>
  <Application>Microsoft Office PowerPoint</Application>
  <PresentationFormat>Widescreen</PresentationFormat>
  <Paragraphs>80</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Arial</vt:lpstr>
      <vt:lpstr>Arial Black</vt:lpstr>
      <vt:lpstr>Bahnschrift SemiCondensed</vt:lpstr>
      <vt:lpstr>Calibri</vt:lpstr>
      <vt:lpstr>Century</vt:lpstr>
      <vt:lpstr>Gill Sans MT</vt:lpstr>
      <vt:lpstr>Helvetica Neue</vt:lpstr>
      <vt:lpstr>Wingdings</vt:lpstr>
      <vt:lpstr>Gallery</vt:lpstr>
      <vt:lpstr>FLIGHT PRICE PREDICTION</vt:lpstr>
      <vt:lpstr>INTRODUCTION</vt:lpstr>
      <vt:lpstr>DATA COLLECTION USING WEB SCRAPING</vt:lpstr>
      <vt:lpstr>PowerPoint Presentation</vt:lpstr>
      <vt:lpstr>PowerPoint Presentation</vt:lpstr>
      <vt:lpstr>PowerPoint Presentation</vt:lpstr>
      <vt:lpstr>PowerPoint Presentation</vt:lpstr>
      <vt:lpstr>PowerPoint Presentation</vt:lpstr>
      <vt:lpstr>PREPARAING DATA FOR MACHINE LEARNING</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Aman Kumar Patel</dc:creator>
  <cp:lastModifiedBy>Aman Kumar Patel</cp:lastModifiedBy>
  <cp:revision>1</cp:revision>
  <dcterms:created xsi:type="dcterms:W3CDTF">2022-06-30T07:53:19Z</dcterms:created>
  <dcterms:modified xsi:type="dcterms:W3CDTF">2022-06-30T17:53:23Z</dcterms:modified>
</cp:coreProperties>
</file>