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0" r:id="rId4"/>
  </p:sldMasterIdLst>
  <p:notesMasterIdLst>
    <p:notesMasterId r:id="rId27"/>
  </p:notesMasterIdLst>
  <p:sldIdLst>
    <p:sldId id="257" r:id="rId5"/>
    <p:sldId id="258" r:id="rId6"/>
    <p:sldId id="259" r:id="rId7"/>
    <p:sldId id="260" r:id="rId8"/>
    <p:sldId id="261" r:id="rId9"/>
    <p:sldId id="262" r:id="rId10"/>
    <p:sldId id="265" r:id="rId11"/>
    <p:sldId id="263" r:id="rId12"/>
    <p:sldId id="264" r:id="rId13"/>
    <p:sldId id="266" r:id="rId14"/>
    <p:sldId id="267" r:id="rId15"/>
    <p:sldId id="268" r:id="rId16"/>
    <p:sldId id="269" r:id="rId17"/>
    <p:sldId id="270" r:id="rId18"/>
    <p:sldId id="271" r:id="rId19"/>
    <p:sldId id="272" r:id="rId20"/>
    <p:sldId id="273" r:id="rId21"/>
    <p:sldId id="275" r:id="rId22"/>
    <p:sldId id="276" r:id="rId23"/>
    <p:sldId id="277" r:id="rId24"/>
    <p:sldId id="375" r:id="rId25"/>
    <p:sldId id="31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9" autoAdjust="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B58C1-7F5C-47BA-9306-377DE4125376}" type="datetimeFigureOut">
              <a:rPr lang="en-IN" smtClean="0"/>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7270E-2BBE-4D75-A068-BE8BB3A1AC55}" type="slidenum">
              <a:rPr lang="en-IN" smtClean="0"/>
              <a:t>‹#›</a:t>
            </a:fld>
            <a:endParaRPr lang="en-IN"/>
          </a:p>
        </p:txBody>
      </p:sp>
    </p:spTree>
    <p:extLst>
      <p:ext uri="{BB962C8B-B14F-4D97-AF65-F5344CB8AC3E}">
        <p14:creationId xmlns:p14="http://schemas.microsoft.com/office/powerpoint/2010/main" val="258243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4ED08E-30F9-4961-8522-CDD1A0383551}" type="slidenum">
              <a:rPr lang="en-IN" smtClean="0"/>
              <a:t>22</a:t>
            </a:fld>
            <a:endParaRPr lang="en-IN"/>
          </a:p>
        </p:txBody>
      </p:sp>
    </p:spTree>
    <p:extLst>
      <p:ext uri="{BB962C8B-B14F-4D97-AF65-F5344CB8AC3E}">
        <p14:creationId xmlns:p14="http://schemas.microsoft.com/office/powerpoint/2010/main" val="139804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866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4038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58627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65054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2233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17482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457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38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75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287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73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60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339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911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0104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5/20/2022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50326785"/>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71537-B306-88C0-E9A4-D03A62195463}"/>
              </a:ext>
            </a:extLst>
          </p:cNvPr>
          <p:cNvPicPr>
            <a:picLocks noChangeAspect="1"/>
          </p:cNvPicPr>
          <p:nvPr/>
        </p:nvPicPr>
        <p:blipFill>
          <a:blip r:embed="rId2"/>
          <a:stretch>
            <a:fillRect/>
          </a:stretch>
        </p:blipFill>
        <p:spPr>
          <a:xfrm>
            <a:off x="0" y="0"/>
            <a:ext cx="9324753" cy="4907802"/>
          </a:xfrm>
          <a:prstGeom prst="rect">
            <a:avLst/>
          </a:prstGeom>
        </p:spPr>
      </p:pic>
      <p:sp>
        <p:nvSpPr>
          <p:cNvPr id="5" name="TextBox 4">
            <a:extLst>
              <a:ext uri="{FF2B5EF4-FFF2-40B4-BE49-F238E27FC236}">
                <a16:creationId xmlns:a16="http://schemas.microsoft.com/office/drawing/2014/main" id="{8EE58FE4-CBB9-D426-9AA3-211CC6558836}"/>
              </a:ext>
            </a:extLst>
          </p:cNvPr>
          <p:cNvSpPr txBox="1"/>
          <p:nvPr/>
        </p:nvSpPr>
        <p:spPr>
          <a:xfrm>
            <a:off x="818707" y="5093846"/>
            <a:ext cx="7527852" cy="1200329"/>
          </a:xfrm>
          <a:prstGeom prst="rect">
            <a:avLst/>
          </a:prstGeom>
          <a:noFill/>
        </p:spPr>
        <p:txBody>
          <a:bodyPr wrap="square">
            <a:spAutoFit/>
          </a:bodyPr>
          <a:lstStyle/>
          <a:p>
            <a:r>
              <a:rPr lang="en-IN" sz="2400" u="sng" dirty="0">
                <a:solidFill>
                  <a:srgbClr val="92D050"/>
                </a:solidFill>
                <a:latin typeface="Gill Sans Ultra Bold" panose="020B0A02020104020203" pitchFamily="34" charset="0"/>
                <a:cs typeface="Times New Roman" panose="02020603050405020304" pitchFamily="18" charset="0"/>
              </a:rPr>
              <a:t>PROJECT NAME = HOUSING PROJECT</a:t>
            </a:r>
          </a:p>
          <a:p>
            <a:endParaRPr lang="en-IN" sz="2400" u="sng" dirty="0">
              <a:solidFill>
                <a:srgbClr val="92D050"/>
              </a:solidFill>
              <a:latin typeface="Gill Sans Ultra Bold" panose="020B0A02020104020203" pitchFamily="34" charset="0"/>
              <a:cs typeface="Times New Roman" panose="02020603050405020304" pitchFamily="18" charset="0"/>
            </a:endParaRPr>
          </a:p>
          <a:p>
            <a:r>
              <a:rPr lang="en-IN" sz="2400" u="sng" dirty="0">
                <a:solidFill>
                  <a:srgbClr val="92D050"/>
                </a:solidFill>
                <a:latin typeface="Gill Sans Ultra Bold" panose="020B0A02020104020203" pitchFamily="34" charset="0"/>
                <a:cs typeface="Times New Roman" panose="02020603050405020304" pitchFamily="18" charset="0"/>
              </a:rPr>
              <a:t>PRESENTED BY = AMAN KUMAR PATEL</a:t>
            </a:r>
            <a:endParaRPr lang="en-IN" sz="2400" u="sng" dirty="0">
              <a:solidFill>
                <a:srgbClr val="92D050"/>
              </a:solidFill>
              <a:latin typeface="Gill Sans Ultra Bold" panose="020B0A02020104020203" pitchFamily="34" charset="0"/>
            </a:endParaRPr>
          </a:p>
        </p:txBody>
      </p:sp>
    </p:spTree>
    <p:extLst>
      <p:ext uri="{BB962C8B-B14F-4D97-AF65-F5344CB8AC3E}">
        <p14:creationId xmlns:p14="http://schemas.microsoft.com/office/powerpoint/2010/main" val="383805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746FF-8A8B-1E4E-5A15-C60235D37E4E}"/>
              </a:ext>
            </a:extLst>
          </p:cNvPr>
          <p:cNvSpPr txBox="1"/>
          <p:nvPr/>
        </p:nvSpPr>
        <p:spPr>
          <a:xfrm>
            <a:off x="145143" y="-79653"/>
            <a:ext cx="12191999" cy="6801862"/>
          </a:xfrm>
          <a:prstGeom prst="rect">
            <a:avLst/>
          </a:prstGeom>
          <a:noFill/>
        </p:spPr>
        <p:txBody>
          <a:bodyPr wrap="square">
            <a:spAutoFit/>
          </a:bodyPr>
          <a:lstStyle/>
          <a:p>
            <a:pPr algn="ctr"/>
            <a:endParaRPr lang="en-US" sz="2000" b="0" i="0" u="sng" dirty="0">
              <a:solidFill>
                <a:schemeClr val="accent1"/>
              </a:solidFill>
              <a:effectLst/>
              <a:latin typeface="Algerian" panose="04020705040A02060702" pitchFamily="82" charset="0"/>
            </a:endParaRPr>
          </a:p>
          <a:p>
            <a:pPr algn="ctr"/>
            <a:r>
              <a:rPr lang="en-US" sz="2000" b="0" i="0" u="sng" dirty="0">
                <a:solidFill>
                  <a:schemeClr val="accent1"/>
                </a:solidFill>
                <a:effectLst/>
                <a:latin typeface="Algerian" panose="04020705040A02060702" pitchFamily="82" charset="0"/>
              </a:rPr>
              <a:t>OBSERVATION</a:t>
            </a:r>
          </a:p>
          <a:p>
            <a:r>
              <a:rPr lang="en-US" b="0" i="0" dirty="0">
                <a:solidFill>
                  <a:srgbClr val="000000"/>
                </a:solidFill>
                <a:effectLst/>
                <a:latin typeface="Bahnschrift SemiCondensed" panose="020B0502040204020203" pitchFamily="34" charset="0"/>
              </a:rPr>
              <a:t>It is found that Residential Low Density zoning has maximum count, for the feature general zoning classification of the sale(</a:t>
            </a:r>
            <a:r>
              <a:rPr lang="en-US" b="0" i="0" dirty="0" err="1">
                <a:solidFill>
                  <a:srgbClr val="000000"/>
                </a:solidFill>
                <a:effectLst/>
                <a:latin typeface="Bahnschrift SemiCondensed" panose="020B0502040204020203" pitchFamily="34" charset="0"/>
              </a:rPr>
              <a:t>MSZoning</a:t>
            </a:r>
            <a:r>
              <a:rPr lang="en-US" b="0" i="0" dirty="0">
                <a:solidFill>
                  <a:srgbClr val="000000"/>
                </a:solidFill>
                <a:effectLst/>
                <a:latin typeface="Bahnschrift SemiCondensed" panose="020B0502040204020203" pitchFamily="34" charset="0"/>
              </a:rPr>
              <a:t>). In Paved streets we can observe maximum count, for the feature Type of road access to property(Street).</a:t>
            </a:r>
          </a:p>
          <a:p>
            <a:r>
              <a:rPr lang="en-US" b="0" i="0" dirty="0">
                <a:solidFill>
                  <a:srgbClr val="000000"/>
                </a:solidFill>
                <a:effectLst/>
                <a:latin typeface="Bahnschrift SemiCondensed" panose="020B0502040204020203" pitchFamily="34" charset="0"/>
              </a:rPr>
              <a:t> Regular shaped property has maximum count, for the feature General shape of property(</a:t>
            </a:r>
            <a:r>
              <a:rPr lang="en-US" b="0" i="0" dirty="0" err="1">
                <a:solidFill>
                  <a:srgbClr val="000000"/>
                </a:solidFill>
                <a:effectLst/>
                <a:latin typeface="Bahnschrift SemiCondensed" panose="020B0502040204020203" pitchFamily="34" charset="0"/>
              </a:rPr>
              <a:t>LotShape</a:t>
            </a:r>
            <a:r>
              <a:rPr lang="en-US" b="0" i="0" dirty="0">
                <a:solidFill>
                  <a:srgbClr val="000000"/>
                </a:solidFill>
                <a:effectLst/>
                <a:latin typeface="Bahnschrift SemiCondensed" panose="020B0502040204020203" pitchFamily="34" charset="0"/>
              </a:rPr>
              <a:t>). Near Flat/Level property has maximum count, for the feature Flatness of the property(</a:t>
            </a:r>
            <a:r>
              <a:rPr lang="en-US" b="0" i="0" dirty="0" err="1">
                <a:solidFill>
                  <a:srgbClr val="000000"/>
                </a:solidFill>
                <a:effectLst/>
                <a:latin typeface="Bahnschrift SemiCondensed" panose="020B0502040204020203" pitchFamily="34" charset="0"/>
              </a:rPr>
              <a:t>LandContour</a:t>
            </a:r>
            <a:r>
              <a:rPr lang="en-US" b="0" i="0" dirty="0">
                <a:solidFill>
                  <a:srgbClr val="000000"/>
                </a:solidFill>
                <a:effectLst/>
                <a:latin typeface="Bahnschrift SemiCondensed" panose="020B0502040204020203" pitchFamily="34" charset="0"/>
              </a:rPr>
              <a:t>).</a:t>
            </a:r>
          </a:p>
          <a:p>
            <a:r>
              <a:rPr lang="en-US" b="0" i="0" dirty="0">
                <a:solidFill>
                  <a:srgbClr val="000000"/>
                </a:solidFill>
                <a:effectLst/>
                <a:latin typeface="Bahnschrift SemiCondensed" panose="020B0502040204020203" pitchFamily="34" charset="0"/>
              </a:rPr>
              <a:t> Inside lot configured property has maximum count, for the feature Lot configuration(</a:t>
            </a:r>
            <a:r>
              <a:rPr lang="en-US" b="0" i="0" dirty="0" err="1">
                <a:solidFill>
                  <a:srgbClr val="000000"/>
                </a:solidFill>
                <a:effectLst/>
                <a:latin typeface="Bahnschrift SemiCondensed" panose="020B0502040204020203" pitchFamily="34" charset="0"/>
              </a:rPr>
              <a:t>LotConfig</a:t>
            </a:r>
            <a:r>
              <a:rPr lang="en-US" b="0" i="0" dirty="0">
                <a:solidFill>
                  <a:srgbClr val="000000"/>
                </a:solidFill>
                <a:effectLst/>
                <a:latin typeface="Bahnschrift SemiCondensed" panose="020B0502040204020203" pitchFamily="34" charset="0"/>
              </a:rPr>
              <a:t>). Gentle sloped property has maximum count, for the feature Slope of property(</a:t>
            </a:r>
            <a:r>
              <a:rPr lang="en-US" b="0" i="0" dirty="0" err="1">
                <a:solidFill>
                  <a:srgbClr val="000000"/>
                </a:solidFill>
                <a:effectLst/>
                <a:latin typeface="Bahnschrift SemiCondensed" panose="020B0502040204020203" pitchFamily="34" charset="0"/>
              </a:rPr>
              <a:t>LandSlope</a:t>
            </a:r>
            <a:r>
              <a:rPr lang="en-US" b="0" i="0" dirty="0">
                <a:solidFill>
                  <a:srgbClr val="000000"/>
                </a:solidFill>
                <a:effectLst/>
                <a:latin typeface="Bahnschrift SemiCondensed" panose="020B0502040204020203" pitchFamily="34" charset="0"/>
              </a:rPr>
              <a:t>). </a:t>
            </a:r>
          </a:p>
          <a:p>
            <a:r>
              <a:rPr lang="en-US" b="0" i="0" dirty="0">
                <a:solidFill>
                  <a:srgbClr val="000000"/>
                </a:solidFill>
                <a:effectLst/>
                <a:latin typeface="Bahnschrift SemiCondensed" panose="020B0502040204020203" pitchFamily="34" charset="0"/>
              </a:rPr>
              <a:t>If the property is located in North Ames then count is good compared to other locations, for the feature Physical locations within Ames city limits(Neighborhood).</a:t>
            </a:r>
          </a:p>
          <a:p>
            <a:r>
              <a:rPr lang="en-US" b="0" i="0" dirty="0">
                <a:solidFill>
                  <a:srgbClr val="000000"/>
                </a:solidFill>
                <a:effectLst/>
                <a:latin typeface="Bahnschrift SemiCondensed" panose="020B0502040204020203" pitchFamily="34" charset="0"/>
              </a:rPr>
              <a:t> If the Proximity to various conditions-1 is normal then count is high for the feature Proximity to various conditions(Condition1). If the Proximity to various conditions-2 is normal then count is high for the feature Proximity to various conditions (if more than one is present)(Condition2). Single-family Detached dwelling has maximum count for the feature Type of dwelling(</a:t>
            </a:r>
            <a:r>
              <a:rPr lang="en-US" b="0" i="0" dirty="0" err="1">
                <a:solidFill>
                  <a:srgbClr val="000000"/>
                </a:solidFill>
                <a:effectLst/>
                <a:latin typeface="Bahnschrift SemiCondensed" panose="020B0502040204020203" pitchFamily="34" charset="0"/>
              </a:rPr>
              <a:t>BldgType</a:t>
            </a:r>
            <a:r>
              <a:rPr lang="en-US" b="0" i="0" dirty="0">
                <a:solidFill>
                  <a:srgbClr val="000000"/>
                </a:solidFill>
                <a:effectLst/>
                <a:latin typeface="Bahnschrift SemiCondensed" panose="020B0502040204020203" pitchFamily="34" charset="0"/>
              </a:rPr>
              <a:t>).</a:t>
            </a:r>
          </a:p>
          <a:p>
            <a:r>
              <a:rPr lang="en-US" b="0" i="0" dirty="0">
                <a:solidFill>
                  <a:srgbClr val="000000"/>
                </a:solidFill>
                <a:effectLst/>
                <a:latin typeface="Bahnschrift SemiCondensed" panose="020B0502040204020203" pitchFamily="34" charset="0"/>
              </a:rPr>
              <a:t> One story dwelling </a:t>
            </a:r>
            <a:r>
              <a:rPr lang="en-US" b="0" i="0" dirty="0" err="1">
                <a:solidFill>
                  <a:srgbClr val="000000"/>
                </a:solidFill>
                <a:effectLst/>
                <a:latin typeface="Bahnschrift SemiCondensed" panose="020B0502040204020203" pitchFamily="34" charset="0"/>
              </a:rPr>
              <a:t>housestyle</a:t>
            </a:r>
            <a:r>
              <a:rPr lang="en-US" b="0" i="0" dirty="0">
                <a:solidFill>
                  <a:srgbClr val="000000"/>
                </a:solidFill>
                <a:effectLst/>
                <a:latin typeface="Bahnschrift SemiCondensed" panose="020B0502040204020203" pitchFamily="34" charset="0"/>
              </a:rPr>
              <a:t> has maximum count for the feature Style of dwelling(</a:t>
            </a:r>
            <a:r>
              <a:rPr lang="en-US" b="0" i="0" dirty="0" err="1">
                <a:solidFill>
                  <a:srgbClr val="000000"/>
                </a:solidFill>
                <a:effectLst/>
                <a:latin typeface="Bahnschrift SemiCondensed" panose="020B0502040204020203" pitchFamily="34" charset="0"/>
              </a:rPr>
              <a:t>HouseStyle</a:t>
            </a:r>
            <a:r>
              <a:rPr lang="en-US" b="0" i="0" dirty="0">
                <a:solidFill>
                  <a:srgbClr val="000000"/>
                </a:solidFill>
                <a:effectLst/>
                <a:latin typeface="Bahnschrift SemiCondensed" panose="020B0502040204020203" pitchFamily="34" charset="0"/>
              </a:rPr>
              <a:t>). For Gable roof style the count is high for the feature Type of roof(</a:t>
            </a:r>
            <a:r>
              <a:rPr lang="en-US" b="0" i="0" dirty="0" err="1">
                <a:solidFill>
                  <a:srgbClr val="000000"/>
                </a:solidFill>
                <a:effectLst/>
                <a:latin typeface="Bahnschrift SemiCondensed" panose="020B0502040204020203" pitchFamily="34" charset="0"/>
              </a:rPr>
              <a:t>RoofStyle</a:t>
            </a:r>
            <a:r>
              <a:rPr lang="en-US" b="0" i="0" dirty="0">
                <a:solidFill>
                  <a:srgbClr val="000000"/>
                </a:solidFill>
                <a:effectLst/>
                <a:latin typeface="Bahnschrift SemiCondensed" panose="020B0502040204020203" pitchFamily="34" charset="0"/>
              </a:rPr>
              <a:t>).</a:t>
            </a:r>
          </a:p>
          <a:p>
            <a:r>
              <a:rPr lang="en-US" b="0" i="0" dirty="0">
                <a:solidFill>
                  <a:srgbClr val="000000"/>
                </a:solidFill>
                <a:effectLst/>
                <a:latin typeface="Bahnschrift SemiCondensed" panose="020B0502040204020203" pitchFamily="34" charset="0"/>
              </a:rPr>
              <a:t> For Standard (Composite) Shingle roof material the count is high for the feature Roof material(</a:t>
            </a:r>
            <a:r>
              <a:rPr lang="en-US" b="0" i="0" dirty="0" err="1">
                <a:solidFill>
                  <a:srgbClr val="000000"/>
                </a:solidFill>
                <a:effectLst/>
                <a:latin typeface="Bahnschrift SemiCondensed" panose="020B0502040204020203" pitchFamily="34" charset="0"/>
              </a:rPr>
              <a:t>RoofMatl</a:t>
            </a:r>
            <a:r>
              <a:rPr lang="en-US" b="0" i="0" dirty="0">
                <a:solidFill>
                  <a:srgbClr val="000000"/>
                </a:solidFill>
                <a:effectLst/>
                <a:latin typeface="Bahnschrift SemiCondensed" panose="020B0502040204020203" pitchFamily="34" charset="0"/>
              </a:rPr>
              <a:t>).</a:t>
            </a:r>
          </a:p>
          <a:p>
            <a:r>
              <a:rPr lang="en-US" b="0" i="0" dirty="0">
                <a:solidFill>
                  <a:srgbClr val="000000"/>
                </a:solidFill>
                <a:effectLst/>
                <a:latin typeface="Bahnschrift SemiCondensed" panose="020B0502040204020203" pitchFamily="34" charset="0"/>
              </a:rPr>
              <a:t> For Vinyl Siding exterior-1 covering on house has maximum counts for the feature Exterior covering on house(Exterior1st). </a:t>
            </a:r>
          </a:p>
          <a:p>
            <a:r>
              <a:rPr lang="en-US" b="0" i="0" dirty="0">
                <a:solidFill>
                  <a:srgbClr val="000000"/>
                </a:solidFill>
                <a:effectLst/>
                <a:latin typeface="Bahnschrift SemiCondensed" panose="020B0502040204020203" pitchFamily="34" charset="0"/>
              </a:rPr>
              <a:t>For Vinyl Siding exterior-2 covering on house has maximum counts for the feature Exterior covering on house (if more than one material)(Exterior2nd).</a:t>
            </a:r>
          </a:p>
          <a:p>
            <a:r>
              <a:rPr lang="en-US" b="0" i="0" dirty="0">
                <a:solidFill>
                  <a:srgbClr val="000000"/>
                </a:solidFill>
                <a:effectLst/>
                <a:latin typeface="Bahnschrift SemiCondensed" panose="020B0502040204020203" pitchFamily="34" charset="0"/>
              </a:rPr>
              <a:t> For Masonry veneer type(</a:t>
            </a:r>
            <a:r>
              <a:rPr lang="en-US" b="0" i="0" dirty="0" err="1">
                <a:solidFill>
                  <a:srgbClr val="000000"/>
                </a:solidFill>
                <a:effectLst/>
                <a:latin typeface="Bahnschrift SemiCondensed" panose="020B0502040204020203" pitchFamily="34" charset="0"/>
              </a:rPr>
              <a:t>MasVnrType</a:t>
            </a:r>
            <a:r>
              <a:rPr lang="en-US" b="0" i="0" dirty="0">
                <a:solidFill>
                  <a:srgbClr val="000000"/>
                </a:solidFill>
                <a:effectLst/>
                <a:latin typeface="Bahnschrift SemiCondensed" panose="020B0502040204020203" pitchFamily="34" charset="0"/>
              </a:rPr>
              <a:t>) None has maximum count.</a:t>
            </a:r>
          </a:p>
          <a:p>
            <a:r>
              <a:rPr lang="en-US" b="0" i="0" dirty="0">
                <a:solidFill>
                  <a:srgbClr val="000000"/>
                </a:solidFill>
                <a:effectLst/>
                <a:latin typeface="Bahnschrift SemiCondensed" panose="020B0502040204020203" pitchFamily="34" charset="0"/>
              </a:rPr>
              <a:t> 17.For Typical/Average(TA) quality of the material on the exterior has maximum count, for the feature Evaluates the quality of the material on the exterior (</a:t>
            </a:r>
            <a:r>
              <a:rPr lang="en-US" b="0" i="0" dirty="0" err="1">
                <a:solidFill>
                  <a:srgbClr val="000000"/>
                </a:solidFill>
                <a:effectLst/>
                <a:latin typeface="Bahnschrift SemiCondensed" panose="020B0502040204020203" pitchFamily="34" charset="0"/>
              </a:rPr>
              <a:t>ExterQual</a:t>
            </a:r>
            <a:r>
              <a:rPr lang="en-US" b="0" i="0" dirty="0">
                <a:solidFill>
                  <a:srgbClr val="000000"/>
                </a:solidFill>
                <a:effectLst/>
                <a:latin typeface="Bahnschrift SemiCondensed" panose="020B0502040204020203" pitchFamily="34" charset="0"/>
              </a:rPr>
              <a:t>).</a:t>
            </a:r>
          </a:p>
          <a:p>
            <a:r>
              <a:rPr lang="en-US" b="0" i="0" dirty="0">
                <a:solidFill>
                  <a:srgbClr val="000000"/>
                </a:solidFill>
                <a:effectLst/>
                <a:latin typeface="Bahnschrift SemiCondensed" panose="020B0502040204020203" pitchFamily="34" charset="0"/>
              </a:rPr>
              <a:t> For Typical/Average(TA) condition of the material on the exterior has maximum count for the feature Evaluates the present condition of the material on the exterior(</a:t>
            </a:r>
            <a:r>
              <a:rPr lang="en-US" b="0" i="0" dirty="0" err="1">
                <a:solidFill>
                  <a:srgbClr val="000000"/>
                </a:solidFill>
                <a:effectLst/>
                <a:latin typeface="Bahnschrift SemiCondensed" panose="020B0502040204020203" pitchFamily="34" charset="0"/>
              </a:rPr>
              <a:t>ExterCond</a:t>
            </a:r>
            <a:r>
              <a:rPr lang="en-US" b="0" i="0" dirty="0">
                <a:solidFill>
                  <a:srgbClr val="000000"/>
                </a:solidFill>
                <a:effectLst/>
                <a:latin typeface="Bahnschrift SemiCondensed" panose="020B0502040204020203" pitchFamily="34" charset="0"/>
              </a:rPr>
              <a:t>).</a:t>
            </a:r>
          </a:p>
        </p:txBody>
      </p:sp>
    </p:spTree>
    <p:extLst>
      <p:ext uri="{BB962C8B-B14F-4D97-AF65-F5344CB8AC3E}">
        <p14:creationId xmlns:p14="http://schemas.microsoft.com/office/powerpoint/2010/main" val="174254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060CDF6-A7D9-C9EB-42E6-37DE2640D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14" y="542486"/>
            <a:ext cx="11321143" cy="63155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4085CE-652B-8901-C579-1E30F66E5F41}"/>
              </a:ext>
            </a:extLst>
          </p:cNvPr>
          <p:cNvSpPr txBox="1"/>
          <p:nvPr/>
        </p:nvSpPr>
        <p:spPr>
          <a:xfrm>
            <a:off x="2721428" y="0"/>
            <a:ext cx="6110514" cy="646331"/>
          </a:xfrm>
          <a:prstGeom prst="rect">
            <a:avLst/>
          </a:prstGeom>
          <a:noFill/>
        </p:spPr>
        <p:txBody>
          <a:bodyPr wrap="square">
            <a:spAutoFit/>
          </a:bodyPr>
          <a:lstStyle/>
          <a:p>
            <a:pPr algn="ctr"/>
            <a:r>
              <a:rPr lang="en-IN" sz="1800" u="sng" dirty="0">
                <a:solidFill>
                  <a:schemeClr val="accent1"/>
                </a:solidFill>
                <a:latin typeface="Algerian" panose="04020705040A02060702" pitchFamily="82" charset="0"/>
              </a:rPr>
              <a:t>visualization OF </a:t>
            </a:r>
            <a:r>
              <a:rPr lang="en-IN" u="sng" dirty="0" err="1">
                <a:solidFill>
                  <a:schemeClr val="accent1"/>
                </a:solidFill>
                <a:latin typeface="Algerian" panose="04020705040A02060702" pitchFamily="82" charset="0"/>
              </a:rPr>
              <a:t>nuMERI</a:t>
            </a:r>
            <a:r>
              <a:rPr lang="en-IN" sz="1800" u="sng" dirty="0" err="1">
                <a:solidFill>
                  <a:schemeClr val="accent1"/>
                </a:solidFill>
                <a:latin typeface="Algerian" panose="04020705040A02060702" pitchFamily="82" charset="0"/>
              </a:rPr>
              <a:t>CAL</a:t>
            </a:r>
            <a:r>
              <a:rPr lang="en-IN" sz="1800" u="sng" dirty="0">
                <a:solidFill>
                  <a:schemeClr val="accent1"/>
                </a:solidFill>
                <a:latin typeface="Algerian" panose="04020705040A02060702" pitchFamily="82" charset="0"/>
              </a:rPr>
              <a:t> COLUMNS OF TRAIN DATASET:</a:t>
            </a:r>
          </a:p>
        </p:txBody>
      </p:sp>
    </p:spTree>
    <p:extLst>
      <p:ext uri="{BB962C8B-B14F-4D97-AF65-F5344CB8AC3E}">
        <p14:creationId xmlns:p14="http://schemas.microsoft.com/office/powerpoint/2010/main" val="360890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8C2D9-2329-6816-24AD-8216DD6FDD61}"/>
              </a:ext>
            </a:extLst>
          </p:cNvPr>
          <p:cNvSpPr txBox="1"/>
          <p:nvPr/>
        </p:nvSpPr>
        <p:spPr>
          <a:xfrm>
            <a:off x="595087" y="1159929"/>
            <a:ext cx="9144000" cy="5355312"/>
          </a:xfrm>
          <a:prstGeom prst="rect">
            <a:avLst/>
          </a:prstGeom>
          <a:noFill/>
        </p:spPr>
        <p:txBody>
          <a:bodyPr wrap="square">
            <a:spAutoFit/>
          </a:bodyPr>
          <a:lstStyle/>
          <a:p>
            <a:pPr algn="l"/>
            <a:r>
              <a:rPr lang="en-US" b="0" i="0" dirty="0">
                <a:solidFill>
                  <a:srgbClr val="000000"/>
                </a:solidFill>
                <a:effectLst/>
                <a:latin typeface="Helvetica Neue"/>
              </a:rPr>
              <a:t>1.As Linear feet of street connected to property(</a:t>
            </a:r>
            <a:r>
              <a:rPr lang="en-US" b="0" i="0" dirty="0" err="1">
                <a:solidFill>
                  <a:srgbClr val="000000"/>
                </a:solidFill>
                <a:effectLst/>
                <a:latin typeface="Helvetica Neue"/>
              </a:rPr>
              <a:t>LotFrontage</a:t>
            </a:r>
            <a:r>
              <a:rPr lang="en-US" b="0" i="0" dirty="0">
                <a:solidFill>
                  <a:srgbClr val="000000"/>
                </a:solidFill>
                <a:effectLst/>
                <a:latin typeface="Helvetica Neue"/>
              </a:rPr>
              <a:t>) is </a:t>
            </a:r>
            <a:r>
              <a:rPr lang="en-US" b="0" i="0" dirty="0" err="1">
                <a:solidFill>
                  <a:srgbClr val="000000"/>
                </a:solidFill>
                <a:effectLst/>
                <a:latin typeface="Helvetica Neue"/>
              </a:rPr>
              <a:t>increseing</a:t>
            </a:r>
            <a:r>
              <a:rPr lang="en-US" b="0" i="0" dirty="0">
                <a:solidFill>
                  <a:srgbClr val="000000"/>
                </a:solidFill>
                <a:effectLst/>
                <a:latin typeface="Helvetica Neue"/>
              </a:rPr>
              <a:t> sales is decreasing and the </a:t>
            </a:r>
            <a:r>
              <a:rPr lang="en-US" b="0" i="0" dirty="0" err="1">
                <a:solidFill>
                  <a:srgbClr val="000000"/>
                </a:solidFill>
                <a:effectLst/>
                <a:latin typeface="Helvetica Neue"/>
              </a:rPr>
              <a:t>SalePrice</a:t>
            </a:r>
            <a:r>
              <a:rPr lang="en-US" b="0" i="0" dirty="0">
                <a:solidFill>
                  <a:srgbClr val="000000"/>
                </a:solidFill>
                <a:effectLst/>
                <a:latin typeface="Helvetica Neue"/>
              </a:rPr>
              <a:t> is </a:t>
            </a:r>
            <a:r>
              <a:rPr lang="en-US" b="0" i="0" dirty="0" err="1">
                <a:solidFill>
                  <a:srgbClr val="000000"/>
                </a:solidFill>
                <a:effectLst/>
                <a:latin typeface="Helvetica Neue"/>
              </a:rPr>
              <a:t>rangeing</a:t>
            </a:r>
            <a:r>
              <a:rPr lang="en-US" b="0" i="0" dirty="0">
                <a:solidFill>
                  <a:srgbClr val="000000"/>
                </a:solidFill>
                <a:effectLst/>
                <a:latin typeface="Helvetica Neue"/>
              </a:rPr>
              <a:t> between 0-3 lakhs.</a:t>
            </a:r>
          </a:p>
          <a:p>
            <a:pPr algn="l"/>
            <a:r>
              <a:rPr lang="en-US" b="0" i="0" dirty="0">
                <a:solidFill>
                  <a:srgbClr val="000000"/>
                </a:solidFill>
                <a:effectLst/>
                <a:latin typeface="Helvetica Neue"/>
              </a:rPr>
              <a:t>2.As Lot size in square feet(</a:t>
            </a:r>
            <a:r>
              <a:rPr lang="en-US" b="0" i="0" dirty="0" err="1">
                <a:solidFill>
                  <a:srgbClr val="000000"/>
                </a:solidFill>
                <a:effectLst/>
                <a:latin typeface="Helvetica Neue"/>
              </a:rPr>
              <a:t>LotArea</a:t>
            </a:r>
            <a:r>
              <a:rPr lang="en-US" b="0" i="0" dirty="0">
                <a:solidFill>
                  <a:srgbClr val="000000"/>
                </a:solidFill>
                <a:effectLst/>
                <a:latin typeface="Helvetica Neue"/>
              </a:rPr>
              <a:t>) is </a:t>
            </a:r>
            <a:r>
              <a:rPr lang="en-US" b="0" i="0" dirty="0" err="1">
                <a:solidFill>
                  <a:srgbClr val="000000"/>
                </a:solidFill>
                <a:effectLst/>
                <a:latin typeface="Helvetica Neue"/>
              </a:rPr>
              <a:t>increseing</a:t>
            </a:r>
            <a:r>
              <a:rPr lang="en-US" b="0" i="0" dirty="0">
                <a:solidFill>
                  <a:srgbClr val="000000"/>
                </a:solidFill>
                <a:effectLst/>
                <a:latin typeface="Helvetica Neue"/>
              </a:rPr>
              <a:t> sales is decreasing and the </a:t>
            </a:r>
            <a:r>
              <a:rPr lang="en-US" b="0" i="0" dirty="0" err="1">
                <a:solidFill>
                  <a:srgbClr val="000000"/>
                </a:solidFill>
                <a:effectLst/>
                <a:latin typeface="Helvetica Neue"/>
              </a:rPr>
              <a:t>saleprice</a:t>
            </a:r>
            <a:r>
              <a:rPr lang="en-US" b="0" i="0" dirty="0">
                <a:solidFill>
                  <a:srgbClr val="000000"/>
                </a:solidFill>
                <a:effectLst/>
                <a:latin typeface="Helvetica Neue"/>
              </a:rPr>
              <a:t> is in between 0-4 lakhs.</a:t>
            </a:r>
          </a:p>
          <a:p>
            <a:pPr algn="l"/>
            <a:r>
              <a:rPr lang="en-US" b="0" i="0" dirty="0">
                <a:solidFill>
                  <a:srgbClr val="000000"/>
                </a:solidFill>
                <a:effectLst/>
                <a:latin typeface="Helvetica Neue"/>
              </a:rPr>
              <a:t>3.As Masonry veneer area in square feet(</a:t>
            </a:r>
            <a:r>
              <a:rPr lang="en-US" b="0" i="0" dirty="0" err="1">
                <a:solidFill>
                  <a:srgbClr val="000000"/>
                </a:solidFill>
                <a:effectLst/>
                <a:latin typeface="Helvetica Neue"/>
              </a:rPr>
              <a:t>MasVnrArea</a:t>
            </a:r>
            <a:r>
              <a:rPr lang="en-US" b="0" i="0" dirty="0">
                <a:solidFill>
                  <a:srgbClr val="000000"/>
                </a:solidFill>
                <a:effectLst/>
                <a:latin typeface="Helvetica Neue"/>
              </a:rPr>
              <a:t>) is increasing sales is decreasing and </a:t>
            </a:r>
            <a:r>
              <a:rPr lang="en-US" b="0" i="0" dirty="0" err="1">
                <a:solidFill>
                  <a:srgbClr val="000000"/>
                </a:solidFill>
                <a:effectLst/>
                <a:latin typeface="Helvetica Neue"/>
              </a:rPr>
              <a:t>saleprice</a:t>
            </a:r>
            <a:r>
              <a:rPr lang="en-US" b="0" i="0" dirty="0">
                <a:solidFill>
                  <a:srgbClr val="000000"/>
                </a:solidFill>
                <a:effectLst/>
                <a:latin typeface="Helvetica Neue"/>
              </a:rPr>
              <a:t> is </a:t>
            </a:r>
            <a:r>
              <a:rPr lang="en-US" b="0" i="0" dirty="0" err="1">
                <a:solidFill>
                  <a:srgbClr val="000000"/>
                </a:solidFill>
                <a:effectLst/>
                <a:latin typeface="Helvetica Neue"/>
              </a:rPr>
              <a:t>rangeing</a:t>
            </a:r>
            <a:r>
              <a:rPr lang="en-US" b="0" i="0" dirty="0">
                <a:solidFill>
                  <a:srgbClr val="000000"/>
                </a:solidFill>
                <a:effectLst/>
                <a:latin typeface="Helvetica Neue"/>
              </a:rPr>
              <a:t> between 0-4 lakhs.</a:t>
            </a:r>
          </a:p>
          <a:p>
            <a:pPr algn="l"/>
            <a:r>
              <a:rPr lang="en-US" b="0" i="0" dirty="0">
                <a:solidFill>
                  <a:srgbClr val="000000"/>
                </a:solidFill>
                <a:effectLst/>
                <a:latin typeface="Helvetica Neue"/>
              </a:rPr>
              <a:t>4.As Type 1 finished square feet(BsmtFinSF1) is </a:t>
            </a:r>
            <a:r>
              <a:rPr lang="en-US" b="0" i="0" dirty="0" err="1">
                <a:solidFill>
                  <a:srgbClr val="000000"/>
                </a:solidFill>
                <a:effectLst/>
                <a:latin typeface="Helvetica Neue"/>
              </a:rPr>
              <a:t>increseing</a:t>
            </a:r>
            <a:r>
              <a:rPr lang="en-US" b="0" i="0" dirty="0">
                <a:solidFill>
                  <a:srgbClr val="000000"/>
                </a:solidFill>
                <a:effectLst/>
                <a:latin typeface="Helvetica Neue"/>
              </a:rPr>
              <a:t> sales is decreasing and the </a:t>
            </a:r>
            <a:r>
              <a:rPr lang="en-US" b="0" i="0" dirty="0" err="1">
                <a:solidFill>
                  <a:srgbClr val="000000"/>
                </a:solidFill>
                <a:effectLst/>
                <a:latin typeface="Helvetica Neue"/>
              </a:rPr>
              <a:t>saleprice</a:t>
            </a:r>
            <a:r>
              <a:rPr lang="en-US" b="0" i="0" dirty="0">
                <a:solidFill>
                  <a:srgbClr val="000000"/>
                </a:solidFill>
                <a:effectLst/>
                <a:latin typeface="Helvetica Neue"/>
              </a:rPr>
              <a:t> is in between 0-4 lakhs.</a:t>
            </a:r>
          </a:p>
          <a:p>
            <a:pPr algn="l"/>
            <a:r>
              <a:rPr lang="en-US" b="0" i="0" dirty="0">
                <a:solidFill>
                  <a:srgbClr val="000000"/>
                </a:solidFill>
                <a:effectLst/>
                <a:latin typeface="Helvetica Neue"/>
              </a:rPr>
              <a:t>5.As Unfinished square feet of basement area(</a:t>
            </a:r>
            <a:r>
              <a:rPr lang="en-US" b="0" i="0" dirty="0" err="1">
                <a:solidFill>
                  <a:srgbClr val="000000"/>
                </a:solidFill>
                <a:effectLst/>
                <a:latin typeface="Helvetica Neue"/>
              </a:rPr>
              <a:t>BsmtUnfSF</a:t>
            </a:r>
            <a:r>
              <a:rPr lang="en-US" b="0" i="0" dirty="0">
                <a:solidFill>
                  <a:srgbClr val="000000"/>
                </a:solidFill>
                <a:effectLst/>
                <a:latin typeface="Helvetica Neue"/>
              </a:rPr>
              <a:t>) is </a:t>
            </a:r>
            <a:r>
              <a:rPr lang="en-US" b="0" i="0" dirty="0" err="1">
                <a:solidFill>
                  <a:srgbClr val="000000"/>
                </a:solidFill>
                <a:effectLst/>
                <a:latin typeface="Helvetica Neue"/>
              </a:rPr>
              <a:t>increseing</a:t>
            </a:r>
            <a:r>
              <a:rPr lang="en-US" b="0" i="0" dirty="0">
                <a:solidFill>
                  <a:srgbClr val="000000"/>
                </a:solidFill>
                <a:effectLst/>
                <a:latin typeface="Helvetica Neue"/>
              </a:rPr>
              <a:t> sales is decreasing and the </a:t>
            </a:r>
            <a:r>
              <a:rPr lang="en-US" b="0" i="0" dirty="0" err="1">
                <a:solidFill>
                  <a:srgbClr val="000000"/>
                </a:solidFill>
                <a:effectLst/>
                <a:latin typeface="Helvetica Neue"/>
              </a:rPr>
              <a:t>saleprice</a:t>
            </a:r>
            <a:r>
              <a:rPr lang="en-US" b="0" i="0" dirty="0">
                <a:solidFill>
                  <a:srgbClr val="000000"/>
                </a:solidFill>
                <a:effectLst/>
                <a:latin typeface="Helvetica Neue"/>
              </a:rPr>
              <a:t> is in between 0-4 lakhs. There are some outliers also.</a:t>
            </a:r>
          </a:p>
          <a:p>
            <a:pPr algn="l"/>
            <a:r>
              <a:rPr lang="en-US" b="0" i="0" dirty="0">
                <a:solidFill>
                  <a:srgbClr val="000000"/>
                </a:solidFill>
                <a:effectLst/>
                <a:latin typeface="Helvetica Neue"/>
              </a:rPr>
              <a:t>6.As Total square feet of basement area(</a:t>
            </a:r>
            <a:r>
              <a:rPr lang="en-US" b="0" i="0" dirty="0" err="1">
                <a:solidFill>
                  <a:srgbClr val="000000"/>
                </a:solidFill>
                <a:effectLst/>
                <a:latin typeface="Helvetica Neue"/>
              </a:rPr>
              <a:t>TotalBsmtSF</a:t>
            </a:r>
            <a:r>
              <a:rPr lang="en-US" b="0" i="0" dirty="0">
                <a:solidFill>
                  <a:srgbClr val="000000"/>
                </a:solidFill>
                <a:effectLst/>
                <a:latin typeface="Helvetica Neue"/>
              </a:rPr>
              <a:t>) is </a:t>
            </a:r>
            <a:r>
              <a:rPr lang="en-US" b="0" i="0" dirty="0" err="1">
                <a:solidFill>
                  <a:srgbClr val="000000"/>
                </a:solidFill>
                <a:effectLst/>
                <a:latin typeface="Helvetica Neue"/>
              </a:rPr>
              <a:t>increseing</a:t>
            </a:r>
            <a:r>
              <a:rPr lang="en-US" b="0" i="0" dirty="0">
                <a:solidFill>
                  <a:srgbClr val="000000"/>
                </a:solidFill>
                <a:effectLst/>
                <a:latin typeface="Helvetica Neue"/>
              </a:rPr>
              <a:t> sales is decreasing and the </a:t>
            </a:r>
            <a:r>
              <a:rPr lang="en-US" b="0" i="0" dirty="0" err="1">
                <a:solidFill>
                  <a:srgbClr val="000000"/>
                </a:solidFill>
                <a:effectLst/>
                <a:latin typeface="Helvetica Neue"/>
              </a:rPr>
              <a:t>saleprice</a:t>
            </a:r>
            <a:r>
              <a:rPr lang="en-US" b="0" i="0" dirty="0">
                <a:solidFill>
                  <a:srgbClr val="000000"/>
                </a:solidFill>
                <a:effectLst/>
                <a:latin typeface="Helvetica Neue"/>
              </a:rPr>
              <a:t> is in between 0-4 lakhs.</a:t>
            </a:r>
          </a:p>
          <a:p>
            <a:pPr algn="l"/>
            <a:r>
              <a:rPr lang="en-US" b="0" i="0" dirty="0">
                <a:solidFill>
                  <a:srgbClr val="000000"/>
                </a:solidFill>
                <a:effectLst/>
                <a:latin typeface="Helvetica Neue"/>
              </a:rPr>
              <a:t>7.As First Floor square feet(1stFlrSF) is </a:t>
            </a:r>
            <a:r>
              <a:rPr lang="en-US" b="0" i="0" dirty="0" err="1">
                <a:solidFill>
                  <a:srgbClr val="000000"/>
                </a:solidFill>
                <a:effectLst/>
                <a:latin typeface="Helvetica Neue"/>
              </a:rPr>
              <a:t>increseing</a:t>
            </a:r>
            <a:r>
              <a:rPr lang="en-US" b="0" i="0" dirty="0">
                <a:solidFill>
                  <a:srgbClr val="000000"/>
                </a:solidFill>
                <a:effectLst/>
                <a:latin typeface="Helvetica Neue"/>
              </a:rPr>
              <a:t> sales is decreasing and the </a:t>
            </a:r>
            <a:r>
              <a:rPr lang="en-US" b="0" i="0" dirty="0" err="1">
                <a:solidFill>
                  <a:srgbClr val="000000"/>
                </a:solidFill>
                <a:effectLst/>
                <a:latin typeface="Helvetica Neue"/>
              </a:rPr>
              <a:t>saleprice</a:t>
            </a:r>
            <a:r>
              <a:rPr lang="en-US" b="0" i="0" dirty="0">
                <a:solidFill>
                  <a:srgbClr val="000000"/>
                </a:solidFill>
                <a:effectLst/>
                <a:latin typeface="Helvetica Neue"/>
              </a:rPr>
              <a:t> is in between 0-4 lakhs.</a:t>
            </a:r>
          </a:p>
          <a:p>
            <a:pPr algn="l"/>
            <a:r>
              <a:rPr lang="en-US" b="0" i="0" dirty="0">
                <a:solidFill>
                  <a:srgbClr val="000000"/>
                </a:solidFill>
                <a:effectLst/>
                <a:latin typeface="Helvetica Neue"/>
              </a:rPr>
              <a:t>8.As Second floor square feet(2ndFlrSF) is </a:t>
            </a:r>
            <a:r>
              <a:rPr lang="en-US" b="0" i="0" dirty="0" err="1">
                <a:solidFill>
                  <a:srgbClr val="000000"/>
                </a:solidFill>
                <a:effectLst/>
                <a:latin typeface="Helvetica Neue"/>
              </a:rPr>
              <a:t>increseing</a:t>
            </a:r>
            <a:r>
              <a:rPr lang="en-US" b="0" i="0" dirty="0">
                <a:solidFill>
                  <a:srgbClr val="000000"/>
                </a:solidFill>
                <a:effectLst/>
                <a:latin typeface="Helvetica Neue"/>
              </a:rPr>
              <a:t> sales is increasing in the range 500-1000 and the </a:t>
            </a:r>
            <a:r>
              <a:rPr lang="en-US" b="0" i="0" dirty="0" err="1">
                <a:solidFill>
                  <a:srgbClr val="000000"/>
                </a:solidFill>
                <a:effectLst/>
                <a:latin typeface="Helvetica Neue"/>
              </a:rPr>
              <a:t>saleprice</a:t>
            </a:r>
            <a:r>
              <a:rPr lang="en-US" b="0" i="0" dirty="0">
                <a:solidFill>
                  <a:srgbClr val="000000"/>
                </a:solidFill>
                <a:effectLst/>
                <a:latin typeface="Helvetica Neue"/>
              </a:rPr>
              <a:t> is in between 0-4 lakhs.</a:t>
            </a:r>
          </a:p>
          <a:p>
            <a:pPr algn="l"/>
            <a:r>
              <a:rPr lang="en-US" b="0" i="0" dirty="0">
                <a:solidFill>
                  <a:srgbClr val="000000"/>
                </a:solidFill>
                <a:effectLst/>
                <a:latin typeface="Helvetica Neue"/>
              </a:rPr>
              <a:t>9.As Above grade (ground) living area square feet(</a:t>
            </a:r>
            <a:r>
              <a:rPr lang="en-US" b="0" i="0" dirty="0" err="1">
                <a:solidFill>
                  <a:srgbClr val="000000"/>
                </a:solidFill>
                <a:effectLst/>
                <a:latin typeface="Helvetica Neue"/>
              </a:rPr>
              <a:t>GrLivArea</a:t>
            </a:r>
            <a:r>
              <a:rPr lang="en-US" b="0" i="0" dirty="0">
                <a:solidFill>
                  <a:srgbClr val="000000"/>
                </a:solidFill>
                <a:effectLst/>
                <a:latin typeface="Helvetica Neue"/>
              </a:rPr>
              <a:t>) is </a:t>
            </a:r>
            <a:r>
              <a:rPr lang="en-US" b="0" i="0" dirty="0" err="1">
                <a:solidFill>
                  <a:srgbClr val="000000"/>
                </a:solidFill>
                <a:effectLst/>
                <a:latin typeface="Helvetica Neue"/>
              </a:rPr>
              <a:t>increseing</a:t>
            </a:r>
            <a:r>
              <a:rPr lang="en-US" b="0" i="0" dirty="0">
                <a:solidFill>
                  <a:srgbClr val="000000"/>
                </a:solidFill>
                <a:effectLst/>
                <a:latin typeface="Helvetica Neue"/>
              </a:rPr>
              <a:t> sales is decreasing and the </a:t>
            </a:r>
            <a:r>
              <a:rPr lang="en-US" b="0" i="0" dirty="0" err="1">
                <a:solidFill>
                  <a:srgbClr val="000000"/>
                </a:solidFill>
                <a:effectLst/>
                <a:latin typeface="Helvetica Neue"/>
              </a:rPr>
              <a:t>saleprice</a:t>
            </a:r>
            <a:r>
              <a:rPr lang="en-US" b="0" i="0" dirty="0">
                <a:solidFill>
                  <a:srgbClr val="000000"/>
                </a:solidFill>
                <a:effectLst/>
                <a:latin typeface="Helvetica Neue"/>
              </a:rPr>
              <a:t> is in between 0-4 lakhs.</a:t>
            </a:r>
          </a:p>
          <a:p>
            <a:pPr algn="l"/>
            <a:endParaRPr lang="en-US" b="0" i="0" dirty="0">
              <a:solidFill>
                <a:srgbClr val="000000"/>
              </a:solidFill>
              <a:effectLst/>
              <a:latin typeface="Helvetica Neue"/>
            </a:endParaRPr>
          </a:p>
        </p:txBody>
      </p:sp>
      <p:sp>
        <p:nvSpPr>
          <p:cNvPr id="5" name="TextBox 4">
            <a:extLst>
              <a:ext uri="{FF2B5EF4-FFF2-40B4-BE49-F238E27FC236}">
                <a16:creationId xmlns:a16="http://schemas.microsoft.com/office/drawing/2014/main" id="{46E53D4E-64C4-7A2A-8B0A-FC72E441A590}"/>
              </a:ext>
            </a:extLst>
          </p:cNvPr>
          <p:cNvSpPr txBox="1"/>
          <p:nvPr/>
        </p:nvSpPr>
        <p:spPr>
          <a:xfrm>
            <a:off x="2111830" y="531444"/>
            <a:ext cx="6110514" cy="461665"/>
          </a:xfrm>
          <a:prstGeom prst="rect">
            <a:avLst/>
          </a:prstGeom>
          <a:noFill/>
        </p:spPr>
        <p:txBody>
          <a:bodyPr wrap="square">
            <a:spAutoFit/>
          </a:bodyPr>
          <a:lstStyle/>
          <a:p>
            <a:pPr algn="ctr"/>
            <a:r>
              <a:rPr lang="en-US" sz="2400" b="0" i="0" u="sng" dirty="0">
                <a:solidFill>
                  <a:schemeClr val="accent1"/>
                </a:solidFill>
                <a:effectLst/>
                <a:latin typeface="Algerian" panose="04020705040A02060702" pitchFamily="82" charset="0"/>
              </a:rPr>
              <a:t>OBSERVATION</a:t>
            </a:r>
          </a:p>
        </p:txBody>
      </p:sp>
    </p:spTree>
    <p:extLst>
      <p:ext uri="{BB962C8B-B14F-4D97-AF65-F5344CB8AC3E}">
        <p14:creationId xmlns:p14="http://schemas.microsoft.com/office/powerpoint/2010/main" val="365313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3845A20-4790-8957-63F0-EDB5D6B1D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5371"/>
            <a:ext cx="12293600" cy="59726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D91DB8-1232-EEBA-A6EB-55A47B30C983}"/>
              </a:ext>
            </a:extLst>
          </p:cNvPr>
          <p:cNvSpPr txBox="1"/>
          <p:nvPr/>
        </p:nvSpPr>
        <p:spPr>
          <a:xfrm>
            <a:off x="2318658" y="177485"/>
            <a:ext cx="6146800" cy="707886"/>
          </a:xfrm>
          <a:prstGeom prst="rect">
            <a:avLst/>
          </a:prstGeom>
          <a:noFill/>
        </p:spPr>
        <p:txBody>
          <a:bodyPr wrap="square">
            <a:spAutoFit/>
          </a:bodyPr>
          <a:lstStyle/>
          <a:p>
            <a:r>
              <a:rPr lang="en-IN" sz="2000" u="sng" dirty="0">
                <a:solidFill>
                  <a:schemeClr val="accent1"/>
                </a:solidFill>
                <a:latin typeface="Algerian" panose="04020705040A02060702" pitchFamily="82" charset="0"/>
              </a:rPr>
              <a:t>DISTRIBUTION PLOTS FOR ALL NUMERICAL COLUMNS</a:t>
            </a:r>
            <a:endParaRPr lang="en-IN" dirty="0">
              <a:latin typeface="Algerian" panose="04020705040A02060702" pitchFamily="82" charset="0"/>
            </a:endParaRPr>
          </a:p>
        </p:txBody>
      </p:sp>
    </p:spTree>
    <p:extLst>
      <p:ext uri="{BB962C8B-B14F-4D97-AF65-F5344CB8AC3E}">
        <p14:creationId xmlns:p14="http://schemas.microsoft.com/office/powerpoint/2010/main" val="200660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A3ED09-4DEE-BD2F-B828-2A0F27A48723}"/>
              </a:ext>
            </a:extLst>
          </p:cNvPr>
          <p:cNvSpPr txBox="1"/>
          <p:nvPr/>
        </p:nvSpPr>
        <p:spPr>
          <a:xfrm>
            <a:off x="2895600" y="649905"/>
            <a:ext cx="6110514" cy="523220"/>
          </a:xfrm>
          <a:prstGeom prst="rect">
            <a:avLst/>
          </a:prstGeom>
          <a:noFill/>
        </p:spPr>
        <p:txBody>
          <a:bodyPr wrap="square">
            <a:spAutoFit/>
          </a:bodyPr>
          <a:lstStyle/>
          <a:p>
            <a:pPr algn="ctr"/>
            <a:r>
              <a:rPr lang="en-IN" sz="2800" u="sng" dirty="0">
                <a:solidFill>
                  <a:schemeClr val="accent1"/>
                </a:solidFill>
                <a:latin typeface="Algerian" panose="04020705040A02060702" pitchFamily="82" charset="0"/>
              </a:rPr>
              <a:t>ANALYSIS:</a:t>
            </a:r>
          </a:p>
        </p:txBody>
      </p:sp>
      <p:sp>
        <p:nvSpPr>
          <p:cNvPr id="5" name="TextBox 4">
            <a:extLst>
              <a:ext uri="{FF2B5EF4-FFF2-40B4-BE49-F238E27FC236}">
                <a16:creationId xmlns:a16="http://schemas.microsoft.com/office/drawing/2014/main" id="{9B0F7A31-0DA3-1A06-6F7F-7E32152AEB14}"/>
              </a:ext>
            </a:extLst>
          </p:cNvPr>
          <p:cNvSpPr txBox="1"/>
          <p:nvPr/>
        </p:nvSpPr>
        <p:spPr>
          <a:xfrm>
            <a:off x="304800" y="1375619"/>
            <a:ext cx="9463314" cy="3139321"/>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Bahnschrift SemiCondensed" panose="020B0502040204020203" pitchFamily="34" charset="0"/>
              </a:rPr>
              <a:t>I have use so many plots and like scatterplot , </a:t>
            </a:r>
            <a:r>
              <a:rPr lang="en-IN" sz="2000" dirty="0" err="1">
                <a:latin typeface="Bahnschrift SemiCondensed" panose="020B0502040204020203" pitchFamily="34" charset="0"/>
              </a:rPr>
              <a:t>barplot</a:t>
            </a:r>
            <a:r>
              <a:rPr lang="en-IN" sz="2000" dirty="0">
                <a:latin typeface="Bahnschrift SemiCondensed" panose="020B0502040204020203" pitchFamily="34" charset="0"/>
              </a:rPr>
              <a:t> and </a:t>
            </a:r>
            <a:r>
              <a:rPr lang="en-IN" sz="2000" dirty="0" err="1">
                <a:latin typeface="Bahnschrift SemiCondensed" panose="020B0502040204020203" pitchFamily="34" charset="0"/>
              </a:rPr>
              <a:t>regplot</a:t>
            </a:r>
            <a:r>
              <a:rPr lang="en-IN" sz="2000" dirty="0">
                <a:latin typeface="Bahnschrift SemiCondensed" panose="020B0502040204020203" pitchFamily="34" charset="0"/>
              </a:rPr>
              <a:t> for each pair of categorical features that can easily show the relation between our  target variable sale price for all the sub categorical in each categorical features.</a:t>
            </a:r>
          </a:p>
          <a:p>
            <a:endParaRPr lang="en-IN" sz="2000" dirty="0">
              <a:latin typeface="Bahnschrift SemiCondensed" panose="020B0502040204020203" pitchFamily="34" charset="0"/>
            </a:endParaRPr>
          </a:p>
          <a:p>
            <a:pPr marL="285750" indent="-285750">
              <a:buFont typeface="Arial" panose="020B0604020202020204" pitchFamily="34" charset="0"/>
              <a:buChar char="•"/>
            </a:pPr>
            <a:r>
              <a:rPr lang="en-IN" sz="2000" dirty="0">
                <a:latin typeface="Bahnschrift SemiCondensed" panose="020B0502040204020203" pitchFamily="34" charset="0"/>
              </a:rPr>
              <a:t>After that I also used </a:t>
            </a:r>
            <a:r>
              <a:rPr lang="en-IN" sz="2000" dirty="0" err="1">
                <a:latin typeface="Bahnschrift SemiCondensed" panose="020B0502040204020203" pitchFamily="34" charset="0"/>
              </a:rPr>
              <a:t>regplot</a:t>
            </a:r>
            <a:r>
              <a:rPr lang="en-IN" sz="2000" dirty="0">
                <a:latin typeface="Bahnschrift SemiCondensed" panose="020B0502040204020203" pitchFamily="34" charset="0"/>
              </a:rPr>
              <a:t> for continuous numerical variable that showed the relation between continuous numerical variable and target variable.</a:t>
            </a:r>
          </a:p>
          <a:p>
            <a:pPr marL="285750" indent="-285750">
              <a:buFont typeface="Arial" panose="020B0604020202020204" pitchFamily="34" charset="0"/>
              <a:buChar char="•"/>
            </a:pPr>
            <a:endParaRPr lang="en-IN" sz="2000" dirty="0">
              <a:latin typeface="Bahnschrift SemiCondensed" panose="020B0502040204020203" pitchFamily="34" charset="0"/>
            </a:endParaRPr>
          </a:p>
          <a:p>
            <a:pPr marL="285750" indent="-285750">
              <a:buFont typeface="Arial" panose="020B0604020202020204" pitchFamily="34" charset="0"/>
              <a:buChar char="•"/>
            </a:pPr>
            <a:r>
              <a:rPr lang="en-IN" sz="2000" dirty="0">
                <a:latin typeface="Bahnschrift SemiCondensed" panose="020B0502040204020203" pitchFamily="34" charset="0"/>
              </a:rPr>
              <a:t>Then after the plotting I get that there is a relation between continuous numerical variable and </a:t>
            </a:r>
            <a:r>
              <a:rPr lang="en-IN" sz="2000" dirty="0" err="1">
                <a:latin typeface="Bahnschrift SemiCondensed" panose="020B0502040204020203" pitchFamily="34" charset="0"/>
              </a:rPr>
              <a:t>salesprices</a:t>
            </a:r>
            <a:r>
              <a:rPr lang="en-IN" sz="2000" dirty="0">
                <a:latin typeface="Bahnschrift SemiCondensed" panose="020B0502040204020203" pitchFamily="34" charset="0"/>
              </a:rPr>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63096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A47EB-2D08-935C-55E4-852D96B01891}"/>
              </a:ext>
            </a:extLst>
          </p:cNvPr>
          <p:cNvSpPr txBox="1"/>
          <p:nvPr/>
        </p:nvSpPr>
        <p:spPr>
          <a:xfrm>
            <a:off x="2561772" y="490247"/>
            <a:ext cx="6110514" cy="461665"/>
          </a:xfrm>
          <a:prstGeom prst="rect">
            <a:avLst/>
          </a:prstGeom>
          <a:noFill/>
        </p:spPr>
        <p:txBody>
          <a:bodyPr wrap="square">
            <a:spAutoFit/>
          </a:bodyPr>
          <a:lstStyle/>
          <a:p>
            <a:pPr algn="ctr"/>
            <a:r>
              <a:rPr lang="en-IN" sz="2400" u="sng" dirty="0">
                <a:solidFill>
                  <a:schemeClr val="accent1"/>
                </a:solidFill>
                <a:latin typeface="Algerian" panose="04020705040A02060702" pitchFamily="82" charset="0"/>
              </a:rPr>
              <a:t>DATA CLEANING STEPS</a:t>
            </a:r>
            <a:endParaRPr lang="en-IN" u="sng" dirty="0">
              <a:solidFill>
                <a:schemeClr val="accent1"/>
              </a:solidFill>
            </a:endParaRPr>
          </a:p>
        </p:txBody>
      </p:sp>
      <p:sp>
        <p:nvSpPr>
          <p:cNvPr id="5" name="TextBox 4">
            <a:extLst>
              <a:ext uri="{FF2B5EF4-FFF2-40B4-BE49-F238E27FC236}">
                <a16:creationId xmlns:a16="http://schemas.microsoft.com/office/drawing/2014/main" id="{D6ADFA91-96B1-05FA-6C93-C36EED49B23D}"/>
              </a:ext>
            </a:extLst>
          </p:cNvPr>
          <p:cNvSpPr txBox="1"/>
          <p:nvPr/>
        </p:nvSpPr>
        <p:spPr>
          <a:xfrm>
            <a:off x="464457" y="1506248"/>
            <a:ext cx="8998857" cy="2862322"/>
          </a:xfrm>
          <a:prstGeom prst="rect">
            <a:avLst/>
          </a:prstGeom>
          <a:noFill/>
        </p:spPr>
        <p:txBody>
          <a:bodyPr wrap="square">
            <a:spAutoFit/>
          </a:bodyPr>
          <a:lstStyle/>
          <a:p>
            <a:pPr marL="285750" indent="-285750">
              <a:buFont typeface="Arial" panose="020B0604020202020204" pitchFamily="34" charset="0"/>
              <a:buChar char="•"/>
            </a:pPr>
            <a:r>
              <a:rPr lang="en-IN" dirty="0">
                <a:latin typeface="Bahnschrift SemiCondensed" panose="020B0502040204020203" pitchFamily="34" charset="0"/>
              </a:rPr>
              <a:t>In all of the dataset I found null values , outliers , and the also skewness.</a:t>
            </a:r>
          </a:p>
          <a:p>
            <a:pPr marL="285750" indent="-285750">
              <a:buFont typeface="Arial" panose="020B0604020202020204" pitchFamily="34" charset="0"/>
              <a:buChar char="•"/>
            </a:pPr>
            <a:endParaRPr lang="en-IN" dirty="0">
              <a:latin typeface="Bahnschrift SemiCondensed" panose="020B0502040204020203" pitchFamily="34" charset="0"/>
            </a:endParaRPr>
          </a:p>
          <a:p>
            <a:pPr marL="285750" indent="-285750">
              <a:buFont typeface="Arial" panose="020B0604020202020204" pitchFamily="34" charset="0"/>
              <a:buChar char="•"/>
            </a:pPr>
            <a:r>
              <a:rPr lang="en-IN" dirty="0">
                <a:latin typeface="Bahnschrift SemiCondensed" panose="020B0502040204020203" pitchFamily="34" charset="0"/>
              </a:rPr>
              <a:t>I have used imputation method to erase all null values . To remove outliers I have also used IQR method, and for removing the skewness I have used yeo-</a:t>
            </a:r>
            <a:r>
              <a:rPr lang="en-IN" dirty="0" err="1">
                <a:latin typeface="Bahnschrift SemiCondensed" panose="020B0502040204020203" pitchFamily="34" charset="0"/>
              </a:rPr>
              <a:t>johnson</a:t>
            </a:r>
            <a:r>
              <a:rPr lang="en-IN" dirty="0">
                <a:latin typeface="Bahnschrift SemiCondensed" panose="020B0502040204020203" pitchFamily="34" charset="0"/>
              </a:rPr>
              <a:t> method</a:t>
            </a:r>
          </a:p>
          <a:p>
            <a:pPr marL="285750" indent="-285750">
              <a:buFont typeface="Arial" panose="020B0604020202020204" pitchFamily="34" charset="0"/>
              <a:buChar char="•"/>
            </a:pPr>
            <a:endParaRPr lang="en-IN" dirty="0">
              <a:latin typeface="Bahnschrift SemiCondensed" panose="020B0502040204020203" pitchFamily="34" charset="0"/>
            </a:endParaRPr>
          </a:p>
          <a:p>
            <a:pPr marL="285750" indent="-285750">
              <a:buFont typeface="Arial" panose="020B0604020202020204" pitchFamily="34" charset="0"/>
              <a:buChar char="•"/>
            </a:pPr>
            <a:r>
              <a:rPr lang="en-IN" dirty="0">
                <a:latin typeface="Bahnschrift SemiCondensed" panose="020B0502040204020203" pitchFamily="34" charset="0"/>
              </a:rPr>
              <a:t>I have used ORDINAL ENCODING  for encode categorical columns.</a:t>
            </a:r>
          </a:p>
          <a:p>
            <a:pPr marL="285750" indent="-285750">
              <a:buFont typeface="Arial" panose="020B0604020202020204" pitchFamily="34" charset="0"/>
              <a:buChar char="•"/>
            </a:pPr>
            <a:endParaRPr lang="en-IN" dirty="0">
              <a:latin typeface="Bahnschrift SemiCondensed" panose="020B0502040204020203" pitchFamily="34" charset="0"/>
            </a:endParaRPr>
          </a:p>
          <a:p>
            <a:pPr marL="285750" indent="-285750">
              <a:buFont typeface="Arial" panose="020B0604020202020204" pitchFamily="34" charset="0"/>
              <a:buChar char="•"/>
            </a:pPr>
            <a:r>
              <a:rPr lang="en-IN" dirty="0">
                <a:latin typeface="Bahnschrift SemiCondensed" panose="020B0502040204020203" pitchFamily="34" charset="0"/>
              </a:rPr>
              <a:t>Use of </a:t>
            </a:r>
            <a:r>
              <a:rPr lang="en-IN" dirty="0" err="1">
                <a:latin typeface="Bahnschrift SemiCondensed" panose="020B0502040204020203" pitchFamily="34" charset="0"/>
              </a:rPr>
              <a:t>pearson’s</a:t>
            </a:r>
            <a:r>
              <a:rPr lang="en-IN" dirty="0">
                <a:latin typeface="Bahnschrift SemiCondensed" panose="020B0502040204020203" pitchFamily="34" charset="0"/>
              </a:rPr>
              <a:t> </a:t>
            </a:r>
            <a:r>
              <a:rPr lang="en-IN" dirty="0" err="1">
                <a:latin typeface="Bahnschrift SemiCondensed" panose="020B0502040204020203" pitchFamily="34" charset="0"/>
              </a:rPr>
              <a:t>colleration</a:t>
            </a:r>
            <a:r>
              <a:rPr lang="en-IN" dirty="0">
                <a:latin typeface="Bahnschrift SemiCondensed" panose="020B0502040204020203" pitchFamily="34" charset="0"/>
              </a:rPr>
              <a:t> coefficient to check the correlation between dependent and independent features</a:t>
            </a:r>
            <a:r>
              <a:rPr lang="en-IN" dirty="0"/>
              <a:t>.</a:t>
            </a:r>
          </a:p>
          <a:p>
            <a:r>
              <a:rPr lang="en-IN" dirty="0"/>
              <a:t> </a:t>
            </a:r>
          </a:p>
        </p:txBody>
      </p:sp>
    </p:spTree>
    <p:extLst>
      <p:ext uri="{BB962C8B-B14F-4D97-AF65-F5344CB8AC3E}">
        <p14:creationId xmlns:p14="http://schemas.microsoft.com/office/powerpoint/2010/main" val="299837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3C8C1-AADF-C86D-F20D-82B2232C4E8D}"/>
              </a:ext>
            </a:extLst>
          </p:cNvPr>
          <p:cNvSpPr txBox="1"/>
          <p:nvPr/>
        </p:nvSpPr>
        <p:spPr>
          <a:xfrm>
            <a:off x="2590800" y="504762"/>
            <a:ext cx="6110514" cy="523220"/>
          </a:xfrm>
          <a:prstGeom prst="rect">
            <a:avLst/>
          </a:prstGeom>
          <a:noFill/>
        </p:spPr>
        <p:txBody>
          <a:bodyPr wrap="square">
            <a:spAutoFit/>
          </a:bodyPr>
          <a:lstStyle/>
          <a:p>
            <a:pPr algn="ctr"/>
            <a:r>
              <a:rPr lang="en-IN" sz="2800" u="sng" dirty="0">
                <a:solidFill>
                  <a:schemeClr val="accent1"/>
                </a:solidFill>
                <a:latin typeface="Algerian" panose="04020705040A02060702" pitchFamily="82" charset="0"/>
              </a:rPr>
              <a:t>Model Building</a:t>
            </a:r>
            <a:r>
              <a:rPr lang="en-IN" sz="1800" u="sng" dirty="0">
                <a:solidFill>
                  <a:schemeClr val="accent1"/>
                </a:solidFill>
                <a:latin typeface="Algerian" panose="04020705040A02060702" pitchFamily="82" charset="0"/>
              </a:rPr>
              <a:t>:</a:t>
            </a:r>
            <a:endParaRPr lang="en-IN" u="sng" dirty="0">
              <a:solidFill>
                <a:schemeClr val="accent1"/>
              </a:solidFill>
            </a:endParaRPr>
          </a:p>
        </p:txBody>
      </p:sp>
      <p:sp>
        <p:nvSpPr>
          <p:cNvPr id="5" name="TextBox 4">
            <a:extLst>
              <a:ext uri="{FF2B5EF4-FFF2-40B4-BE49-F238E27FC236}">
                <a16:creationId xmlns:a16="http://schemas.microsoft.com/office/drawing/2014/main" id="{F0F6D756-9841-57A1-EA08-6912F442EEC4}"/>
              </a:ext>
            </a:extLst>
          </p:cNvPr>
          <p:cNvSpPr txBox="1"/>
          <p:nvPr/>
        </p:nvSpPr>
        <p:spPr>
          <a:xfrm>
            <a:off x="1132113" y="1238715"/>
            <a:ext cx="7968343" cy="409669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Since </a:t>
            </a: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SalePrice</a:t>
            </a: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was my target and it was a continuous column so this </a:t>
            </a: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perticular</a:t>
            </a: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dirty="0" err="1">
                <a:latin typeface="Bahnschrift SemiCondensed" panose="020B0502040204020203" pitchFamily="34" charset="0"/>
                <a:ea typeface="Calibri" panose="020F0502020204030204" pitchFamily="34" charset="0"/>
                <a:cs typeface="Times New Roman" panose="02020603050405020304" pitchFamily="18" charset="0"/>
              </a:rPr>
              <a:t>GradientBoosting</a:t>
            </a: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Regressor</a:t>
            </a: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regression algorithms I have used in my project.</a:t>
            </a:r>
          </a:p>
          <a:p>
            <a:pPr marL="285750" indent="-285750">
              <a:lnSpc>
                <a:spcPct val="107000"/>
              </a:lnSpc>
              <a:spcAft>
                <a:spcPts val="800"/>
              </a:spcAft>
              <a:buFont typeface="Arial" panose="020B0604020202020204" pitchFamily="34" charset="0"/>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RandomForestRegressor</a:t>
            </a: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ExtraTreesRegressor</a:t>
            </a: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GradientBoostingRegressor</a:t>
            </a:r>
            <a:endParaRPr lang="en-IN" sz="1800" dirty="0">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spcBef>
                <a:spcPts val="300"/>
              </a:spcBef>
              <a:spcAft>
                <a:spcPts val="300"/>
              </a:spcAft>
              <a:buFont typeface="Arial" panose="020B0604020202020204" pitchFamily="34" charset="0"/>
              <a:buChar char="•"/>
            </a:pPr>
            <a:r>
              <a:rPr lang="en-IN" sz="1800" dirty="0" err="1">
                <a:effectLst/>
                <a:latin typeface="Bahnschrift SemiCondensed" panose="020B0502040204020203" pitchFamily="34" charset="0"/>
                <a:ea typeface="Calibri" panose="020F0502020204030204" pitchFamily="34" charset="0"/>
                <a:cs typeface="Times New Roman" panose="02020603050405020304" pitchFamily="18" charset="0"/>
              </a:rPr>
              <a:t>DecisionTreeRegressor</a:t>
            </a: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561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1F79D-30AC-5A8D-8C31-121FA4EC3101}"/>
              </a:ext>
            </a:extLst>
          </p:cNvPr>
          <p:cNvPicPr>
            <a:picLocks noChangeAspect="1"/>
          </p:cNvPicPr>
          <p:nvPr/>
        </p:nvPicPr>
        <p:blipFill>
          <a:blip r:embed="rId2"/>
          <a:stretch>
            <a:fillRect/>
          </a:stretch>
        </p:blipFill>
        <p:spPr>
          <a:xfrm>
            <a:off x="130629" y="1090372"/>
            <a:ext cx="12061371" cy="3873514"/>
          </a:xfrm>
          <a:prstGeom prst="rect">
            <a:avLst/>
          </a:prstGeom>
        </p:spPr>
      </p:pic>
      <p:sp>
        <p:nvSpPr>
          <p:cNvPr id="5" name="TextBox 4">
            <a:extLst>
              <a:ext uri="{FF2B5EF4-FFF2-40B4-BE49-F238E27FC236}">
                <a16:creationId xmlns:a16="http://schemas.microsoft.com/office/drawing/2014/main" id="{D6B2729A-7275-D174-61F0-3E7D7B639D8E}"/>
              </a:ext>
            </a:extLst>
          </p:cNvPr>
          <p:cNvSpPr txBox="1"/>
          <p:nvPr/>
        </p:nvSpPr>
        <p:spPr>
          <a:xfrm>
            <a:off x="878113" y="5250934"/>
            <a:ext cx="6110514" cy="646331"/>
          </a:xfrm>
          <a:prstGeom prst="rect">
            <a:avLst/>
          </a:prstGeom>
          <a:noFill/>
        </p:spPr>
        <p:txBody>
          <a:bodyPr wrap="square">
            <a:spAutoFit/>
          </a:bodyPr>
          <a:lstStyle/>
          <a:p>
            <a:r>
              <a:rPr lang="en-IN" dirty="0">
                <a:latin typeface="Bahnschrift SemiCondensed" panose="020B0502040204020203" pitchFamily="34" charset="0"/>
                <a:ea typeface="Calibri" panose="020F0502020204030204" pitchFamily="34" charset="0"/>
                <a:cs typeface="Times New Roman" panose="02020603050405020304" pitchFamily="18" charset="0"/>
              </a:rPr>
              <a:t> * I  got 90 % accuracy as you can see… which is good</a:t>
            </a: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 !!</a:t>
            </a:r>
          </a:p>
          <a:p>
            <a:endParaRPr lang="en-IN" dirty="0"/>
          </a:p>
        </p:txBody>
      </p:sp>
      <p:sp>
        <p:nvSpPr>
          <p:cNvPr id="7" name="TextBox 6">
            <a:extLst>
              <a:ext uri="{FF2B5EF4-FFF2-40B4-BE49-F238E27FC236}">
                <a16:creationId xmlns:a16="http://schemas.microsoft.com/office/drawing/2014/main" id="{45D08B63-9917-E512-A138-5A9830251720}"/>
              </a:ext>
            </a:extLst>
          </p:cNvPr>
          <p:cNvSpPr txBox="1"/>
          <p:nvPr/>
        </p:nvSpPr>
        <p:spPr>
          <a:xfrm>
            <a:off x="2764973" y="433992"/>
            <a:ext cx="6110514" cy="461665"/>
          </a:xfrm>
          <a:prstGeom prst="rect">
            <a:avLst/>
          </a:prstGeom>
          <a:noFill/>
        </p:spPr>
        <p:txBody>
          <a:bodyPr wrap="square">
            <a:spAutoFit/>
          </a:bodyPr>
          <a:lstStyle/>
          <a:p>
            <a:pPr algn="ctr">
              <a:spcBef>
                <a:spcPts val="300"/>
              </a:spcBef>
              <a:spcAft>
                <a:spcPts val="800"/>
              </a:spcAft>
            </a:pPr>
            <a:r>
              <a:rPr lang="en-US" sz="2400" u="sng" dirty="0">
                <a:solidFill>
                  <a:schemeClr val="accent1"/>
                </a:solidFill>
                <a:latin typeface="Algerian" panose="04020705040A02060702" pitchFamily="82" charset="0"/>
              </a:rPr>
              <a:t>Model Building</a:t>
            </a:r>
            <a:r>
              <a:rPr lang="en-US" u="sng" dirty="0">
                <a:solidFill>
                  <a:schemeClr val="tx2"/>
                </a:solidFill>
                <a:latin typeface="Century" panose="02040604050505020304" pitchFamily="18" charset="0"/>
              </a:rPr>
              <a:t>.</a:t>
            </a:r>
          </a:p>
        </p:txBody>
      </p:sp>
    </p:spTree>
    <p:extLst>
      <p:ext uri="{BB962C8B-B14F-4D97-AF65-F5344CB8AC3E}">
        <p14:creationId xmlns:p14="http://schemas.microsoft.com/office/powerpoint/2010/main" val="316137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638C2-4E32-6CDA-E832-5FD549D02D37}"/>
              </a:ext>
            </a:extLst>
          </p:cNvPr>
          <p:cNvPicPr>
            <a:picLocks noChangeAspect="1"/>
          </p:cNvPicPr>
          <p:nvPr/>
        </p:nvPicPr>
        <p:blipFill>
          <a:blip r:embed="rId2"/>
          <a:stretch>
            <a:fillRect/>
          </a:stretch>
        </p:blipFill>
        <p:spPr>
          <a:xfrm>
            <a:off x="275771" y="428558"/>
            <a:ext cx="9144000" cy="4201111"/>
          </a:xfrm>
          <a:prstGeom prst="rect">
            <a:avLst/>
          </a:prstGeom>
        </p:spPr>
      </p:pic>
      <p:sp>
        <p:nvSpPr>
          <p:cNvPr id="7" name="TextBox 6">
            <a:extLst>
              <a:ext uri="{FF2B5EF4-FFF2-40B4-BE49-F238E27FC236}">
                <a16:creationId xmlns:a16="http://schemas.microsoft.com/office/drawing/2014/main" id="{9B7A1EEE-0125-513B-9B03-F43DEC61B475}"/>
              </a:ext>
            </a:extLst>
          </p:cNvPr>
          <p:cNvSpPr txBox="1"/>
          <p:nvPr/>
        </p:nvSpPr>
        <p:spPr>
          <a:xfrm>
            <a:off x="645885" y="5134820"/>
            <a:ext cx="8773886" cy="646331"/>
          </a:xfrm>
          <a:prstGeom prst="rect">
            <a:avLst/>
          </a:prstGeom>
          <a:noFill/>
        </p:spPr>
        <p:txBody>
          <a:bodyPr wrap="square">
            <a:spAutoFit/>
          </a:bodyPr>
          <a:lstStyle/>
          <a:p>
            <a:pPr>
              <a:spcBef>
                <a:spcPts val="300"/>
              </a:spcBef>
              <a:spcAft>
                <a:spcPts val="800"/>
              </a:spcAft>
            </a:pPr>
            <a:r>
              <a:rPr lang="en-US" dirty="0">
                <a:solidFill>
                  <a:schemeClr val="tx2"/>
                </a:solidFill>
                <a:latin typeface="Century" panose="02040604050505020304" pitchFamily="18" charset="0"/>
              </a:rPr>
              <a:t>* </a:t>
            </a:r>
            <a:r>
              <a:rPr lang="en-US" dirty="0">
                <a:solidFill>
                  <a:schemeClr val="tx2"/>
                </a:solidFill>
                <a:latin typeface="Bahnschrift SemiCondensed" panose="020B0502040204020203" pitchFamily="34" charset="0"/>
              </a:rPr>
              <a:t>I have already mentioned  I have used GRADIENTBOOSTINGREGRESSOR as a best model , </a:t>
            </a:r>
            <a:r>
              <a:rPr lang="en-US" dirty="0" err="1">
                <a:solidFill>
                  <a:schemeClr val="tx2"/>
                </a:solidFill>
                <a:latin typeface="Bahnschrift SemiCondensed" panose="020B0502040204020203" pitchFamily="34" charset="0"/>
              </a:rPr>
              <a:t>becaues</a:t>
            </a:r>
            <a:r>
              <a:rPr lang="en-US" dirty="0">
                <a:solidFill>
                  <a:schemeClr val="tx2"/>
                </a:solidFill>
                <a:latin typeface="Bahnschrift SemiCondensed" panose="020B0502040204020203" pitchFamily="34" charset="0"/>
              </a:rPr>
              <a:t> it is giving me best accuracy as compare to another algorithm.</a:t>
            </a:r>
          </a:p>
        </p:txBody>
      </p:sp>
    </p:spTree>
    <p:extLst>
      <p:ext uri="{BB962C8B-B14F-4D97-AF65-F5344CB8AC3E}">
        <p14:creationId xmlns:p14="http://schemas.microsoft.com/office/powerpoint/2010/main" val="4104239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2B0C58-FD35-3159-7177-48BA01FB3A8B}"/>
              </a:ext>
            </a:extLst>
          </p:cNvPr>
          <p:cNvSpPr txBox="1"/>
          <p:nvPr/>
        </p:nvSpPr>
        <p:spPr>
          <a:xfrm>
            <a:off x="2489200" y="388648"/>
            <a:ext cx="6110514" cy="461665"/>
          </a:xfrm>
          <a:prstGeom prst="rect">
            <a:avLst/>
          </a:prstGeom>
          <a:noFill/>
        </p:spPr>
        <p:txBody>
          <a:bodyPr wrap="square">
            <a:spAutoFit/>
          </a:bodyPr>
          <a:lstStyle/>
          <a:p>
            <a:pPr algn="ctr"/>
            <a:r>
              <a:rPr lang="en-US" sz="2400" u="sng" dirty="0">
                <a:solidFill>
                  <a:schemeClr val="accent1"/>
                </a:solidFill>
                <a:latin typeface="Algerian" panose="04020705040A02060702" pitchFamily="82" charset="0"/>
              </a:rPr>
              <a:t>Hyper Parameter Tunning</a:t>
            </a:r>
            <a:endParaRPr lang="en-IN" sz="2400" u="sng" dirty="0">
              <a:solidFill>
                <a:schemeClr val="accent1"/>
              </a:solidFill>
              <a:latin typeface="Algerian" panose="04020705040A02060702" pitchFamily="82" charset="0"/>
            </a:endParaRPr>
          </a:p>
        </p:txBody>
      </p:sp>
      <p:pic>
        <p:nvPicPr>
          <p:cNvPr id="5" name="Picture 4">
            <a:extLst>
              <a:ext uri="{FF2B5EF4-FFF2-40B4-BE49-F238E27FC236}">
                <a16:creationId xmlns:a16="http://schemas.microsoft.com/office/drawing/2014/main" id="{C0E1DDB5-1484-EA02-A390-164227FA622F}"/>
              </a:ext>
            </a:extLst>
          </p:cNvPr>
          <p:cNvPicPr>
            <a:picLocks noChangeAspect="1"/>
          </p:cNvPicPr>
          <p:nvPr/>
        </p:nvPicPr>
        <p:blipFill>
          <a:blip r:embed="rId2"/>
          <a:stretch>
            <a:fillRect/>
          </a:stretch>
        </p:blipFill>
        <p:spPr>
          <a:xfrm>
            <a:off x="130629" y="985988"/>
            <a:ext cx="11088914" cy="4334480"/>
          </a:xfrm>
          <a:prstGeom prst="rect">
            <a:avLst/>
          </a:prstGeom>
        </p:spPr>
      </p:pic>
      <p:sp>
        <p:nvSpPr>
          <p:cNvPr id="7" name="TextBox 6">
            <a:extLst>
              <a:ext uri="{FF2B5EF4-FFF2-40B4-BE49-F238E27FC236}">
                <a16:creationId xmlns:a16="http://schemas.microsoft.com/office/drawing/2014/main" id="{1E1CB2C0-1CD3-471C-3E0F-BC5157B279DC}"/>
              </a:ext>
            </a:extLst>
          </p:cNvPr>
          <p:cNvSpPr txBox="1"/>
          <p:nvPr/>
        </p:nvSpPr>
        <p:spPr>
          <a:xfrm>
            <a:off x="805541" y="5501074"/>
            <a:ext cx="8483601" cy="968278"/>
          </a:xfrm>
          <a:prstGeom prst="rect">
            <a:avLst/>
          </a:prstGeom>
          <a:noFill/>
        </p:spPr>
        <p:txBody>
          <a:bodyPr wrap="square">
            <a:spAutoFit/>
          </a:bodyPr>
          <a:lstStyle/>
          <a:p>
            <a:pPr lvl="0">
              <a:lnSpc>
                <a:spcPct val="107000"/>
              </a:lnSpc>
              <a:spcAft>
                <a:spcPts val="800"/>
              </a:spcAft>
            </a:pP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I have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choosed</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all parameters of </a:t>
            </a:r>
            <a:r>
              <a:rPr lang="en-IN" b="1" dirty="0" err="1">
                <a:latin typeface="Bahnschrift SemiCondensed" panose="020B0502040204020203" pitchFamily="34" charset="0"/>
                <a:ea typeface="Calibri" panose="020F0502020204030204" pitchFamily="34" charset="0"/>
                <a:cs typeface="Times New Roman" panose="02020603050405020304" pitchFamily="18" charset="0"/>
              </a:rPr>
              <a:t>GradientBoosting</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Regressor</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after tunning the model with best parameters I have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incresed</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my model accuracy from 87.6% Also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mse</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and </a:t>
            </a:r>
            <a:r>
              <a:rPr lang="en-IN" sz="1800" b="1" dirty="0" err="1">
                <a:effectLst/>
                <a:latin typeface="Bahnschrift SemiCondensed" panose="020B0502040204020203" pitchFamily="34" charset="0"/>
                <a:ea typeface="Calibri" panose="020F0502020204030204" pitchFamily="34" charset="0"/>
                <a:cs typeface="Times New Roman" panose="02020603050405020304" pitchFamily="18" charset="0"/>
              </a:rPr>
              <a:t>rmse</a:t>
            </a:r>
            <a:r>
              <a:rPr lang="en-IN" sz="1800" b="1" dirty="0">
                <a:effectLst/>
                <a:latin typeface="Bahnschrift SemiCondensed" panose="020B0502040204020203" pitchFamily="34" charset="0"/>
                <a:ea typeface="Calibri" panose="020F0502020204030204" pitchFamily="34" charset="0"/>
                <a:cs typeface="Times New Roman" panose="02020603050405020304" pitchFamily="18" charset="0"/>
              </a:rPr>
              <a:t> values has reduced which means error has reduced</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966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F5D38D-7C87-E51C-308B-8C630284652E}"/>
              </a:ext>
            </a:extLst>
          </p:cNvPr>
          <p:cNvSpPr txBox="1"/>
          <p:nvPr/>
        </p:nvSpPr>
        <p:spPr>
          <a:xfrm>
            <a:off x="2256971" y="597455"/>
            <a:ext cx="6110514" cy="5755422"/>
          </a:xfrm>
          <a:prstGeom prst="rect">
            <a:avLst/>
          </a:prstGeom>
          <a:noFill/>
        </p:spPr>
        <p:txBody>
          <a:bodyPr wrap="square">
            <a:spAutoFit/>
          </a:bodyPr>
          <a:lstStyle/>
          <a:p>
            <a:pPr algn="ctr">
              <a:spcBef>
                <a:spcPts val="300"/>
              </a:spcBef>
              <a:spcAft>
                <a:spcPts val="800"/>
              </a:spcAft>
            </a:pPr>
            <a:r>
              <a:rPr lang="en-US" sz="2400" u="sng" dirty="0">
                <a:solidFill>
                  <a:srgbClr val="92D050"/>
                </a:solidFill>
                <a:latin typeface="Algerian" panose="04020705040A02060702" pitchFamily="82" charset="0"/>
              </a:rPr>
              <a:t>AGENDA</a:t>
            </a:r>
            <a:endParaRPr lang="en-US" dirty="0">
              <a:solidFill>
                <a:schemeClr val="tx2"/>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4068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71E758-2C0D-CA9E-8A53-9515CE465DEB}"/>
              </a:ext>
            </a:extLst>
          </p:cNvPr>
          <p:cNvPicPr>
            <a:picLocks noChangeAspect="1"/>
          </p:cNvPicPr>
          <p:nvPr/>
        </p:nvPicPr>
        <p:blipFill>
          <a:blip r:embed="rId2"/>
          <a:stretch>
            <a:fillRect/>
          </a:stretch>
        </p:blipFill>
        <p:spPr>
          <a:xfrm>
            <a:off x="718246" y="1438405"/>
            <a:ext cx="9507277" cy="2324424"/>
          </a:xfrm>
          <a:prstGeom prst="rect">
            <a:avLst/>
          </a:prstGeom>
        </p:spPr>
      </p:pic>
      <p:sp>
        <p:nvSpPr>
          <p:cNvPr id="5" name="TextBox 4">
            <a:extLst>
              <a:ext uri="{FF2B5EF4-FFF2-40B4-BE49-F238E27FC236}">
                <a16:creationId xmlns:a16="http://schemas.microsoft.com/office/drawing/2014/main" id="{5E5B5698-88C0-3390-13B6-E3322AA47CDE}"/>
              </a:ext>
            </a:extLst>
          </p:cNvPr>
          <p:cNvSpPr txBox="1"/>
          <p:nvPr/>
        </p:nvSpPr>
        <p:spPr>
          <a:xfrm>
            <a:off x="2518229" y="458245"/>
            <a:ext cx="6110514" cy="707886"/>
          </a:xfrm>
          <a:prstGeom prst="rect">
            <a:avLst/>
          </a:prstGeom>
          <a:noFill/>
        </p:spPr>
        <p:txBody>
          <a:bodyPr wrap="square">
            <a:spAutoFit/>
          </a:bodyPr>
          <a:lstStyle/>
          <a:p>
            <a:pPr algn="ctr">
              <a:spcBef>
                <a:spcPts val="300"/>
              </a:spcBef>
              <a:spcAft>
                <a:spcPts val="800"/>
              </a:spcAft>
            </a:pPr>
            <a:r>
              <a:rPr lang="en-US" sz="2000" u="sng" dirty="0">
                <a:solidFill>
                  <a:schemeClr val="accent1"/>
                </a:solidFill>
                <a:latin typeface="Algerian" panose="04020705040A02060702" pitchFamily="82" charset="0"/>
              </a:rPr>
              <a:t>Saving the model and predictions from saved best model.</a:t>
            </a:r>
          </a:p>
        </p:txBody>
      </p:sp>
      <p:sp>
        <p:nvSpPr>
          <p:cNvPr id="7" name="TextBox 6">
            <a:extLst>
              <a:ext uri="{FF2B5EF4-FFF2-40B4-BE49-F238E27FC236}">
                <a16:creationId xmlns:a16="http://schemas.microsoft.com/office/drawing/2014/main" id="{E216D14A-C61E-4430-DE81-1064A5DBE658}"/>
              </a:ext>
            </a:extLst>
          </p:cNvPr>
          <p:cNvSpPr txBox="1"/>
          <p:nvPr/>
        </p:nvSpPr>
        <p:spPr>
          <a:xfrm>
            <a:off x="1045029" y="4451317"/>
            <a:ext cx="7315200" cy="968278"/>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Bahnschrift SemiCondensed" panose="020B0502040204020203" pitchFamily="34" charset="0"/>
                <a:ea typeface="Calibri" panose="020F0502020204030204" pitchFamily="34" charset="0"/>
                <a:cs typeface="Calibri" panose="020F0502020204030204" pitchFamily="34" charset="0"/>
              </a:rPr>
              <a:t>I have predicted the </a:t>
            </a:r>
            <a:r>
              <a:rPr lang="en-IN" sz="1800" b="1" dirty="0" err="1">
                <a:effectLst/>
                <a:latin typeface="Bahnschrift SemiCondensed" panose="020B0502040204020203" pitchFamily="34" charset="0"/>
                <a:ea typeface="Calibri" panose="020F0502020204030204" pitchFamily="34" charset="0"/>
                <a:cs typeface="Calibri" panose="020F0502020204030204" pitchFamily="34" charset="0"/>
              </a:rPr>
              <a:t>SalePrice</a:t>
            </a:r>
            <a:r>
              <a:rPr lang="en-IN" sz="1800" b="1" dirty="0">
                <a:effectLst/>
                <a:latin typeface="Bahnschrift SemiCondensed" panose="020B0502040204020203" pitchFamily="34" charset="0"/>
                <a:ea typeface="Calibri" panose="020F0502020204030204" pitchFamily="34" charset="0"/>
                <a:cs typeface="Calibri" panose="020F0502020204030204" pitchFamily="34" charset="0"/>
              </a:rPr>
              <a:t> for test dataset using saved model of train dataset, and the predictions look good. I have also saved my predictions for further analysis</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99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381000"/>
            <a:ext cx="9829799" cy="1319808"/>
          </a:xfrm>
        </p:spPr>
        <p:txBody>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304802" y="1265379"/>
            <a:ext cx="9829799" cy="4968552"/>
          </a:xfrm>
        </p:spPr>
        <p:txBody>
          <a:bodyPr>
            <a:normAutofit/>
          </a:bodyPr>
          <a:lstStyle/>
          <a:p>
            <a:pPr>
              <a:spcBef>
                <a:spcPts val="300"/>
              </a:spcBef>
              <a:spcAft>
                <a:spcPts val="300"/>
              </a:spcAft>
              <a:buFont typeface="Wingdings" panose="05000000000000000000" pitchFamily="2" charset="2"/>
              <a:buChar char="ü"/>
            </a:pPr>
            <a:r>
              <a:rPr lang="en-IN" dirty="0">
                <a:latin typeface="Bahnschrift SemiCondensed" panose="020B0502040204020203" pitchFamily="34" charset="0"/>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spcAft>
                <a:spcPts val="300"/>
              </a:spcAft>
              <a:buFont typeface="Wingdings" panose="05000000000000000000" pitchFamily="2" charset="2"/>
              <a:buChar char="ü"/>
            </a:pPr>
            <a:r>
              <a:rPr lang="en-IN" dirty="0">
                <a:latin typeface="Bahnschrift SemiCondensed" panose="020B0502040204020203" pitchFamily="34" charset="0"/>
                <a:ea typeface="Calibri" panose="020F0502020204030204" pitchFamily="34" charset="0"/>
                <a:cs typeface="Times New Roman" panose="02020603050405020304" pitchFamily="18" charset="0"/>
              </a:rPr>
              <a:t> We have mentioned the step by step procedure to </a:t>
            </a:r>
            <a:r>
              <a:rPr lang="en-IN" dirty="0" err="1">
                <a:latin typeface="Bahnschrift SemiCondensed" panose="020B0502040204020203" pitchFamily="34" charset="0"/>
                <a:ea typeface="Calibri" panose="020F0502020204030204" pitchFamily="34" charset="0"/>
                <a:cs typeface="Times New Roman" panose="02020603050405020304" pitchFamily="18" charset="0"/>
              </a:rPr>
              <a:t>analyze</a:t>
            </a:r>
            <a:r>
              <a:rPr lang="en-IN" dirty="0">
                <a:latin typeface="Bahnschrift SemiCondensed" panose="020B0502040204020203" pitchFamily="34" charset="0"/>
                <a:ea typeface="Calibri" panose="020F0502020204030204" pitchFamily="34" charset="0"/>
                <a:cs typeface="Times New Roman" panose="02020603050405020304" pitchFamily="18" charset="0"/>
              </a:rPr>
              <a:t> the dataset and finding the correlation between the </a:t>
            </a:r>
            <a:r>
              <a:rPr lang="en-IN" dirty="0" err="1">
                <a:latin typeface="Bahnschrift SemiCondensed" panose="020B0502040204020203" pitchFamily="34" charset="0"/>
                <a:ea typeface="Calibri" panose="020F0502020204030204" pitchFamily="34" charset="0"/>
                <a:cs typeface="Times New Roman" panose="02020603050405020304" pitchFamily="18" charset="0"/>
              </a:rPr>
              <a:t>featuers</a:t>
            </a:r>
            <a:r>
              <a:rPr lang="en-IN" dirty="0">
                <a:latin typeface="Bahnschrift SemiCondensed" panose="020B0502040204020203" pitchFamily="34"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pPr>
              <a:spcBef>
                <a:spcPts val="300"/>
              </a:spcBef>
              <a:spcAft>
                <a:spcPts val="300"/>
              </a:spcAft>
              <a:buFont typeface="Wingdings" panose="05000000000000000000" pitchFamily="2" charset="2"/>
              <a:buChar char="ü"/>
            </a:pPr>
            <a:r>
              <a:rPr lang="en-IN" dirty="0">
                <a:latin typeface="Bahnschrift SemiCondensed" panose="020B0502040204020203" pitchFamily="34" charset="0"/>
                <a:ea typeface="Calibri" panose="020F0502020204030204" pitchFamily="34" charset="0"/>
                <a:cs typeface="Times New Roman" panose="02020603050405020304" pitchFamily="18" charset="0"/>
              </a:rPr>
              <a:t>Those feature sets were then given as an input to five algorithms and a csv file was generated consisting of predicted house prices. </a:t>
            </a:r>
          </a:p>
          <a:p>
            <a:pPr>
              <a:spcBef>
                <a:spcPts val="300"/>
              </a:spcBef>
              <a:spcAft>
                <a:spcPts val="300"/>
              </a:spcAft>
              <a:buFont typeface="Wingdings" panose="05000000000000000000" pitchFamily="2" charset="2"/>
              <a:buChar char="ü"/>
            </a:pPr>
            <a:r>
              <a:rPr lang="en-IN" dirty="0">
                <a:latin typeface="Bahnschrift SemiCondensed" panose="020B0502040204020203" pitchFamily="34"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dataframe of predicted prices of test dataset.</a:t>
            </a:r>
          </a:p>
          <a:p>
            <a:pPr>
              <a:spcBef>
                <a:spcPts val="300"/>
              </a:spcBef>
              <a:spcAft>
                <a:spcPts val="300"/>
              </a:spcAft>
              <a:buFont typeface="Wingdings" panose="05000000000000000000" pitchFamily="2" charset="2"/>
              <a:buChar char="ü"/>
            </a:pPr>
            <a:r>
              <a:rPr lang="en-IN" dirty="0">
                <a:solidFill>
                  <a:srgbClr val="333333"/>
                </a:solidFill>
                <a:latin typeface="Bahnschrift SemiCondensed" panose="020B0502040204020203" pitchFamily="34"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spcAft>
                <a:spcPts val="300"/>
              </a:spcAft>
              <a:buFont typeface="Wingdings" panose="05000000000000000000" pitchFamily="2" charset="2"/>
              <a:buChar char="ü"/>
            </a:pPr>
            <a:r>
              <a:rPr lang="en-IN" dirty="0">
                <a:solidFill>
                  <a:srgbClr val="333333"/>
                </a:solidFill>
                <a:latin typeface="Bahnschrift SemiCondensed" panose="020B0502040204020203" pitchFamily="34"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dirty="0">
              <a:latin typeface="Bahnschrift SemiCondensed" panose="020B0502040204020203"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EBB16-BF87-4556-B422-D4FECD5A5331}"/>
              </a:ext>
            </a:extLst>
          </p:cNvPr>
          <p:cNvSpPr txBox="1"/>
          <p:nvPr/>
        </p:nvSpPr>
        <p:spPr>
          <a:xfrm>
            <a:off x="1570809" y="0"/>
            <a:ext cx="6093822" cy="5016758"/>
          </a:xfrm>
          <a:prstGeom prst="rect">
            <a:avLst/>
          </a:prstGeom>
          <a:noFill/>
        </p:spPr>
        <p:txBody>
          <a:bodyPr wrap="square">
            <a:spAutoFit/>
          </a:bodyPr>
          <a:lstStyle/>
          <a:p>
            <a:r>
              <a:rPr lang="en-US" sz="6600" dirty="0">
                <a:latin typeface="Arial Black" panose="020B0A04020102020204" pitchFamily="34" charset="0"/>
              </a:rPr>
              <a:t>          </a:t>
            </a:r>
            <a:r>
              <a:rPr lang="en-US" sz="6600" u="dottedHeavy" dirty="0">
                <a:solidFill>
                  <a:srgbClr val="FF0000"/>
                </a:solidFill>
                <a:latin typeface="Arial Black" panose="020B0A04020102020204" pitchFamily="34" charset="0"/>
              </a:rPr>
              <a:t>THANK</a:t>
            </a:r>
            <a:r>
              <a:rPr lang="en-US" dirty="0">
                <a:latin typeface="Arial Black" panose="020B0A04020102020204" pitchFamily="34" charset="0"/>
              </a:rPr>
              <a:t>                               </a:t>
            </a:r>
          </a:p>
          <a:p>
            <a:endParaRPr lang="en-US" dirty="0"/>
          </a:p>
          <a:p>
            <a:endParaRPr lang="en-US" dirty="0"/>
          </a:p>
          <a:p>
            <a:endParaRPr lang="en-US" dirty="0"/>
          </a:p>
          <a:p>
            <a:endParaRPr lang="en-US" dirty="0"/>
          </a:p>
          <a:p>
            <a:endParaRPr lang="en-US" dirty="0"/>
          </a:p>
          <a:p>
            <a:endParaRPr lang="en-US" dirty="0"/>
          </a:p>
          <a:p>
            <a:r>
              <a:rPr lang="en-US" sz="8000" dirty="0">
                <a:latin typeface="Arial Black" panose="020B0A04020102020204" pitchFamily="34" charset="0"/>
              </a:rPr>
              <a:t> YOU</a:t>
            </a:r>
            <a:endParaRPr lang="en-IN" sz="8000" dirty="0">
              <a:latin typeface="Arial Black" panose="020B0A04020102020204" pitchFamily="34" charset="0"/>
            </a:endParaRPr>
          </a:p>
        </p:txBody>
      </p:sp>
      <p:pic>
        <p:nvPicPr>
          <p:cNvPr id="5" name="Picture 4">
            <a:extLst>
              <a:ext uri="{FF2B5EF4-FFF2-40B4-BE49-F238E27FC236}">
                <a16:creationId xmlns:a16="http://schemas.microsoft.com/office/drawing/2014/main" id="{DF32D268-47BA-4E4A-9CDB-74A9218E0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720" y="2250538"/>
            <a:ext cx="4701286" cy="1672739"/>
          </a:xfrm>
          <a:prstGeom prst="rect">
            <a:avLst/>
          </a:prstGeom>
        </p:spPr>
      </p:pic>
    </p:spTree>
    <p:extLst>
      <p:ext uri="{BB962C8B-B14F-4D97-AF65-F5344CB8AC3E}">
        <p14:creationId xmlns:p14="http://schemas.microsoft.com/office/powerpoint/2010/main" val="133998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15C06-A318-2E51-597E-B06EE443D2AB}"/>
              </a:ext>
            </a:extLst>
          </p:cNvPr>
          <p:cNvSpPr txBox="1"/>
          <p:nvPr/>
        </p:nvSpPr>
        <p:spPr>
          <a:xfrm>
            <a:off x="2373087" y="1210684"/>
            <a:ext cx="6110514" cy="3234219"/>
          </a:xfrm>
          <a:prstGeom prst="rect">
            <a:avLst/>
          </a:prstGeom>
          <a:noFill/>
        </p:spPr>
        <p:txBody>
          <a:bodyPr wrap="square">
            <a:spAutoFit/>
          </a:bodyPr>
          <a:lstStyle/>
          <a:p>
            <a:pPr>
              <a:spcBef>
                <a:spcPts val="300"/>
              </a:spcBef>
              <a:spcAft>
                <a:spcPts val="800"/>
              </a:spcAft>
            </a:pPr>
            <a:r>
              <a:rPr lang="en-US" dirty="0">
                <a:solidFill>
                  <a:schemeClr val="tx2"/>
                </a:solidFill>
                <a:latin typeface="Century" panose="02040604050505020304" pitchFamily="18" charset="0"/>
              </a:rPr>
              <a:t>                                    </a:t>
            </a:r>
            <a:r>
              <a:rPr lang="en-US" sz="2800" u="sng" dirty="0">
                <a:solidFill>
                  <a:srgbClr val="92D050"/>
                </a:solidFill>
                <a:latin typeface="Algerian" panose="04020705040A02060702" pitchFamily="82" charset="0"/>
              </a:rPr>
              <a:t>OVERVIEW</a:t>
            </a:r>
          </a:p>
          <a:p>
            <a:pPr>
              <a:spcBef>
                <a:spcPts val="300"/>
              </a:spcBef>
              <a:spcAft>
                <a:spcPts val="800"/>
              </a:spcAft>
            </a:pPr>
            <a:r>
              <a:rPr lang="en-US" sz="1600" dirty="0">
                <a:latin typeface="Bahnschrift SemiCondensed" panose="020B0502040204020203" pitchFamily="34" charset="0"/>
              </a:rPr>
              <a:t>IN this presentation you will be see the </a:t>
            </a:r>
          </a:p>
          <a:p>
            <a:pPr marL="285750" indent="-285750">
              <a:spcBef>
                <a:spcPts val="300"/>
              </a:spcBef>
              <a:spcAft>
                <a:spcPts val="800"/>
              </a:spcAft>
              <a:buFont typeface="Arial" panose="020B0604020202020204" pitchFamily="34" charset="0"/>
              <a:buChar char="•"/>
            </a:pPr>
            <a:r>
              <a:rPr lang="en-US" sz="1600" dirty="0">
                <a:latin typeface="Bahnschrift SemiCondensed" panose="020B0502040204020203" pitchFamily="34" charset="0"/>
              </a:rPr>
              <a:t>How to analyze the dataset of Housing price prediction.</a:t>
            </a:r>
          </a:p>
          <a:p>
            <a:pPr marL="285750" indent="-285750">
              <a:spcBef>
                <a:spcPts val="300"/>
              </a:spcBef>
              <a:spcAft>
                <a:spcPts val="800"/>
              </a:spcAft>
              <a:buFont typeface="Arial" panose="020B0604020202020204" pitchFamily="34" charset="0"/>
              <a:buChar char="•"/>
            </a:pPr>
            <a:r>
              <a:rPr lang="en-US" sz="1600" dirty="0">
                <a:latin typeface="Bahnschrift SemiCondensed" panose="020B0502040204020203" pitchFamily="34" charset="0"/>
              </a:rPr>
              <a:t>What are the EDA steps in steps in dataset to cleaning the dataset.</a:t>
            </a:r>
          </a:p>
          <a:p>
            <a:pPr marL="285750" indent="-285750">
              <a:spcBef>
                <a:spcPts val="300"/>
              </a:spcBef>
              <a:spcAft>
                <a:spcPts val="800"/>
              </a:spcAft>
              <a:buFont typeface="Arial" panose="020B0604020202020204" pitchFamily="34" charset="0"/>
              <a:buChar char="•"/>
            </a:pPr>
            <a:r>
              <a:rPr lang="en-US" sz="1600" dirty="0">
                <a:latin typeface="Bahnschrift SemiCondensed" panose="020B0502040204020203" pitchFamily="34" charset="0"/>
              </a:rPr>
              <a:t>Analyzing on the problem.</a:t>
            </a:r>
          </a:p>
          <a:p>
            <a:pPr marL="285750" indent="-285750">
              <a:spcBef>
                <a:spcPts val="300"/>
              </a:spcBef>
              <a:spcAft>
                <a:spcPts val="800"/>
              </a:spcAft>
              <a:buFont typeface="Arial" panose="020B0604020202020204" pitchFamily="34" charset="0"/>
              <a:buChar char="•"/>
            </a:pPr>
            <a:r>
              <a:rPr lang="en-US" sz="1600" dirty="0">
                <a:latin typeface="Bahnschrift SemiCondensed" panose="020B0502040204020203" pitchFamily="34" charset="0"/>
              </a:rPr>
              <a:t>Model building on from the train dataset.</a:t>
            </a:r>
          </a:p>
          <a:p>
            <a:pPr marL="285750" indent="-285750">
              <a:spcBef>
                <a:spcPts val="300"/>
              </a:spcBef>
              <a:spcAft>
                <a:spcPts val="800"/>
              </a:spcAft>
              <a:buFont typeface="Arial" panose="020B0604020202020204" pitchFamily="34" charset="0"/>
              <a:buChar char="•"/>
            </a:pPr>
            <a:r>
              <a:rPr lang="en-US" sz="1600" dirty="0">
                <a:latin typeface="Bahnschrift SemiCondensed" panose="020B0502040204020203" pitchFamily="34" charset="0"/>
              </a:rPr>
              <a:t>Predicting the housing price for test dataset.</a:t>
            </a:r>
          </a:p>
          <a:p>
            <a:pPr marL="285750" indent="-285750">
              <a:spcBef>
                <a:spcPts val="300"/>
              </a:spcBef>
              <a:spcAft>
                <a:spcPts val="800"/>
              </a:spcAft>
              <a:buFont typeface="Arial" panose="020B0604020202020204" pitchFamily="34" charset="0"/>
              <a:buChar char="•"/>
            </a:pPr>
            <a:r>
              <a:rPr lang="en-US" sz="1600" dirty="0">
                <a:latin typeface="Bahnschrift SemiCondensed" panose="020B0502040204020203" pitchFamily="34" charset="0"/>
              </a:rPr>
              <a:t>Accuracy of the dataset.</a:t>
            </a:r>
          </a:p>
        </p:txBody>
      </p:sp>
    </p:spTree>
    <p:extLst>
      <p:ext uri="{BB962C8B-B14F-4D97-AF65-F5344CB8AC3E}">
        <p14:creationId xmlns:p14="http://schemas.microsoft.com/office/powerpoint/2010/main" val="120796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A5981-9B6F-CBC9-55B3-50FA891F8996}"/>
              </a:ext>
            </a:extLst>
          </p:cNvPr>
          <p:cNvSpPr txBox="1"/>
          <p:nvPr/>
        </p:nvSpPr>
        <p:spPr>
          <a:xfrm>
            <a:off x="696686" y="818798"/>
            <a:ext cx="9158514" cy="5593839"/>
          </a:xfrm>
          <a:prstGeom prst="rect">
            <a:avLst/>
          </a:prstGeom>
          <a:noFill/>
        </p:spPr>
        <p:txBody>
          <a:bodyPr wrap="square">
            <a:spAutoFit/>
          </a:bodyPr>
          <a:lstStyle/>
          <a:p>
            <a:pPr>
              <a:spcBef>
                <a:spcPts val="300"/>
              </a:spcBef>
              <a:spcAft>
                <a:spcPts val="800"/>
              </a:spcAft>
            </a:pPr>
            <a:r>
              <a:rPr lang="en-US" dirty="0">
                <a:solidFill>
                  <a:schemeClr val="tx2"/>
                </a:solidFill>
                <a:latin typeface="Century" panose="02040604050505020304" pitchFamily="18" charset="0"/>
              </a:rPr>
              <a:t>                            </a:t>
            </a:r>
            <a:r>
              <a:rPr lang="en-US" sz="2400" u="sng" dirty="0">
                <a:solidFill>
                  <a:schemeClr val="accent1"/>
                </a:solidFill>
                <a:latin typeface="Algerian" panose="04020705040A02060702" pitchFamily="82" charset="0"/>
              </a:rPr>
              <a:t>Problem Statement</a:t>
            </a:r>
          </a:p>
          <a:p>
            <a:pPr>
              <a:spcBef>
                <a:spcPts val="300"/>
              </a:spcBef>
              <a:spcAft>
                <a:spcPts val="800"/>
              </a:spcAft>
            </a:pPr>
            <a:r>
              <a:rPr lang="en-US" dirty="0">
                <a:latin typeface="Bahnschrift SemiCondensed" panose="020B0502040204020203"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a:spcBef>
                <a:spcPts val="300"/>
              </a:spcBef>
              <a:spcAft>
                <a:spcPts val="800"/>
              </a:spcAft>
            </a:pPr>
            <a:r>
              <a:rPr lang="en-US" dirty="0">
                <a:latin typeface="Bahnschrift SemiCondensed" panose="020B0502040204020203" pitchFamily="34" charset="0"/>
              </a:rPr>
              <a:t> • Which variables are important to predict the price of variable? </a:t>
            </a:r>
          </a:p>
          <a:p>
            <a:pPr>
              <a:spcBef>
                <a:spcPts val="300"/>
              </a:spcBef>
              <a:spcAft>
                <a:spcPts val="800"/>
              </a:spcAft>
            </a:pPr>
            <a:r>
              <a:rPr lang="en-US" dirty="0">
                <a:latin typeface="Bahnschrift SemiCondensed" panose="020B0502040204020203" pitchFamily="34" charset="0"/>
              </a:rPr>
              <a:t>• How do these variables describe the price of the house?</a:t>
            </a:r>
            <a:endParaRPr lang="en-US" u="sng" dirty="0">
              <a:solidFill>
                <a:schemeClr val="accent1"/>
              </a:solidFill>
              <a:latin typeface="Bahnschrift SemiCondensed" panose="020B0502040204020203" pitchFamily="34" charset="0"/>
            </a:endParaRPr>
          </a:p>
        </p:txBody>
      </p:sp>
    </p:spTree>
    <p:extLst>
      <p:ext uri="{BB962C8B-B14F-4D97-AF65-F5344CB8AC3E}">
        <p14:creationId xmlns:p14="http://schemas.microsoft.com/office/powerpoint/2010/main" val="299080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4DE05-8C0C-8EBC-F6EF-5615551B3131}"/>
              </a:ext>
            </a:extLst>
          </p:cNvPr>
          <p:cNvSpPr txBox="1"/>
          <p:nvPr/>
        </p:nvSpPr>
        <p:spPr>
          <a:xfrm>
            <a:off x="1277257" y="403162"/>
            <a:ext cx="7997371" cy="4462760"/>
          </a:xfrm>
          <a:prstGeom prst="rect">
            <a:avLst/>
          </a:prstGeom>
          <a:noFill/>
        </p:spPr>
        <p:txBody>
          <a:bodyPr wrap="square">
            <a:spAutoFit/>
          </a:bodyPr>
          <a:lstStyle/>
          <a:p>
            <a:pPr algn="ctr"/>
            <a:r>
              <a:rPr lang="en-IN" sz="2400" u="sng" dirty="0">
                <a:solidFill>
                  <a:schemeClr val="accent1"/>
                </a:solidFill>
                <a:latin typeface="Algerian" panose="04020705040A02060702" pitchFamily="82" charset="0"/>
              </a:rPr>
              <a:t>PROBLE UNDERSTANDING :</a:t>
            </a:r>
          </a:p>
          <a:p>
            <a:pPr algn="ctr"/>
            <a:endParaRPr lang="en-IN" sz="2400" u="sng" dirty="0">
              <a:solidFill>
                <a:schemeClr val="accent1"/>
              </a:solidFill>
              <a:latin typeface="Algerian" panose="04020705040A02060702" pitchFamily="82" charset="0"/>
            </a:endParaRPr>
          </a:p>
          <a:p>
            <a:r>
              <a:rPr lang="en-IN" dirty="0">
                <a:latin typeface="Bahnschrift SemiCondensed" panose="020B0502040204020203" pitchFamily="34" charset="0"/>
              </a:rPr>
              <a:t>Housing price prediction is understandable thing , like it will help in many ways :</a:t>
            </a:r>
          </a:p>
          <a:p>
            <a:r>
              <a:rPr lang="en-IN" dirty="0">
                <a:latin typeface="Bahnschrift SemiCondensed" panose="020B0502040204020203" pitchFamily="34" charset="0"/>
              </a:rPr>
              <a:t>House price prediction can help the developer to determine the selling of a house. And </a:t>
            </a:r>
          </a:p>
          <a:p>
            <a:r>
              <a:rPr lang="en-IN" dirty="0">
                <a:latin typeface="Bahnschrift SemiCondensed" panose="020B0502040204020203" pitchFamily="34" charset="0"/>
              </a:rPr>
              <a:t>It </a:t>
            </a:r>
            <a:r>
              <a:rPr lang="en-IN" sz="2000" dirty="0">
                <a:latin typeface="Bahnschrift SemiCondensed" panose="020B0502040204020203" pitchFamily="34" charset="0"/>
              </a:rPr>
              <a:t>also helps the customer to get a right time to buy a new house.</a:t>
            </a:r>
            <a:r>
              <a:rPr lang="en-IN" sz="2000" dirty="0">
                <a:solidFill>
                  <a:srgbClr val="202124"/>
                </a:solidFill>
                <a:effectLst/>
                <a:latin typeface="Bahnschrift SemiCondensed" panose="020B0502040204020203" pitchFamily="34" charset="0"/>
                <a:ea typeface="Calibri" panose="020F0502020204030204" pitchFamily="34" charset="0"/>
                <a:cs typeface="Calibri" panose="020F0502020204030204" pitchFamily="34" charset="0"/>
              </a:rPr>
              <a:t> . As earlier, House prices were determined by calculating the acquiring and selling price in a locality. Therefore, the House Price prediction model is very essential in filling the information gap and improve Real Estate efficiency.</a:t>
            </a:r>
            <a:r>
              <a:rPr lang="en-IN" sz="2000" dirty="0">
                <a:solidFill>
                  <a:srgbClr val="202124"/>
                </a:solidFill>
                <a:effectLst/>
                <a:latin typeface="Bahnschrift SemiCondensed" panose="020B0502040204020203" pitchFamily="34" charset="0"/>
                <a:ea typeface="Calibri" panose="020F0502020204030204" pitchFamily="34" charset="0"/>
                <a:cs typeface="Times New Roman" panose="02020603050405020304" pitchFamily="18" charset="0"/>
              </a:rPr>
              <a:t> </a:t>
            </a:r>
            <a:r>
              <a:rPr lang="en-IN" sz="2000" dirty="0">
                <a:solidFill>
                  <a:srgbClr val="202124"/>
                </a:solidFill>
                <a:effectLst/>
                <a:latin typeface="Bahnschrift SemiCondensed" panose="020B0502040204020203" pitchFamily="34" charset="0"/>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considered. </a:t>
            </a:r>
            <a:r>
              <a:rPr lang="en-IN" sz="2000" dirty="0">
                <a:solidFill>
                  <a:srgbClr val="111111"/>
                </a:solidFill>
                <a:effectLst/>
                <a:latin typeface="Bahnschrift SemiCondensed" panose="020B0502040204020203" pitchFamily="34" charset="0"/>
                <a:ea typeface="Calibri" panose="020F0502020204030204" pitchFamily="34" charset="0"/>
              </a:rPr>
              <a:t>Now as a data scientist our work is to analyse the dataset and apply our skills towards predicting house price.</a:t>
            </a:r>
            <a:endParaRPr lang="en-IN" sz="2000" dirty="0">
              <a:latin typeface="Bahnschrift SemiCondensed" panose="020B0502040204020203" pitchFamily="34" charset="0"/>
            </a:endParaRPr>
          </a:p>
        </p:txBody>
      </p:sp>
    </p:spTree>
    <p:extLst>
      <p:ext uri="{BB962C8B-B14F-4D97-AF65-F5344CB8AC3E}">
        <p14:creationId xmlns:p14="http://schemas.microsoft.com/office/powerpoint/2010/main" val="317929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0800EA-CAD5-5C21-BB22-973EC2135470}"/>
              </a:ext>
            </a:extLst>
          </p:cNvPr>
          <p:cNvSpPr txBox="1"/>
          <p:nvPr/>
        </p:nvSpPr>
        <p:spPr>
          <a:xfrm>
            <a:off x="-116113" y="408363"/>
            <a:ext cx="11742056" cy="369332"/>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7D898BCE-22B4-BFDC-3679-A081F4D5D50C}"/>
              </a:ext>
            </a:extLst>
          </p:cNvPr>
          <p:cNvSpPr txBox="1"/>
          <p:nvPr/>
        </p:nvSpPr>
        <p:spPr>
          <a:xfrm>
            <a:off x="566057" y="593029"/>
            <a:ext cx="9122227" cy="3531736"/>
          </a:xfrm>
          <a:prstGeom prst="rect">
            <a:avLst/>
          </a:prstGeom>
          <a:noFill/>
        </p:spPr>
        <p:txBody>
          <a:bodyPr wrap="square">
            <a:spAutoFit/>
          </a:bodyPr>
          <a:lstStyle/>
          <a:p>
            <a:pPr algn="ctr">
              <a:spcBef>
                <a:spcPts val="300"/>
              </a:spcBef>
              <a:spcAft>
                <a:spcPts val="800"/>
              </a:spcAft>
            </a:pPr>
            <a:r>
              <a:rPr lang="en-US" sz="2800" u="sng" dirty="0">
                <a:solidFill>
                  <a:schemeClr val="accent1"/>
                </a:solidFill>
                <a:latin typeface="Algerian" panose="04020705040A02060702" pitchFamily="82" charset="0"/>
              </a:rPr>
              <a:t>What is Housing Price Prediction ?</a:t>
            </a:r>
          </a:p>
          <a:p>
            <a:pPr>
              <a:spcBef>
                <a:spcPts val="300"/>
              </a:spcBef>
              <a:spcAft>
                <a:spcPts val="800"/>
              </a:spcAft>
            </a:pPr>
            <a:endParaRPr lang="en-US" sz="2800" u="sng" dirty="0">
              <a:solidFill>
                <a:schemeClr val="accent1"/>
              </a:solidFill>
              <a:latin typeface="Algerian" panose="04020705040A02060702" pitchFamily="82" charset="0"/>
            </a:endParaRPr>
          </a:p>
          <a:p>
            <a:pPr>
              <a:spcBef>
                <a:spcPts val="300"/>
              </a:spcBef>
              <a:spcAft>
                <a:spcPts val="800"/>
              </a:spcAft>
            </a:pPr>
            <a:r>
              <a:rPr lang="en-US" sz="2000" dirty="0">
                <a:latin typeface="Bahnschrift SemiCondensed" panose="020B0502040204020203" pitchFamily="34" charset="0"/>
              </a:rPr>
              <a:t>Housing Price prediction is very Important thing as you can see, first of all it helps understand the purchasing the location of house and </a:t>
            </a:r>
            <a:r>
              <a:rPr lang="en-US" sz="2000" dirty="0" err="1">
                <a:latin typeface="Bahnschrift SemiCondensed" panose="020B0502040204020203" pitchFamily="34" charset="0"/>
              </a:rPr>
              <a:t>and</a:t>
            </a:r>
            <a:r>
              <a:rPr lang="en-US" sz="2000" dirty="0">
                <a:latin typeface="Bahnschrift SemiCondensed" panose="020B0502040204020203" pitchFamily="34" charset="0"/>
              </a:rPr>
              <a:t> also help to the planning to buy a house. So they can se easily understand the future price range , and that will they will also able to understand their financial well.</a:t>
            </a:r>
          </a:p>
          <a:p>
            <a:pPr>
              <a:spcBef>
                <a:spcPts val="300"/>
              </a:spcBef>
              <a:spcAft>
                <a:spcPts val="800"/>
              </a:spcAft>
            </a:pPr>
            <a:r>
              <a:rPr lang="en-US" sz="2000" dirty="0">
                <a:latin typeface="Bahnschrift SemiCondensed" panose="020B0502040204020203" pitchFamily="34" charset="0"/>
              </a:rPr>
              <a:t>Apart of this ,Housing price prediction is also beneficial for the property investors to real estate workers can be understand the trend of housing price , and also they grow their market  and many more.</a:t>
            </a:r>
          </a:p>
        </p:txBody>
      </p:sp>
      <p:pic>
        <p:nvPicPr>
          <p:cNvPr id="6" name="Picture 5">
            <a:extLst>
              <a:ext uri="{FF2B5EF4-FFF2-40B4-BE49-F238E27FC236}">
                <a16:creationId xmlns:a16="http://schemas.microsoft.com/office/drawing/2014/main" id="{B911B63D-EE0A-0A29-6622-976FC7DD5B1F}"/>
              </a:ext>
            </a:extLst>
          </p:cNvPr>
          <p:cNvPicPr>
            <a:picLocks noChangeAspect="1"/>
          </p:cNvPicPr>
          <p:nvPr/>
        </p:nvPicPr>
        <p:blipFill>
          <a:blip r:embed="rId2"/>
          <a:stretch>
            <a:fillRect/>
          </a:stretch>
        </p:blipFill>
        <p:spPr>
          <a:xfrm>
            <a:off x="5127170" y="4124765"/>
            <a:ext cx="3875314" cy="2566320"/>
          </a:xfrm>
          <a:prstGeom prst="rect">
            <a:avLst/>
          </a:prstGeom>
        </p:spPr>
      </p:pic>
    </p:spTree>
    <p:extLst>
      <p:ext uri="{BB962C8B-B14F-4D97-AF65-F5344CB8AC3E}">
        <p14:creationId xmlns:p14="http://schemas.microsoft.com/office/powerpoint/2010/main" val="42585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EFD29-0F96-4BF5-CEF8-CAB69D20B62D}"/>
              </a:ext>
            </a:extLst>
          </p:cNvPr>
          <p:cNvSpPr txBox="1"/>
          <p:nvPr/>
        </p:nvSpPr>
        <p:spPr>
          <a:xfrm>
            <a:off x="537029" y="754743"/>
            <a:ext cx="9042400" cy="4906471"/>
          </a:xfrm>
          <a:prstGeom prst="rect">
            <a:avLst/>
          </a:prstGeom>
          <a:noFill/>
        </p:spPr>
        <p:txBody>
          <a:bodyPr wrap="square">
            <a:spAutoFit/>
          </a:bodyPr>
          <a:lstStyle/>
          <a:p>
            <a:pPr marL="285750" lvl="0" indent="-285750">
              <a:lnSpc>
                <a:spcPct val="107000"/>
              </a:lnSpc>
              <a:buFont typeface="Arial" panose="020B0604020202020204" pitchFamily="34" charset="0"/>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algn="ctr">
              <a:lnSpc>
                <a:spcPct val="107000"/>
              </a:lnSpc>
            </a:pPr>
            <a:r>
              <a:rPr lang="en-US" sz="2400" u="sng" dirty="0">
                <a:solidFill>
                  <a:schemeClr val="accent1"/>
                </a:solidFill>
                <a:latin typeface="Algerian" panose="04020705040A02060702" pitchFamily="82" charset="0"/>
              </a:rPr>
              <a:t>Exploratory data analysis</a:t>
            </a:r>
          </a:p>
          <a:p>
            <a:pPr lvl="0">
              <a:lnSpc>
                <a:spcPct val="107000"/>
              </a:lnSpc>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endParaRPr lang="en-IN" dirty="0">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As a first step I have imported required libraries and I have imported both the datasets which were in csv format </a:t>
            </a:r>
          </a:p>
          <a:p>
            <a:pPr marL="342900" lvl="0" indent="-342900">
              <a:lnSpc>
                <a:spcPct val="107000"/>
              </a:lnSpc>
              <a:buFont typeface="Wingdings" panose="05000000000000000000" pitchFamily="2" charset="2"/>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Times New Roman" panose="02020603050405020304" pitchFamily="18" charset="0"/>
              </a:rPr>
              <a:t>Then I did all th</a:t>
            </a: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e  statistical analysis like checking shape, </a:t>
            </a:r>
            <a:r>
              <a:rPr lang="en-IN" sz="1800" dirty="0" err="1">
                <a:effectLst/>
                <a:latin typeface="Bahnschrift SemiCondensed" panose="020B0502040204020203" pitchFamily="34" charset="0"/>
                <a:ea typeface="Calibri" panose="020F0502020204030204" pitchFamily="34" charset="0"/>
                <a:cs typeface="Calibri" panose="020F0502020204030204" pitchFamily="34" charset="0"/>
              </a:rPr>
              <a:t>nunique</a:t>
            </a: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 value counts, info etc…..</a:t>
            </a:r>
          </a:p>
          <a:p>
            <a:pPr lvl="0">
              <a:lnSpc>
                <a:spcPct val="107000"/>
              </a:lnSpc>
            </a:pP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 </a:t>
            </a: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a:t>
            </a:r>
          </a:p>
          <a:p>
            <a:pPr lvl="0">
              <a:lnSpc>
                <a:spcPct val="107000"/>
              </a:lnSpc>
            </a:pPr>
            <a:endParaRPr lang="en-IN" sz="1800" dirty="0">
              <a:effectLst/>
              <a:latin typeface="Bahnschrift SemiCondensed" panose="020B0502040204020203" pitchFamily="34" charset="0"/>
              <a:ea typeface="Calibri" panose="020F0502020204030204" pitchFamily="34" charset="0"/>
              <a:cs typeface="Calibri" panose="020F0502020204030204" pitchFamily="34" charset="0"/>
            </a:endParaRPr>
          </a:p>
          <a:p>
            <a:pPr marL="285750" lvl="0" indent="-285750">
              <a:lnSpc>
                <a:spcPct val="107000"/>
              </a:lnSpc>
              <a:buFont typeface="Arial" panose="020B0604020202020204" pitchFamily="34" charset="0"/>
              <a:buChar char="•"/>
            </a:pPr>
            <a:r>
              <a:rPr lang="en-IN" sz="1800" dirty="0">
                <a:effectLst/>
                <a:latin typeface="Bahnschrift SemiCondensed" panose="020B0502040204020203" pitchFamily="34"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p>
          <a:p>
            <a:pPr marL="285750" lvl="0" indent="-285750">
              <a:lnSpc>
                <a:spcPct val="107000"/>
              </a:lnSpc>
              <a:buFont typeface="Arial" panose="020B0604020202020204" pitchFamily="34" charset="0"/>
              <a:buChar char="•"/>
            </a:pPr>
            <a:endParaRPr lang="en-IN" sz="1800" dirty="0">
              <a:effectLst/>
              <a:latin typeface="Bahnschrift Semi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100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A5E595-31E0-CFB9-2005-1E75AD48F447}"/>
              </a:ext>
            </a:extLst>
          </p:cNvPr>
          <p:cNvSpPr txBox="1"/>
          <p:nvPr/>
        </p:nvSpPr>
        <p:spPr>
          <a:xfrm>
            <a:off x="159657" y="548304"/>
            <a:ext cx="9231086" cy="6083717"/>
          </a:xfrm>
          <a:prstGeom prst="rect">
            <a:avLst/>
          </a:prstGeom>
          <a:noFill/>
        </p:spPr>
        <p:txBody>
          <a:bodyPr wrap="square">
            <a:spAutoFit/>
          </a:bodyPr>
          <a:lstStyle/>
          <a:p>
            <a:pPr algn="ctr">
              <a:spcBef>
                <a:spcPts val="300"/>
              </a:spcBef>
              <a:spcAft>
                <a:spcPts val="800"/>
              </a:spcAft>
            </a:pPr>
            <a:r>
              <a:rPr lang="en-US" sz="2800" u="sng" dirty="0">
                <a:solidFill>
                  <a:schemeClr val="accent1"/>
                </a:solidFill>
                <a:latin typeface="Algerian" panose="04020705040A02060702" pitchFamily="82" charset="0"/>
              </a:rPr>
              <a:t>Exploratory data analysis</a:t>
            </a:r>
          </a:p>
          <a:p>
            <a:pPr marL="285750" indent="-285750">
              <a:spcBef>
                <a:spcPts val="300"/>
              </a:spcBef>
              <a:spcAft>
                <a:spcPts val="800"/>
              </a:spcAft>
              <a:buFont typeface="Arial" panose="020B0604020202020204" pitchFamily="34" charset="0"/>
              <a:buChar char="•"/>
            </a:pPr>
            <a:endParaRPr lang="en-US" dirty="0">
              <a:latin typeface="Bahnschrift SemiCondensed" panose="020B0502040204020203" pitchFamily="34" charset="0"/>
            </a:endParaRP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First of all I checked all of my dataset, and I found very easy Like shape, and the types of columns and also I checked info of columns . and I dropped some columns there. And while checking null values , I found null values in some columns and I removed all of my null values with the help of imputation method. </a:t>
            </a:r>
          </a:p>
          <a:p>
            <a:pPr marL="285750" indent="-285750">
              <a:spcBef>
                <a:spcPts val="300"/>
              </a:spcBef>
              <a:spcAft>
                <a:spcPts val="800"/>
              </a:spcAft>
              <a:buFont typeface="Arial" panose="020B0604020202020204" pitchFamily="34" charset="0"/>
              <a:buChar char="•"/>
            </a:pPr>
            <a:endParaRPr lang="en-US" dirty="0">
              <a:latin typeface="Bahnschrift SemiCondensed" panose="020B0502040204020203" pitchFamily="34" charset="0"/>
            </a:endParaRP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And after that I dropped two columns , 1</a:t>
            </a:r>
            <a:r>
              <a:rPr lang="en-US" baseline="30000" dirty="0">
                <a:latin typeface="Bahnschrift SemiCondensed" panose="020B0502040204020203" pitchFamily="34" charset="0"/>
              </a:rPr>
              <a:t>st</a:t>
            </a:r>
            <a:r>
              <a:rPr lang="en-US" dirty="0">
                <a:latin typeface="Bahnschrift SemiCondensed" panose="020B0502040204020203" pitchFamily="34" charset="0"/>
              </a:rPr>
              <a:t> one was ID and the 2</a:t>
            </a:r>
            <a:r>
              <a:rPr lang="en-US" baseline="30000" dirty="0">
                <a:latin typeface="Bahnschrift SemiCondensed" panose="020B0502040204020203" pitchFamily="34" charset="0"/>
              </a:rPr>
              <a:t>nd</a:t>
            </a:r>
            <a:r>
              <a:rPr lang="en-US" dirty="0">
                <a:latin typeface="Bahnschrift SemiCondensed" panose="020B0502040204020203" pitchFamily="34" charset="0"/>
              </a:rPr>
              <a:t> one was UTILITIES .. Because while I was checking the unique values then I found the that two columns is having all unique values and as we also know all in id there is always particular asset. So , I decided to drop these two columns.</a:t>
            </a: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Now after the checking of unique values I did take as a part of feature extraction I converted all of the year columns in respective age </a:t>
            </a:r>
          </a:p>
          <a:p>
            <a:pPr marL="285750" indent="-285750">
              <a:spcBef>
                <a:spcPts val="300"/>
              </a:spcBef>
              <a:spcAft>
                <a:spcPts val="800"/>
              </a:spcAft>
              <a:buFont typeface="Arial" panose="020B0604020202020204" pitchFamily="34" charset="0"/>
              <a:buChar char="•"/>
            </a:pPr>
            <a:r>
              <a:rPr lang="en-US" dirty="0">
                <a:latin typeface="Bahnschrift SemiCondensed" panose="020B0502040204020203" pitchFamily="34" charset="0"/>
              </a:rPr>
              <a:t>and also that all process done in both dataset train and test dataset separately , because we had to maintain all of data equally otherwise we will get error.</a:t>
            </a:r>
          </a:p>
          <a:p>
            <a:pPr marL="285750" indent="-285750">
              <a:spcBef>
                <a:spcPts val="300"/>
              </a:spcBef>
              <a:spcAft>
                <a:spcPts val="800"/>
              </a:spcAft>
              <a:buFont typeface="Arial" panose="020B0604020202020204" pitchFamily="34" charset="0"/>
              <a:buChar char="•"/>
            </a:pPr>
            <a:endParaRPr lang="en-US" dirty="0">
              <a:latin typeface="Bahnschrift SemiCondensed" panose="020B0502040204020203" pitchFamily="34" charset="0"/>
            </a:endParaRPr>
          </a:p>
          <a:p>
            <a:pPr algn="ctr">
              <a:spcBef>
                <a:spcPts val="300"/>
              </a:spcBef>
              <a:spcAft>
                <a:spcPts val="800"/>
              </a:spcAft>
            </a:pPr>
            <a:r>
              <a:rPr lang="en-US" dirty="0">
                <a:solidFill>
                  <a:schemeClr val="tx2"/>
                </a:solidFill>
                <a:latin typeface="Century" panose="02040604050505020304" pitchFamily="18" charset="0"/>
              </a:rPr>
              <a:t>.</a:t>
            </a:r>
          </a:p>
        </p:txBody>
      </p:sp>
    </p:spTree>
    <p:extLst>
      <p:ext uri="{BB962C8B-B14F-4D97-AF65-F5344CB8AC3E}">
        <p14:creationId xmlns:p14="http://schemas.microsoft.com/office/powerpoint/2010/main" val="386509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A24CC-813B-E8FC-FECD-E918671CE40E}"/>
              </a:ext>
            </a:extLst>
          </p:cNvPr>
          <p:cNvPicPr>
            <a:picLocks noChangeAspect="1"/>
          </p:cNvPicPr>
          <p:nvPr/>
        </p:nvPicPr>
        <p:blipFill>
          <a:blip r:embed="rId2"/>
          <a:stretch>
            <a:fillRect/>
          </a:stretch>
        </p:blipFill>
        <p:spPr>
          <a:xfrm>
            <a:off x="122991" y="1524000"/>
            <a:ext cx="11946017" cy="5334000"/>
          </a:xfrm>
          <a:prstGeom prst="rect">
            <a:avLst/>
          </a:prstGeom>
        </p:spPr>
      </p:pic>
      <p:sp>
        <p:nvSpPr>
          <p:cNvPr id="5" name="TextBox 4">
            <a:extLst>
              <a:ext uri="{FF2B5EF4-FFF2-40B4-BE49-F238E27FC236}">
                <a16:creationId xmlns:a16="http://schemas.microsoft.com/office/drawing/2014/main" id="{FF47ED66-464D-A34A-7129-603B4162BDDF}"/>
              </a:ext>
            </a:extLst>
          </p:cNvPr>
          <p:cNvSpPr txBox="1"/>
          <p:nvPr/>
        </p:nvSpPr>
        <p:spPr>
          <a:xfrm>
            <a:off x="2648857" y="432190"/>
            <a:ext cx="6110514" cy="830997"/>
          </a:xfrm>
          <a:prstGeom prst="rect">
            <a:avLst/>
          </a:prstGeom>
          <a:noFill/>
        </p:spPr>
        <p:txBody>
          <a:bodyPr wrap="square">
            <a:spAutoFit/>
          </a:bodyPr>
          <a:lstStyle/>
          <a:p>
            <a:pPr algn="ctr"/>
            <a:r>
              <a:rPr lang="en-IN" sz="2400" u="sng" dirty="0">
                <a:solidFill>
                  <a:schemeClr val="accent1"/>
                </a:solidFill>
                <a:latin typeface="Algerian" panose="04020705040A02060702" pitchFamily="82" charset="0"/>
              </a:rPr>
              <a:t>visualization OF CATEGORICAL COLUMNS OF TRAIN DATASET:</a:t>
            </a:r>
          </a:p>
        </p:txBody>
      </p:sp>
    </p:spTree>
    <p:extLst>
      <p:ext uri="{BB962C8B-B14F-4D97-AF65-F5344CB8AC3E}">
        <p14:creationId xmlns:p14="http://schemas.microsoft.com/office/powerpoint/2010/main" val="19164951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71af3243-3dd4-4a8d-8c0d-dd76da1f02a5"/>
    <ds:schemaRef ds:uri="http://www.w3.org/XML/1998/namespace"/>
    <ds:schemaRef ds:uri="http://purl.org/dc/elements/1.1/"/>
    <ds:schemaRef ds:uri="http://schemas.microsoft.com/office/infopath/2007/PartnerControls"/>
    <ds:schemaRef ds:uri="16c05727-aa75-4e4a-9b5f-8a80a1165891"/>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662</TotalTime>
  <Words>2229</Words>
  <Application>Microsoft Office PowerPoint</Application>
  <PresentationFormat>Widescreen</PresentationFormat>
  <Paragraphs>129</Paragraphs>
  <Slides>22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Algerian</vt:lpstr>
      <vt:lpstr>Arial</vt:lpstr>
      <vt:lpstr>Arial Black</vt:lpstr>
      <vt:lpstr>Bahnschrift SemiCondensed</vt:lpstr>
      <vt:lpstr>Calibri</vt:lpstr>
      <vt:lpstr>Century</vt:lpstr>
      <vt:lpstr>Gill Sans Ultra Bold</vt:lpstr>
      <vt:lpstr>Helvetica Neue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pamanmjl9262@gmail.com</dc:creator>
  <cp:lastModifiedBy>pamanmjl9262@gmail.com</cp:lastModifiedBy>
  <cp:revision>3</cp:revision>
  <dcterms:created xsi:type="dcterms:W3CDTF">2022-05-19T07:22:10Z</dcterms:created>
  <dcterms:modified xsi:type="dcterms:W3CDTF">2022-05-20T08:35:03Z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