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56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70" r:id="rId16"/>
    <p:sldId id="272" r:id="rId17"/>
    <p:sldId id="274" r:id="rId18"/>
    <p:sldId id="273" r:id="rId19"/>
    <p:sldId id="276" r:id="rId20"/>
    <p:sldId id="31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b85724d2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b85724d2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ED08E-30F9-4961-8522-CDD1A038355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4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85724d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85724d2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0" name="Google Shape;20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4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24" y="817941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GB" sz="5400" dirty="0">
                <a:solidFill>
                  <a:srgbClr val="FF0000"/>
                </a:solidFill>
                <a:latin typeface="Bodoni MT Black" panose="02070A03080606020203" pitchFamily="18" charset="0"/>
              </a:rPr>
              <a:t>MALIGNANT COMMENT CLASSIFIER</a:t>
            </a:r>
            <a:endParaRPr lang="en-US" sz="5400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108" y="821265"/>
            <a:ext cx="4023559" cy="522211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odoni MT Black" panose="02070A03080606020203" pitchFamily="18" charset="0"/>
              </a:rPr>
              <a:t>SUBMITTED BY – AMAN KUMAR PATEL</a:t>
            </a:r>
          </a:p>
          <a:p>
            <a:r>
              <a:rPr lang="en-US" dirty="0">
                <a:latin typeface="Bodoni MT Black" panose="02070A03080606020203" pitchFamily="18" charset="0"/>
              </a:rPr>
              <a:t>Batch – internship 25</a:t>
            </a:r>
          </a:p>
          <a:p>
            <a:endParaRPr lang="en-US" dirty="0">
              <a:latin typeface="Bodoni MT Black" panose="02070A03080606020203" pitchFamily="18" charset="0"/>
            </a:endParaRPr>
          </a:p>
          <a:p>
            <a:r>
              <a:rPr lang="en-US" dirty="0" err="1">
                <a:latin typeface="Bodoni MT Black" panose="02070A03080606020203" pitchFamily="18" charset="0"/>
              </a:rPr>
              <a:t>Sme</a:t>
            </a:r>
            <a:r>
              <a:rPr lang="en-US" dirty="0">
                <a:latin typeface="Bodoni MT Black" panose="02070A03080606020203" pitchFamily="18" charset="0"/>
              </a:rPr>
              <a:t> – </a:t>
            </a:r>
            <a:r>
              <a:rPr lang="en-US" dirty="0" err="1">
                <a:latin typeface="Bodoni MT Black" panose="02070A03080606020203" pitchFamily="18" charset="0"/>
              </a:rPr>
              <a:t>md.</a:t>
            </a:r>
            <a:r>
              <a:rPr lang="en-US" dirty="0">
                <a:latin typeface="Bodoni MT Black" panose="02070A03080606020203" pitchFamily="18" charset="0"/>
              </a:rPr>
              <a:t>  </a:t>
            </a:r>
            <a:r>
              <a:rPr lang="en-US" dirty="0" err="1">
                <a:latin typeface="Bodoni MT Black" panose="02070A03080606020203" pitchFamily="18" charset="0"/>
              </a:rPr>
              <a:t>kashif</a:t>
            </a:r>
            <a:endParaRPr lang="en-US" dirty="0">
              <a:latin typeface="Bodoni MT Black" panose="02070A03080606020203" pitchFamily="18" charset="0"/>
            </a:endParaRP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1050949" y="955767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GB" sz="2533" dirty="0">
                <a:solidFill>
                  <a:schemeClr val="tx1"/>
                </a:solidFill>
                <a:highlight>
                  <a:srgbClr val="FF0000"/>
                </a:highlight>
                <a:latin typeface="Algerian" panose="04020705040A02060702" pitchFamily="82" charset="0"/>
                <a:ea typeface="Raleway Thin"/>
                <a:cs typeface="Raleway Thin"/>
                <a:sym typeface="Raleway Thin"/>
              </a:rPr>
              <a:t>Data analyzation Distinctly through Visualization</a:t>
            </a:r>
            <a:endParaRPr sz="2533" dirty="0">
              <a:solidFill>
                <a:schemeClr val="tx1"/>
              </a:solidFill>
              <a:highlight>
                <a:srgbClr val="FF0000"/>
              </a:highlight>
              <a:latin typeface="Algerian" panose="04020705040A02060702" pitchFamily="82" charset="0"/>
              <a:ea typeface="Raleway Thin"/>
              <a:cs typeface="Raleway Thin"/>
              <a:sym typeface="Raleway Thin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1867" dirty="0">
              <a:solidFill>
                <a:srgbClr val="202124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  <a:p>
            <a:pPr>
              <a:spcBef>
                <a:spcPts val="1600"/>
              </a:spcBef>
            </a:pPr>
            <a:endParaRPr dirty="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713" y="2154560"/>
            <a:ext cx="7758832" cy="419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754200" y="1226355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GB" b="0" dirty="0">
                <a:solidFill>
                  <a:schemeClr val="tx1"/>
                </a:solidFill>
                <a:latin typeface="Algerian" panose="04020705040A02060702" pitchFamily="82" charset="0"/>
                <a:ea typeface="Raleway Thin"/>
                <a:cs typeface="Raleway Thin"/>
                <a:sym typeface="Raleway Thin"/>
              </a:rPr>
              <a:t>Cleaning the Data  </a:t>
            </a:r>
            <a:endParaRPr b="0" dirty="0">
              <a:solidFill>
                <a:schemeClr val="tx1"/>
              </a:solidFill>
              <a:latin typeface="Algerian" panose="04020705040A02060702" pitchFamily="82" charset="0"/>
              <a:ea typeface="Raleway Thin"/>
              <a:cs typeface="Raleway Thin"/>
              <a:sym typeface="Raleway Thin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endParaRPr sz="1733" dirty="0">
              <a:solidFill>
                <a:srgbClr val="202124"/>
              </a:solidFill>
              <a:highlight>
                <a:srgbClr val="FFFFFF"/>
              </a:highlight>
              <a:latin typeface="Raleway Thin"/>
              <a:ea typeface="Raleway Thin"/>
              <a:cs typeface="Raleway Thin"/>
              <a:sym typeface="Raleway Thin"/>
            </a:endParaRPr>
          </a:p>
          <a:p>
            <a:pPr>
              <a:spcBef>
                <a:spcPts val="1600"/>
              </a:spcBef>
            </a:pPr>
            <a:endParaRPr dirty="0"/>
          </a:p>
        </p:txBody>
      </p:sp>
      <p:sp>
        <p:nvSpPr>
          <p:cNvPr id="158" name="Google Shape;158;p16"/>
          <p:cNvSpPr txBox="1"/>
          <p:nvPr/>
        </p:nvSpPr>
        <p:spPr>
          <a:xfrm>
            <a:off x="1674800" y="2173221"/>
            <a:ext cx="8410400" cy="468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marR="355591" indent="-414856">
              <a:lnSpc>
                <a:spcPct val="115000"/>
              </a:lnSpc>
              <a:spcBef>
                <a:spcPts val="1467"/>
              </a:spcBef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733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Replaced the extra lines or ‘\n’ from the text.</a:t>
            </a:r>
            <a:endParaRPr sz="1733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09585" marR="355591" indent="-414856">
              <a:lnSpc>
                <a:spcPct val="115000"/>
              </a:lnSpc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733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Transform the text into lower case.</a:t>
            </a:r>
            <a:endParaRPr sz="1733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09585" marR="355591" indent="-414856">
              <a:lnSpc>
                <a:spcPct val="115000"/>
              </a:lnSpc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733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Replaced the email addresses with the text  '</a:t>
            </a:r>
            <a:r>
              <a:rPr lang="en-GB" sz="1733" dirty="0" err="1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emailaddress</a:t>
            </a:r>
            <a:r>
              <a:rPr lang="en-GB" sz="1733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</a:t>
            </a:r>
            <a:endParaRPr sz="1733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09585" marR="355591" indent="-414856">
              <a:lnSpc>
                <a:spcPct val="115000"/>
              </a:lnSpc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733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Replaced the  URLs with the text '</a:t>
            </a:r>
            <a:r>
              <a:rPr lang="en-GB" sz="1733" dirty="0" err="1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webaddress</a:t>
            </a:r>
            <a:r>
              <a:rPr lang="en-GB" sz="1733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’</a:t>
            </a:r>
            <a:endParaRPr sz="1733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09585" marR="355591" indent="-414856">
              <a:lnSpc>
                <a:spcPct val="115000"/>
              </a:lnSpc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733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Removed the HTML tags</a:t>
            </a:r>
            <a:endParaRPr sz="1733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09585" marR="355591" indent="-414856">
              <a:lnSpc>
                <a:spcPct val="115000"/>
              </a:lnSpc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733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Removed the punctuations</a:t>
            </a:r>
            <a:endParaRPr sz="1733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09585" marR="355591" indent="-414856">
              <a:lnSpc>
                <a:spcPct val="115000"/>
              </a:lnSpc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733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Removed all the non-ascii characters </a:t>
            </a:r>
            <a:endParaRPr sz="1733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09585" marR="355591" indent="-414856">
              <a:lnSpc>
                <a:spcPct val="115000"/>
              </a:lnSpc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733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Removed the unwanted white spaces</a:t>
            </a:r>
            <a:endParaRPr sz="1733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09585" marR="355591" indent="-414856">
              <a:lnSpc>
                <a:spcPct val="115000"/>
              </a:lnSpc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733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Removed the remaining tokens that are not alphabetic</a:t>
            </a:r>
            <a:endParaRPr sz="1733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09585" marR="355591" indent="-414856">
              <a:lnSpc>
                <a:spcPct val="115000"/>
              </a:lnSpc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733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Removed the stop words</a:t>
            </a:r>
            <a:endParaRPr sz="1733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09585" marR="355591" indent="-414856">
              <a:lnSpc>
                <a:spcPct val="115000"/>
              </a:lnSpc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733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Tokenized the text into words</a:t>
            </a:r>
            <a:endParaRPr sz="1733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09585" marR="355591" indent="-414856">
              <a:lnSpc>
                <a:spcPct val="115000"/>
              </a:lnSpc>
              <a:buClr>
                <a:srgbClr val="434343"/>
              </a:buClr>
              <a:buSzPts val="1300"/>
              <a:buFont typeface="Lato"/>
              <a:buChar char="●"/>
            </a:pPr>
            <a:r>
              <a:rPr lang="en-GB" sz="1733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Lemmatized the words</a:t>
            </a:r>
            <a:endParaRPr sz="1733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467"/>
              </a:spcBef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886224" y="377269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GB" b="0" dirty="0">
                <a:solidFill>
                  <a:srgbClr val="222222"/>
                </a:solidFill>
                <a:highlight>
                  <a:srgbClr val="FF0000"/>
                </a:highlight>
                <a:latin typeface="Algerian" panose="04020705040A02060702" pitchFamily="82" charset="0"/>
                <a:ea typeface="Raleway Thin"/>
                <a:cs typeface="Raleway Thin"/>
                <a:sym typeface="Raleway Thin"/>
              </a:rPr>
              <a:t>Algorithms</a:t>
            </a:r>
            <a:endParaRPr dirty="0">
              <a:solidFill>
                <a:srgbClr val="202124"/>
              </a:solidFill>
              <a:highlight>
                <a:srgbClr val="FF0000"/>
              </a:highlight>
              <a:latin typeface="Algerian" panose="04020705040A02060702" pitchFamily="82" charset="0"/>
            </a:endParaRPr>
          </a:p>
          <a:p>
            <a:pPr>
              <a:spcBef>
                <a:spcPts val="1600"/>
              </a:spcBef>
            </a:pPr>
            <a:endParaRPr dirty="0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224" y="1293906"/>
            <a:ext cx="5243833" cy="29605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A297AE-25DC-3EF5-A2CA-568BC060C953}"/>
              </a:ext>
            </a:extLst>
          </p:cNvPr>
          <p:cNvSpPr txBox="1"/>
          <p:nvPr/>
        </p:nvSpPr>
        <p:spPr>
          <a:xfrm>
            <a:off x="886224" y="4701389"/>
            <a:ext cx="6097554" cy="172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-US" dirty="0">
                <a:solidFill>
                  <a:srgbClr val="434343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The </a:t>
            </a:r>
            <a:r>
              <a:rPr lang="en-US" dirty="0">
                <a:solidFill>
                  <a:srgbClr val="434343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data is vectorized using TF-IDF vectorizer.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-US" dirty="0">
                <a:solidFill>
                  <a:srgbClr val="434343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‘X’  for train data and ‘</a:t>
            </a:r>
            <a:r>
              <a:rPr lang="en-US" dirty="0" err="1">
                <a:solidFill>
                  <a:srgbClr val="434343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test_X</a:t>
            </a:r>
            <a:r>
              <a:rPr lang="en-US" dirty="0">
                <a:solidFill>
                  <a:srgbClr val="434343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’ for test data was fitted into it and converted into an array with 10,000 maximum features.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823310" y="1189032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GB" sz="2400" dirty="0">
                <a:solidFill>
                  <a:srgbClr val="000000"/>
                </a:solidFill>
                <a:highlight>
                  <a:srgbClr val="FF0000"/>
                </a:highlight>
                <a:latin typeface="Algerian" panose="04020705040A02060702" pitchFamily="82" charset="0"/>
                <a:ea typeface="Raleway Thin"/>
                <a:cs typeface="Raleway Thin"/>
                <a:sym typeface="Raleway Thin"/>
              </a:rPr>
              <a:t>Testing of Identified Algorithms in different ways</a:t>
            </a:r>
            <a:endParaRPr sz="2133" dirty="0">
              <a:solidFill>
                <a:srgbClr val="202124"/>
              </a:solidFill>
              <a:highlight>
                <a:srgbClr val="FF0000"/>
              </a:highlight>
              <a:latin typeface="Algerian" panose="04020705040A02060702" pitchFamily="82" charset="0"/>
              <a:ea typeface="Raleway Thin"/>
              <a:cs typeface="Raleway Thin"/>
              <a:sym typeface="Raleway Thin"/>
            </a:endParaRPr>
          </a:p>
          <a:p>
            <a:pPr>
              <a:spcBef>
                <a:spcPts val="1600"/>
              </a:spcBef>
            </a:pPr>
            <a:endParaRPr dirty="0"/>
          </a:p>
        </p:txBody>
      </p:sp>
      <p:sp>
        <p:nvSpPr>
          <p:cNvPr id="190" name="Google Shape;190;p21"/>
          <p:cNvSpPr txBox="1"/>
          <p:nvPr/>
        </p:nvSpPr>
        <p:spPr>
          <a:xfrm>
            <a:off x="705000" y="2258914"/>
            <a:ext cx="10782000" cy="427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sz="2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Firstly, the algorithms are trained and tested label-wise, for which a function is defined, which results in all the metrics used in order to find the best model, for each label.</a:t>
            </a:r>
            <a:endParaRPr sz="2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lnSpc>
                <a:spcPct val="115000"/>
              </a:lnSpc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sz="2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Next, the models were trained and tested on an overall basis in order to have an overall results of the algorithms used.</a:t>
            </a:r>
            <a:endParaRPr sz="2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609585" indent="-423323">
              <a:lnSpc>
                <a:spcPct val="115000"/>
              </a:lnSpc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sz="2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it is a multi-label classification problem, the methods to solve such type of classification are also used. The methods used are:</a:t>
            </a:r>
            <a:endParaRPr sz="2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lnSpc>
                <a:spcPct val="115000"/>
              </a:lnSpc>
              <a:buClr>
                <a:srgbClr val="434343"/>
              </a:buClr>
              <a:buSzPts val="1400"/>
              <a:buFont typeface="Lato"/>
              <a:buChar char="○"/>
            </a:pPr>
            <a:r>
              <a:rPr lang="en-GB" sz="2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Binary Relevance</a:t>
            </a:r>
            <a:endParaRPr sz="2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1219170" lvl="1" indent="-423323">
              <a:lnSpc>
                <a:spcPct val="115000"/>
              </a:lnSpc>
              <a:buClr>
                <a:srgbClr val="434343"/>
              </a:buClr>
              <a:buSzPts val="1400"/>
              <a:buFont typeface="Lato"/>
              <a:buChar char="○"/>
            </a:pPr>
            <a:r>
              <a:rPr lang="en-GB" sz="2400" dirty="0" err="1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OneVsRestClassifier</a:t>
            </a:r>
            <a:endParaRPr sz="2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841972" y="100242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GB" sz="3200" dirty="0">
                <a:solidFill>
                  <a:srgbClr val="202124"/>
                </a:solidFill>
                <a:highlight>
                  <a:srgbClr val="FF0000"/>
                </a:highlight>
                <a:latin typeface="Algerian" panose="04020705040A02060702" pitchFamily="82" charset="0"/>
                <a:ea typeface="Raleway Thin"/>
                <a:cs typeface="Raleway Thin"/>
                <a:sym typeface="Raleway Thin"/>
              </a:rPr>
              <a:t>Results</a:t>
            </a:r>
            <a:endParaRPr sz="3200" dirty="0">
              <a:solidFill>
                <a:srgbClr val="202124"/>
              </a:solidFill>
              <a:highlight>
                <a:srgbClr val="FF0000"/>
              </a:highlight>
              <a:latin typeface="Algerian" panose="04020705040A02060702" pitchFamily="82" charset="0"/>
              <a:ea typeface="Raleway Thin"/>
              <a:cs typeface="Raleway Thin"/>
              <a:sym typeface="Raleway Thin"/>
            </a:endParaRPr>
          </a:p>
          <a:p>
            <a:pPr>
              <a:spcBef>
                <a:spcPts val="1600"/>
              </a:spcBef>
            </a:pPr>
            <a:endParaRPr dirty="0"/>
          </a:p>
        </p:txBody>
      </p:sp>
      <p:sp>
        <p:nvSpPr>
          <p:cNvPr id="202" name="Google Shape;202;p23"/>
          <p:cNvSpPr txBox="1"/>
          <p:nvPr/>
        </p:nvSpPr>
        <p:spPr>
          <a:xfrm>
            <a:off x="1068341" y="2189325"/>
            <a:ext cx="2836000" cy="439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R="355591">
              <a:lnSpc>
                <a:spcPct val="115000"/>
              </a:lnSpc>
              <a:spcBef>
                <a:spcPts val="1467"/>
              </a:spcBef>
            </a:pPr>
            <a:r>
              <a:rPr lang="en-GB" sz="2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SVC using </a:t>
            </a:r>
            <a:r>
              <a:rPr lang="en-GB" sz="2400" dirty="0" err="1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oneVsRestClassifier</a:t>
            </a:r>
            <a:r>
              <a:rPr lang="en-GB" sz="2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giving test accuracy of 95.73% and thus, selected as a best model for this data.</a:t>
            </a:r>
            <a:endParaRPr sz="2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467"/>
              </a:spcBef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91222-7EE0-C0FE-D557-BE4DA373B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97" y="1716020"/>
            <a:ext cx="4496190" cy="38331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627368" y="405261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GB" sz="2933" dirty="0">
                <a:solidFill>
                  <a:srgbClr val="202124"/>
                </a:solidFill>
                <a:highlight>
                  <a:srgbClr val="FF0000"/>
                </a:highlight>
                <a:latin typeface="Algerian" panose="04020705040A02060702" pitchFamily="82" charset="0"/>
                <a:ea typeface="Raleway Thin"/>
                <a:cs typeface="Raleway Thin"/>
                <a:sym typeface="Raleway Thin"/>
              </a:rPr>
              <a:t>Hyper Tuning using </a:t>
            </a:r>
            <a:r>
              <a:rPr lang="en-GB" sz="2933" dirty="0" err="1">
                <a:solidFill>
                  <a:srgbClr val="202124"/>
                </a:solidFill>
                <a:highlight>
                  <a:srgbClr val="FF0000"/>
                </a:highlight>
                <a:latin typeface="Algerian" panose="04020705040A02060702" pitchFamily="82" charset="0"/>
                <a:ea typeface="Raleway Thin"/>
                <a:cs typeface="Raleway Thin"/>
                <a:sym typeface="Raleway Thin"/>
              </a:rPr>
              <a:t>GridSearchCV</a:t>
            </a:r>
            <a:endParaRPr sz="2800" dirty="0">
              <a:solidFill>
                <a:srgbClr val="202124"/>
              </a:solidFill>
              <a:highlight>
                <a:srgbClr val="FF0000"/>
              </a:highlight>
              <a:latin typeface="Algerian" panose="04020705040A02060702" pitchFamily="82" charset="0"/>
              <a:ea typeface="Raleway Thin"/>
              <a:cs typeface="Raleway Thin"/>
              <a:sym typeface="Raleway Thin"/>
            </a:endParaRPr>
          </a:p>
          <a:p>
            <a:pPr>
              <a:spcBef>
                <a:spcPts val="1600"/>
              </a:spcBef>
            </a:pPr>
            <a:endParaRPr dirty="0"/>
          </a:p>
        </p:txBody>
      </p:sp>
      <p:sp>
        <p:nvSpPr>
          <p:cNvPr id="196" name="Google Shape;196;p22"/>
          <p:cNvSpPr txBox="1"/>
          <p:nvPr/>
        </p:nvSpPr>
        <p:spPr>
          <a:xfrm>
            <a:off x="1188612" y="1030429"/>
            <a:ext cx="10763902" cy="277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GB" dirty="0">
                <a:solidFill>
                  <a:srgbClr val="434343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Some selected models named:</a:t>
            </a:r>
            <a:endParaRPr dirty="0">
              <a:solidFill>
                <a:srgbClr val="434343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609585" indent="-423323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rgbClr val="434343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Logistic Regression</a:t>
            </a:r>
            <a:endParaRPr dirty="0">
              <a:solidFill>
                <a:srgbClr val="434343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609585" indent="-423323">
              <a:lnSpc>
                <a:spcPct val="115000"/>
              </a:lnSpc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rgbClr val="434343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SVC</a:t>
            </a:r>
            <a:endParaRPr dirty="0">
              <a:solidFill>
                <a:srgbClr val="434343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609585" indent="-423323">
              <a:lnSpc>
                <a:spcPct val="115000"/>
              </a:lnSpc>
              <a:buClr>
                <a:srgbClr val="434343"/>
              </a:buClr>
              <a:buSzPts val="1400"/>
              <a:buFont typeface="Lato"/>
              <a:buChar char="●"/>
            </a:pPr>
            <a:r>
              <a:rPr lang="en-GB" dirty="0">
                <a:solidFill>
                  <a:srgbClr val="434343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Random Forest Classifier</a:t>
            </a:r>
            <a:endParaRPr dirty="0">
              <a:solidFill>
                <a:srgbClr val="434343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GB" dirty="0">
                <a:solidFill>
                  <a:srgbClr val="434343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are </a:t>
            </a:r>
            <a:r>
              <a:rPr lang="en-GB" dirty="0" err="1">
                <a:solidFill>
                  <a:srgbClr val="434343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hypertuned</a:t>
            </a:r>
            <a:r>
              <a:rPr lang="en-GB" dirty="0">
                <a:solidFill>
                  <a:srgbClr val="434343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on their respective parameters. And are evaluated on overall basis function and on multi-label classification methods.</a:t>
            </a:r>
            <a:endParaRPr dirty="0">
              <a:solidFill>
                <a:srgbClr val="434343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76892-5925-DA46-649A-CA12277A03C3}"/>
              </a:ext>
            </a:extLst>
          </p:cNvPr>
          <p:cNvSpPr txBox="1"/>
          <p:nvPr/>
        </p:nvSpPr>
        <p:spPr>
          <a:xfrm>
            <a:off x="902737" y="3803455"/>
            <a:ext cx="9174324" cy="133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US" dirty="0">
                <a:solidFill>
                  <a:srgbClr val="434343"/>
                </a:solidFill>
                <a:highlight>
                  <a:srgbClr val="FFFFFF"/>
                </a:highlight>
              </a:rPr>
              <a:t>The values are predicted of all the target variables or labels, with SVC using </a:t>
            </a:r>
            <a:r>
              <a:rPr lang="en-US" dirty="0" err="1">
                <a:solidFill>
                  <a:srgbClr val="434343"/>
                </a:solidFill>
                <a:highlight>
                  <a:srgbClr val="FFFFFF"/>
                </a:highlight>
              </a:rPr>
              <a:t>OneVsRestClassifier</a:t>
            </a:r>
            <a:r>
              <a:rPr lang="en-US" dirty="0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</a:rPr>
              <a:t>Then, converted the predicted values into a </a:t>
            </a:r>
            <a:r>
              <a:rPr lang="en-US" dirty="0" err="1">
                <a:solidFill>
                  <a:srgbClr val="202124"/>
                </a:solidFill>
                <a:highlight>
                  <a:srgbClr val="FFFFFF"/>
                </a:highlight>
              </a:rPr>
              <a:t>dataframe</a:t>
            </a:r>
            <a:endParaRPr lang="en-US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</a:rPr>
              <a:t>The data has been saved in a csv file.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85724d24_0_42"/>
          <p:cNvSpPr txBox="1">
            <a:spLocks noGrp="1"/>
          </p:cNvSpPr>
          <p:nvPr>
            <p:ph type="title"/>
          </p:nvPr>
        </p:nvSpPr>
        <p:spPr>
          <a:xfrm>
            <a:off x="970200" y="1338322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GB" sz="2800" dirty="0">
                <a:solidFill>
                  <a:srgbClr val="000000"/>
                </a:solidFill>
                <a:highlight>
                  <a:srgbClr val="FF0000"/>
                </a:highlight>
                <a:latin typeface="Algerian" panose="04020705040A02060702" pitchFamily="82" charset="0"/>
                <a:ea typeface="Raleway Thin"/>
                <a:cs typeface="Raleway Thin"/>
                <a:sym typeface="Raleway Thin"/>
              </a:rPr>
              <a:t>Conclusion</a:t>
            </a:r>
            <a:endParaRPr sz="2800" dirty="0">
              <a:highlight>
                <a:srgbClr val="FF0000"/>
              </a:highlight>
              <a:latin typeface="Algerian" panose="04020705040A02060702" pitchFamily="82" charset="0"/>
            </a:endParaRPr>
          </a:p>
        </p:txBody>
      </p:sp>
      <p:sp>
        <p:nvSpPr>
          <p:cNvPr id="215" name="Google Shape;215;gcb85724d24_0_42"/>
          <p:cNvSpPr txBox="1">
            <a:spLocks noGrp="1"/>
          </p:cNvSpPr>
          <p:nvPr>
            <p:ph type="body" idx="1"/>
          </p:nvPr>
        </p:nvSpPr>
        <p:spPr>
          <a:xfrm>
            <a:off x="851302" y="2504878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buClr>
                <a:srgbClr val="434343"/>
              </a:buClr>
              <a:buSzPts val="1400"/>
            </a:pPr>
            <a:r>
              <a:rPr lang="en-GB" sz="1867" dirty="0">
                <a:solidFill>
                  <a:srgbClr val="434343"/>
                </a:solidFill>
                <a:highlight>
                  <a:srgbClr val="FFFFFF"/>
                </a:highlight>
              </a:rPr>
              <a:t>After analysing we can say In this project, several Classification models are built to predict the labels of the category of toxic comments.</a:t>
            </a:r>
            <a:endParaRPr sz="1867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423323">
              <a:buClr>
                <a:srgbClr val="434343"/>
              </a:buClr>
              <a:buSzPts val="1400"/>
            </a:pPr>
            <a:r>
              <a:rPr lang="en-GB" sz="1867" dirty="0">
                <a:solidFill>
                  <a:srgbClr val="434343"/>
                </a:solidFill>
                <a:highlight>
                  <a:srgbClr val="FFFFFF"/>
                </a:highlight>
              </a:rPr>
              <a:t>This is a Machine Learning Approach combined with Natural Language Processing (NLP) for toxicity detection and its type identification in user comments.</a:t>
            </a:r>
            <a:endParaRPr sz="1867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423323">
              <a:buClr>
                <a:srgbClr val="434343"/>
              </a:buClr>
              <a:buSzPts val="1400"/>
            </a:pPr>
            <a:r>
              <a:rPr lang="en-GB" sz="1867" dirty="0">
                <a:solidFill>
                  <a:srgbClr val="434343"/>
                </a:solidFill>
                <a:highlight>
                  <a:srgbClr val="FFFFFF"/>
                </a:highlight>
              </a:rPr>
              <a:t>The Mean Validation Accuracy, so obtained, is 90.08% which is by far the highest ever numeric accuracy reached by any Comment Toxicity Detection Model. </a:t>
            </a:r>
            <a:endParaRPr sz="1867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423323">
              <a:buClr>
                <a:srgbClr val="434343"/>
              </a:buClr>
              <a:buSzPts val="1400"/>
            </a:pPr>
            <a:r>
              <a:rPr lang="en-GB" sz="1867" dirty="0">
                <a:solidFill>
                  <a:srgbClr val="434343"/>
                </a:solidFill>
                <a:highlight>
                  <a:srgbClr val="FFFFFF"/>
                </a:highlight>
              </a:rPr>
              <a:t>The research done in this project is intended to enhance fair online talk and views sharing in social media.</a:t>
            </a:r>
            <a:endParaRPr sz="1867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sz="1867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8EBB16-BF87-4556-B422-D4FECD5A5331}"/>
              </a:ext>
            </a:extLst>
          </p:cNvPr>
          <p:cNvSpPr txBox="1"/>
          <p:nvPr/>
        </p:nvSpPr>
        <p:spPr>
          <a:xfrm>
            <a:off x="1570809" y="0"/>
            <a:ext cx="609382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          </a:t>
            </a:r>
            <a:r>
              <a:rPr lang="en-US" sz="6600" u="dottedHeavy" dirty="0">
                <a:solidFill>
                  <a:srgbClr val="FF0000"/>
                </a:solidFill>
                <a:latin typeface="Arial Black" panose="020B0A04020102020204" pitchFamily="34" charset="0"/>
              </a:rPr>
              <a:t>THANK</a:t>
            </a:r>
            <a:r>
              <a:rPr lang="en-US" dirty="0">
                <a:latin typeface="Arial Black" panose="020B0A04020102020204" pitchFamily="34" charset="0"/>
              </a:rPr>
              <a:t>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8000" dirty="0">
                <a:latin typeface="Arial Black" panose="020B0A04020102020204" pitchFamily="34" charset="0"/>
              </a:rPr>
              <a:t> YOU</a:t>
            </a:r>
            <a:endParaRPr lang="en-IN" sz="80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2D268-47BA-4E4A-9CDB-74A9218E0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20" y="2250538"/>
            <a:ext cx="4701286" cy="167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255726" y="1471853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GB" sz="3333" dirty="0">
                <a:highlight>
                  <a:srgbClr val="FF0000"/>
                </a:highlight>
                <a:latin typeface="Algerian" panose="04020705040A02060702" pitchFamily="82" charset="0"/>
              </a:rPr>
              <a:t>Introduction</a:t>
            </a:r>
            <a:endParaRPr sz="3333" dirty="0">
              <a:highlight>
                <a:srgbClr val="FF0000"/>
              </a:highlight>
              <a:latin typeface="Algerian" panose="04020705040A02060702" pitchFamily="82" charset="0"/>
            </a:endParaRPr>
          </a:p>
          <a:p>
            <a:pPr>
              <a:spcBef>
                <a:spcPts val="1600"/>
              </a:spcBef>
            </a:pPr>
            <a:endParaRPr sz="4000"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98900" y="2761933"/>
            <a:ext cx="10873200" cy="347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219170" indent="-423323">
              <a:spcBef>
                <a:spcPts val="1600"/>
              </a:spcBef>
              <a:buClr>
                <a:srgbClr val="434343"/>
              </a:buClr>
              <a:buSzPts val="1400"/>
              <a:buFont typeface="Raleway Thin"/>
              <a:buChar char="●"/>
            </a:pPr>
            <a:r>
              <a:rPr lang="en-GB" sz="1600" dirty="0">
                <a:latin typeface="Arial" panose="020B0604020202020204" pitchFamily="34" charset="0"/>
                <a:ea typeface="Raleway Thin"/>
                <a:cs typeface="Arial" panose="020B0604020202020204" pitchFamily="34" charset="0"/>
                <a:sym typeface="Raleway Thin"/>
              </a:rPr>
              <a:t>As we know People  are  using  social media as a platform to express their opinions and views.</a:t>
            </a:r>
            <a:endParaRPr sz="1600" dirty="0">
              <a:latin typeface="Arial" panose="020B0604020202020204" pitchFamily="34" charset="0"/>
              <a:ea typeface="Raleway Thin"/>
              <a:cs typeface="Arial" panose="020B0604020202020204" pitchFamily="34" charset="0"/>
              <a:sym typeface="Raleway Thin"/>
            </a:endParaRPr>
          </a:p>
          <a:p>
            <a:pPr marL="1219170" indent="-423323">
              <a:spcBef>
                <a:spcPts val="1600"/>
              </a:spcBef>
              <a:buClr>
                <a:srgbClr val="000000"/>
              </a:buClr>
              <a:buSzPts val="1400"/>
              <a:buFont typeface="Raleway Thin"/>
              <a:buChar char="●"/>
            </a:pPr>
            <a:r>
              <a:rPr lang="en-GB" sz="1600" dirty="0">
                <a:latin typeface="Arial" panose="020B0604020202020204" pitchFamily="34" charset="0"/>
                <a:ea typeface="Raleway Thin"/>
                <a:cs typeface="Arial" panose="020B0604020202020204" pitchFamily="34" charset="0"/>
                <a:sym typeface="Raleway Thin"/>
              </a:rPr>
              <a:t>However, at the same time, this has resulted in the emergence of conflict and hate, making online environments uninviting for users.</a:t>
            </a:r>
            <a:endParaRPr sz="1600" dirty="0">
              <a:latin typeface="Arial" panose="020B0604020202020204" pitchFamily="34" charset="0"/>
              <a:ea typeface="Raleway Thin"/>
              <a:cs typeface="Arial" panose="020B0604020202020204" pitchFamily="34" charset="0"/>
              <a:sym typeface="Raleway Thin"/>
            </a:endParaRPr>
          </a:p>
          <a:p>
            <a:pPr marL="1219170" indent="-423323">
              <a:spcBef>
                <a:spcPts val="1600"/>
              </a:spcBef>
              <a:buClr>
                <a:srgbClr val="000000"/>
              </a:buClr>
              <a:buSzPts val="1400"/>
              <a:buFont typeface="Raleway Thin"/>
              <a:buChar char="●"/>
            </a:pPr>
            <a:r>
              <a:rPr lang="en-GB" sz="1600" dirty="0">
                <a:latin typeface="Arial" panose="020B0604020202020204" pitchFamily="34" charset="0"/>
                <a:ea typeface="Raleway Thin"/>
                <a:cs typeface="Arial" panose="020B0604020202020204" pitchFamily="34" charset="0"/>
                <a:sym typeface="Raleway Thin"/>
              </a:rPr>
              <a:t>Online hate, described as abusive language, aggression, cyberbullying, hatefulness and many others has been identified as a major threat on online social media platforms.</a:t>
            </a:r>
            <a:endParaRPr sz="1600" dirty="0">
              <a:latin typeface="Arial" panose="020B0604020202020204" pitchFamily="34" charset="0"/>
              <a:ea typeface="Raleway Thin"/>
              <a:cs typeface="Arial" panose="020B0604020202020204" pitchFamily="34" charset="0"/>
              <a:sym typeface="Raleway Thin"/>
            </a:endParaRPr>
          </a:p>
          <a:p>
            <a:pPr marL="1219170" indent="-423323">
              <a:buClr>
                <a:srgbClr val="000000"/>
              </a:buClr>
              <a:buSzPts val="1400"/>
              <a:buFont typeface="Raleway Thin"/>
              <a:buChar char="●"/>
            </a:pPr>
            <a:r>
              <a:rPr lang="en-GB" sz="1600" dirty="0">
                <a:latin typeface="Arial" panose="020B0604020202020204" pitchFamily="34" charset="0"/>
                <a:ea typeface="Raleway Thin"/>
                <a:cs typeface="Arial" panose="020B0604020202020204" pitchFamily="34" charset="0"/>
                <a:sym typeface="Raleway Thin"/>
              </a:rPr>
              <a:t>Our goal is to build a prototype of online hate and abuse comment classifier which can used to classify hate and offensive comments so that it can be controlled and restricted from spreading hatred and cyberbullying.</a:t>
            </a:r>
            <a:endParaRPr sz="1600" dirty="0">
              <a:latin typeface="Arial" panose="020B0604020202020204" pitchFamily="34" charset="0"/>
              <a:ea typeface="Raleway Thin"/>
              <a:cs typeface="Arial" panose="020B0604020202020204" pitchFamily="34" charset="0"/>
              <a:sym typeface="Raleway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85724d24_0_8"/>
          <p:cNvSpPr txBox="1">
            <a:spLocks noGrp="1"/>
          </p:cNvSpPr>
          <p:nvPr>
            <p:ph type="body" idx="1"/>
          </p:nvPr>
        </p:nvSpPr>
        <p:spPr>
          <a:xfrm>
            <a:off x="972600" y="2771832"/>
            <a:ext cx="10251600" cy="36009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buClr>
                <a:srgbClr val="434343"/>
              </a:buClr>
              <a:buSzPts val="1400"/>
            </a:pPr>
            <a:r>
              <a:rPr lang="en-GB" sz="1867" b="1" dirty="0">
                <a:latin typeface="Arial" panose="020B0604020202020204" pitchFamily="34" charset="0"/>
                <a:cs typeface="Arial" panose="020B0604020202020204" pitchFamily="34" charset="0"/>
              </a:rPr>
              <a:t>This is a multi-label classification problem, where the data can belong to more than one label. Thus, in this dataset the comment can be of one or more categories. </a:t>
            </a:r>
            <a:endParaRPr sz="1867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sz="1867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423323">
              <a:spcBef>
                <a:spcPts val="1600"/>
              </a:spcBef>
              <a:buClr>
                <a:srgbClr val="434343"/>
              </a:buClr>
              <a:buSzPts val="1400"/>
            </a:pPr>
            <a:r>
              <a:rPr lang="en-GB" sz="1867" b="1" dirty="0">
                <a:latin typeface="Arial" panose="020B0604020202020204" pitchFamily="34" charset="0"/>
                <a:cs typeface="Arial" panose="020B0604020202020204" pitchFamily="34" charset="0"/>
              </a:rPr>
              <a:t>The goal of the multi-label classification is to determine whether or not a comment is toxic or non-toxic. If toxic, to determine what kind of toxicity the comment is, like-in, malignant, highly-malignant, threat, rude, abuse or loathe.  Thus, a model needs to be created in order to differentiate between comments and its categories.</a:t>
            </a:r>
            <a:endParaRPr sz="186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37E62E-DD89-B082-F2DE-4382DDAF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  <a:latin typeface="Algerian" panose="04020705040A02060702" pitchFamily="82" charset="0"/>
              </a:rPr>
              <a:t>Multi labeled classification: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45600" y="970496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3333" dirty="0">
                <a:highlight>
                  <a:srgbClr val="FF0000"/>
                </a:highlight>
                <a:latin typeface="Algerian" panose="04020705040A02060702" pitchFamily="82" charset="0"/>
              </a:rPr>
              <a:t>Libraries we have imported</a:t>
            </a:r>
            <a:endParaRPr sz="3333" dirty="0">
              <a:highlight>
                <a:srgbClr val="FF0000"/>
              </a:highlight>
              <a:latin typeface="Algerian" panose="04020705040A02060702" pitchFamily="82" charset="0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385" y="1936023"/>
            <a:ext cx="7455532" cy="45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757996" y="778486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GB" sz="3333" dirty="0">
                <a:highlight>
                  <a:srgbClr val="FF0000"/>
                </a:highlight>
                <a:latin typeface="Algerian" panose="04020705040A02060702" pitchFamily="82" charset="0"/>
              </a:rPr>
              <a:t>The Dataset</a:t>
            </a:r>
            <a:endParaRPr sz="3333" dirty="0">
              <a:highlight>
                <a:srgbClr val="FF0000"/>
              </a:highlight>
              <a:latin typeface="Algerian" panose="04020705040A02060702" pitchFamily="82" charset="0"/>
            </a:endParaRPr>
          </a:p>
          <a:p>
            <a:pPr>
              <a:spcBef>
                <a:spcPts val="1600"/>
              </a:spcBef>
            </a:pP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972599" y="1735494"/>
            <a:ext cx="10783971" cy="45725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Malignant: 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the Label column, which includes values 0 and 1, denoting if the comment is malignant or not. 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Highly Malignant: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denotes comments that are highly malignant and hurtful. 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Rude: 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denotes comments that are very rude and offensive.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Threat: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contains indication of the comments that are giving any threat to someone. 	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Abuse: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is for comments that are abusive in nature. 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Loathe: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describes the comments which are hateful and loathing in nature.  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ID: 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includes unique Ids associated with each comment text given. </a:t>
            </a: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 text: 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column contains the comments extracted from various social media platforms. 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6262" indent="0">
              <a:buClr>
                <a:srgbClr val="434343"/>
              </a:buClr>
              <a:buSzPts val="1400"/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6262" indent="0">
              <a:buClr>
                <a:srgbClr val="434343"/>
              </a:buClr>
              <a:buSzPts val="1400"/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The data set contains the training set, which has approximately 1, 59,000 samples and the test set which contains nearly 1, 53,000 samples. 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6262" indent="0">
              <a:buClr>
                <a:srgbClr val="434343"/>
              </a:buClr>
              <a:buSzPts val="1400"/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All the data samples contain 8 fields.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sz="1867" b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596396" y="837711"/>
            <a:ext cx="87380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500"/>
            </a:pPr>
            <a:r>
              <a:rPr lang="en-GB" sz="3333" b="1" dirty="0">
                <a:solidFill>
                  <a:schemeClr val="dk2"/>
                </a:solidFill>
                <a:highlight>
                  <a:srgbClr val="FF0000"/>
                </a:highlight>
                <a:latin typeface="Algerian" panose="04020705040A02060702" pitchFamily="82" charset="0"/>
                <a:ea typeface="Raleway"/>
                <a:cs typeface="Raleway"/>
                <a:sym typeface="Raleway"/>
              </a:rPr>
              <a:t>Data Pre-Processing</a:t>
            </a:r>
            <a:endParaRPr sz="3333" b="1" dirty="0">
              <a:solidFill>
                <a:schemeClr val="dk2"/>
              </a:solidFill>
              <a:highlight>
                <a:srgbClr val="FF0000"/>
              </a:highlight>
              <a:latin typeface="Algerian" panose="04020705040A02060702" pitchFamily="82" charset="0"/>
              <a:ea typeface="Raleway"/>
              <a:cs typeface="Raleway"/>
              <a:sym typeface="Raleway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475861" y="2353854"/>
            <a:ext cx="11299371" cy="313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57189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800"/>
              <a:buFont typeface="Lato"/>
              <a:buChar char="●"/>
            </a:pPr>
            <a:r>
              <a:rPr lang="en-GB" sz="20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We have Dropped the  </a:t>
            </a:r>
            <a:r>
              <a:rPr lang="en-GB" sz="2000" dirty="0" err="1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the</a:t>
            </a:r>
            <a:r>
              <a:rPr lang="en-GB" sz="20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column “ID” because of unique values, this will never help me to make model</a:t>
            </a:r>
          </a:p>
          <a:p>
            <a:pPr marL="609585" indent="-457189">
              <a:lnSpc>
                <a:spcPct val="115000"/>
              </a:lnSpc>
              <a:spcBef>
                <a:spcPts val="1600"/>
              </a:spcBef>
              <a:buClr>
                <a:srgbClr val="434343"/>
              </a:buClr>
              <a:buSzPts val="1800"/>
              <a:buFont typeface="Lato"/>
              <a:buChar char="●"/>
            </a:pPr>
            <a:r>
              <a:rPr lang="en-GB" sz="20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Checking for null values, there were not any null values</a:t>
            </a:r>
            <a:endParaRPr sz="20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Lato"/>
              <a:buChar char="●"/>
            </a:pPr>
            <a:r>
              <a:rPr lang="en-GB" sz="20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Handled the missing values</a:t>
            </a:r>
            <a:endParaRPr sz="20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Lato"/>
              <a:buChar char="●"/>
            </a:pPr>
            <a:r>
              <a:rPr lang="en-GB" sz="20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Creating new feature </a:t>
            </a:r>
            <a:endParaRPr sz="20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Lato"/>
              <a:buChar char="●"/>
            </a:pPr>
            <a:r>
              <a:rPr lang="en-GB" sz="20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Clean the data</a:t>
            </a:r>
          </a:p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Lato"/>
              <a:buChar char="●"/>
            </a:pPr>
            <a:r>
              <a:rPr lang="en-GB" sz="20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Statical summary </a:t>
            </a:r>
            <a:endParaRPr sz="2000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>
                <a:highlight>
                  <a:srgbClr val="FF0000"/>
                </a:highlight>
                <a:latin typeface="Algerian" panose="04020705040A02060702" pitchFamily="82" charset="0"/>
              </a:rPr>
              <a:t>Null Values</a:t>
            </a:r>
            <a:endParaRPr dirty="0">
              <a:highlight>
                <a:srgbClr val="FF0000"/>
              </a:highlight>
              <a:latin typeface="Algerian" panose="04020705040A02060702" pitchFamily="82" charset="0"/>
            </a:endParaRPr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47364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Firstly we checked the null values with the </a:t>
            </a:r>
            <a:r>
              <a:rPr lang="en-US" sz="2133" dirty="0" err="1">
                <a:latin typeface="Arial" panose="020B0604020202020204" pitchFamily="34" charset="0"/>
                <a:cs typeface="Arial" panose="020B0604020202020204" pitchFamily="34" charset="0"/>
              </a:rPr>
              <a:t>train.isnull</a:t>
            </a: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().sum(). And we get, there is not any null values in the both dataset train and test ,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So we decided to take a visualization of the null values with the heatmap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455EC0-AF26-3DA7-0711-6551F6856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767" y="2429192"/>
            <a:ext cx="38004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title"/>
          </p:nvPr>
        </p:nvSpPr>
        <p:spPr>
          <a:xfrm>
            <a:off x="384771" y="1071134"/>
            <a:ext cx="334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>
                <a:highlight>
                  <a:srgbClr val="FF0000"/>
                </a:highlight>
              </a:rPr>
              <a:t>Correlation</a:t>
            </a:r>
            <a:endParaRPr dirty="0">
              <a:highlight>
                <a:srgbClr val="FF0000"/>
              </a:highlight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814600" y="2050177"/>
            <a:ext cx="26512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GB" sz="24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The correlation of the numerical data determines the relationship and statistics more distinctly among the variables. It is obtained using </a:t>
            </a:r>
            <a:r>
              <a:rPr lang="en-GB" sz="2400" b="1" dirty="0" err="1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corr</a:t>
            </a:r>
            <a:r>
              <a:rPr lang="en-GB" sz="24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()</a:t>
            </a:r>
            <a:r>
              <a:rPr lang="en-GB" sz="24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and is visualized using </a:t>
            </a:r>
            <a:r>
              <a:rPr lang="en-GB" sz="2400" b="1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heatmap.</a:t>
            </a:r>
            <a:endParaRPr sz="2400" b="1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8619C6-9447-52CD-3642-DFCD3C94F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87" y="1923661"/>
            <a:ext cx="5943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970200" y="899783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GB" sz="2533" dirty="0">
                <a:solidFill>
                  <a:schemeClr val="tx1"/>
                </a:solidFill>
                <a:highlight>
                  <a:srgbClr val="FF0000"/>
                </a:highlight>
                <a:latin typeface="Algerian" panose="04020705040A02060702" pitchFamily="82" charset="0"/>
                <a:ea typeface="Raleway Thin"/>
                <a:cs typeface="Raleway Thin"/>
                <a:sym typeface="Raleway Thin"/>
              </a:rPr>
              <a:t> Data analyzation Distinctly through Visualization</a:t>
            </a:r>
            <a:endParaRPr sz="1733" dirty="0">
              <a:solidFill>
                <a:schemeClr val="tx1"/>
              </a:solidFill>
              <a:highlight>
                <a:srgbClr val="FF0000"/>
              </a:highlight>
              <a:latin typeface="Algerian" panose="04020705040A02060702" pitchFamily="82" charset="0"/>
              <a:ea typeface="Raleway Thin"/>
              <a:cs typeface="Raleway Thin"/>
              <a:sym typeface="Raleway Thin"/>
            </a:endParaRPr>
          </a:p>
          <a:p>
            <a:pPr>
              <a:spcBef>
                <a:spcPts val="1600"/>
              </a:spcBef>
            </a:pPr>
            <a:endParaRPr dirty="0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34" y="2509123"/>
            <a:ext cx="6593667" cy="439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9367" y="3037481"/>
            <a:ext cx="5016299" cy="3407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995</TotalTime>
  <Words>933</Words>
  <Application>Microsoft Office PowerPoint</Application>
  <PresentationFormat>Widescreen</PresentationFormat>
  <Paragraphs>90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Arial Black</vt:lpstr>
      <vt:lpstr>Bodoni MT Black</vt:lpstr>
      <vt:lpstr>Calibri</vt:lpstr>
      <vt:lpstr>Century Gothic</vt:lpstr>
      <vt:lpstr>Lato</vt:lpstr>
      <vt:lpstr>Raleway Thin</vt:lpstr>
      <vt:lpstr>Vapor Trail</vt:lpstr>
      <vt:lpstr>MALIGNANT COMMENT CLASSIFIER</vt:lpstr>
      <vt:lpstr>Introduction </vt:lpstr>
      <vt:lpstr>Multi labeled classification:</vt:lpstr>
      <vt:lpstr>Libraries we have imported</vt:lpstr>
      <vt:lpstr>The Dataset </vt:lpstr>
      <vt:lpstr>PowerPoint Presentation</vt:lpstr>
      <vt:lpstr>Null Values</vt:lpstr>
      <vt:lpstr>Correlation</vt:lpstr>
      <vt:lpstr> Data analyzation Distinctly through Visualization </vt:lpstr>
      <vt:lpstr>Data analyzation Distinctly through Visualization  </vt:lpstr>
      <vt:lpstr>Cleaning the Data    </vt:lpstr>
      <vt:lpstr>Algorithms </vt:lpstr>
      <vt:lpstr>Testing of Identified Algorithms in different ways </vt:lpstr>
      <vt:lpstr>Results </vt:lpstr>
      <vt:lpstr>Hyper Tuning using GridSearchCV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 CLASSIFIER</dc:title>
  <dc:creator>Aman Kumar Patel</dc:creator>
  <cp:lastModifiedBy>Aman Kumar Patel</cp:lastModifiedBy>
  <cp:revision>1</cp:revision>
  <dcterms:created xsi:type="dcterms:W3CDTF">2022-07-09T18:43:41Z</dcterms:created>
  <dcterms:modified xsi:type="dcterms:W3CDTF">2022-07-10T11:19:09Z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