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7" r:id="rId2"/>
    <p:sldId id="258" r:id="rId3"/>
    <p:sldId id="340" r:id="rId4"/>
    <p:sldId id="343" r:id="rId5"/>
    <p:sldId id="341" r:id="rId6"/>
    <p:sldId id="345" r:id="rId7"/>
    <p:sldId id="346" r:id="rId8"/>
    <p:sldId id="347" r:id="rId9"/>
    <p:sldId id="348" r:id="rId10"/>
    <p:sldId id="349" r:id="rId11"/>
    <p:sldId id="364" r:id="rId12"/>
    <p:sldId id="365" r:id="rId13"/>
    <p:sldId id="367" r:id="rId14"/>
    <p:sldId id="368" r:id="rId15"/>
    <p:sldId id="369" r:id="rId16"/>
    <p:sldId id="370" r:id="rId17"/>
    <p:sldId id="371" r:id="rId18"/>
    <p:sldId id="375" r:id="rId19"/>
    <p:sldId id="31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9" d="100"/>
          <a:sy n="99" d="100"/>
        </p:scale>
        <p:origin x="2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DD657-28B1-4AD4-99C3-B30F769E4BB6}" type="datetimeFigureOut">
              <a:rPr lang="en-IN" smtClean="0"/>
              <a:t>29-05-2022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D171B-BBE6-477D-B0B9-5A25DD1224ED}" type="slidenum">
              <a:rPr lang="en-IN" smtClean="0"/>
              <a:t>‹#›</a:t>
            </a:fld>
            <a:endParaRPr lang="en-IN"/>
          </a:p>
        </p:txBody>
      </p:sp>
    </p:spTree>
    <p:extLst>
      <p:ext uri="{BB962C8B-B14F-4D97-AF65-F5344CB8AC3E}">
        <p14:creationId xmlns:p14="http://schemas.microsoft.com/office/powerpoint/2010/main" val="2854208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4ED08E-30F9-4961-8522-CDD1A0383551}" type="slidenum">
              <a:rPr lang="en-IN" smtClean="0"/>
              <a:t>19</a:t>
            </a:fld>
            <a:endParaRPr lang="en-IN"/>
          </a:p>
        </p:txBody>
      </p:sp>
    </p:spTree>
    <p:extLst>
      <p:ext uri="{BB962C8B-B14F-4D97-AF65-F5344CB8AC3E}">
        <p14:creationId xmlns:p14="http://schemas.microsoft.com/office/powerpoint/2010/main" val="1398048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300F33-6334-403F-E51E-3502CA819272}"/>
              </a:ext>
            </a:extLst>
          </p:cNvPr>
          <p:cNvPicPr>
            <a:picLocks noChangeAspect="1"/>
          </p:cNvPicPr>
          <p:nvPr/>
        </p:nvPicPr>
        <p:blipFill>
          <a:blip r:embed="rId2"/>
          <a:stretch>
            <a:fillRect/>
          </a:stretch>
        </p:blipFill>
        <p:spPr>
          <a:xfrm>
            <a:off x="1684421" y="78347"/>
            <a:ext cx="9086249" cy="3877635"/>
          </a:xfrm>
          <a:prstGeom prst="rect">
            <a:avLst/>
          </a:prstGeom>
        </p:spPr>
      </p:pic>
      <p:sp>
        <p:nvSpPr>
          <p:cNvPr id="5" name="TextBox 4">
            <a:extLst>
              <a:ext uri="{FF2B5EF4-FFF2-40B4-BE49-F238E27FC236}">
                <a16:creationId xmlns:a16="http://schemas.microsoft.com/office/drawing/2014/main" id="{1D8AD067-E463-8A82-9F66-D3DFA78908E8}"/>
              </a:ext>
            </a:extLst>
          </p:cNvPr>
          <p:cNvSpPr txBox="1"/>
          <p:nvPr/>
        </p:nvSpPr>
        <p:spPr>
          <a:xfrm>
            <a:off x="1684421" y="4498025"/>
            <a:ext cx="9086249" cy="2308324"/>
          </a:xfrm>
          <a:prstGeom prst="rect">
            <a:avLst/>
          </a:prstGeom>
          <a:noFill/>
        </p:spPr>
        <p:txBody>
          <a:bodyPr wrap="square">
            <a:spAutoFit/>
          </a:bodyPr>
          <a:lstStyle/>
          <a:p>
            <a:r>
              <a:rPr lang="en-US" sz="2400" dirty="0">
                <a:solidFill>
                  <a:schemeClr val="tx1">
                    <a:lumMod val="95000"/>
                  </a:schemeClr>
                </a:solidFill>
                <a:latin typeface="Arial Black" panose="020B0A04020102020204" pitchFamily="34" charset="0"/>
              </a:rPr>
              <a:t>PROJECT NAME – “ MICRO CREDIT DEFAULTER PROJECT ”</a:t>
            </a:r>
          </a:p>
          <a:p>
            <a:endParaRPr lang="en-US" sz="2400" dirty="0">
              <a:solidFill>
                <a:schemeClr val="tx1">
                  <a:lumMod val="95000"/>
                </a:schemeClr>
              </a:solidFill>
              <a:latin typeface="Arial Black" panose="020B0A04020102020204" pitchFamily="34" charset="0"/>
            </a:endParaRPr>
          </a:p>
          <a:p>
            <a:r>
              <a:rPr lang="en-US" sz="2400" dirty="0">
                <a:solidFill>
                  <a:schemeClr val="tx1">
                    <a:lumMod val="95000"/>
                  </a:schemeClr>
                </a:solidFill>
                <a:latin typeface="Arial Black" panose="020B0A04020102020204" pitchFamily="34" charset="0"/>
              </a:rPr>
              <a:t>SUBMITTED BY – AMAN KUMAR PATEL</a:t>
            </a:r>
          </a:p>
          <a:p>
            <a:endParaRPr lang="en-US" sz="2400" dirty="0">
              <a:solidFill>
                <a:schemeClr val="tx1">
                  <a:lumMod val="95000"/>
                </a:schemeClr>
              </a:solidFill>
              <a:latin typeface="Arial Black" panose="020B0A04020102020204" pitchFamily="34" charset="0"/>
            </a:endParaRPr>
          </a:p>
          <a:p>
            <a:r>
              <a:rPr lang="en-US" sz="2400" dirty="0">
                <a:solidFill>
                  <a:schemeClr val="tx1">
                    <a:lumMod val="95000"/>
                  </a:schemeClr>
                </a:solidFill>
                <a:latin typeface="Arial Black" panose="020B0A04020102020204" pitchFamily="34" charset="0"/>
              </a:rPr>
              <a:t>BATCH – INTERNSHIP 25</a:t>
            </a:r>
            <a:endParaRPr lang="en-IN" sz="2400" dirty="0">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150338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E5DFD-E888-FAA7-478C-BF1088D253A4}"/>
              </a:ext>
            </a:extLst>
          </p:cNvPr>
          <p:cNvSpPr txBox="1"/>
          <p:nvPr/>
        </p:nvSpPr>
        <p:spPr>
          <a:xfrm>
            <a:off x="445970" y="861606"/>
            <a:ext cx="11300059" cy="4739759"/>
          </a:xfrm>
          <a:prstGeom prst="rect">
            <a:avLst/>
          </a:prstGeom>
          <a:noFill/>
        </p:spPr>
        <p:txBody>
          <a:bodyPr wrap="square">
            <a:spAutoFit/>
          </a:bodyPr>
          <a:lstStyle/>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Number of times main account got recharged in last 30 days(cnt_ma_rech30)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Frequency of main account recharged in last 30 days(fr_ma_rech30) are maximum Non-defaulters(who have paid there loan amount-1) and also the count is high for defaulters </a:t>
            </a:r>
            <a:r>
              <a:rPr lang="en-US" sz="1200" b="0" i="0" dirty="0" err="1">
                <a:solidFill>
                  <a:srgbClr val="000000"/>
                </a:solidFill>
                <a:effectLst/>
                <a:latin typeface="Franklin Gothic Demi" panose="020B0703020102020204" pitchFamily="34" charset="0"/>
              </a:rPr>
              <a:t>comparitively</a:t>
            </a:r>
            <a:r>
              <a:rPr lang="en-US" sz="1200" b="0" i="0" dirty="0">
                <a:solidFill>
                  <a:srgbClr val="000000"/>
                </a:solidFill>
                <a:effectLst/>
                <a:latin typeface="Franklin Gothic Demi" panose="020B0703020102020204" pitchFamily="34" charset="0"/>
              </a:rPr>
              <a:t> Non-defaulters are more in number.</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Total amount of recharge in main account over last 30 days (in Indonesian Rupiah)(sumamnt_ma_rech30)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Median of amount of recharges done in main account over last 30 days at user level (in Indonesian </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Rupiah)(medianamnt_ma_rech30)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Median of main account balance just before recharge in last 30 days at user level (in Indonesian Rupiah)(medianmarechprebal30) are maximum defaulters(who have not paid there loan amount-0).</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Number of times main account got recharged in last 90 days(cnt_ma_rech90)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Frequency of main account recharged in last 90 days(fr_ma_rech90)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Total amount of recharge in main account over last 90 days (in </a:t>
            </a:r>
            <a:r>
              <a:rPr lang="en-US" sz="1200" b="0" i="0" dirty="0" err="1">
                <a:solidFill>
                  <a:srgbClr val="000000"/>
                </a:solidFill>
                <a:effectLst/>
                <a:latin typeface="Franklin Gothic Demi" panose="020B0703020102020204" pitchFamily="34" charset="0"/>
              </a:rPr>
              <a:t>Indonasian</a:t>
            </a:r>
            <a:r>
              <a:rPr lang="en-US" sz="1200" b="0" i="0" dirty="0">
                <a:solidFill>
                  <a:srgbClr val="000000"/>
                </a:solidFill>
                <a:effectLst/>
                <a:latin typeface="Franklin Gothic Demi" panose="020B0703020102020204" pitchFamily="34" charset="0"/>
              </a:rPr>
              <a:t> Rupiah)(sumamnt_ma_rech90)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Median of amount of recharges done in main account over last 90 days at user level (in </a:t>
            </a:r>
            <a:r>
              <a:rPr lang="en-US" sz="1200" b="0" i="0" dirty="0" err="1">
                <a:solidFill>
                  <a:srgbClr val="000000"/>
                </a:solidFill>
                <a:effectLst/>
                <a:latin typeface="Franklin Gothic Demi" panose="020B0703020102020204" pitchFamily="34" charset="0"/>
              </a:rPr>
              <a:t>Indonasian</a:t>
            </a:r>
            <a:r>
              <a:rPr lang="en-US" sz="1200" b="0" i="0" dirty="0">
                <a:solidFill>
                  <a:srgbClr val="000000"/>
                </a:solidFill>
                <a:effectLst/>
                <a:latin typeface="Franklin Gothic Demi" panose="020B0703020102020204" pitchFamily="34" charset="0"/>
              </a:rPr>
              <a:t> </a:t>
            </a:r>
          </a:p>
          <a:p>
            <a:pPr algn="l"/>
            <a:r>
              <a:rPr lang="en-US" sz="1200" b="0" i="0" dirty="0">
                <a:solidFill>
                  <a:srgbClr val="000000"/>
                </a:solidFill>
                <a:effectLst/>
                <a:latin typeface="Franklin Gothic Demi" panose="020B0703020102020204" pitchFamily="34" charset="0"/>
              </a:rPr>
              <a:t>      Rupiah)(medianamnt_ma_rech90)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Median of main account balance just before recharge in last 90 days at user level (in </a:t>
            </a:r>
            <a:r>
              <a:rPr lang="en-US" sz="1200" b="0" i="0" dirty="0" err="1">
                <a:solidFill>
                  <a:srgbClr val="000000"/>
                </a:solidFill>
                <a:effectLst/>
                <a:latin typeface="Franklin Gothic Demi" panose="020B0703020102020204" pitchFamily="34" charset="0"/>
              </a:rPr>
              <a:t>Indonasian</a:t>
            </a:r>
            <a:r>
              <a:rPr lang="en-US" sz="1200" b="0" i="0" dirty="0">
                <a:solidFill>
                  <a:srgbClr val="000000"/>
                </a:solidFill>
                <a:effectLst/>
                <a:latin typeface="Franklin Gothic Demi" panose="020B0703020102020204" pitchFamily="34" charset="0"/>
              </a:rPr>
              <a:t> Rupiah)(medianmarechprebal90)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Number of loans taken by user in last 30 days(cnt_loans30)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Total amount of loans taken by user in last 30 days(amnt_loans30)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maximum amount of loan taken by the user in last 30 days(maxamnt_loans30)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Number of loans taken by user in last 90 days(cnt_loans90)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Total amount of loans taken by user in last 90 days(amnt_loans90)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maximum amount of loan taken by the user in last 90 days(maxamnt_loans90) are maximum Non-defaulters(who have paid there loan amount-1).</a:t>
            </a:r>
          </a:p>
          <a:p>
            <a:pPr marL="285750" indent="-285750" algn="l">
              <a:buFont typeface="Wingdings" panose="05000000000000000000" pitchFamily="2" charset="2"/>
              <a:buChar char="Ø"/>
            </a:pPr>
            <a:r>
              <a:rPr lang="en-US" sz="1200" b="0" i="0" dirty="0">
                <a:solidFill>
                  <a:srgbClr val="000000"/>
                </a:solidFill>
                <a:effectLst/>
                <a:latin typeface="Franklin Gothic Demi" panose="020B0703020102020204" pitchFamily="34" charset="0"/>
              </a:rPr>
              <a:t>high value of Average payback time in days over last 30 days(payback30) are maximum Non-defaulters(who have paid there loan amount-1).</a:t>
            </a:r>
          </a:p>
          <a:p>
            <a:pPr marL="285750" indent="-285750" algn="l">
              <a:buFont typeface="Wingdings" panose="05000000000000000000" pitchFamily="2" charset="2"/>
              <a:buChar char="Ø"/>
            </a:pPr>
            <a:endParaRPr lang="en-US" sz="1400" b="0" i="0" dirty="0">
              <a:solidFill>
                <a:srgbClr val="000000"/>
              </a:solidFill>
              <a:effectLst/>
              <a:latin typeface="Franklin Gothic Demi" panose="020B0703020102020204" pitchFamily="34" charset="0"/>
            </a:endParaRPr>
          </a:p>
        </p:txBody>
      </p:sp>
    </p:spTree>
    <p:extLst>
      <p:ext uri="{BB962C8B-B14F-4D97-AF65-F5344CB8AC3E}">
        <p14:creationId xmlns:p14="http://schemas.microsoft.com/office/powerpoint/2010/main" val="339935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normAutofit/>
          </a:bodyPr>
          <a:lstStyle/>
          <a:p>
            <a:pPr algn="ctr"/>
            <a:r>
              <a:rPr lang="en-IN" sz="2800" dirty="0">
                <a:solidFill>
                  <a:srgbClr val="FF0000"/>
                </a:solidFill>
                <a:latin typeface="Algerian" panose="04020705040A02060702" pitchFamily="82" charset="0"/>
              </a:rPr>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indent="-342900">
              <a:lnSpc>
                <a:spcPct val="107000"/>
              </a:lnSpc>
              <a:buFont typeface="Wingdings" panose="05000000000000000000" pitchFamily="2" charset="2"/>
              <a:buChar char=""/>
            </a:pPr>
            <a:r>
              <a:rPr lang="en-IN" sz="2000" dirty="0">
                <a:solidFill>
                  <a:schemeClr val="bg1"/>
                </a:solidFill>
                <a:latin typeface="Franklin Gothic Demi" panose="020B0703020102020204" pitchFamily="34" charset="0"/>
              </a:rPr>
              <a:t>Firstly I have </a:t>
            </a:r>
            <a:r>
              <a:rPr lang="en-IN" sz="2000" dirty="0" err="1">
                <a:solidFill>
                  <a:schemeClr val="bg1"/>
                </a:solidFill>
                <a:latin typeface="Franklin Gothic Demi" panose="020B0703020102020204" pitchFamily="34" charset="0"/>
              </a:rPr>
              <a:t>seprate</a:t>
            </a:r>
            <a:r>
              <a:rPr lang="en-IN" sz="2000" dirty="0">
                <a:solidFill>
                  <a:schemeClr val="bg1"/>
                </a:solidFill>
                <a:latin typeface="Franklin Gothic Demi" panose="020B0703020102020204" pitchFamily="34" charset="0"/>
              </a:rPr>
              <a:t> all categorical columns and </a:t>
            </a:r>
            <a:r>
              <a:rPr lang="en-IN" sz="2000" dirty="0" err="1">
                <a:solidFill>
                  <a:schemeClr val="bg1"/>
                </a:solidFill>
                <a:latin typeface="Franklin Gothic Demi" panose="020B0703020102020204" pitchFamily="34" charset="0"/>
              </a:rPr>
              <a:t>and</a:t>
            </a:r>
            <a:r>
              <a:rPr lang="en-IN" sz="2000" dirty="0">
                <a:solidFill>
                  <a:schemeClr val="bg1"/>
                </a:solidFill>
                <a:latin typeface="Franklin Gothic Demi" panose="020B0703020102020204" pitchFamily="34" charset="0"/>
              </a:rPr>
              <a:t> numerical and I did not any columns In categorical columns.</a:t>
            </a:r>
          </a:p>
          <a:p>
            <a:pPr marL="0" indent="0">
              <a:lnSpc>
                <a:spcPct val="107000"/>
              </a:lnSpc>
              <a:buNone/>
            </a:pPr>
            <a:r>
              <a:rPr lang="en-IN" sz="20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     I have used </a:t>
            </a:r>
            <a:r>
              <a:rPr lang="en-IN" sz="2000" dirty="0" err="1">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dist</a:t>
            </a:r>
            <a:r>
              <a:rPr lang="en-IN" sz="20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 plot for each univariate numerical features and it says that there is              skewness in almost all columns. </a:t>
            </a:r>
          </a:p>
          <a:p>
            <a:pPr marL="342900" indent="-342900">
              <a:lnSpc>
                <a:spcPct val="107000"/>
              </a:lnSpc>
              <a:spcAft>
                <a:spcPts val="800"/>
              </a:spcAft>
              <a:buFont typeface="Wingdings" panose="05000000000000000000" pitchFamily="2" charset="2"/>
              <a:buChar char=""/>
            </a:pPr>
            <a:r>
              <a:rPr lang="en-IN" sz="20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And also for bivariate numerical features I have used bar plot.</a:t>
            </a:r>
          </a:p>
          <a:p>
            <a:pPr marL="342900" indent="-342900">
              <a:lnSpc>
                <a:spcPct val="107000"/>
              </a:lnSpc>
              <a:spcAft>
                <a:spcPts val="800"/>
              </a:spcAft>
              <a:buFont typeface="Wingdings" panose="05000000000000000000" pitchFamily="2" charset="2"/>
              <a:buChar char=""/>
            </a:pPr>
            <a:r>
              <a:rPr lang="en-IN" sz="20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I found that in maximum features the count of non-defaulters is high compared to defaulters so the risk is less </a:t>
            </a:r>
            <a:r>
              <a:rPr lang="en-IN" sz="2000" dirty="0" err="1">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comparitively</a:t>
            </a:r>
            <a:r>
              <a:rPr lang="en-IN" sz="2000" dirty="0">
                <a:latin typeface="Franklin Gothic Demi" panose="020B0703020102020204" pitchFamily="34" charset="0"/>
                <a:ea typeface="Calibri" panose="020F0502020204030204" pitchFamily="34" charset="0"/>
                <a:cs typeface="Times New Roman" panose="02020603050405020304" pitchFamily="18" charset="0"/>
              </a:rPr>
              <a:t>.</a:t>
            </a:r>
            <a:endParaRPr lang="en-IN" sz="2000" dirty="0">
              <a:latin typeface="Franklin Gothic Demi" panose="020B0703020102020204" pitchFamily="34"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a:xfrm>
            <a:off x="3176335" y="259882"/>
            <a:ext cx="4675487" cy="682174"/>
          </a:xfrm>
        </p:spPr>
        <p:txBody>
          <a:bodyPr>
            <a:normAutofit/>
          </a:bodyPr>
          <a:lstStyle/>
          <a:p>
            <a:pPr algn="ctr"/>
            <a:r>
              <a:rPr lang="en-IN" sz="2400" dirty="0">
                <a:solidFill>
                  <a:srgbClr val="FF0000"/>
                </a:solidFill>
                <a:latin typeface="Algerian" panose="04020705040A02060702" pitchFamily="82" charset="0"/>
              </a:rPr>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a:xfrm>
            <a:off x="1093287" y="933633"/>
            <a:ext cx="5201635" cy="3541714"/>
          </a:xfrm>
        </p:spPr>
        <p:txBody>
          <a:bodyPr>
            <a:noAutofit/>
          </a:bodyPr>
          <a:lstStyle/>
          <a:p>
            <a:pPr>
              <a:buFont typeface="Wingdings" panose="05000000000000000000" pitchFamily="2" charset="2"/>
              <a:buChar char="ü"/>
            </a:pPr>
            <a:r>
              <a:rPr lang="en-IN" sz="1600" dirty="0">
                <a:solidFill>
                  <a:schemeClr val="bg1"/>
                </a:solidFill>
                <a:latin typeface="Franklin Gothic Demi" panose="020B0703020102020204" pitchFamily="34" charset="0"/>
              </a:rPr>
              <a:t>Since I was checking all skewness and outliers In my datasets I did not found null values, but I found outliers and also skewness.</a:t>
            </a:r>
          </a:p>
          <a:p>
            <a:pPr>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 I have removed outliers I have used percentile method. And to remove skewness I have used yeo-</a:t>
            </a:r>
            <a:r>
              <a:rPr lang="en-IN" sz="1600" dirty="0" err="1">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johnson</a:t>
            </a: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To replace the negative values from positive values I have used abs. </a:t>
            </a:r>
          </a:p>
          <a:p>
            <a:pPr>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Also I have used Normalization. Then followed by model building with all Classification algorithms.</a:t>
            </a:r>
          </a:p>
          <a:p>
            <a:pPr>
              <a:buFont typeface="Wingdings" panose="05000000000000000000" pitchFamily="2" charset="2"/>
              <a:buChar char="ü"/>
            </a:pPr>
            <a:r>
              <a:rPr lang="en-IN" sz="1600" dirty="0">
                <a:solidFill>
                  <a:schemeClr val="bg1"/>
                </a:solidFill>
                <a:latin typeface="Franklin Gothic Demi" panose="020B0703020102020204" pitchFamily="34" charset="0"/>
                <a:cs typeface="Times New Roman" panose="02020603050405020304" pitchFamily="18" charset="0"/>
              </a:rPr>
              <a:t>And when I checked about the balancing the data  then I found my data is not balanced then I balanced using SMOTE .</a:t>
            </a:r>
            <a:endParaRPr lang="en-IN" sz="1600" dirty="0">
              <a:solidFill>
                <a:schemeClr val="bg1"/>
              </a:solidFill>
              <a:latin typeface="Franklin Gothic Demi" panose="020B0703020102020204" pitchFamily="34" charset="0"/>
            </a:endParaRPr>
          </a:p>
        </p:txBody>
      </p:sp>
      <p:pic>
        <p:nvPicPr>
          <p:cNvPr id="3074" name="Picture 2">
            <a:extLst>
              <a:ext uri="{FF2B5EF4-FFF2-40B4-BE49-F238E27FC236}">
                <a16:creationId xmlns:a16="http://schemas.microsoft.com/office/drawing/2014/main" id="{649D251C-EE3F-112B-C368-0C565A8D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313" y="739925"/>
            <a:ext cx="4290461" cy="29465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949D76C-351C-8BB1-76FD-A2E3566CA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313" y="3881388"/>
            <a:ext cx="3745431"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a:xfrm>
            <a:off x="3012707" y="433136"/>
            <a:ext cx="5705390" cy="739926"/>
          </a:xfrm>
        </p:spPr>
        <p:txBody>
          <a:bodyPr>
            <a:normAutofit/>
          </a:bodyPr>
          <a:lstStyle/>
          <a:p>
            <a:pPr algn="ctr"/>
            <a:r>
              <a:rPr lang="en-IN" sz="2800" dirty="0">
                <a:solidFill>
                  <a:srgbClr val="FF0000"/>
                </a:solidFill>
                <a:latin typeface="Algerian" panose="04020705040A02060702" pitchFamily="82" charset="0"/>
              </a:rPr>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408498" y="1297859"/>
            <a:ext cx="9829799" cy="5112568"/>
          </a:xfrm>
        </p:spPr>
        <p:txBody>
          <a:bodyPr>
            <a:noAutofit/>
          </a:bodyPr>
          <a:lstStyle/>
          <a:p>
            <a:pPr>
              <a:lnSpc>
                <a:spcPct val="107000"/>
              </a:lnSpc>
              <a:spcAft>
                <a:spcPts val="800"/>
              </a:spcAft>
              <a:buFont typeface="Wingdings" panose="05000000000000000000" pitchFamily="2" charset="2"/>
              <a:buChar char="ü"/>
            </a:pPr>
            <a:r>
              <a:rPr lang="en-IN" sz="18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Here we can see Label was my target columns which is having only two value and it was a Categorical column, so this perticular problem was  binary Classification problem. And I have used all Classification algorithms to build my model. And by looking into the difference of accuracy score and cross validation score I found BaggingClassifier as a best model with least difference. Also to get the best model we have to run through multiple models and to avoid the confusion of overfitting we have go through cross validation. Below are the list of Classification algorithms I have used in my project.</a:t>
            </a:r>
          </a:p>
          <a:p>
            <a:pPr marL="342900" indent="-342900">
              <a:lnSpc>
                <a:spcPct val="107000"/>
              </a:lnSpc>
              <a:spcBef>
                <a:spcPts val="300"/>
              </a:spcBef>
              <a:spcAft>
                <a:spcPts val="300"/>
              </a:spcAft>
              <a:buFont typeface="Wingdings" panose="05000000000000000000" pitchFamily="2" charset="2"/>
              <a:buChar char=""/>
            </a:pPr>
            <a:r>
              <a:rPr lang="en-IN" sz="1800" dirty="0" err="1">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XGBClassifier</a:t>
            </a:r>
            <a:endParaRPr lang="en-IN" sz="18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K- neighbour classifier</a:t>
            </a:r>
          </a:p>
          <a:p>
            <a:pPr marL="342900" indent="-342900">
              <a:lnSpc>
                <a:spcPct val="107000"/>
              </a:lnSpc>
              <a:spcBef>
                <a:spcPts val="300"/>
              </a:spcBef>
              <a:spcAft>
                <a:spcPts val="300"/>
              </a:spcAft>
              <a:buFont typeface="Wingdings" panose="05000000000000000000" pitchFamily="2" charset="2"/>
              <a:buChar char=""/>
            </a:pPr>
            <a:r>
              <a:rPr lang="en-IN" sz="18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Gradient Boosting Classifier</a:t>
            </a:r>
          </a:p>
          <a:p>
            <a:pPr marL="342900" indent="-342900">
              <a:lnSpc>
                <a:spcPct val="107000"/>
              </a:lnSpc>
              <a:spcBef>
                <a:spcPts val="300"/>
              </a:spcBef>
              <a:spcAft>
                <a:spcPts val="300"/>
              </a:spcAft>
              <a:buFont typeface="Wingdings" panose="05000000000000000000" pitchFamily="2" charset="2"/>
              <a:buChar char=""/>
            </a:pPr>
            <a:r>
              <a:rPr lang="en-IN" sz="1800" dirty="0" err="1">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DecisionTreeClassifier</a:t>
            </a:r>
            <a:endParaRPr lang="en-IN" sz="18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ADA – Booster classifier</a:t>
            </a:r>
          </a:p>
          <a:p>
            <a:pPr marL="342900" indent="-342900">
              <a:lnSpc>
                <a:spcPct val="107000"/>
              </a:lnSpc>
              <a:spcBef>
                <a:spcPts val="300"/>
              </a:spcBef>
              <a:spcAft>
                <a:spcPts val="300"/>
              </a:spcAft>
              <a:buFont typeface="Wingdings" panose="05000000000000000000" pitchFamily="2" charset="2"/>
              <a:buChar char=""/>
            </a:pPr>
            <a:r>
              <a:rPr lang="en-IN" sz="18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BaggingClassifier</a:t>
            </a:r>
          </a:p>
          <a:p>
            <a:pPr marL="342900" indent="-342900">
              <a:lnSpc>
                <a:spcPct val="107000"/>
              </a:lnSpc>
              <a:spcBef>
                <a:spcPts val="300"/>
              </a:spcBef>
              <a:spcAft>
                <a:spcPts val="300"/>
              </a:spcAft>
              <a:buFont typeface="Wingdings" panose="05000000000000000000" pitchFamily="2" charset="2"/>
              <a:buChar char=""/>
            </a:pPr>
            <a:r>
              <a:rPr lang="en-IN" sz="1800" dirty="0" err="1">
                <a:solidFill>
                  <a:schemeClr val="bg1"/>
                </a:solidFill>
                <a:latin typeface="Franklin Gothic Demi" panose="020B0703020102020204" pitchFamily="34" charset="0"/>
                <a:cs typeface="Times New Roman" panose="02020603050405020304" pitchFamily="18" charset="0"/>
              </a:rPr>
              <a:t>AdaBoostClassifier</a:t>
            </a:r>
            <a:endParaRPr lang="en-IN" sz="1800" dirty="0">
              <a:solidFill>
                <a:schemeClr val="bg1"/>
              </a:solidFill>
              <a:latin typeface="Franklin Gothic Demi" panose="020B0703020102020204" pitchFamily="34" charset="0"/>
            </a:endParaRPr>
          </a:p>
        </p:txBody>
      </p:sp>
    </p:spTree>
    <p:extLst>
      <p:ext uri="{BB962C8B-B14F-4D97-AF65-F5344CB8AC3E}">
        <p14:creationId xmlns:p14="http://schemas.microsoft.com/office/powerpoint/2010/main" val="161185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DD032B-9FD9-0806-4D18-02214C78BA80}"/>
              </a:ext>
            </a:extLst>
          </p:cNvPr>
          <p:cNvSpPr txBox="1"/>
          <p:nvPr/>
        </p:nvSpPr>
        <p:spPr>
          <a:xfrm>
            <a:off x="1061988" y="735668"/>
            <a:ext cx="10068024" cy="5733173"/>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dirty="0" err="1">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XGBClassifier</a:t>
            </a:r>
            <a:r>
              <a:rPr lang="en-IN"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 has given me </a:t>
            </a:r>
            <a:r>
              <a:rPr lang="en-IN"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89.34 %</a:t>
            </a:r>
            <a:r>
              <a:rPr lang="en-IN"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accuracy and the difference between model accuracy and cross validation score is </a:t>
            </a:r>
            <a:r>
              <a:rPr lang="en-IN"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0.23</a:t>
            </a:r>
            <a:r>
              <a:rPr lang="en-IN"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 but still we have to look into multiple models</a:t>
            </a:r>
            <a:r>
              <a:rPr lang="en-IN"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a:t>
            </a:r>
            <a:endParaRPr lang="en-IN"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K- neighbour classifier</a:t>
            </a:r>
            <a:r>
              <a:rPr lang="en-IN"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 has given me 89.61% accuracy , but still we have to look into multiple models.</a:t>
            </a:r>
          </a:p>
          <a:p>
            <a:pPr marL="342900" indent="-342900">
              <a:lnSpc>
                <a:spcPct val="107000"/>
              </a:lnSpc>
              <a:spcAft>
                <a:spcPts val="800"/>
              </a:spcAft>
              <a:buFont typeface="Symbol" panose="05050102010706020507" pitchFamily="18" charset="2"/>
              <a:buChar char=""/>
            </a:pPr>
            <a:r>
              <a:rPr lang="en-IN"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Gradient Boosting classifier</a:t>
            </a:r>
            <a:r>
              <a:rPr lang="en-IN"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 has given me 90.61% accuracy , but still we have to look into multiple models.</a:t>
            </a:r>
          </a:p>
          <a:p>
            <a:pPr marL="342900" indent="-342900">
              <a:lnSpc>
                <a:spcPct val="107000"/>
              </a:lnSpc>
              <a:spcAft>
                <a:spcPts val="800"/>
              </a:spcAft>
              <a:buFont typeface="Symbol" panose="05050102010706020507" pitchFamily="18" charset="2"/>
              <a:buChar char=""/>
            </a:pPr>
            <a:r>
              <a:rPr lang="en-IN"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 Decision Tree classifier</a:t>
            </a:r>
            <a:r>
              <a:rPr lang="en-IN"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 has given me 91.14% accuracy , but still we have to look into multiple models and cross validation score is 0.29</a:t>
            </a:r>
          </a:p>
          <a:p>
            <a:pPr marL="342900" indent="-342900">
              <a:lnSpc>
                <a:spcPct val="107000"/>
              </a:lnSpc>
              <a:spcAft>
                <a:spcPts val="800"/>
              </a:spcAft>
              <a:buFont typeface="Symbol" panose="05050102010706020507" pitchFamily="18" charset="2"/>
              <a:buChar char=""/>
            </a:pPr>
            <a:r>
              <a:rPr lang="en-IN"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ADA – Booster classifier</a:t>
            </a:r>
            <a:r>
              <a:rPr lang="en-IN"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 has given me 85.06% accuracy and the difference between model accuracy and cross validation score is 0.11, but still we have to look into multiple models.</a:t>
            </a:r>
          </a:p>
          <a:p>
            <a:pPr>
              <a:lnSpc>
                <a:spcPct val="107000"/>
              </a:lnSpc>
              <a:spcAft>
                <a:spcPts val="800"/>
              </a:spcAft>
            </a:pPr>
            <a:r>
              <a:rPr lang="en-IN"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      Bagging </a:t>
            </a:r>
            <a:r>
              <a:rPr lang="en-IN"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Classifier has given me 93.88% accuracy and the difference between model accuracy and   cross validation score is 0.56, but still we have to look into multiple models.</a:t>
            </a:r>
          </a:p>
          <a:p>
            <a:pPr marL="342900" indent="-342900">
              <a:lnSpc>
                <a:spcPct val="107000"/>
              </a:lnSpc>
              <a:spcAft>
                <a:spcPts val="800"/>
              </a:spcAft>
              <a:buFont typeface="Symbol" panose="05050102010706020507" pitchFamily="18" charset="2"/>
              <a:buChar char=""/>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entury" panose="020406040505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202116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18C658-5165-4BAA-2943-B5628EA23691}"/>
              </a:ext>
            </a:extLst>
          </p:cNvPr>
          <p:cNvSpPr txBox="1"/>
          <p:nvPr/>
        </p:nvSpPr>
        <p:spPr>
          <a:xfrm>
            <a:off x="2245896" y="93291"/>
            <a:ext cx="6102416" cy="461665"/>
          </a:xfrm>
          <a:prstGeom prst="rect">
            <a:avLst/>
          </a:prstGeom>
          <a:noFill/>
        </p:spPr>
        <p:txBody>
          <a:bodyPr wrap="square">
            <a:spAutoFit/>
          </a:bodyPr>
          <a:lstStyle/>
          <a:p>
            <a:pPr algn="ctr">
              <a:spcBef>
                <a:spcPts val="300"/>
              </a:spcBef>
              <a:spcAft>
                <a:spcPts val="300"/>
              </a:spcAft>
            </a:pPr>
            <a:r>
              <a:rPr lang="en-US" sz="2400" dirty="0">
                <a:solidFill>
                  <a:srgbClr val="FF0000"/>
                </a:solidFill>
                <a:latin typeface="Algerian" panose="04020705040A02060702" pitchFamily="82" charset="0"/>
              </a:rPr>
              <a:t>Hyper Parameter Tunning.</a:t>
            </a:r>
          </a:p>
        </p:txBody>
      </p:sp>
      <p:pic>
        <p:nvPicPr>
          <p:cNvPr id="5" name="Picture 4">
            <a:extLst>
              <a:ext uri="{FF2B5EF4-FFF2-40B4-BE49-F238E27FC236}">
                <a16:creationId xmlns:a16="http://schemas.microsoft.com/office/drawing/2014/main" id="{8AD72ECD-D04A-9250-DE2F-D9510AE331A6}"/>
              </a:ext>
            </a:extLst>
          </p:cNvPr>
          <p:cNvPicPr>
            <a:picLocks noChangeAspect="1"/>
          </p:cNvPicPr>
          <p:nvPr/>
        </p:nvPicPr>
        <p:blipFill>
          <a:blip r:embed="rId2"/>
          <a:stretch>
            <a:fillRect/>
          </a:stretch>
        </p:blipFill>
        <p:spPr>
          <a:xfrm>
            <a:off x="1140133" y="554956"/>
            <a:ext cx="9488224" cy="4055545"/>
          </a:xfrm>
          <a:prstGeom prst="rect">
            <a:avLst/>
          </a:prstGeom>
        </p:spPr>
      </p:pic>
      <p:sp>
        <p:nvSpPr>
          <p:cNvPr id="7" name="TextBox 6">
            <a:extLst>
              <a:ext uri="{FF2B5EF4-FFF2-40B4-BE49-F238E27FC236}">
                <a16:creationId xmlns:a16="http://schemas.microsoft.com/office/drawing/2014/main" id="{92D80E9F-B884-46CA-40DD-9F9589AEAB4D}"/>
              </a:ext>
            </a:extLst>
          </p:cNvPr>
          <p:cNvSpPr txBox="1"/>
          <p:nvPr/>
        </p:nvSpPr>
        <p:spPr>
          <a:xfrm>
            <a:off x="1140133" y="5330285"/>
            <a:ext cx="9488224" cy="664093"/>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I have </a:t>
            </a:r>
            <a:r>
              <a:rPr lang="en-IN" sz="1800" b="1" dirty="0" err="1">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choosed</a:t>
            </a:r>
            <a:r>
              <a:rPr lang="en-IN" sz="1800" b="1"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 all parameters of Bagging Classifier, after tunning the model with best parameters I have increased my model accuracy from 93.88% to 94.38%.</a:t>
            </a:r>
            <a:endParaRPr lang="en-IN" sz="1800"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328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F718F4-FB34-8E51-7323-790C54B99D16}"/>
              </a:ext>
            </a:extLst>
          </p:cNvPr>
          <p:cNvSpPr txBox="1"/>
          <p:nvPr/>
        </p:nvSpPr>
        <p:spPr>
          <a:xfrm>
            <a:off x="2810576" y="70404"/>
            <a:ext cx="6102416" cy="461665"/>
          </a:xfrm>
          <a:prstGeom prst="rect">
            <a:avLst/>
          </a:prstGeom>
          <a:noFill/>
        </p:spPr>
        <p:txBody>
          <a:bodyPr wrap="square">
            <a:spAutoFit/>
          </a:bodyPr>
          <a:lstStyle/>
          <a:p>
            <a:pPr algn="ctr">
              <a:spcBef>
                <a:spcPts val="300"/>
              </a:spcBef>
              <a:spcAft>
                <a:spcPts val="300"/>
              </a:spcAft>
            </a:pPr>
            <a:r>
              <a:rPr lang="en-US" sz="2400" dirty="0">
                <a:solidFill>
                  <a:srgbClr val="FF0000"/>
                </a:solidFill>
                <a:latin typeface="Algerian" panose="04020705040A02060702" pitchFamily="82" charset="0"/>
              </a:rPr>
              <a:t>ROC Curve For Final Model</a:t>
            </a:r>
            <a:endParaRPr lang="en-US" sz="2400" dirty="0">
              <a:solidFill>
                <a:schemeClr val="bg1"/>
              </a:solidFill>
              <a:latin typeface="Algerian" panose="04020705040A02060702" pitchFamily="82" charset="0"/>
            </a:endParaRPr>
          </a:p>
        </p:txBody>
      </p:sp>
      <p:pic>
        <p:nvPicPr>
          <p:cNvPr id="4" name="Content Placeholder 3">
            <a:extLst>
              <a:ext uri="{FF2B5EF4-FFF2-40B4-BE49-F238E27FC236}">
                <a16:creationId xmlns:a16="http://schemas.microsoft.com/office/drawing/2014/main" id="{EEEAF827-2C31-4505-B09E-B79D3A4734B1}"/>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7162" y="747861"/>
            <a:ext cx="8912994" cy="4900265"/>
          </a:xfrm>
          <a:prstGeom prst="rect">
            <a:avLst/>
          </a:prstGeom>
          <a:noFill/>
          <a:ln>
            <a:noFill/>
          </a:ln>
        </p:spPr>
      </p:pic>
      <p:sp>
        <p:nvSpPr>
          <p:cNvPr id="6" name="TextBox 5">
            <a:extLst>
              <a:ext uri="{FF2B5EF4-FFF2-40B4-BE49-F238E27FC236}">
                <a16:creationId xmlns:a16="http://schemas.microsoft.com/office/drawing/2014/main" id="{A928C289-6737-7E8A-09E8-307F1DADA551}"/>
              </a:ext>
            </a:extLst>
          </p:cNvPr>
          <p:cNvSpPr txBox="1"/>
          <p:nvPr/>
        </p:nvSpPr>
        <p:spPr>
          <a:xfrm>
            <a:off x="1501541" y="5779760"/>
            <a:ext cx="8624236"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dirty="0">
                <a:solidFill>
                  <a:srgbClr val="000000"/>
                </a:solidFill>
                <a:latin typeface="Franklin Gothic Demi" panose="020B0703020102020204" pitchFamily="34" charset="0"/>
                <a:ea typeface="Calibri" panose="020F0502020204030204" pitchFamily="34" charset="0"/>
                <a:cs typeface="Calibri" panose="020F0502020204030204" pitchFamily="34" charset="0"/>
              </a:rPr>
              <a:t>It is best,</a:t>
            </a:r>
            <a:r>
              <a:rPr lang="en-IN" sz="1800" dirty="0">
                <a:solidFill>
                  <a:srgbClr val="000000"/>
                </a:solidFill>
                <a:effectLst/>
                <a:latin typeface="Franklin Gothic Demi" panose="020B0703020102020204" pitchFamily="34" charset="0"/>
                <a:ea typeface="Calibri" panose="020F0502020204030204" pitchFamily="34" charset="0"/>
                <a:cs typeface="Calibri" panose="020F0502020204030204" pitchFamily="34" charset="0"/>
              </a:rPr>
              <a:t> after applying hyper parameter tuning </a:t>
            </a:r>
            <a:r>
              <a:rPr lang="en-IN" dirty="0">
                <a:solidFill>
                  <a:srgbClr val="000000"/>
                </a:solidFill>
                <a:latin typeface="Franklin Gothic Demi" panose="020B0703020102020204" pitchFamily="34" charset="0"/>
                <a:ea typeface="Calibri" panose="020F0502020204030204" pitchFamily="34" charset="0"/>
                <a:cs typeface="Calibri" panose="020F0502020204030204" pitchFamily="34" charset="0"/>
              </a:rPr>
              <a:t>I have </a:t>
            </a:r>
            <a:r>
              <a:rPr lang="en-IN" sz="1800" dirty="0">
                <a:solidFill>
                  <a:srgbClr val="000000"/>
                </a:solidFill>
                <a:effectLst/>
                <a:latin typeface="Franklin Gothic Demi" panose="020B0703020102020204" pitchFamily="34" charset="0"/>
                <a:ea typeface="Calibri" panose="020F0502020204030204" pitchFamily="34" charset="0"/>
                <a:cs typeface="Calibri" panose="020F0502020204030204" pitchFamily="34" charset="0"/>
              </a:rPr>
              <a:t> improved in roc curve and AUC also.</a:t>
            </a:r>
            <a:endParaRPr lang="en-IN" sz="1400" dirty="0">
              <a:effectLst/>
              <a:latin typeface="Franklin Gothic Demi" panose="020B0703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8439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67FEF-A270-0E6A-0D70-3FFD07D0DA5E}"/>
              </a:ext>
            </a:extLst>
          </p:cNvPr>
          <p:cNvSpPr txBox="1"/>
          <p:nvPr/>
        </p:nvSpPr>
        <p:spPr>
          <a:xfrm>
            <a:off x="1572126" y="195531"/>
            <a:ext cx="8874493" cy="830997"/>
          </a:xfrm>
          <a:prstGeom prst="rect">
            <a:avLst/>
          </a:prstGeom>
          <a:noFill/>
        </p:spPr>
        <p:txBody>
          <a:bodyPr wrap="square">
            <a:spAutoFit/>
          </a:bodyPr>
          <a:lstStyle/>
          <a:p>
            <a:pPr>
              <a:spcBef>
                <a:spcPts val="300"/>
              </a:spcBef>
              <a:spcAft>
                <a:spcPts val="300"/>
              </a:spcAft>
            </a:pPr>
            <a:r>
              <a:rPr lang="en-US" sz="2400" dirty="0">
                <a:solidFill>
                  <a:srgbClr val="FF0000"/>
                </a:solidFill>
                <a:latin typeface="Algerian" panose="04020705040A02060702" pitchFamily="82" charset="0"/>
              </a:rPr>
              <a:t>Saving the model and predictions from saved best model.</a:t>
            </a:r>
          </a:p>
        </p:txBody>
      </p:sp>
      <p:pic>
        <p:nvPicPr>
          <p:cNvPr id="5" name="Picture 4">
            <a:extLst>
              <a:ext uri="{FF2B5EF4-FFF2-40B4-BE49-F238E27FC236}">
                <a16:creationId xmlns:a16="http://schemas.microsoft.com/office/drawing/2014/main" id="{DDFF390F-E319-DB61-38EB-04B2C4BCAE2C}"/>
              </a:ext>
            </a:extLst>
          </p:cNvPr>
          <p:cNvPicPr>
            <a:picLocks noChangeAspect="1"/>
          </p:cNvPicPr>
          <p:nvPr/>
        </p:nvPicPr>
        <p:blipFill>
          <a:blip r:embed="rId2"/>
          <a:stretch>
            <a:fillRect/>
          </a:stretch>
        </p:blipFill>
        <p:spPr>
          <a:xfrm>
            <a:off x="1211778" y="1026528"/>
            <a:ext cx="9383434" cy="2972215"/>
          </a:xfrm>
          <a:prstGeom prst="rect">
            <a:avLst/>
          </a:prstGeom>
        </p:spPr>
      </p:pic>
      <p:sp>
        <p:nvSpPr>
          <p:cNvPr id="7" name="TextBox 6">
            <a:extLst>
              <a:ext uri="{FF2B5EF4-FFF2-40B4-BE49-F238E27FC236}">
                <a16:creationId xmlns:a16="http://schemas.microsoft.com/office/drawing/2014/main" id="{6FFD2382-5E05-86F3-F084-19D9E0F6AC03}"/>
              </a:ext>
            </a:extLst>
          </p:cNvPr>
          <p:cNvSpPr txBox="1"/>
          <p:nvPr/>
        </p:nvSpPr>
        <p:spPr>
          <a:xfrm>
            <a:off x="1180698" y="4425953"/>
            <a:ext cx="9657347" cy="1585049"/>
          </a:xfrm>
          <a:prstGeom prst="rect">
            <a:avLst/>
          </a:prstGeom>
          <a:noFill/>
        </p:spPr>
        <p:txBody>
          <a:bodyPr wrap="square">
            <a:spAutoFit/>
          </a:bodyPr>
          <a:lstStyle/>
          <a:p>
            <a:pPr>
              <a:spcBef>
                <a:spcPts val="300"/>
              </a:spcBef>
              <a:spcAft>
                <a:spcPts val="300"/>
              </a:spcAft>
              <a:buFont typeface="Wingdings" panose="05000000000000000000" pitchFamily="2" charset="2"/>
              <a:buChar char="ü"/>
            </a:pPr>
            <a:r>
              <a:rPr lang="en-IN" sz="1600"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I have saved my best model using .</a:t>
            </a:r>
            <a:r>
              <a:rPr lang="en-IN" sz="1600" dirty="0" err="1">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pkl</a:t>
            </a:r>
            <a:r>
              <a:rPr lang="en-IN" sz="1600"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 </a:t>
            </a: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as the instruction</a:t>
            </a:r>
            <a:endParaRPr lang="en-IN" sz="1600"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600"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rPr>
              <a:t>Now after saving the best model, loading my saved model and predicting.</a:t>
            </a:r>
          </a:p>
          <a:p>
            <a:pPr>
              <a:spcBef>
                <a:spcPts val="300"/>
              </a:spcBef>
              <a:spcAft>
                <a:spcPts val="300"/>
              </a:spcAft>
              <a:buFont typeface="Wingdings" panose="05000000000000000000" pitchFamily="2" charset="2"/>
              <a:buChar char="ü"/>
            </a:pPr>
            <a:r>
              <a:rPr lang="en-IN" sz="1600" b="1" dirty="0">
                <a:solidFill>
                  <a:schemeClr val="bg1"/>
                </a:solidFill>
                <a:effectLst/>
                <a:latin typeface="Franklin Gothic Demi" panose="020B0703020102020204" pitchFamily="34" charset="0"/>
                <a:ea typeface="Calibri" panose="020F0502020204030204" pitchFamily="34" charset="0"/>
                <a:cs typeface="Calibri" panose="020F0502020204030204" pitchFamily="34" charset="0"/>
              </a:rPr>
              <a:t>I have predicted the defaulters using saved model, and the predictions look good. And the predictions are almost similar to actual values.</a:t>
            </a:r>
            <a:endParaRPr lang="en-IN" sz="1600" dirty="0">
              <a:solidFill>
                <a:schemeClr val="bg1"/>
              </a:solidFill>
              <a:effectLst/>
              <a:latin typeface="Franklin Gothic Demi" panose="020B0703020102020204" pitchFamily="34"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150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4002" y="116632"/>
            <a:ext cx="9829799" cy="576064"/>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4002" y="836712"/>
            <a:ext cx="9829799" cy="5904656"/>
          </a:xfrm>
        </p:spPr>
        <p:txBody>
          <a:bodyPr>
            <a:noAutofit/>
          </a:bodyPr>
          <a:lstStyle/>
          <a:p>
            <a:pPr>
              <a:lnSpc>
                <a:spcPct val="107000"/>
              </a:lnSpc>
              <a:spcBef>
                <a:spcPts val="300"/>
              </a:spcBef>
              <a:spcAft>
                <a:spcPts val="300"/>
              </a:spcAft>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In this particular project defaulter model , I  have used machine learning algorithms to predict the micro credit defaulters. We have mentioned the step by step procedure to </a:t>
            </a:r>
            <a:r>
              <a:rPr lang="en-IN" sz="1600" dirty="0" err="1">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analyze</a:t>
            </a: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 Data cleaning is one of the most important steps to remove unrealistic values and zero values. </a:t>
            </a:r>
          </a:p>
          <a:p>
            <a:pPr>
              <a:lnSpc>
                <a:spcPct val="107000"/>
              </a:lnSpc>
              <a:spcBef>
                <a:spcPts val="300"/>
              </a:spcBef>
              <a:spcAft>
                <a:spcPts val="300"/>
              </a:spcAft>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These feature set were then given as an input to four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 Then we have also saved the best model and predicted the label. It was good the </a:t>
            </a:r>
            <a:r>
              <a:rPr lang="en-IN" sz="1600" dirty="0" err="1">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the</a:t>
            </a:r>
            <a:r>
              <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 predicted and actual values were almost same.</a:t>
            </a:r>
            <a:r>
              <a:rPr lang="en-IN" sz="16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buFont typeface="Wingdings" panose="05000000000000000000" pitchFamily="2" charset="2"/>
              <a:buChar char="ü"/>
            </a:pPr>
            <a:r>
              <a:rPr lang="en-IN" sz="16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 Future direction of research may consider incorporating additional micro credit transaction data from a larger economical background with more features.</a:t>
            </a:r>
            <a:endParaRPr lang="en-IN" sz="16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5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EBB16-BF87-4556-B422-D4FECD5A5331}"/>
              </a:ext>
            </a:extLst>
          </p:cNvPr>
          <p:cNvSpPr txBox="1"/>
          <p:nvPr/>
        </p:nvSpPr>
        <p:spPr>
          <a:xfrm>
            <a:off x="1570809" y="0"/>
            <a:ext cx="6093822" cy="5016758"/>
          </a:xfrm>
          <a:prstGeom prst="rect">
            <a:avLst/>
          </a:prstGeom>
          <a:noFill/>
        </p:spPr>
        <p:txBody>
          <a:bodyPr wrap="square">
            <a:spAutoFit/>
          </a:bodyPr>
          <a:lstStyle/>
          <a:p>
            <a:r>
              <a:rPr lang="en-US" sz="6600" dirty="0">
                <a:latin typeface="Arial Black" panose="020B0A04020102020204" pitchFamily="34" charset="0"/>
              </a:rPr>
              <a:t>          </a:t>
            </a:r>
            <a:r>
              <a:rPr lang="en-US" sz="6600" u="dottedHeavy" dirty="0">
                <a:solidFill>
                  <a:srgbClr val="FF0000"/>
                </a:solidFill>
                <a:latin typeface="Arial Black" panose="020B0A04020102020204" pitchFamily="34" charset="0"/>
              </a:rPr>
              <a:t>THANK</a:t>
            </a:r>
            <a:r>
              <a:rPr lang="en-US" dirty="0">
                <a:latin typeface="Arial Black" panose="020B0A04020102020204" pitchFamily="34" charset="0"/>
              </a:rPr>
              <a:t>                               </a:t>
            </a:r>
          </a:p>
          <a:p>
            <a:endParaRPr lang="en-US" dirty="0"/>
          </a:p>
          <a:p>
            <a:endParaRPr lang="en-US" dirty="0"/>
          </a:p>
          <a:p>
            <a:endParaRPr lang="en-US" dirty="0"/>
          </a:p>
          <a:p>
            <a:endParaRPr lang="en-US" dirty="0"/>
          </a:p>
          <a:p>
            <a:endParaRPr lang="en-US" dirty="0"/>
          </a:p>
          <a:p>
            <a:endParaRPr lang="en-US" dirty="0"/>
          </a:p>
          <a:p>
            <a:r>
              <a:rPr lang="en-US" sz="8000" dirty="0">
                <a:latin typeface="Arial Black" panose="020B0A04020102020204" pitchFamily="34" charset="0"/>
              </a:rPr>
              <a:t> YOU</a:t>
            </a:r>
            <a:endParaRPr lang="en-IN" sz="8000" dirty="0">
              <a:latin typeface="Arial Black" panose="020B0A04020102020204" pitchFamily="34" charset="0"/>
            </a:endParaRPr>
          </a:p>
        </p:txBody>
      </p:sp>
      <p:pic>
        <p:nvPicPr>
          <p:cNvPr id="5" name="Picture 4">
            <a:extLst>
              <a:ext uri="{FF2B5EF4-FFF2-40B4-BE49-F238E27FC236}">
                <a16:creationId xmlns:a16="http://schemas.microsoft.com/office/drawing/2014/main" id="{DF32D268-47BA-4E4A-9CDB-74A9218E0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720" y="2250538"/>
            <a:ext cx="4701286" cy="1672739"/>
          </a:xfrm>
          <a:prstGeom prst="rect">
            <a:avLst/>
          </a:prstGeom>
        </p:spPr>
      </p:pic>
    </p:spTree>
    <p:extLst>
      <p:ext uri="{BB962C8B-B14F-4D97-AF65-F5344CB8AC3E}">
        <p14:creationId xmlns:p14="http://schemas.microsoft.com/office/powerpoint/2010/main" val="133998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A6B9D-4A8C-910C-F09B-316B7BE788A6}"/>
              </a:ext>
            </a:extLst>
          </p:cNvPr>
          <p:cNvSpPr txBox="1"/>
          <p:nvPr/>
        </p:nvSpPr>
        <p:spPr>
          <a:xfrm>
            <a:off x="2579570" y="527974"/>
            <a:ext cx="6102416" cy="4278094"/>
          </a:xfrm>
          <a:prstGeom prst="rect">
            <a:avLst/>
          </a:prstGeom>
          <a:noFill/>
        </p:spPr>
        <p:txBody>
          <a:bodyPr wrap="square">
            <a:spAutoFit/>
          </a:bodyPr>
          <a:lstStyle/>
          <a:p>
            <a:pPr algn="ctr">
              <a:spcBef>
                <a:spcPts val="300"/>
              </a:spcBef>
              <a:spcAft>
                <a:spcPts val="300"/>
              </a:spcAft>
            </a:pPr>
            <a:r>
              <a:rPr lang="en-US" sz="2000" u="sng" dirty="0">
                <a:solidFill>
                  <a:srgbClr val="FF0000"/>
                </a:solidFill>
                <a:latin typeface="Algerian" panose="04020705040A02060702" pitchFamily="82" charset="0"/>
              </a:rPr>
              <a:t>AGENDA</a:t>
            </a:r>
            <a:endParaRPr lang="en-US" sz="2000" dirty="0">
              <a:solidFill>
                <a:schemeClr val="bg1"/>
              </a:solidFill>
              <a:latin typeface="Franklin Gothic Demi" panose="020B0703020102020204" pitchFamily="34" charset="0"/>
            </a:endParaRP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Overview.</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Problem Statement.</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What is Micro Credit And it’s importance?</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Exploratory data analysis.</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Visualizations.</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Analysis.</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Data cleaning steps.</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Model Building.</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Hyper Parameter Tunning.</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ROC Curve For Final Model.</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Saving the model and predictions from saved best model.</a:t>
            </a:r>
          </a:p>
          <a:p>
            <a:pPr>
              <a:spcBef>
                <a:spcPts val="300"/>
              </a:spcBef>
              <a:spcAft>
                <a:spcPts val="300"/>
              </a:spcAft>
              <a:buFont typeface="Wingdings" panose="05000000000000000000" pitchFamily="2" charset="2"/>
              <a:buChar char="Ø"/>
            </a:pPr>
            <a:r>
              <a:rPr lang="en-US" sz="1600" dirty="0">
                <a:solidFill>
                  <a:schemeClr val="bg1"/>
                </a:solidFill>
                <a:latin typeface="Franklin Gothic Demi" panose="020B0703020102020204" pitchFamily="34" charset="0"/>
              </a:rPr>
              <a:t>Conclusion.</a:t>
            </a:r>
          </a:p>
        </p:txBody>
      </p:sp>
    </p:spTree>
    <p:extLst>
      <p:ext uri="{BB962C8B-B14F-4D97-AF65-F5344CB8AC3E}">
        <p14:creationId xmlns:p14="http://schemas.microsoft.com/office/powerpoint/2010/main" val="195449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normAutofit/>
          </a:bodyPr>
          <a:lstStyle/>
          <a:p>
            <a:pPr algn="ctr"/>
            <a:r>
              <a:rPr lang="en-IN" sz="2400" u="sng" dirty="0">
                <a:solidFill>
                  <a:srgbClr val="FF0000"/>
                </a:solidFill>
                <a:latin typeface="Algerian" panose="04020705040A02060702" pitchFamily="82" charset="0"/>
              </a:rPr>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a:xfrm>
            <a:off x="1141412" y="1970354"/>
            <a:ext cx="9905999" cy="3541714"/>
          </a:xfrm>
        </p:spPr>
        <p:txBody>
          <a:bodyPr/>
          <a:lstStyle/>
          <a:p>
            <a:pPr>
              <a:buFont typeface="Wingdings" panose="05000000000000000000" pitchFamily="2" charset="2"/>
              <a:buChar char="Ø"/>
            </a:pPr>
            <a:r>
              <a:rPr lang="en-US" sz="2000" dirty="0">
                <a:solidFill>
                  <a:schemeClr val="bg1">
                    <a:lumMod val="95000"/>
                    <a:lumOff val="5000"/>
                  </a:schemeClr>
                </a:solidFill>
                <a:latin typeface="Franklin Gothic Demi" panose="020B0703020102020204" pitchFamily="34" charset="0"/>
              </a:rPr>
              <a:t>In this presentation we will be getting  on:</a:t>
            </a:r>
          </a:p>
          <a:p>
            <a:pPr lvl="1"/>
            <a:r>
              <a:rPr lang="en-US" dirty="0">
                <a:solidFill>
                  <a:schemeClr val="bg1">
                    <a:lumMod val="95000"/>
                    <a:lumOff val="5000"/>
                  </a:schemeClr>
                </a:solidFill>
                <a:latin typeface="Franklin Gothic Demi" panose="020B0703020102020204" pitchFamily="34" charset="0"/>
              </a:rPr>
              <a:t>How to analyze the dataset of Micro Credit Defaulters.</a:t>
            </a:r>
          </a:p>
          <a:p>
            <a:pPr lvl="1"/>
            <a:r>
              <a:rPr lang="en-US" dirty="0">
                <a:solidFill>
                  <a:schemeClr val="bg1">
                    <a:lumMod val="95000"/>
                    <a:lumOff val="5000"/>
                  </a:schemeClr>
                </a:solidFill>
                <a:latin typeface="Franklin Gothic Demi" panose="020B0703020102020204" pitchFamily="34" charset="0"/>
              </a:rPr>
              <a:t>What are the EDA and the special steps in cleaning the dataset.</a:t>
            </a:r>
          </a:p>
          <a:p>
            <a:pPr lvl="1"/>
            <a:r>
              <a:rPr lang="en-US" dirty="0">
                <a:solidFill>
                  <a:schemeClr val="bg1">
                    <a:lumMod val="95000"/>
                    <a:lumOff val="5000"/>
                  </a:schemeClr>
                </a:solidFill>
                <a:latin typeface="Franklin Gothic Demi" panose="020B0703020102020204" pitchFamily="34" charset="0"/>
              </a:rPr>
              <a:t>Overall analysis on the problem.</a:t>
            </a:r>
          </a:p>
          <a:p>
            <a:pPr lvl="1"/>
            <a:r>
              <a:rPr lang="en-US" dirty="0">
                <a:solidFill>
                  <a:schemeClr val="bg1">
                    <a:lumMod val="95000"/>
                    <a:lumOff val="5000"/>
                  </a:schemeClr>
                </a:solidFill>
                <a:latin typeface="Franklin Gothic Demi" panose="020B0703020102020204" pitchFamily="34" charset="0"/>
              </a:rPr>
              <a:t>After that Model building from the cleaned dataset.</a:t>
            </a:r>
          </a:p>
          <a:p>
            <a:pPr lvl="1"/>
            <a:r>
              <a:rPr lang="en-US" dirty="0">
                <a:solidFill>
                  <a:schemeClr val="bg1">
                    <a:lumMod val="95000"/>
                    <a:lumOff val="5000"/>
                  </a:schemeClr>
                </a:solidFill>
                <a:latin typeface="Franklin Gothic Demi" panose="020B0703020102020204" pitchFamily="34" charset="0"/>
              </a:rPr>
              <a:t>Predicting defaulters for saved model which is done after all the steps.</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837398" y="0"/>
            <a:ext cx="10028721" cy="1315797"/>
          </a:xfrm>
        </p:spPr>
        <p:txBody>
          <a:bodyPr>
            <a:normAutofit/>
          </a:bodyPr>
          <a:lstStyle/>
          <a:p>
            <a:pPr algn="ctr"/>
            <a:r>
              <a:rPr lang="en-IN" sz="2400" u="sng" dirty="0">
                <a:solidFill>
                  <a:srgbClr val="FF0000"/>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325881" y="1219544"/>
            <a:ext cx="9829799" cy="5157192"/>
          </a:xfrm>
        </p:spPr>
        <p:txBody>
          <a:bodyPr>
            <a:noAutofit/>
          </a:bodyPr>
          <a:lstStyle/>
          <a:p>
            <a:pPr marL="0" indent="0">
              <a:lnSpc>
                <a:spcPct val="107000"/>
              </a:lnSpc>
              <a:spcAft>
                <a:spcPts val="800"/>
              </a:spcAft>
              <a:buNone/>
            </a:pPr>
            <a:r>
              <a:rPr lang="en-IN" sz="2000" dirty="0"/>
              <a:t> </a:t>
            </a:r>
            <a:r>
              <a:rPr lang="en-IN" sz="18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4003" y="404664"/>
            <a:ext cx="9829798" cy="1296144"/>
          </a:xfrm>
        </p:spPr>
        <p:txBody>
          <a:bodyPr>
            <a:normAutofit/>
          </a:bodyPr>
          <a:lstStyle/>
          <a:p>
            <a:pPr algn="ctr"/>
            <a:r>
              <a:rPr lang="en-IN" sz="2800" dirty="0">
                <a:solidFill>
                  <a:srgbClr val="FF0000"/>
                </a:solidFill>
                <a:latin typeface="Algerian" panose="04020705040A02060702" pitchFamily="82" charset="0"/>
              </a:rPr>
              <a:t>What is Micro Credit and </a:t>
            </a:r>
            <a:r>
              <a:rPr lang="en-IN" sz="2800" dirty="0" err="1">
                <a:solidFill>
                  <a:srgbClr val="FF0000"/>
                </a:solidFill>
                <a:latin typeface="Algerian" panose="04020705040A02060702" pitchFamily="82" charset="0"/>
              </a:rPr>
              <a:t>it,s</a:t>
            </a:r>
            <a:r>
              <a:rPr lang="en-IN" sz="2800" dirty="0">
                <a:solidFill>
                  <a:srgbClr val="FF0000"/>
                </a:solidFill>
                <a:latin typeface="Algerian" panose="04020705040A02060702" pitchFamily="82" charset="0"/>
              </a:rPr>
              <a:t> importance ?</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873739" y="1868745"/>
            <a:ext cx="5974396" cy="2740896"/>
          </a:xfrm>
        </p:spPr>
        <p:txBody>
          <a:bodyPr>
            <a:normAutofit fontScale="85000" lnSpcReduction="10000"/>
          </a:bodyPr>
          <a:lstStyle/>
          <a:p>
            <a:pPr>
              <a:buFont typeface="Wingdings" panose="05000000000000000000" pitchFamily="2" charset="2"/>
              <a:buChar char="ü"/>
            </a:pPr>
            <a:r>
              <a:rPr lang="en-IN" sz="1800" dirty="0">
                <a:latin typeface="Franklin Gothic Demi" panose="020B0703020102020204" pitchFamily="34" charset="0"/>
              </a:rPr>
              <a:t> </a:t>
            </a:r>
            <a:r>
              <a:rPr lang="en-US" sz="1800" dirty="0">
                <a:solidFill>
                  <a:srgbClr val="202124"/>
                </a:solidFill>
                <a:latin typeface="Franklin Gothic Demi" panose="020B0703020102020204" pitchFamily="34" charset="0"/>
              </a:rPr>
              <a:t>Microcredit is </a:t>
            </a:r>
            <a:r>
              <a:rPr lang="en-US" sz="1800" b="1" dirty="0">
                <a:solidFill>
                  <a:srgbClr val="202124"/>
                </a:solidFill>
                <a:latin typeface="Franklin Gothic Demi" panose="020B0703020102020204" pitchFamily="34" charset="0"/>
              </a:rPr>
              <a:t> smallest  loan given to those who lack a steady source of income like so many families </a:t>
            </a:r>
            <a:r>
              <a:rPr lang="en-US" sz="1800" dirty="0">
                <a:solidFill>
                  <a:srgbClr val="202124"/>
                </a:solidFill>
                <a:latin typeface="Franklin Gothic Demi" panose="020B0703020102020204" pitchFamily="34" charset="0"/>
              </a:rPr>
              <a:t>, collateral. It is used as a way to get a loan, acting as a protection against potential loss for the lender should the borrower default in his payments., or any credit history.</a:t>
            </a:r>
          </a:p>
          <a:p>
            <a:pPr>
              <a:buFont typeface="Wingdings" panose="05000000000000000000" pitchFamily="2" charset="2"/>
              <a:buChar char="ü"/>
            </a:pPr>
            <a:r>
              <a:rPr lang="en-US" sz="1600" dirty="0">
                <a:solidFill>
                  <a:schemeClr val="bg1"/>
                </a:solidFill>
                <a:latin typeface="Franklin Gothic Demi" panose="020B0703020102020204" pitchFamily="34" charset="0"/>
              </a:rPr>
              <a:t>  The very important point is that 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a:t>
            </a:r>
            <a:endParaRPr lang="en-IN" sz="1600" dirty="0">
              <a:solidFill>
                <a:schemeClr val="bg1"/>
              </a:solidFill>
              <a:latin typeface="Franklin Gothic Demi" panose="020B0703020102020204" pitchFamily="34" charset="0"/>
            </a:endParaRPr>
          </a:p>
        </p:txBody>
      </p:sp>
      <p:pic>
        <p:nvPicPr>
          <p:cNvPr id="7" name="Content Placeholder 6">
            <a:extLst>
              <a:ext uri="{FF2B5EF4-FFF2-40B4-BE49-F238E27FC236}">
                <a16:creationId xmlns:a16="http://schemas.microsoft.com/office/drawing/2014/main" id="{F3254E07-1338-A89B-C086-0C2BCF23B2D3}"/>
              </a:ext>
            </a:extLst>
          </p:cNvPr>
          <p:cNvPicPr>
            <a:picLocks noGrp="1" noChangeAspect="1"/>
          </p:cNvPicPr>
          <p:nvPr>
            <p:ph sz="half" idx="2"/>
          </p:nvPr>
        </p:nvPicPr>
        <p:blipFill>
          <a:blip r:embed="rId2"/>
          <a:stretch>
            <a:fillRect/>
          </a:stretch>
        </p:blipFill>
        <p:spPr>
          <a:xfrm>
            <a:off x="7059891" y="2028939"/>
            <a:ext cx="4875212" cy="2800121"/>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a:xfrm>
            <a:off x="1540041" y="490888"/>
            <a:ext cx="8361963" cy="961307"/>
          </a:xfrm>
        </p:spPr>
        <p:txBody>
          <a:bodyPr>
            <a:normAutofit/>
          </a:bodyPr>
          <a:lstStyle/>
          <a:p>
            <a:pPr algn="ctr"/>
            <a:r>
              <a:rPr lang="en-IN" sz="2400" dirty="0">
                <a:solidFill>
                  <a:srgbClr val="FF0000"/>
                </a:solidFill>
                <a:latin typeface="Algerian" panose="04020705040A02060702" pitchFamily="82" charset="0"/>
              </a:rPr>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143000" y="1658142"/>
            <a:ext cx="9905999" cy="4607903"/>
          </a:xfrm>
        </p:spPr>
        <p:txBody>
          <a:bodyPr>
            <a:normAutofit fontScale="92500" lnSpcReduction="10000"/>
          </a:bodyPr>
          <a:lstStyle/>
          <a:p>
            <a:pPr>
              <a:lnSpc>
                <a:spcPct val="107000"/>
              </a:lnSpc>
              <a:buFont typeface="Wingdings" panose="05000000000000000000" pitchFamily="2" charset="2"/>
              <a:buChar char="Ø"/>
            </a:pPr>
            <a:r>
              <a:rPr lang="en-IN" sz="22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As we know firstly important libraries is important ,I have imported required necessary libraries and I have imported the dataset which was in csv format. </a:t>
            </a:r>
          </a:p>
          <a:p>
            <a:pPr>
              <a:lnSpc>
                <a:spcPct val="107000"/>
              </a:lnSpc>
              <a:buFont typeface="Wingdings" panose="05000000000000000000" pitchFamily="2" charset="2"/>
              <a:buChar char="Ø"/>
            </a:pPr>
            <a:r>
              <a:rPr lang="en-IN" sz="22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Then I checked all th</a:t>
            </a:r>
            <a:r>
              <a:rPr lang="en-IN" sz="22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e  statistical analysis like  columns , shape, </a:t>
            </a:r>
            <a:r>
              <a:rPr lang="en-IN" sz="2200" dirty="0" err="1">
                <a:solidFill>
                  <a:schemeClr val="bg1"/>
                </a:solidFill>
                <a:latin typeface="Franklin Gothic Demi" panose="020B0703020102020204" pitchFamily="34" charset="0"/>
                <a:ea typeface="Calibri" panose="020F0502020204030204" pitchFamily="34" charset="0"/>
                <a:cs typeface="Calibri" panose="020F0502020204030204" pitchFamily="34" charset="0"/>
              </a:rPr>
              <a:t>nunique</a:t>
            </a:r>
            <a:r>
              <a:rPr lang="en-IN" sz="22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 value counts, info, zeroes and many more. </a:t>
            </a:r>
            <a:endParaRPr lang="en-IN" sz="2200"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dirty="0">
                <a:solidFill>
                  <a:schemeClr val="bg1"/>
                </a:solidFill>
                <a:latin typeface="Franklin Gothic Demi" panose="020B0703020102020204" pitchFamily="34" charset="0"/>
                <a:ea typeface="Calibri" panose="020F0502020204030204" pitchFamily="34" charset="0"/>
                <a:cs typeface="Times New Roman" panose="02020603050405020304" pitchFamily="18" charset="0"/>
              </a:rPr>
              <a:t>I checked the null values I found there is no null values in the dataset.</a:t>
            </a:r>
          </a:p>
          <a:p>
            <a:pPr>
              <a:lnSpc>
                <a:spcPct val="107000"/>
              </a:lnSpc>
              <a:buFont typeface="Wingdings" panose="05000000000000000000" pitchFamily="2" charset="2"/>
              <a:buChar char="Ø"/>
            </a:pPr>
            <a:r>
              <a:rPr lang="en-IN" sz="22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Then I have extracted day, month, year from </a:t>
            </a:r>
            <a:r>
              <a:rPr lang="en-IN" sz="2200" dirty="0" err="1">
                <a:solidFill>
                  <a:schemeClr val="bg1"/>
                </a:solidFill>
                <a:latin typeface="Franklin Gothic Demi" panose="020B0703020102020204" pitchFamily="34" charset="0"/>
                <a:ea typeface="Calibri" panose="020F0502020204030204" pitchFamily="34" charset="0"/>
                <a:cs typeface="Calibri" panose="020F0502020204030204" pitchFamily="34" charset="0"/>
              </a:rPr>
              <a:t>pdate</a:t>
            </a:r>
            <a:r>
              <a:rPr lang="en-IN" sz="22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 in features extracting and drop </a:t>
            </a:r>
            <a:r>
              <a:rPr lang="en-IN" sz="2200" dirty="0" err="1">
                <a:solidFill>
                  <a:schemeClr val="bg1"/>
                </a:solidFill>
                <a:latin typeface="Franklin Gothic Demi" panose="020B0703020102020204" pitchFamily="34" charset="0"/>
                <a:ea typeface="Calibri" panose="020F0502020204030204" pitchFamily="34" charset="0"/>
                <a:cs typeface="Calibri" panose="020F0502020204030204" pitchFamily="34" charset="0"/>
              </a:rPr>
              <a:t>pdate</a:t>
            </a:r>
            <a:r>
              <a:rPr lang="en-IN" sz="22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 column.</a:t>
            </a:r>
          </a:p>
          <a:p>
            <a:pPr>
              <a:lnSpc>
                <a:spcPct val="107000"/>
              </a:lnSpc>
              <a:buFont typeface="Wingdings" panose="05000000000000000000" pitchFamily="2" charset="2"/>
              <a:buChar char="Ø"/>
            </a:pPr>
            <a:r>
              <a:rPr lang="en-IN" sz="22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While checking the value counts of the datasets I found so much columns with more than 90% zero values, so these columns will create skewness in datasets so I decided to drop those columns.</a:t>
            </a:r>
          </a:p>
          <a:p>
            <a:pPr>
              <a:lnSpc>
                <a:spcPct val="107000"/>
              </a:lnSpc>
              <a:buFont typeface="Wingdings" panose="05000000000000000000" pitchFamily="2" charset="2"/>
              <a:buChar char="Ø"/>
            </a:pPr>
            <a:r>
              <a:rPr lang="en-IN" sz="22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I got , In the dataset there were some –</a:t>
            </a:r>
            <a:r>
              <a:rPr lang="en-IN" sz="2200" dirty="0" err="1">
                <a:solidFill>
                  <a:schemeClr val="bg1"/>
                </a:solidFill>
                <a:latin typeface="Franklin Gothic Demi" panose="020B0703020102020204" pitchFamily="34" charset="0"/>
                <a:ea typeface="Calibri" panose="020F0502020204030204" pitchFamily="34" charset="0"/>
                <a:cs typeface="Calibri" panose="020F0502020204030204" pitchFamily="34" charset="0"/>
              </a:rPr>
              <a:t>ve</a:t>
            </a:r>
            <a:r>
              <a:rPr lang="en-IN" sz="2200" dirty="0">
                <a:solidFill>
                  <a:schemeClr val="bg1"/>
                </a:solidFill>
                <a:latin typeface="Franklin Gothic Demi" panose="020B0703020102020204" pitchFamily="34" charset="0"/>
                <a:ea typeface="Calibri" panose="020F0502020204030204" pitchFamily="34" charset="0"/>
                <a:cs typeface="Calibri" panose="020F0502020204030204" pitchFamily="34" charset="0"/>
              </a:rPr>
              <a:t>  values so I converted those negative values to positive values using abs otherwise that will clearly affect on my models.</a:t>
            </a:r>
          </a:p>
          <a:p>
            <a:pPr marL="0" indent="0">
              <a:lnSpc>
                <a:spcPct val="107000"/>
              </a:lnSpc>
              <a:buNone/>
            </a:pPr>
            <a:endParaRPr lang="en-IN" sz="22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B34D962-0A2C-4C46-F11E-F983951ED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05" y="972152"/>
            <a:ext cx="12192000" cy="58858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04CD7F-C3F7-5E02-ECC2-5740426FD5C9}"/>
              </a:ext>
            </a:extLst>
          </p:cNvPr>
          <p:cNvSpPr txBox="1"/>
          <p:nvPr/>
        </p:nvSpPr>
        <p:spPr>
          <a:xfrm>
            <a:off x="4379495" y="330286"/>
            <a:ext cx="6102416" cy="400110"/>
          </a:xfrm>
          <a:prstGeom prst="rect">
            <a:avLst/>
          </a:prstGeom>
          <a:noFill/>
        </p:spPr>
        <p:txBody>
          <a:bodyPr wrap="square">
            <a:spAutoFit/>
          </a:bodyPr>
          <a:lstStyle/>
          <a:p>
            <a:pPr>
              <a:spcBef>
                <a:spcPts val="300"/>
              </a:spcBef>
              <a:spcAft>
                <a:spcPts val="300"/>
              </a:spcAft>
            </a:pPr>
            <a:r>
              <a:rPr lang="en-US" sz="2000" dirty="0">
                <a:solidFill>
                  <a:srgbClr val="FF0000"/>
                </a:solidFill>
                <a:latin typeface="Algerian" panose="04020705040A02060702" pitchFamily="82" charset="0"/>
              </a:rPr>
              <a:t>VISUALISATION (UNIVARIATE ANALYSIS)</a:t>
            </a:r>
            <a:endParaRPr lang="en-US" sz="1800" dirty="0">
              <a:solidFill>
                <a:schemeClr val="bg1"/>
              </a:solidFill>
              <a:latin typeface="Franklin Gothic Demi" panose="020B0703020102020204" pitchFamily="34" charset="0"/>
            </a:endParaRPr>
          </a:p>
        </p:txBody>
      </p:sp>
    </p:spTree>
    <p:extLst>
      <p:ext uri="{BB962C8B-B14F-4D97-AF65-F5344CB8AC3E}">
        <p14:creationId xmlns:p14="http://schemas.microsoft.com/office/powerpoint/2010/main" val="55075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FA26B8B-EE3C-95DB-95E3-1BA51A5B1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1" y="616017"/>
            <a:ext cx="12171145" cy="60873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6443B2-1F96-3C69-6DEF-DC094A499F94}"/>
              </a:ext>
            </a:extLst>
          </p:cNvPr>
          <p:cNvSpPr txBox="1"/>
          <p:nvPr/>
        </p:nvSpPr>
        <p:spPr>
          <a:xfrm>
            <a:off x="3311091" y="154619"/>
            <a:ext cx="6160168" cy="369332"/>
          </a:xfrm>
          <a:prstGeom prst="rect">
            <a:avLst/>
          </a:prstGeom>
          <a:noFill/>
        </p:spPr>
        <p:txBody>
          <a:bodyPr wrap="square">
            <a:spAutoFit/>
          </a:bodyPr>
          <a:lstStyle/>
          <a:p>
            <a:pPr>
              <a:spcBef>
                <a:spcPts val="300"/>
              </a:spcBef>
              <a:spcAft>
                <a:spcPts val="300"/>
              </a:spcAft>
            </a:pPr>
            <a:r>
              <a:rPr lang="en-US" sz="1800" dirty="0">
                <a:solidFill>
                  <a:srgbClr val="FF0000"/>
                </a:solidFill>
                <a:latin typeface="Algerian" panose="04020705040A02060702" pitchFamily="82" charset="0"/>
              </a:rPr>
              <a:t>VISUALISATION (BIVARIATE ANALYSIS)</a:t>
            </a:r>
            <a:endParaRPr lang="en-US" sz="1600" dirty="0">
              <a:solidFill>
                <a:schemeClr val="bg1"/>
              </a:solidFill>
              <a:latin typeface="Franklin Gothic Demi" panose="020B0703020102020204" pitchFamily="34" charset="0"/>
            </a:endParaRPr>
          </a:p>
        </p:txBody>
      </p:sp>
    </p:spTree>
    <p:extLst>
      <p:ext uri="{BB962C8B-B14F-4D97-AF65-F5344CB8AC3E}">
        <p14:creationId xmlns:p14="http://schemas.microsoft.com/office/powerpoint/2010/main" val="4871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B4734-502D-6DFD-90A5-998446196E8B}"/>
              </a:ext>
            </a:extLst>
          </p:cNvPr>
          <p:cNvSpPr txBox="1"/>
          <p:nvPr/>
        </p:nvSpPr>
        <p:spPr>
          <a:xfrm>
            <a:off x="1001027" y="378411"/>
            <a:ext cx="9798518" cy="6001643"/>
          </a:xfrm>
          <a:prstGeom prst="rect">
            <a:avLst/>
          </a:prstGeom>
          <a:noFill/>
        </p:spPr>
        <p:txBody>
          <a:bodyPr wrap="square">
            <a:spAutoFit/>
          </a:bodyPr>
          <a:lstStyle/>
          <a:p>
            <a:pPr>
              <a:spcBef>
                <a:spcPts val="300"/>
              </a:spcBef>
              <a:spcAft>
                <a:spcPts val="300"/>
              </a:spcAft>
            </a:pPr>
            <a:r>
              <a:rPr lang="en-US" sz="1800" dirty="0">
                <a:solidFill>
                  <a:srgbClr val="FF0000"/>
                </a:solidFill>
                <a:latin typeface="Algerian" panose="04020705040A02060702" pitchFamily="82" charset="0"/>
              </a:rPr>
              <a:t>OBSERAVTION:</a:t>
            </a:r>
          </a:p>
          <a:p>
            <a:pPr marL="285750" indent="-285750" algn="l">
              <a:buFont typeface="Wingdings" panose="05000000000000000000" pitchFamily="2" charset="2"/>
              <a:buChar char="Ø"/>
            </a:pPr>
            <a:r>
              <a:rPr lang="en-US" sz="1600" b="0" i="0" dirty="0">
                <a:solidFill>
                  <a:srgbClr val="000000"/>
                </a:solidFill>
                <a:effectLst/>
                <a:latin typeface="Franklin Gothic Demi" panose="020B0703020102020204" pitchFamily="34" charset="0"/>
              </a:rPr>
              <a:t>high value of Age on cellular network in days(</a:t>
            </a:r>
            <a:r>
              <a:rPr lang="en-US" sz="1600" b="0" i="0" dirty="0" err="1">
                <a:solidFill>
                  <a:srgbClr val="000000"/>
                </a:solidFill>
                <a:effectLst/>
                <a:latin typeface="Franklin Gothic Demi" panose="020B0703020102020204" pitchFamily="34" charset="0"/>
              </a:rPr>
              <a:t>aon</a:t>
            </a:r>
            <a:r>
              <a:rPr lang="en-US" sz="1600" b="0" i="0" dirty="0">
                <a:solidFill>
                  <a:srgbClr val="000000"/>
                </a:solidFill>
                <a:effectLst/>
                <a:latin typeface="Franklin Gothic Demi" panose="020B0703020102020204" pitchFamily="34" charset="0"/>
              </a:rPr>
              <a:t>) are maximum defaulters(who have not paid there loan amount-0).</a:t>
            </a:r>
          </a:p>
          <a:p>
            <a:pPr marL="285750" indent="-285750" algn="l">
              <a:buFont typeface="Wingdings" panose="05000000000000000000" pitchFamily="2" charset="2"/>
              <a:buChar char="Ø"/>
            </a:pPr>
            <a:r>
              <a:rPr lang="en-US" sz="1600" b="0" i="0" dirty="0">
                <a:solidFill>
                  <a:srgbClr val="000000"/>
                </a:solidFill>
                <a:effectLst/>
                <a:latin typeface="Franklin Gothic Demi" panose="020B0703020102020204" pitchFamily="34" charset="0"/>
              </a:rPr>
              <a:t>high value of Daily amount spent from main account, averaged over last 30 days (in Indonesian Rupiah)(daily_decr30) are maximum Non-defaulters(who have paid there loan amount-1).</a:t>
            </a:r>
          </a:p>
          <a:p>
            <a:pPr marL="285750" indent="-285750" algn="l">
              <a:buFont typeface="Wingdings" panose="05000000000000000000" pitchFamily="2" charset="2"/>
              <a:buChar char="Ø"/>
            </a:pPr>
            <a:r>
              <a:rPr lang="en-US" sz="1600" b="0" i="0" dirty="0">
                <a:solidFill>
                  <a:srgbClr val="000000"/>
                </a:solidFill>
                <a:effectLst/>
                <a:latin typeface="Franklin Gothic Demi" panose="020B0703020102020204" pitchFamily="34" charset="0"/>
              </a:rPr>
              <a:t>high value of Daily amount spent from main account, averaged over last 90 days (in Indonesian Rupiah)(daily_decr90) are maximum Non-defaulters(who have paid there loan amount-1).</a:t>
            </a:r>
          </a:p>
          <a:p>
            <a:pPr marL="285750" indent="-285750" algn="l">
              <a:buFont typeface="Wingdings" panose="05000000000000000000" pitchFamily="2" charset="2"/>
              <a:buChar char="Ø"/>
            </a:pPr>
            <a:r>
              <a:rPr lang="en-US" sz="1600" b="0" i="0" dirty="0">
                <a:solidFill>
                  <a:srgbClr val="000000"/>
                </a:solidFill>
                <a:effectLst/>
                <a:latin typeface="Franklin Gothic Demi" panose="020B0703020102020204" pitchFamily="34" charset="0"/>
              </a:rPr>
              <a:t>high value of Average main account balance over last 30 days(rental30) are maximum Non-defaulters(who have paid there loan amount-1).</a:t>
            </a:r>
          </a:p>
          <a:p>
            <a:pPr marL="285750" indent="-285750" algn="l">
              <a:buFont typeface="Wingdings" panose="05000000000000000000" pitchFamily="2" charset="2"/>
              <a:buChar char="Ø"/>
            </a:pPr>
            <a:r>
              <a:rPr lang="en-US" sz="1600" b="0" i="0" dirty="0">
                <a:solidFill>
                  <a:srgbClr val="000000"/>
                </a:solidFill>
                <a:effectLst/>
                <a:latin typeface="Franklin Gothic Demi" panose="020B0703020102020204" pitchFamily="34" charset="0"/>
              </a:rPr>
              <a:t>high value of Average main account balance over last 90 days(rental90) are maximum Non-defaulters(who have paid there loan amount-1).</a:t>
            </a:r>
          </a:p>
          <a:p>
            <a:pPr marL="285750" indent="-285750" algn="l">
              <a:buFont typeface="Wingdings" panose="05000000000000000000" pitchFamily="2" charset="2"/>
              <a:buChar char="Ø"/>
            </a:pPr>
            <a:r>
              <a:rPr lang="en-US" sz="1600" b="0" i="0" dirty="0">
                <a:solidFill>
                  <a:srgbClr val="000000"/>
                </a:solidFill>
                <a:effectLst/>
                <a:latin typeface="Franklin Gothic Demi" panose="020B0703020102020204" pitchFamily="34" charset="0"/>
              </a:rPr>
              <a:t>high Number of days till last recharge of main account(</a:t>
            </a:r>
            <a:r>
              <a:rPr lang="en-US" sz="1600" b="0" i="0" dirty="0" err="1">
                <a:solidFill>
                  <a:srgbClr val="000000"/>
                </a:solidFill>
                <a:effectLst/>
                <a:latin typeface="Franklin Gothic Demi" panose="020B0703020102020204" pitchFamily="34" charset="0"/>
              </a:rPr>
              <a:t>last_rech_date_ma</a:t>
            </a:r>
            <a:r>
              <a:rPr lang="en-US" sz="1600" b="0" i="0" dirty="0">
                <a:solidFill>
                  <a:srgbClr val="000000"/>
                </a:solidFill>
                <a:effectLst/>
                <a:latin typeface="Franklin Gothic Demi" panose="020B0703020102020204" pitchFamily="34" charset="0"/>
              </a:rPr>
              <a:t>) are maximum Non-defaulters(who have paid there loan amount-1).</a:t>
            </a:r>
          </a:p>
          <a:p>
            <a:pPr marL="285750" indent="-285750" algn="l">
              <a:buFont typeface="Wingdings" panose="05000000000000000000" pitchFamily="2" charset="2"/>
              <a:buChar char="Ø"/>
            </a:pPr>
            <a:r>
              <a:rPr lang="en-US" sz="1600" b="0" i="0" dirty="0">
                <a:solidFill>
                  <a:srgbClr val="000000"/>
                </a:solidFill>
                <a:effectLst/>
                <a:latin typeface="Franklin Gothic Demi" panose="020B0703020102020204" pitchFamily="34" charset="0"/>
              </a:rPr>
              <a:t>high value of Amount of last recharge of main account (in Indonesian Rupiah)(</a:t>
            </a:r>
            <a:r>
              <a:rPr lang="en-US" sz="1600" b="0" i="0" dirty="0" err="1">
                <a:solidFill>
                  <a:srgbClr val="000000"/>
                </a:solidFill>
                <a:effectLst/>
                <a:latin typeface="Franklin Gothic Demi" panose="020B0703020102020204" pitchFamily="34" charset="0"/>
              </a:rPr>
              <a:t>last_rech_amt_ma</a:t>
            </a:r>
            <a:r>
              <a:rPr lang="en-US" sz="1600" b="0" i="0" dirty="0">
                <a:solidFill>
                  <a:srgbClr val="000000"/>
                </a:solidFill>
                <a:effectLst/>
                <a:latin typeface="Franklin Gothic Demi" panose="020B0703020102020204" pitchFamily="34" charset="0"/>
              </a:rPr>
              <a:t>) are maximum Non-defaulters(who have paid there loan amount-1).</a:t>
            </a:r>
          </a:p>
          <a:p>
            <a:pPr marL="285750" indent="-285750" algn="l">
              <a:buFont typeface="Wingdings" panose="05000000000000000000" pitchFamily="2" charset="2"/>
              <a:buChar char="Ø"/>
            </a:pPr>
            <a:r>
              <a:rPr lang="en-US" sz="1600" b="0" i="0" dirty="0">
                <a:solidFill>
                  <a:srgbClr val="000000"/>
                </a:solidFill>
                <a:effectLst/>
                <a:latin typeface="Franklin Gothic Demi" panose="020B0703020102020204" pitchFamily="34" charset="0"/>
              </a:rPr>
              <a:t>high value of Number of times main account got recharged in last 30 days(cnt_ma_rech30) are maximum Non-defaulters(who have paid there loan amount-1).</a:t>
            </a:r>
          </a:p>
          <a:p>
            <a:pPr marL="285750" indent="-285750" algn="l">
              <a:buFont typeface="Wingdings" panose="05000000000000000000" pitchFamily="2" charset="2"/>
              <a:buChar char="Ø"/>
            </a:pPr>
            <a:r>
              <a:rPr lang="en-US" sz="1600" b="0" i="0" dirty="0">
                <a:solidFill>
                  <a:srgbClr val="000000"/>
                </a:solidFill>
                <a:effectLst/>
                <a:latin typeface="Franklin Gothic Demi" panose="020B0703020102020204" pitchFamily="34" charset="0"/>
              </a:rPr>
              <a:t>high value of Frequency of main account recharged in last 30 days(fr_ma_rech30) are maximum Non-  defaulters(who have paid there loan amount-1) and also the count is high for defaulters </a:t>
            </a:r>
            <a:r>
              <a:rPr lang="en-US" sz="1600" b="0" i="0" dirty="0" err="1">
                <a:solidFill>
                  <a:srgbClr val="000000"/>
                </a:solidFill>
                <a:effectLst/>
                <a:latin typeface="Franklin Gothic Demi" panose="020B0703020102020204" pitchFamily="34" charset="0"/>
              </a:rPr>
              <a:t>comparitively</a:t>
            </a:r>
            <a:r>
              <a:rPr lang="en-US" sz="1600" b="0" i="0" dirty="0">
                <a:solidFill>
                  <a:srgbClr val="000000"/>
                </a:solidFill>
                <a:effectLst/>
                <a:latin typeface="Franklin Gothic Demi" panose="020B0703020102020204" pitchFamily="34" charset="0"/>
              </a:rPr>
              <a:t> Non-defaulters are more in number.</a:t>
            </a:r>
          </a:p>
          <a:p>
            <a:pPr marL="285750" indent="-285750" algn="l">
              <a:buFont typeface="Wingdings" panose="05000000000000000000" pitchFamily="2" charset="2"/>
              <a:buChar char="Ø"/>
            </a:pPr>
            <a:r>
              <a:rPr lang="en-US" sz="1600" b="0" i="0" dirty="0">
                <a:solidFill>
                  <a:srgbClr val="000000"/>
                </a:solidFill>
                <a:effectLst/>
                <a:latin typeface="Franklin Gothic Demi" panose="020B0703020102020204" pitchFamily="34" charset="0"/>
              </a:rPr>
              <a:t>high value of Total amount of recharge in main account over last 30 days (in Indonesian Rupiah)(sumamnt_ma_rech30) are maximum Non-defaulters(who have paid there loan amount-1).</a:t>
            </a:r>
          </a:p>
          <a:p>
            <a:pPr algn="l"/>
            <a:endParaRPr lang="en-US" sz="900" b="0" i="0" dirty="0">
              <a:solidFill>
                <a:srgbClr val="000000"/>
              </a:solidFill>
              <a:effectLst/>
              <a:latin typeface="Helvetica Neue"/>
            </a:endParaRPr>
          </a:p>
          <a:p>
            <a:pPr>
              <a:spcBef>
                <a:spcPts val="300"/>
              </a:spcBef>
              <a:spcAft>
                <a:spcPts val="300"/>
              </a:spcAft>
            </a:pPr>
            <a:endParaRPr lang="en-US" sz="1600" dirty="0">
              <a:solidFill>
                <a:schemeClr val="bg1"/>
              </a:solidFill>
              <a:latin typeface="Franklin Gothic Demi" panose="020B0703020102020204" pitchFamily="34" charset="0"/>
            </a:endParaRPr>
          </a:p>
        </p:txBody>
      </p:sp>
    </p:spTree>
    <p:extLst>
      <p:ext uri="{BB962C8B-B14F-4D97-AF65-F5344CB8AC3E}">
        <p14:creationId xmlns:p14="http://schemas.microsoft.com/office/powerpoint/2010/main" val="497715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172</TotalTime>
  <Words>2421</Words>
  <Application>Microsoft Office PowerPoint</Application>
  <PresentationFormat>Widescreen</PresentationFormat>
  <Paragraphs>125</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Algerian</vt:lpstr>
      <vt:lpstr>Arial</vt:lpstr>
      <vt:lpstr>Arial Black</vt:lpstr>
      <vt:lpstr>Calibri</vt:lpstr>
      <vt:lpstr>Century</vt:lpstr>
      <vt:lpstr>Franklin Gothic Demi</vt:lpstr>
      <vt:lpstr>Helvetica Neue</vt:lpstr>
      <vt:lpstr>Symbol</vt:lpstr>
      <vt:lpstr>Tw Cen MT</vt:lpstr>
      <vt:lpstr>Wingdings</vt:lpstr>
      <vt:lpstr>Circuit</vt:lpstr>
      <vt:lpstr>PowerPoint Presentation</vt:lpstr>
      <vt:lpstr>PowerPoint Presentation</vt:lpstr>
      <vt:lpstr>Overview:</vt:lpstr>
      <vt:lpstr>Problem Statement:</vt:lpstr>
      <vt:lpstr>What is Micro Credit and it,s importance ?</vt:lpstr>
      <vt:lpstr>Exploratory Data Analysis:</vt:lpstr>
      <vt:lpstr>PowerPoint Presentation</vt:lpstr>
      <vt:lpstr>PowerPoint Presentation</vt:lpstr>
      <vt:lpstr>PowerPoint Presentation</vt:lpstr>
      <vt:lpstr>PowerPoint Presentation</vt:lpstr>
      <vt:lpstr>Analysis:</vt:lpstr>
      <vt:lpstr>Data Cleaning Steps:</vt:lpstr>
      <vt:lpstr>Model Building:</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pamanmjl9262@gmail.com</dc:creator>
  <cp:lastModifiedBy>pamanmjl9262@gmail.com</cp:lastModifiedBy>
  <cp:revision>2</cp:revision>
  <dcterms:created xsi:type="dcterms:W3CDTF">2022-05-29T12:47:37Z</dcterms:created>
  <dcterms:modified xsi:type="dcterms:W3CDTF">2022-05-29T15:40:29Z</dcterms:modified>
</cp:coreProperties>
</file>