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7" r:id="rId3"/>
    <p:sldId id="272" r:id="rId4"/>
    <p:sldId id="278" r:id="rId5"/>
    <p:sldId id="279" r:id="rId6"/>
    <p:sldId id="282" r:id="rId7"/>
    <p:sldId id="284" r:id="rId8"/>
    <p:sldId id="287" r:id="rId9"/>
    <p:sldId id="289" r:id="rId10"/>
    <p:sldId id="290" r:id="rId11"/>
    <p:sldId id="327" r:id="rId12"/>
    <p:sldId id="328" r:id="rId13"/>
    <p:sldId id="301" r:id="rId14"/>
    <p:sldId id="295" r:id="rId15"/>
    <p:sldId id="304" r:id="rId16"/>
    <p:sldId id="306" r:id="rId17"/>
    <p:sldId id="310" r:id="rId18"/>
    <p:sldId id="320" r:id="rId19"/>
    <p:sldId id="324" r:id="rId20"/>
    <p:sldId id="31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F8232-49BE-43B2-9AE9-353A40DD81FF}"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C1340-B946-431F-884F-3D5E13F66350}" type="slidenum">
              <a:rPr lang="en-US" smtClean="0"/>
              <a:t>‹#›</a:t>
            </a:fld>
            <a:endParaRPr lang="en-US"/>
          </a:p>
        </p:txBody>
      </p:sp>
    </p:spTree>
    <p:extLst>
      <p:ext uri="{BB962C8B-B14F-4D97-AF65-F5344CB8AC3E}">
        <p14:creationId xmlns:p14="http://schemas.microsoft.com/office/powerpoint/2010/main" val="216367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ED08E-30F9-4961-8522-CDD1A0383551}" type="slidenum">
              <a:rPr lang="en-IN" smtClean="0"/>
              <a:t>20</a:t>
            </a:fld>
            <a:endParaRPr lang="en-IN"/>
          </a:p>
        </p:txBody>
      </p:sp>
    </p:spTree>
    <p:extLst>
      <p:ext uri="{BB962C8B-B14F-4D97-AF65-F5344CB8AC3E}">
        <p14:creationId xmlns:p14="http://schemas.microsoft.com/office/powerpoint/2010/main" val="139804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7/26/2022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mazon.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E20A-4985-AEA8-5C94-9D12850E4F80}"/>
              </a:ext>
            </a:extLst>
          </p:cNvPr>
          <p:cNvSpPr>
            <a:spLocks noGrp="1"/>
          </p:cNvSpPr>
          <p:nvPr>
            <p:ph type="ctrTitle"/>
          </p:nvPr>
        </p:nvSpPr>
        <p:spPr/>
        <p:txBody>
          <a:bodyPr/>
          <a:lstStyle/>
          <a:p>
            <a:r>
              <a:rPr lang="en-US" dirty="0"/>
              <a:t>RATING PRICE PREDICTION</a:t>
            </a:r>
            <a:br>
              <a:rPr lang="en-US" dirty="0"/>
            </a:br>
            <a:endParaRPr lang="en-US" dirty="0"/>
          </a:p>
        </p:txBody>
      </p:sp>
      <p:sp>
        <p:nvSpPr>
          <p:cNvPr id="3" name="Subtitle 2">
            <a:extLst>
              <a:ext uri="{FF2B5EF4-FFF2-40B4-BE49-F238E27FC236}">
                <a16:creationId xmlns:a16="http://schemas.microsoft.com/office/drawing/2014/main" id="{D0DB945D-9E80-72C6-6140-D134D29C2D65}"/>
              </a:ext>
            </a:extLst>
          </p:cNvPr>
          <p:cNvSpPr>
            <a:spLocks noGrp="1"/>
          </p:cNvSpPr>
          <p:nvPr>
            <p:ph type="subTitle" idx="1"/>
          </p:nvPr>
        </p:nvSpPr>
        <p:spPr>
          <a:xfrm>
            <a:off x="1774424" y="3724074"/>
            <a:ext cx="8637072" cy="2107559"/>
          </a:xfrm>
        </p:spPr>
        <p:txBody>
          <a:bodyPr>
            <a:normAutofit/>
          </a:bodyPr>
          <a:lstStyle/>
          <a:p>
            <a:r>
              <a:rPr lang="en-US" dirty="0"/>
              <a:t>Submitted by – </a:t>
            </a:r>
            <a:r>
              <a:rPr lang="en-US" dirty="0" err="1"/>
              <a:t>aman</a:t>
            </a:r>
            <a:r>
              <a:rPr lang="en-US" dirty="0"/>
              <a:t> </a:t>
            </a:r>
            <a:r>
              <a:rPr lang="en-US" dirty="0" err="1"/>
              <a:t>kumar</a:t>
            </a:r>
            <a:r>
              <a:rPr lang="en-US" dirty="0"/>
              <a:t> </a:t>
            </a:r>
            <a:r>
              <a:rPr lang="en-US" dirty="0" err="1"/>
              <a:t>patel</a:t>
            </a:r>
            <a:endParaRPr lang="en-US" dirty="0"/>
          </a:p>
          <a:p>
            <a:r>
              <a:rPr lang="en-US" dirty="0"/>
              <a:t>Batch – internship 25</a:t>
            </a:r>
          </a:p>
          <a:p>
            <a:r>
              <a:rPr lang="en-US" dirty="0" err="1"/>
              <a:t>Sme</a:t>
            </a:r>
            <a:r>
              <a:rPr lang="en-US" dirty="0"/>
              <a:t> – </a:t>
            </a:r>
            <a:r>
              <a:rPr lang="en-US" dirty="0" err="1"/>
              <a:t>md.</a:t>
            </a:r>
            <a:r>
              <a:rPr lang="en-US" dirty="0"/>
              <a:t> </a:t>
            </a:r>
            <a:r>
              <a:rPr lang="en-US" dirty="0" err="1"/>
              <a:t>kashif</a:t>
            </a:r>
            <a:endParaRPr lang="en-US" dirty="0"/>
          </a:p>
          <a:p>
            <a:endParaRPr lang="en-US" dirty="0"/>
          </a:p>
        </p:txBody>
      </p:sp>
    </p:spTree>
    <p:extLst>
      <p:ext uri="{BB962C8B-B14F-4D97-AF65-F5344CB8AC3E}">
        <p14:creationId xmlns:p14="http://schemas.microsoft.com/office/powerpoint/2010/main" val="422124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4747C-4B33-4F94-97F9-96723E3292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648" y="2231389"/>
            <a:ext cx="3705880" cy="3820328"/>
          </a:xfrm>
          <a:prstGeom prst="rect">
            <a:avLst/>
          </a:prstGeom>
          <a:noFill/>
          <a:ln>
            <a:noFill/>
          </a:ln>
        </p:spPr>
      </p:pic>
      <p:pic>
        <p:nvPicPr>
          <p:cNvPr id="7" name="Picture 6">
            <a:extLst>
              <a:ext uri="{FF2B5EF4-FFF2-40B4-BE49-F238E27FC236}">
                <a16:creationId xmlns:a16="http://schemas.microsoft.com/office/drawing/2014/main" id="{3894C34B-F47E-44A3-B501-FC3BD194D9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3060" y="2231389"/>
            <a:ext cx="3705880" cy="3821089"/>
          </a:xfrm>
          <a:prstGeom prst="rect">
            <a:avLst/>
          </a:prstGeom>
          <a:noFill/>
          <a:ln>
            <a:noFill/>
          </a:ln>
        </p:spPr>
      </p:pic>
      <p:pic>
        <p:nvPicPr>
          <p:cNvPr id="4" name="Picture 3">
            <a:extLst>
              <a:ext uri="{FF2B5EF4-FFF2-40B4-BE49-F238E27FC236}">
                <a16:creationId xmlns:a16="http://schemas.microsoft.com/office/drawing/2014/main" id="{BE1BFB2F-AB6D-49D6-999F-FFC3340687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82947" y="2230627"/>
            <a:ext cx="3805405" cy="3821089"/>
          </a:xfrm>
          <a:prstGeom prst="rect">
            <a:avLst/>
          </a:prstGeom>
          <a:noFill/>
          <a:ln>
            <a:noFill/>
          </a:ln>
        </p:spPr>
      </p:pic>
    </p:spTree>
    <p:extLst>
      <p:ext uri="{BB962C8B-B14F-4D97-AF65-F5344CB8AC3E}">
        <p14:creationId xmlns:p14="http://schemas.microsoft.com/office/powerpoint/2010/main" val="146771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6CB9-9CEE-403D-A05D-24A226B8C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044C34-C9D5-4389-808F-AD9AB673D4EB}"/>
              </a:ext>
            </a:extLst>
          </p:cNvPr>
          <p:cNvSpPr>
            <a:spLocks noGrp="1"/>
          </p:cNvSpPr>
          <p:nvPr>
            <p:ph idx="1"/>
          </p:nvPr>
        </p:nvSpPr>
        <p:spPr/>
        <p:txBody>
          <a:bodyPr>
            <a:normAutofit fontScale="77500" lnSpcReduction="20000"/>
          </a:bodyPr>
          <a:lstStyle/>
          <a:p>
            <a:pPr marL="365760" indent="0">
              <a:lnSpc>
                <a:spcPct val="107000"/>
              </a:lnSpc>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From the graphs above the following observations are made: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5.0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great’,’best’,’perfect’,’better,’good</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very high customer satisfaction and high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4.0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good’,’better’,’nice’,’value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money’,’decent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quality’,’awesome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satisfaction and good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3.0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good’,’well’,’purchased,’bad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quality’,’issue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customer dissatisfaction and average to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2.0 rating frequently carry words like: ‘problem’,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replacement,’stopped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working’,’worst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experience’,’quality</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dissatisfaction and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1.0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stopped’,’working’,’cheap’,’return’,’issue’,’wase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money’,’poor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quality’,’customer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care’,’bad’,’used’,’worst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‘poor build quality’ etc indicate very high customer dissatisfaction and poor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548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2E13-9E66-452A-9245-472AC27E9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34A68-9D6F-4FC5-9CC2-0BD5CDBF77D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Top 10 words and their corresponding Ratings, along with their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322212-8C58-4915-A104-938C0B8ED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704" y="2683944"/>
            <a:ext cx="4919980" cy="2759075"/>
          </a:xfrm>
          <a:prstGeom prst="rect">
            <a:avLst/>
          </a:prstGeom>
        </p:spPr>
      </p:pic>
    </p:spTree>
    <p:extLst>
      <p:ext uri="{BB962C8B-B14F-4D97-AF65-F5344CB8AC3E}">
        <p14:creationId xmlns:p14="http://schemas.microsoft.com/office/powerpoint/2010/main" val="302703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a:xfrm>
            <a:off x="1451579" y="2015733"/>
            <a:ext cx="9291215" cy="2015092"/>
          </a:xfrm>
        </p:spPr>
        <p:txBody>
          <a:bodyPr>
            <a:normAutofit/>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r>
              <a:rPr lang="en-IN" sz="1800"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 in the Label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1DBF55B-51C2-45D5-9871-F6AD76EF9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669" y="2869786"/>
            <a:ext cx="5047615" cy="670560"/>
          </a:xfrm>
          <a:prstGeom prst="rect">
            <a:avLst/>
          </a:prstGeom>
        </p:spPr>
      </p:pic>
    </p:spTree>
    <p:extLst>
      <p:ext uri="{BB962C8B-B14F-4D97-AF65-F5344CB8AC3E}">
        <p14:creationId xmlns:p14="http://schemas.microsoft.com/office/powerpoint/2010/main" val="265077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A607E-CDE6-4326-B2CC-8D6CC4A6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002" y="2335212"/>
            <a:ext cx="4019819" cy="2955245"/>
          </a:xfrm>
          <a:prstGeom prst="rect">
            <a:avLst/>
          </a:prstGeom>
        </p:spPr>
      </p:pic>
      <p:sp>
        <p:nvSpPr>
          <p:cNvPr id="5" name="Title 1">
            <a:extLst>
              <a:ext uri="{FF2B5EF4-FFF2-40B4-BE49-F238E27FC236}">
                <a16:creationId xmlns:a16="http://schemas.microsoft.com/office/drawing/2014/main" id="{736B5C2E-E445-4C05-A8A2-5320CE3FE67D}"/>
              </a:ext>
            </a:extLst>
          </p:cNvPr>
          <p:cNvSpPr>
            <a:spLocks noGrp="1"/>
          </p:cNvSpPr>
          <p:nvPr>
            <p:ph type="title"/>
          </p:nvPr>
        </p:nvSpPr>
        <p:spPr>
          <a:xfrm>
            <a:off x="1097280" y="286603"/>
            <a:ext cx="10058400" cy="1450757"/>
          </a:xfrm>
        </p:spPr>
        <p:txBody>
          <a:bodyPr/>
          <a:lstStyle/>
          <a:p>
            <a:r>
              <a:rPr lang="en-IN" dirty="0"/>
              <a:t>Training The Models</a:t>
            </a:r>
          </a:p>
        </p:txBody>
      </p:sp>
    </p:spTree>
    <p:extLst>
      <p:ext uri="{BB962C8B-B14F-4D97-AF65-F5344CB8AC3E}">
        <p14:creationId xmlns:p14="http://schemas.microsoft.com/office/powerpoint/2010/main" val="215673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 score were the metrics used to evaluate the Model Performance. 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388A2-C720-49F5-B977-3EE58ED32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34" y="652273"/>
            <a:ext cx="2410455" cy="4013187"/>
          </a:xfrm>
          <a:prstGeom prst="rect">
            <a:avLst/>
          </a:prstGeom>
        </p:spPr>
      </p:pic>
      <p:pic>
        <p:nvPicPr>
          <p:cNvPr id="7" name="Picture 6">
            <a:extLst>
              <a:ext uri="{FF2B5EF4-FFF2-40B4-BE49-F238E27FC236}">
                <a16:creationId xmlns:a16="http://schemas.microsoft.com/office/drawing/2014/main" id="{359AA2F7-033C-4C2B-B6DC-4613DFF07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35" y="4665460"/>
            <a:ext cx="2410454" cy="152378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28F7541-15FE-43AF-9D4E-5FCBE88EF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66" y="1478182"/>
            <a:ext cx="4989073" cy="3196455"/>
          </a:xfrm>
          <a:prstGeom prst="rect">
            <a:avLst/>
          </a:prstGeom>
        </p:spPr>
      </p:pic>
      <p:sp>
        <p:nvSpPr>
          <p:cNvPr id="6" name="TextBox 5">
            <a:extLst>
              <a:ext uri="{FF2B5EF4-FFF2-40B4-BE49-F238E27FC236}">
                <a16:creationId xmlns:a16="http://schemas.microsoft.com/office/drawing/2014/main" id="{C05215FC-2B1F-DF02-5C5F-623242701230}"/>
              </a:ext>
            </a:extLst>
          </p:cNvPr>
          <p:cNvSpPr txBox="1"/>
          <p:nvPr/>
        </p:nvSpPr>
        <p:spPr>
          <a:xfrm>
            <a:off x="867747" y="4896576"/>
            <a:ext cx="10185918" cy="966483"/>
          </a:xfrm>
          <a:prstGeom prst="rect">
            <a:avLst/>
          </a:prstGeom>
          <a:noFill/>
        </p:spPr>
        <p:txBody>
          <a:bodyPr wrap="square">
            <a:spAutoFit/>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Random Forest Classifier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70.59%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862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a:xfrm>
            <a:off x="1218314" y="95392"/>
            <a:ext cx="9291215" cy="1049235"/>
          </a:xfrm>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a:xfrm>
            <a:off x="93306" y="905390"/>
            <a:ext cx="11616612" cy="5196830"/>
          </a:xfrm>
        </p:spPr>
        <p:txBody>
          <a:bodyPr>
            <a:normAutofit fontScale="92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performed with 70.59% accuracy, Recall score of 0.81 for ratings 1.0 and 2.0, 0.75 for 3.0 rating score, 0.70 for 4.0 rating score and 0.69 for 5.0 rating score, which means that the model is optimized better to predict ratings for bad reviews and average reviews. </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a:xfrm>
            <a:off x="1292959" y="151376"/>
            <a:ext cx="9291215" cy="1049235"/>
          </a:xfrm>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a:xfrm>
            <a:off x="261257" y="1997070"/>
            <a:ext cx="11812556" cy="4198457"/>
          </a:xfrm>
        </p:spPr>
        <p:txBody>
          <a:bodyPr>
            <a:normAutofit fontScale="62500" lnSpcReduction="20000"/>
          </a:bodyPr>
          <a:lstStyle/>
          <a:p>
            <a:r>
              <a:rPr lang="en-IN" sz="26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26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600" dirty="0">
                <a:effectLst/>
                <a:latin typeface="Arial" panose="020B0604020202020204" pitchFamily="34" charset="0"/>
                <a:ea typeface="Calibri" panose="020F0502020204030204" pitchFamily="34" charset="0"/>
                <a:cs typeface="Times New Roman" panose="02020603050405020304" pitchFamily="18"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600" dirty="0">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 user’s rating based on input review is required to be made. </a:t>
            </a:r>
          </a:p>
          <a:p>
            <a:pPr marL="457200">
              <a:lnSpc>
                <a:spcPct val="107000"/>
              </a:lnSpc>
              <a:spcAft>
                <a:spcPts val="800"/>
              </a:spcAft>
            </a:pPr>
            <a:r>
              <a:rPr lang="en-IN" sz="2600" dirty="0">
                <a:effectLst/>
                <a:latin typeface="Arial" panose="020B0604020202020204" pitchFamily="34" charset="0"/>
                <a:ea typeface="Calibri" panose="020F0502020204030204" pitchFamily="34" charset="0"/>
                <a:cs typeface="Times New Roman" panose="02020603050405020304" pitchFamily="18"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EBB16-BF87-4556-B422-D4FECD5A5331}"/>
              </a:ext>
            </a:extLst>
          </p:cNvPr>
          <p:cNvSpPr txBox="1"/>
          <p:nvPr/>
        </p:nvSpPr>
        <p:spPr>
          <a:xfrm>
            <a:off x="1570809" y="0"/>
            <a:ext cx="6093822" cy="5016758"/>
          </a:xfrm>
          <a:prstGeom prst="rect">
            <a:avLst/>
          </a:prstGeom>
          <a:noFill/>
        </p:spPr>
        <p:txBody>
          <a:bodyPr wrap="square">
            <a:spAutoFit/>
          </a:bodyPr>
          <a:lstStyle/>
          <a:p>
            <a:r>
              <a:rPr lang="en-US" sz="6600" dirty="0">
                <a:latin typeface="Arial Black" panose="020B0A04020102020204" pitchFamily="34" charset="0"/>
              </a:rPr>
              <a:t>          </a:t>
            </a:r>
            <a:r>
              <a:rPr lang="en-US" sz="6600" u="dottedHeavy" dirty="0">
                <a:solidFill>
                  <a:srgbClr val="FF0000"/>
                </a:solidFill>
                <a:latin typeface="Arial Black" panose="020B0A04020102020204" pitchFamily="34" charset="0"/>
              </a:rPr>
              <a:t>THANK</a:t>
            </a:r>
            <a:r>
              <a:rPr lang="en-US" dirty="0">
                <a:latin typeface="Arial Black" panose="020B0A04020102020204" pitchFamily="34" charset="0"/>
              </a:rPr>
              <a:t>                               </a:t>
            </a:r>
          </a:p>
          <a:p>
            <a:endParaRPr lang="en-US" dirty="0"/>
          </a:p>
          <a:p>
            <a:endParaRPr lang="en-US" dirty="0"/>
          </a:p>
          <a:p>
            <a:endParaRPr lang="en-US" dirty="0"/>
          </a:p>
          <a:p>
            <a:endParaRPr lang="en-US" dirty="0"/>
          </a:p>
          <a:p>
            <a:endParaRPr lang="en-US" dirty="0"/>
          </a:p>
          <a:p>
            <a:endParaRPr lang="en-US" dirty="0"/>
          </a:p>
          <a:p>
            <a:r>
              <a:rPr lang="en-US" sz="8000" dirty="0">
                <a:latin typeface="Arial Black" panose="020B0A04020102020204" pitchFamily="34" charset="0"/>
              </a:rPr>
              <a:t> YOU</a:t>
            </a:r>
            <a:endParaRPr lang="en-IN" sz="8000" dirty="0">
              <a:latin typeface="Arial Black" panose="020B0A04020102020204" pitchFamily="34" charset="0"/>
            </a:endParaRPr>
          </a:p>
        </p:txBody>
      </p:sp>
      <p:pic>
        <p:nvPicPr>
          <p:cNvPr id="5" name="Picture 4">
            <a:extLst>
              <a:ext uri="{FF2B5EF4-FFF2-40B4-BE49-F238E27FC236}">
                <a16:creationId xmlns:a16="http://schemas.microsoft.com/office/drawing/2014/main" id="{DF32D268-47BA-4E4A-9CDB-74A9218E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720" y="2250538"/>
            <a:ext cx="4701286" cy="1672739"/>
          </a:xfrm>
          <a:prstGeom prst="rect">
            <a:avLst/>
          </a:prstGeom>
        </p:spPr>
      </p:pic>
    </p:spTree>
    <p:extLst>
      <p:ext uri="{BB962C8B-B14F-4D97-AF65-F5344CB8AC3E}">
        <p14:creationId xmlns:p14="http://schemas.microsoft.com/office/powerpoint/2010/main" val="133998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a:xfrm>
            <a:off x="1376934" y="142046"/>
            <a:ext cx="9291215" cy="1049235"/>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a:xfrm>
            <a:off x="1523851" y="1191281"/>
            <a:ext cx="9291215" cy="4733658"/>
          </a:xfrm>
        </p:spPr>
        <p:txBody>
          <a:bodyPr>
            <a:normAutofit fontScale="850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predictive models to understand the relationships that exist between user review and the corresponding user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user reviews are collected, processed and normalised. Based on the context of the reviews on various items, with similar ratings, prediction of the rating for a given review can be made based on similar reviews which already have corresponding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predict ratings for user revies, models such as Logistic regression, Random Forest Classifier Boost Classifier, Extreme Gradient Boost Classifier, Multinomial Naïve Bayes Classifier, Complement Naïve Bayes Classifier and Passive Aggressive Classifier were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User review and rating Data for various products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https://amazon.in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https://www.flipkart.com/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Comment and Ratings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fontScale="92500" lnSpcReduction="2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8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comment tokens so vectorised using </a:t>
            </a:r>
            <a:r>
              <a:rPr lang="en-IN" sz="1800" dirty="0" err="1">
                <a:effectLst/>
                <a:latin typeface="Arial" panose="020B0604020202020204" pitchFamily="34" charset="0"/>
                <a:ea typeface="Calibri" panose="020F0502020204030204" pitchFamily="34" charset="0"/>
              </a:rPr>
              <a:t>TfidVectorizer</a:t>
            </a:r>
            <a:r>
              <a:rPr lang="en-IN" sz="1800" dirty="0">
                <a:effectLst/>
                <a:latin typeface="Arial" panose="020B0604020202020204" pitchFamily="34" charset="0"/>
                <a:ea typeface="Calibri" panose="020F0502020204030204" pitchFamily="34" charset="0"/>
              </a:rPr>
              <a:t> are input and the corresponding rating is predicted based on their context as output by classification models</a:t>
            </a:r>
          </a:p>
          <a:p>
            <a:r>
              <a:rPr lang="en-IN" sz="1800" b="1" dirty="0">
                <a:effectLst/>
                <a:latin typeface="Arial" panose="020B0604020202020204" pitchFamily="34" charset="0"/>
                <a:ea typeface="Calibri" panose="020F0502020204030204" pitchFamily="34" charset="0"/>
              </a:rPr>
              <a:t>Assumptions</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a:xfrm>
            <a:off x="1450392" y="39409"/>
            <a:ext cx="9291215" cy="1049235"/>
          </a:xfrm>
        </p:spPr>
        <p:txBody>
          <a:bodyPr/>
          <a:lstStyle/>
          <a:p>
            <a:endParaRPr lang="en-IN" dirty="0"/>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a:xfrm>
            <a:off x="1450392" y="1213299"/>
            <a:ext cx="9291215" cy="4534358"/>
          </a:xfrm>
        </p:spPr>
        <p:txBody>
          <a:bodyPr>
            <a:normAutofit fontScale="77500" lnSpcReduction="20000"/>
          </a:bodyPr>
          <a:lstStyle/>
          <a:p>
            <a:pPr marL="342900" lvl="0" indent="-342900">
              <a:lnSpc>
                <a:spcPct val="107000"/>
              </a:lnSpc>
              <a:buFont typeface="Symbol" panose="05050102010706020507" pitchFamily="18" charset="2"/>
              <a:buChar char=""/>
            </a:pPr>
            <a:r>
              <a:rPr lang="en-IN" sz="21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21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21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21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21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21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1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21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21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p>
          <a:p>
            <a:r>
              <a:rPr lang="en-IN" sz="21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1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2100" dirty="0">
                <a:effectLst/>
                <a:latin typeface="Arial" panose="020B0604020202020204" pitchFamily="34" charset="0"/>
                <a:ea typeface="Calibri" panose="020F0502020204030204" pitchFamily="34" charset="0"/>
                <a:cs typeface="Times New Roman" panose="02020603050405020304" pitchFamily="18" charset="0"/>
              </a:rPr>
              <a:t>, </a:t>
            </a:r>
            <a:r>
              <a:rPr lang="en-IN" sz="21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21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effectLst/>
                <a:latin typeface="Arial" panose="020B0604020202020204" pitchFamily="34" charset="0"/>
                <a:ea typeface="Times New Roman" panose="02020603050405020304" pitchFamily="18" charset="0"/>
              </a:rPr>
              <a:t>Analyzing</a:t>
            </a:r>
            <a:r>
              <a:rPr lang="en-IN" sz="1800" b="1" dirty="0">
                <a:effectLst/>
                <a:latin typeface="Arial" panose="020B0604020202020204" pitchFamily="34" charset="0"/>
                <a:ea typeface="Times New Roman" panose="02020603050405020304" pitchFamily="18" charset="0"/>
              </a:rPr>
              <a:t> the Columns</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IN" sz="1800" dirty="0">
                <a:effectLst/>
                <a:latin typeface="Helvetica" panose="020B0604020202020204" pitchFamily="34" charset="0"/>
                <a:ea typeface="Calibri" panose="020F0502020204030204" pitchFamily="34" charset="0"/>
                <a:cs typeface="Times New Roman" panose="02020603050405020304" pitchFamily="18" charset="0"/>
              </a:rPr>
              <a:t>The rating classes 1.0-4.0 are fairly balanced, the 5.0 class represents the highest number of reviews</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F05E698-DBB2-4030-8D73-BED7428C3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474" y="2578158"/>
            <a:ext cx="7072482" cy="1701683"/>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a:xfrm>
            <a:off x="1450392" y="342420"/>
            <a:ext cx="9291215" cy="1049235"/>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a:xfrm>
            <a:off x="985048" y="1800809"/>
            <a:ext cx="9291215" cy="5057191"/>
          </a:xfrm>
        </p:spPr>
        <p:txBody>
          <a:bodyPr>
            <a:normAutofit/>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p>
          <a:p>
            <a:endParaRPr lang="en-IN" dirty="0"/>
          </a:p>
        </p:txBody>
      </p:sp>
      <p:pic>
        <p:nvPicPr>
          <p:cNvPr id="6" name="Picture 5">
            <a:extLst>
              <a:ext uri="{FF2B5EF4-FFF2-40B4-BE49-F238E27FC236}">
                <a16:creationId xmlns:a16="http://schemas.microsoft.com/office/drawing/2014/main" id="{7DDA3B0D-893D-4DA8-856E-AF72D1CA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70" y="2815137"/>
            <a:ext cx="3941981" cy="2512644"/>
          </a:xfrm>
          <a:prstGeom prst="rect">
            <a:avLst/>
          </a:prstGeom>
        </p:spPr>
      </p:pic>
      <p:pic>
        <p:nvPicPr>
          <p:cNvPr id="7" name="Picture 6">
            <a:extLst>
              <a:ext uri="{FF2B5EF4-FFF2-40B4-BE49-F238E27FC236}">
                <a16:creationId xmlns:a16="http://schemas.microsoft.com/office/drawing/2014/main" id="{AF55D861-3018-48F9-9FF0-9700BF732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560" y="2523000"/>
            <a:ext cx="3779125" cy="2436076"/>
          </a:xfrm>
          <a:prstGeom prst="rect">
            <a:avLst/>
          </a:prstGeom>
          <a:noFill/>
          <a:ln>
            <a:noFill/>
          </a:ln>
        </p:spPr>
      </p:pic>
    </p:spTree>
    <p:extLst>
      <p:ext uri="{BB962C8B-B14F-4D97-AF65-F5344CB8AC3E}">
        <p14:creationId xmlns:p14="http://schemas.microsoft.com/office/powerpoint/2010/main" val="368416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a:xfrm>
            <a:off x="1450392" y="319328"/>
            <a:ext cx="9291215" cy="1049235"/>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1324947"/>
            <a:ext cx="10058400" cy="4914986"/>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used in reviews corresponding to various Rating Scores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9D07D3A6-F09B-4D5A-8E81-66CA57A7E0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2469" y="2635904"/>
            <a:ext cx="3431677" cy="3538071"/>
          </a:xfrm>
          <a:prstGeom prst="rect">
            <a:avLst/>
          </a:prstGeom>
          <a:noFill/>
          <a:ln>
            <a:noFill/>
          </a:ln>
        </p:spPr>
      </p:pic>
      <p:pic>
        <p:nvPicPr>
          <p:cNvPr id="6" name="Picture 5">
            <a:extLst>
              <a:ext uri="{FF2B5EF4-FFF2-40B4-BE49-F238E27FC236}">
                <a16:creationId xmlns:a16="http://schemas.microsoft.com/office/drawing/2014/main" id="{61089B4E-26B6-43A8-962F-984022F874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6367" y="2635904"/>
            <a:ext cx="3431677" cy="3538361"/>
          </a:xfrm>
          <a:prstGeom prst="rect">
            <a:avLst/>
          </a:prstGeom>
          <a:noFill/>
          <a:ln>
            <a:noFill/>
          </a:ln>
        </p:spPr>
      </p:pic>
    </p:spTree>
    <p:extLst>
      <p:ext uri="{BB962C8B-B14F-4D97-AF65-F5344CB8AC3E}">
        <p14:creationId xmlns:p14="http://schemas.microsoft.com/office/powerpoint/2010/main" val="326996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TotalTime>
  <Words>1571</Words>
  <Application>Microsoft Office PowerPoint</Application>
  <PresentationFormat>Widescreen</PresentationFormat>
  <Paragraphs>97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Calibri</vt:lpstr>
      <vt:lpstr>Courier New</vt:lpstr>
      <vt:lpstr>Helvetica</vt:lpstr>
      <vt:lpstr>Rockwell</vt:lpstr>
      <vt:lpstr>Symbol</vt:lpstr>
      <vt:lpstr>Times New Roman</vt:lpstr>
      <vt:lpstr>Gallery</vt:lpstr>
      <vt:lpstr>RATING PRICE PREDICTION </vt:lpstr>
      <vt:lpstr>INTRODUCTION</vt:lpstr>
      <vt:lpstr>Analytical Problem Framing</vt:lpstr>
      <vt:lpstr>Analytical Problem Framing</vt:lpstr>
      <vt:lpstr>Analytical Problem Framing</vt:lpstr>
      <vt:lpstr>PowerPoint Presentation</vt:lpstr>
      <vt:lpstr>Analytical Problem Framing</vt:lpstr>
      <vt:lpstr>Analytical Problem Framing</vt:lpstr>
      <vt:lpstr>Analytical Problem Framing</vt:lpstr>
      <vt:lpstr>PowerPoint Presentation</vt:lpstr>
      <vt:lpstr>PowerPoint Presentation</vt:lpstr>
      <vt:lpstr>PowerPoint Presentation</vt:lpstr>
      <vt:lpstr> Model/s Development and Evaluation  </vt:lpstr>
      <vt:lpstr>Analytical Problem Framing</vt:lpstr>
      <vt:lpstr>Training The Models</vt:lpstr>
      <vt:lpstr> Model/s Development and Evaluation  </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PRICE PREDICTION</dc:title>
  <dc:creator>Aman Kumar Patel</dc:creator>
  <cp:lastModifiedBy>Aman Kumar Patel</cp:lastModifiedBy>
  <cp:revision>1</cp:revision>
  <dcterms:created xsi:type="dcterms:W3CDTF">2022-07-26T15:49:08Z</dcterms:created>
  <dcterms:modified xsi:type="dcterms:W3CDTF">2022-07-26T18:25:42Z</dcterms:modified>
</cp:coreProperties>
</file>