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37"/>
  </p:notesMasterIdLst>
  <p:sldIdLst>
    <p:sldId id="256" r:id="rId2"/>
    <p:sldId id="257" r:id="rId3"/>
    <p:sldId id="258" r:id="rId4"/>
    <p:sldId id="259" r:id="rId5"/>
    <p:sldId id="260" r:id="rId6"/>
    <p:sldId id="261" r:id="rId7"/>
    <p:sldId id="263" r:id="rId8"/>
    <p:sldId id="264" r:id="rId9"/>
    <p:sldId id="265" r:id="rId10"/>
    <p:sldId id="266" r:id="rId11"/>
    <p:sldId id="267" r:id="rId12"/>
    <p:sldId id="271" r:id="rId13"/>
    <p:sldId id="273" r:id="rId14"/>
    <p:sldId id="272" r:id="rId15"/>
    <p:sldId id="274" r:id="rId16"/>
    <p:sldId id="275" r:id="rId17"/>
    <p:sldId id="276" r:id="rId18"/>
    <p:sldId id="279" r:id="rId19"/>
    <p:sldId id="281" r:id="rId20"/>
    <p:sldId id="282" r:id="rId21"/>
    <p:sldId id="283" r:id="rId22"/>
    <p:sldId id="284" r:id="rId23"/>
    <p:sldId id="286" r:id="rId24"/>
    <p:sldId id="287" r:id="rId25"/>
    <p:sldId id="288" r:id="rId26"/>
    <p:sldId id="289" r:id="rId27"/>
    <p:sldId id="290" r:id="rId28"/>
    <p:sldId id="291" r:id="rId29"/>
    <p:sldId id="293" r:id="rId30"/>
    <p:sldId id="294" r:id="rId31"/>
    <p:sldId id="295" r:id="rId32"/>
    <p:sldId id="297" r:id="rId33"/>
    <p:sldId id="298" r:id="rId34"/>
    <p:sldId id="299" r:id="rId35"/>
    <p:sldId id="31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79" d="100"/>
          <a:sy n="79" d="100"/>
        </p:scale>
        <p:origin x="120"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4C1A04-50C9-45F6-B4B7-4B3F6BE15C77}" type="datetimeFigureOut">
              <a:rPr lang="en-IN" smtClean="0"/>
              <a:t>18-04-2022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D42F47-8853-4299-967C-05A7C37EDA7D}" type="slidenum">
              <a:rPr lang="en-IN" smtClean="0"/>
              <a:t>‹#›</a:t>
            </a:fld>
            <a:endParaRPr lang="en-IN"/>
          </a:p>
        </p:txBody>
      </p:sp>
    </p:spTree>
    <p:extLst>
      <p:ext uri="{BB962C8B-B14F-4D97-AF65-F5344CB8AC3E}">
        <p14:creationId xmlns:p14="http://schemas.microsoft.com/office/powerpoint/2010/main" val="1959466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4ED08E-30F9-4961-8522-CDD1A0383551}" type="slidenum">
              <a:rPr lang="en-IN" smtClean="0"/>
              <a:t>35</a:t>
            </a:fld>
            <a:endParaRPr lang="en-IN"/>
          </a:p>
        </p:txBody>
      </p:sp>
    </p:spTree>
    <p:extLst>
      <p:ext uri="{BB962C8B-B14F-4D97-AF65-F5344CB8AC3E}">
        <p14:creationId xmlns:p14="http://schemas.microsoft.com/office/powerpoint/2010/main" val="1398048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4/18/2022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4/18/2022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4/18/2022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4/18/2022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4/18/2022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4/18/2022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4/18/2022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4/18/2022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4/18/2022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4/18/2022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4/18/2022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4/18/2022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0B76-C1FC-4B1D-B0CF-79A372D346E8}"/>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4BE273B0-6C29-46A4-BF7A-C9587546FDF1}"/>
              </a:ext>
            </a:extLst>
          </p:cNvPr>
          <p:cNvSpPr>
            <a:spLocks noGrp="1"/>
          </p:cNvSpPr>
          <p:nvPr>
            <p:ph type="subTitle" idx="1"/>
          </p:nvPr>
        </p:nvSpPr>
        <p:spPr>
          <a:xfrm>
            <a:off x="965297" y="4834770"/>
            <a:ext cx="10058400" cy="1264278"/>
          </a:xfrm>
        </p:spPr>
        <p:txBody>
          <a:bodyPr>
            <a:normAutofit lnSpcReduction="10000"/>
          </a:bodyPr>
          <a:lstStyle/>
          <a:p>
            <a:endParaRPr lang="en-US" sz="3200" dirty="0">
              <a:solidFill>
                <a:srgbClr val="00B050"/>
              </a:solidFill>
              <a:latin typeface="Arial Black" panose="020B0A04020102020204" pitchFamily="34" charset="0"/>
              <a:cs typeface="Arial" panose="020B0604020202020204" pitchFamily="34" charset="0"/>
            </a:endParaRPr>
          </a:p>
          <a:p>
            <a:r>
              <a:rPr lang="en-US" sz="3200" dirty="0">
                <a:solidFill>
                  <a:srgbClr val="00B050"/>
                </a:solidFill>
                <a:latin typeface="Arial Black" panose="020B0A04020102020204" pitchFamily="34" charset="0"/>
                <a:cs typeface="Arial" panose="020B0604020202020204" pitchFamily="34" charset="0"/>
              </a:rPr>
              <a:t>PRESENTED BY – AMAN KUMAR PATEL</a:t>
            </a:r>
            <a:endParaRPr lang="en-IN" sz="3200" dirty="0">
              <a:solidFill>
                <a:srgbClr val="00B050"/>
              </a:solidFill>
              <a:latin typeface="Arial Black" panose="020B0A040201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AC6E243-C8BF-4AD1-A2C1-66E63F0F6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391" y="176382"/>
            <a:ext cx="11040177" cy="4626623"/>
          </a:xfrm>
          <a:prstGeom prst="rect">
            <a:avLst/>
          </a:prstGeom>
        </p:spPr>
      </p:pic>
    </p:spTree>
    <p:extLst>
      <p:ext uri="{BB962C8B-B14F-4D97-AF65-F5344CB8AC3E}">
        <p14:creationId xmlns:p14="http://schemas.microsoft.com/office/powerpoint/2010/main" val="1215929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EF010-EADF-4A1F-8C68-D52E8DC454B7}"/>
              </a:ext>
            </a:extLst>
          </p:cNvPr>
          <p:cNvSpPr>
            <a:spLocks noGrp="1"/>
          </p:cNvSpPr>
          <p:nvPr>
            <p:ph type="title"/>
          </p:nvPr>
        </p:nvSpPr>
        <p:spPr/>
        <p:txBody>
          <a:bodyPr/>
          <a:lstStyle/>
          <a:p>
            <a:r>
              <a:rPr lang="en-IN" dirty="0">
                <a:latin typeface="Arial Black" panose="020B0A04020102020204" pitchFamily="34" charset="0"/>
              </a:rPr>
              <a:t>EDA STEPS :</a:t>
            </a:r>
            <a:br>
              <a:rPr lang="en-IN" dirty="0">
                <a:latin typeface="Arial Black" panose="020B0A04020102020204" pitchFamily="34" charset="0"/>
              </a:rPr>
            </a:b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73D21C7-D70A-4F0A-B696-0F0246576D10}"/>
              </a:ext>
            </a:extLst>
          </p:cNvPr>
          <p:cNvSpPr>
            <a:spLocks noGrp="1"/>
          </p:cNvSpPr>
          <p:nvPr>
            <p:ph idx="1"/>
          </p:nvPr>
        </p:nvSpPr>
        <p:spPr/>
        <p:txBody>
          <a:bodyPr>
            <a:normAutofit fontScale="92500" lnSpcReduction="20000"/>
          </a:bodyPr>
          <a:lstStyle/>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While looking into the value count function I found some duplicate entries in the columns, so I have replaced them.</a:t>
            </a:r>
          </a:p>
          <a:p>
            <a:pPr algn="just"/>
            <a:endParaRPr lang="en-US" sz="1900"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Checked the null values and found no null values in the dataset.</a:t>
            </a:r>
          </a:p>
          <a:p>
            <a:pPr algn="just"/>
            <a:endParaRPr lang="en-US" sz="1900"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Performed both univariate and bivariate analysis and </a:t>
            </a:r>
            <a:r>
              <a:rPr lang="en-IN" sz="1900" dirty="0">
                <a:solidFill>
                  <a:schemeClr val="tx1">
                    <a:lumMod val="95000"/>
                    <a:lumOff val="5000"/>
                  </a:schemeClr>
                </a:solidFill>
                <a:latin typeface="Century" panose="02040604050505020304" pitchFamily="18" charset="0"/>
                <a:cs typeface="Times New Roman" panose="02020603050405020304" pitchFamily="18" charset="0"/>
              </a:rPr>
              <a:t>v</a:t>
            </a:r>
            <a:r>
              <a:rPr lang="en-IN" sz="1900" dirty="0">
                <a:effectLst/>
                <a:latin typeface="Century" panose="02040604050505020304" pitchFamily="18" charset="0"/>
                <a:ea typeface="Calibri" panose="020F0502020204030204" pitchFamily="34" charset="0"/>
                <a:cs typeface="Times New Roman" panose="02020603050405020304" pitchFamily="18" charset="0"/>
              </a:rPr>
              <a:t>isualized each feature using seaborn and matplotlib libraries by plotting count plot, pie plot, distribution plot, box plot and factor plot.</a:t>
            </a:r>
          </a:p>
          <a:p>
            <a:pPr algn="just"/>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900" dirty="0">
                <a:solidFill>
                  <a:schemeClr val="tx1">
                    <a:lumMod val="95000"/>
                    <a:lumOff val="5000"/>
                  </a:schemeClr>
                </a:solidFill>
                <a:latin typeface="Century" panose="02040604050505020304" pitchFamily="18" charset="0"/>
                <a:cs typeface="Times New Roman" panose="02020603050405020304" pitchFamily="18" charset="0"/>
              </a:rPr>
              <a:t>In this presentation I am using only bivariate analysis plots for visualization.</a:t>
            </a:r>
            <a:endParaRPr lang="en-US" sz="1900" dirty="0">
              <a:solidFill>
                <a:schemeClr val="tx1">
                  <a:lumMod val="95000"/>
                  <a:lumOff val="5000"/>
                </a:schemeClr>
              </a:solidFill>
              <a:latin typeface="Century" panose="02040604050505020304" pitchFamily="18" charset="0"/>
            </a:endParaRPr>
          </a:p>
          <a:p>
            <a:endParaRPr lang="en-IN" dirty="0"/>
          </a:p>
        </p:txBody>
      </p:sp>
    </p:spTree>
    <p:extLst>
      <p:ext uri="{BB962C8B-B14F-4D97-AF65-F5344CB8AC3E}">
        <p14:creationId xmlns:p14="http://schemas.microsoft.com/office/powerpoint/2010/main" val="1528055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50C420-0CCE-4EC5-88D7-5FB69AA5A6D3}"/>
              </a:ext>
            </a:extLst>
          </p:cNvPr>
          <p:cNvSpPr txBox="1"/>
          <p:nvPr/>
        </p:nvSpPr>
        <p:spPr>
          <a:xfrm>
            <a:off x="2752859" y="47516"/>
            <a:ext cx="6098146" cy="461665"/>
          </a:xfrm>
          <a:prstGeom prst="rect">
            <a:avLst/>
          </a:prstGeom>
          <a:noFill/>
        </p:spPr>
        <p:txBody>
          <a:bodyPr wrap="square">
            <a:spAutoFit/>
          </a:bodyPr>
          <a:lstStyle/>
          <a:p>
            <a:pPr algn="just"/>
            <a:r>
              <a:rPr lang="en-US" dirty="0">
                <a:solidFill>
                  <a:schemeClr val="tx1">
                    <a:lumMod val="95000"/>
                    <a:lumOff val="5000"/>
                  </a:schemeClr>
                </a:solidFill>
                <a:latin typeface="Century" panose="02040604050505020304" pitchFamily="18" charset="0"/>
              </a:rPr>
              <a:t>                              </a:t>
            </a:r>
            <a:r>
              <a:rPr lang="en-US" sz="2400" dirty="0">
                <a:solidFill>
                  <a:schemeClr val="tx1">
                    <a:lumMod val="95000"/>
                    <a:lumOff val="5000"/>
                  </a:schemeClr>
                </a:solidFill>
                <a:latin typeface="Arial Black" panose="020B0A04020102020204" pitchFamily="34" charset="0"/>
              </a:rPr>
              <a:t>VISUALIZATION</a:t>
            </a:r>
          </a:p>
        </p:txBody>
      </p:sp>
      <p:pic>
        <p:nvPicPr>
          <p:cNvPr id="5" name="Picture 4">
            <a:extLst>
              <a:ext uri="{FF2B5EF4-FFF2-40B4-BE49-F238E27FC236}">
                <a16:creationId xmlns:a16="http://schemas.microsoft.com/office/drawing/2014/main" id="{CF76A5E2-FA45-4118-AA5E-584AF39C8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219" y="750426"/>
            <a:ext cx="9710671" cy="5357147"/>
          </a:xfrm>
          <a:prstGeom prst="rect">
            <a:avLst/>
          </a:prstGeom>
        </p:spPr>
      </p:pic>
    </p:spTree>
    <p:extLst>
      <p:ext uri="{BB962C8B-B14F-4D97-AF65-F5344CB8AC3E}">
        <p14:creationId xmlns:p14="http://schemas.microsoft.com/office/powerpoint/2010/main" val="2202080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FACE13-58BA-4D91-99F8-FF91E01E9C13}"/>
              </a:ext>
            </a:extLst>
          </p:cNvPr>
          <p:cNvSpPr txBox="1"/>
          <p:nvPr/>
        </p:nvSpPr>
        <p:spPr>
          <a:xfrm>
            <a:off x="739302" y="603115"/>
            <a:ext cx="7412477" cy="800219"/>
          </a:xfrm>
          <a:prstGeom prst="rect">
            <a:avLst/>
          </a:prstGeom>
          <a:noFill/>
        </p:spPr>
        <p:txBody>
          <a:bodyPr wrap="square" rtlCol="0">
            <a:spAutoFit/>
          </a:bodyPr>
          <a:lstStyle/>
          <a:p>
            <a:r>
              <a:rPr lang="en-US" sz="2800" b="1" dirty="0">
                <a:latin typeface="Century" panose="02040604050505020304" pitchFamily="18" charset="0"/>
              </a:rPr>
              <a:t>Observations from the above graphs:</a:t>
            </a:r>
            <a:endParaRPr lang="en-IN" sz="2800" b="1" dirty="0">
              <a:latin typeface="Century" panose="02040604050505020304" pitchFamily="18" charset="0"/>
            </a:endParaRPr>
          </a:p>
          <a:p>
            <a:endParaRPr lang="en-IN" dirty="0"/>
          </a:p>
        </p:txBody>
      </p:sp>
      <p:sp>
        <p:nvSpPr>
          <p:cNvPr id="3" name="TextBox 2">
            <a:extLst>
              <a:ext uri="{FF2B5EF4-FFF2-40B4-BE49-F238E27FC236}">
                <a16:creationId xmlns:a16="http://schemas.microsoft.com/office/drawing/2014/main" id="{1DE98FA4-9E43-4733-8EE3-4DE4D2155D1B}"/>
              </a:ext>
            </a:extLst>
          </p:cNvPr>
          <p:cNvSpPr txBox="1"/>
          <p:nvPr/>
        </p:nvSpPr>
        <p:spPr>
          <a:xfrm>
            <a:off x="943583" y="1400783"/>
            <a:ext cx="10865796" cy="5047536"/>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having their mobile screen size say 6 inches(others) have followed search engine channel to arrive at their favorite online store for the first time. Also the customers who have their screen size 5.5 inches also used search engine channel to access the online shopping store.</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used Smartphones 31-40 times in an year to access the ecommerce websites to shop the products.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Many customers having windows operating system in their device ran Google chrome to access the ecommerce shopping websites and some of the customers having IOS/Mac operating system used Google chrome as well as Safari to reach the online shopping store.</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Due to Lack of trust on the ecommerce websites, sometimes most of the customers abandoned the websites and some of the customers abandoned the shopping website due to the promo code not applicable. which means, if the product is having the special price or some catalogue price rule is applicable on it. Then coupon code should not be applicable on the products.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So it is important for the ecommerce companies to create discount price, offers, coupon codes to retain the customers.</a:t>
            </a:r>
          </a:p>
          <a:p>
            <a:endParaRPr lang="en-IN" dirty="0"/>
          </a:p>
        </p:txBody>
      </p:sp>
    </p:spTree>
    <p:extLst>
      <p:ext uri="{BB962C8B-B14F-4D97-AF65-F5344CB8AC3E}">
        <p14:creationId xmlns:p14="http://schemas.microsoft.com/office/powerpoint/2010/main" val="2055855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5EEDE7-F954-4D72-AD0E-A6D8FB91AF85}"/>
              </a:ext>
            </a:extLst>
          </p:cNvPr>
          <p:cNvPicPr>
            <a:picLocks noChangeAspect="1"/>
          </p:cNvPicPr>
          <p:nvPr/>
        </p:nvPicPr>
        <p:blipFill>
          <a:blip r:embed="rId2"/>
          <a:stretch>
            <a:fillRect/>
          </a:stretch>
        </p:blipFill>
        <p:spPr>
          <a:xfrm>
            <a:off x="629920" y="167425"/>
            <a:ext cx="10932160" cy="5950040"/>
          </a:xfrm>
          <a:prstGeom prst="rect">
            <a:avLst/>
          </a:prstGeom>
        </p:spPr>
      </p:pic>
    </p:spTree>
    <p:extLst>
      <p:ext uri="{BB962C8B-B14F-4D97-AF65-F5344CB8AC3E}">
        <p14:creationId xmlns:p14="http://schemas.microsoft.com/office/powerpoint/2010/main" val="3827306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271640-D47F-468C-88B2-668CCD3C4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204" y="666364"/>
            <a:ext cx="8173591" cy="5525271"/>
          </a:xfrm>
          <a:prstGeom prst="rect">
            <a:avLst/>
          </a:prstGeom>
        </p:spPr>
      </p:pic>
    </p:spTree>
    <p:extLst>
      <p:ext uri="{BB962C8B-B14F-4D97-AF65-F5344CB8AC3E}">
        <p14:creationId xmlns:p14="http://schemas.microsoft.com/office/powerpoint/2010/main" val="601232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163D98-5ADD-43C6-A917-5F7AE7F0C7B7}"/>
              </a:ext>
            </a:extLst>
          </p:cNvPr>
          <p:cNvSpPr txBox="1"/>
          <p:nvPr/>
        </p:nvSpPr>
        <p:spPr>
          <a:xfrm>
            <a:off x="865762" y="389106"/>
            <a:ext cx="6254885" cy="523220"/>
          </a:xfrm>
          <a:prstGeom prst="rect">
            <a:avLst/>
          </a:prstGeom>
          <a:noFill/>
        </p:spPr>
        <p:txBody>
          <a:bodyPr wrap="square" rtlCol="0">
            <a:spAutoFit/>
          </a:bodyPr>
          <a:lstStyle/>
          <a:p>
            <a:r>
              <a:rPr lang="en-US" sz="2800" b="1" dirty="0">
                <a:latin typeface="Century" panose="02040604050505020304" pitchFamily="18" charset="0"/>
              </a:rPr>
              <a:t>Observations from the above graphs:</a:t>
            </a:r>
            <a:endParaRPr lang="en-IN" sz="2800" b="1" dirty="0">
              <a:latin typeface="Century" panose="02040604050505020304" pitchFamily="18" charset="0"/>
            </a:endParaRPr>
          </a:p>
        </p:txBody>
      </p:sp>
      <p:sp>
        <p:nvSpPr>
          <p:cNvPr id="3" name="TextBox 2">
            <a:extLst>
              <a:ext uri="{FF2B5EF4-FFF2-40B4-BE49-F238E27FC236}">
                <a16:creationId xmlns:a16="http://schemas.microsoft.com/office/drawing/2014/main" id="{07E533ED-2AA9-455F-BBD5-06248034E34A}"/>
              </a:ext>
            </a:extLst>
          </p:cNvPr>
          <p:cNvSpPr txBox="1"/>
          <p:nvPr/>
        </p:nvSpPr>
        <p:spPr>
          <a:xfrm>
            <a:off x="1128409" y="1254868"/>
            <a:ext cx="10252953" cy="4478149"/>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Search engine is the most used channel by the customers to arrive their </a:t>
            </a:r>
            <a:r>
              <a:rPr lang="en-US" sz="1900" b="0" i="0" dirty="0" err="1">
                <a:solidFill>
                  <a:srgbClr val="000000"/>
                </a:solidFill>
                <a:effectLst/>
                <a:latin typeface="Century" panose="02040604050505020304" pitchFamily="18" charset="0"/>
              </a:rPr>
              <a:t>favourite</a:t>
            </a:r>
            <a:r>
              <a:rPr lang="en-US" sz="1900" b="0" i="0" dirty="0">
                <a:solidFill>
                  <a:srgbClr val="000000"/>
                </a:solidFill>
                <a:effectLst/>
                <a:latin typeface="Century" panose="02040604050505020304" pitchFamily="18" charset="0"/>
              </a:rPr>
              <a:t> store for the first time and after visit the website for the first time, most of them used the same channel to reach the online retail store to </a:t>
            </a:r>
            <a:r>
              <a:rPr lang="en-US" sz="1900" b="0" i="0" dirty="0" err="1">
                <a:solidFill>
                  <a:srgbClr val="000000"/>
                </a:solidFill>
                <a:effectLst/>
                <a:latin typeface="Century" panose="02040604050505020304" pitchFamily="18" charset="0"/>
              </a:rPr>
              <a:t>reshopping</a:t>
            </a:r>
            <a:r>
              <a:rPr lang="en-US" sz="1900" b="0" i="0" dirty="0">
                <a:solidFill>
                  <a:srgbClr val="000000"/>
                </a:solidFill>
                <a:effectLst/>
                <a:latin typeface="Century" panose="02040604050505020304" pitchFamily="18" charset="0"/>
              </a:rPr>
              <a:t> the products.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 content on the website is easy to read and understand also they explored more than 15 mins before making the purchase decision and some of the customers strongly disagreed that the content is not good and they explored 6-10 mins before making the purchase decision. So ecommerce websites should enable some images and it should contain clear structure, so that the customers can easily read and understand the content of the product.</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used google chrome to reach the websites and they preferred to pay their product price using Credit/Debit cards and only few of the customers used Safari browser to reach the e-retail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Sometimes the customers used to abandon their selected items and wants to leave without making payment and most of them making the payment using E-wallets methods.</a:t>
            </a:r>
          </a:p>
        </p:txBody>
      </p:sp>
    </p:spTree>
    <p:extLst>
      <p:ext uri="{BB962C8B-B14F-4D97-AF65-F5344CB8AC3E}">
        <p14:creationId xmlns:p14="http://schemas.microsoft.com/office/powerpoint/2010/main" val="2942351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064C13E-1F4D-44A4-9233-35C89922E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802" y="257864"/>
            <a:ext cx="10783570" cy="6014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21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A26DCA-F434-49CD-9137-08B2FD5B5CB2}"/>
              </a:ext>
            </a:extLst>
          </p:cNvPr>
          <p:cNvSpPr txBox="1"/>
          <p:nvPr/>
        </p:nvSpPr>
        <p:spPr>
          <a:xfrm>
            <a:off x="612843" y="680935"/>
            <a:ext cx="6750995" cy="523220"/>
          </a:xfrm>
          <a:prstGeom prst="rect">
            <a:avLst/>
          </a:prstGeom>
          <a:noFill/>
        </p:spPr>
        <p:txBody>
          <a:bodyPr wrap="square" rtlCol="0">
            <a:spAutoFit/>
          </a:bodyPr>
          <a:lstStyle/>
          <a:p>
            <a:r>
              <a:rPr lang="en-US" sz="2800" b="1" dirty="0">
                <a:latin typeface="Century" panose="02040604050505020304" pitchFamily="18" charset="0"/>
              </a:rPr>
              <a:t>Observation from the above plots:</a:t>
            </a:r>
            <a:endParaRPr lang="en-IN" sz="2800" b="1" dirty="0">
              <a:latin typeface="Century" panose="02040604050505020304" pitchFamily="18" charset="0"/>
            </a:endParaRPr>
          </a:p>
        </p:txBody>
      </p:sp>
      <p:sp>
        <p:nvSpPr>
          <p:cNvPr id="3" name="TextBox 2">
            <a:extLst>
              <a:ext uri="{FF2B5EF4-FFF2-40B4-BE49-F238E27FC236}">
                <a16:creationId xmlns:a16="http://schemas.microsoft.com/office/drawing/2014/main" id="{90B6C376-CD15-4AF0-A6EC-D9B3D714564A}"/>
              </a:ext>
            </a:extLst>
          </p:cNvPr>
          <p:cNvSpPr txBox="1"/>
          <p:nvPr/>
        </p:nvSpPr>
        <p:spPr>
          <a:xfrm>
            <a:off x="797668" y="1741251"/>
            <a:ext cx="10476689" cy="3600986"/>
          </a:xfrm>
          <a:prstGeom prst="rect">
            <a:avLst/>
          </a:prstGeom>
          <a:noFill/>
        </p:spPr>
        <p:txBody>
          <a:bodyPr wrap="square" rtlCol="0">
            <a:spAutoFit/>
          </a:bodyPr>
          <a:lstStyle/>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 information on similar product to the one highlighted is important for product comparison and also Complete information on listed seller and product being offered is important for purchase decision. In order to buy a product, the ecommerce website must give the complete information about the product and seller information then only the customers can compare the product costs and its details in different websites and they tend to buy that particular product in a particular website.</a:t>
            </a:r>
          </a:p>
          <a:p>
            <a:pPr algn="just"/>
            <a:endParaRPr lang="en-US" sz="19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Around 90% of the customers agreed that they should be able to navigate the website easily and the products information in the website must be clearly stated their uses, lifetime, benefits etc. Then only more customers tend to buy those products and can shop easily.</a:t>
            </a:r>
          </a:p>
        </p:txBody>
      </p:sp>
    </p:spTree>
    <p:extLst>
      <p:ext uri="{BB962C8B-B14F-4D97-AF65-F5344CB8AC3E}">
        <p14:creationId xmlns:p14="http://schemas.microsoft.com/office/powerpoint/2010/main" val="3651924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C23BF88-C2BB-4CDB-A2B2-2DB60D786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120" y="-489397"/>
            <a:ext cx="1001776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032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ED600B-B87E-4988-9F7A-C29A2E6B429F}"/>
              </a:ext>
            </a:extLst>
          </p:cNvPr>
          <p:cNvSpPr txBox="1"/>
          <p:nvPr/>
        </p:nvSpPr>
        <p:spPr>
          <a:xfrm>
            <a:off x="554477" y="427542"/>
            <a:ext cx="6605080" cy="523220"/>
          </a:xfrm>
          <a:prstGeom prst="rect">
            <a:avLst/>
          </a:prstGeom>
          <a:noFill/>
        </p:spPr>
        <p:txBody>
          <a:bodyPr wrap="square" rtlCol="0">
            <a:spAutoFit/>
          </a:bodyPr>
          <a:lstStyle/>
          <a:p>
            <a:r>
              <a:rPr lang="en-US" sz="2800" b="1" dirty="0">
                <a:latin typeface="Century" panose="02040604050505020304" pitchFamily="18" charset="0"/>
              </a:rPr>
              <a:t>Observations from the above plots:</a:t>
            </a:r>
            <a:endParaRPr lang="en-IN" sz="2800" b="1" dirty="0">
              <a:latin typeface="Century" panose="02040604050505020304" pitchFamily="18" charset="0"/>
            </a:endParaRPr>
          </a:p>
        </p:txBody>
      </p:sp>
      <p:sp>
        <p:nvSpPr>
          <p:cNvPr id="4" name="TextBox 3">
            <a:extLst>
              <a:ext uri="{FF2B5EF4-FFF2-40B4-BE49-F238E27FC236}">
                <a16:creationId xmlns:a16="http://schemas.microsoft.com/office/drawing/2014/main" id="{8901BF35-FAD2-4595-854D-52B0F5307129}"/>
              </a:ext>
            </a:extLst>
          </p:cNvPr>
          <p:cNvSpPr txBox="1"/>
          <p:nvPr/>
        </p:nvSpPr>
        <p:spPr>
          <a:xfrm>
            <a:off x="865762" y="1128409"/>
            <a:ext cx="10564238" cy="5632311"/>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Many customers agreed that displaying quality information on the website improves satisfaction of customers since they believe that displaying quality information have significant association with customer satisfaction and they are satisfied and happy while shopping on good quality websites. In order to obtain high levels of customer satisfaction, high service quality is needed, which often leads to favorable behavioral intentions also a website with good system quality, information quality, and electronic service quality is a key to success in e-commerce. So, the online e-tailers must display all the information about the product then only customers get an idea to buy the products regularly.</a:t>
            </a:r>
          </a:p>
          <a:p>
            <a:pPr algn="just"/>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net Benefit derived from shopping online can lead to users’ satisfaction also they believe that user satisfaction cannot exist without trust. The e-tailer should provide crediting points (net benefits) so that the customers tend to buy frequently in order to gain points. Trust is also a major factor for customers to decide whether to buy products from online stores or not also trust helps reduce uncertainty when the degree of familiarity between the customer and transaction security mechanism is insufficient. If customers have a high level of trust toward the website, it is more likely for them to have intention to purchase so it’s important for the ecommerce website to make the customers get trust on them.</a:t>
            </a:r>
          </a:p>
          <a:p>
            <a:endParaRPr lang="en-IN" dirty="0"/>
          </a:p>
        </p:txBody>
      </p:sp>
    </p:spTree>
    <p:extLst>
      <p:ext uri="{BB962C8B-B14F-4D97-AF65-F5344CB8AC3E}">
        <p14:creationId xmlns:p14="http://schemas.microsoft.com/office/powerpoint/2010/main" val="2623638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6B660A-EBA7-428D-AD41-6695E00A571B}"/>
              </a:ext>
            </a:extLst>
          </p:cNvPr>
          <p:cNvSpPr txBox="1"/>
          <p:nvPr/>
        </p:nvSpPr>
        <p:spPr>
          <a:xfrm>
            <a:off x="2471286" y="271443"/>
            <a:ext cx="6097604" cy="5201424"/>
          </a:xfrm>
          <a:prstGeom prst="rect">
            <a:avLst/>
          </a:prstGeom>
          <a:noFill/>
        </p:spPr>
        <p:txBody>
          <a:bodyPr wrap="square">
            <a:spAutoFit/>
          </a:bodyPr>
          <a:lstStyle/>
          <a:p>
            <a:r>
              <a:rPr lang="en-US" sz="1800" b="1" dirty="0">
                <a:solidFill>
                  <a:schemeClr val="accent6">
                    <a:lumMod val="75000"/>
                  </a:schemeClr>
                </a:solidFill>
                <a:latin typeface="Calisto MT" panose="02040603050505030304" pitchFamily="18" charset="0"/>
              </a:rPr>
              <a:t>                                  </a:t>
            </a:r>
            <a:r>
              <a:rPr lang="en-US" sz="3200" b="1" dirty="0">
                <a:solidFill>
                  <a:srgbClr val="00B050"/>
                </a:solidFill>
                <a:latin typeface="Arial Black" panose="020B0A04020102020204" pitchFamily="34" charset="0"/>
              </a:rPr>
              <a:t>AGENDA</a:t>
            </a:r>
            <a:r>
              <a:rPr lang="en-US" sz="1800" b="1" dirty="0">
                <a:solidFill>
                  <a:schemeClr val="accent6">
                    <a:lumMod val="75000"/>
                  </a:schemeClr>
                </a:solidFill>
                <a:latin typeface="Calisto MT" panose="02040603050505030304" pitchFamily="18" charset="0"/>
              </a:rPr>
              <a:t> </a:t>
            </a:r>
          </a:p>
          <a:p>
            <a:pPr marL="457200" indent="-457200">
              <a:buFont typeface="Wingdings" panose="05000000000000000000" pitchFamily="2" charset="2"/>
              <a:buChar char="v"/>
            </a:pPr>
            <a:endParaRPr lang="en-US" b="1" dirty="0">
              <a:solidFill>
                <a:schemeClr val="accent6">
                  <a:lumMod val="75000"/>
                </a:schemeClr>
              </a:solidFill>
              <a:latin typeface="Calisto MT" panose="02040603050505030304" pitchFamily="18" charset="0"/>
            </a:endParaRPr>
          </a:p>
          <a:p>
            <a:pPr marL="457200" indent="-457200">
              <a:buFont typeface="Wingdings" panose="05000000000000000000" pitchFamily="2" charset="2"/>
              <a:buChar char="v"/>
            </a:pPr>
            <a:endParaRPr lang="en-US" sz="1800" b="1" dirty="0">
              <a:solidFill>
                <a:schemeClr val="accent6">
                  <a:lumMod val="75000"/>
                </a:schemeClr>
              </a:solidFill>
              <a:latin typeface="Calisto MT" panose="02040603050505030304" pitchFamily="18" charset="0"/>
            </a:endParaRPr>
          </a:p>
          <a:p>
            <a:pPr marL="457200" indent="-457200">
              <a:buFont typeface="Wingdings" panose="05000000000000000000" pitchFamily="2" charset="2"/>
              <a:buChar char="v"/>
            </a:pPr>
            <a:r>
              <a:rPr lang="en-US" sz="2400" b="1" dirty="0">
                <a:solidFill>
                  <a:srgbClr val="FF0000"/>
                </a:solidFill>
                <a:latin typeface="Bodoni MT Black" panose="02070A03080606020203" pitchFamily="18" charset="0"/>
              </a:rPr>
              <a:t>Introduction</a:t>
            </a:r>
          </a:p>
          <a:p>
            <a:pPr marL="457200" indent="-457200">
              <a:buFont typeface="Wingdings" panose="05000000000000000000" pitchFamily="2" charset="2"/>
              <a:buChar char="v"/>
            </a:pPr>
            <a:r>
              <a:rPr lang="en-US" sz="2400" b="1" dirty="0">
                <a:solidFill>
                  <a:srgbClr val="FF0000"/>
                </a:solidFill>
                <a:latin typeface="Bodoni MT Black" panose="02070A03080606020203" pitchFamily="18" charset="0"/>
              </a:rPr>
              <a:t>Problem Statement</a:t>
            </a:r>
          </a:p>
          <a:p>
            <a:pPr marL="457200" indent="-457200">
              <a:buFont typeface="Wingdings" panose="05000000000000000000" pitchFamily="2" charset="2"/>
              <a:buChar char="v"/>
            </a:pPr>
            <a:r>
              <a:rPr lang="en-US" sz="2400" b="1" dirty="0">
                <a:solidFill>
                  <a:srgbClr val="FF0000"/>
                </a:solidFill>
                <a:latin typeface="Bodoni MT Black" panose="02070A03080606020203" pitchFamily="18" charset="0"/>
              </a:rPr>
              <a:t>Problem Understanding</a:t>
            </a:r>
          </a:p>
          <a:p>
            <a:pPr marL="457200" indent="-457200">
              <a:buFont typeface="Wingdings" panose="05000000000000000000" pitchFamily="2" charset="2"/>
              <a:buChar char="v"/>
            </a:pPr>
            <a:r>
              <a:rPr lang="en-US" sz="2400" b="1" dirty="0">
                <a:solidFill>
                  <a:srgbClr val="FF0000"/>
                </a:solidFill>
                <a:latin typeface="Bodoni MT Black" panose="02070A03080606020203" pitchFamily="18" charset="0"/>
              </a:rPr>
              <a:t>What is Customer Retention?</a:t>
            </a:r>
          </a:p>
          <a:p>
            <a:pPr marL="457200" indent="-457200">
              <a:buFont typeface="Wingdings" panose="05000000000000000000" pitchFamily="2" charset="2"/>
              <a:buChar char="v"/>
            </a:pPr>
            <a:r>
              <a:rPr lang="en-US" sz="2400" b="1" dirty="0">
                <a:solidFill>
                  <a:srgbClr val="FF0000"/>
                </a:solidFill>
                <a:latin typeface="Bodoni MT Black" panose="02070A03080606020203" pitchFamily="18" charset="0"/>
              </a:rPr>
              <a:t>Importance and Benefits of Customer Retention</a:t>
            </a:r>
          </a:p>
          <a:p>
            <a:pPr marL="457200" indent="-457200">
              <a:buFont typeface="Wingdings" panose="05000000000000000000" pitchFamily="2" charset="2"/>
              <a:buChar char="v"/>
            </a:pPr>
            <a:r>
              <a:rPr lang="en-US" sz="2400" b="1" dirty="0">
                <a:solidFill>
                  <a:srgbClr val="FF0000"/>
                </a:solidFill>
                <a:latin typeface="Bodoni MT Black" panose="02070A03080606020203" pitchFamily="18" charset="0"/>
              </a:rPr>
              <a:t>EDA Steps</a:t>
            </a:r>
          </a:p>
          <a:p>
            <a:pPr marL="457200" indent="-457200">
              <a:buFont typeface="Wingdings" panose="05000000000000000000" pitchFamily="2" charset="2"/>
              <a:buChar char="v"/>
            </a:pPr>
            <a:r>
              <a:rPr lang="en-US" sz="2400" b="1" dirty="0">
                <a:solidFill>
                  <a:srgbClr val="FF0000"/>
                </a:solidFill>
                <a:latin typeface="Bodoni MT Black" panose="02070A03080606020203" pitchFamily="18" charset="0"/>
              </a:rPr>
              <a:t>Visualizations</a:t>
            </a:r>
          </a:p>
          <a:p>
            <a:pPr marL="457200" indent="-457200">
              <a:buFont typeface="Wingdings" panose="05000000000000000000" pitchFamily="2" charset="2"/>
              <a:buChar char="v"/>
            </a:pPr>
            <a:r>
              <a:rPr lang="en-US" sz="2400" b="1" dirty="0">
                <a:solidFill>
                  <a:srgbClr val="FF0000"/>
                </a:solidFill>
                <a:latin typeface="Bodoni MT Black" panose="02070A03080606020203" pitchFamily="18" charset="0"/>
              </a:rPr>
              <a:t>Assumptions </a:t>
            </a:r>
          </a:p>
          <a:p>
            <a:pPr marL="457200" indent="-457200">
              <a:buFont typeface="Wingdings" panose="05000000000000000000" pitchFamily="2" charset="2"/>
              <a:buChar char="v"/>
            </a:pPr>
            <a:r>
              <a:rPr lang="en-US" sz="2400" b="1" dirty="0">
                <a:solidFill>
                  <a:srgbClr val="FF0000"/>
                </a:solidFill>
                <a:latin typeface="Bodoni MT Black" panose="02070A03080606020203" pitchFamily="18" charset="0"/>
              </a:rPr>
              <a:t>Conclusion</a:t>
            </a:r>
            <a:endParaRPr lang="en-IN" sz="2400" b="1" dirty="0">
              <a:solidFill>
                <a:srgbClr val="FF0000"/>
              </a:solidFill>
              <a:latin typeface="Bodoni MT Black" panose="02070A03080606020203" pitchFamily="18" charset="0"/>
            </a:endParaRPr>
          </a:p>
          <a:p>
            <a:endParaRPr lang="en-US" sz="2400" b="1" dirty="0">
              <a:solidFill>
                <a:srgbClr val="FF0000"/>
              </a:solidFill>
              <a:latin typeface="Britannic Bold" panose="020B0903060703020204" pitchFamily="34" charset="0"/>
            </a:endParaRPr>
          </a:p>
        </p:txBody>
      </p:sp>
    </p:spTree>
    <p:extLst>
      <p:ext uri="{BB962C8B-B14F-4D97-AF65-F5344CB8AC3E}">
        <p14:creationId xmlns:p14="http://schemas.microsoft.com/office/powerpoint/2010/main" val="3354375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E345A4-C380-4BB8-8982-61565208E1E5}"/>
              </a:ext>
            </a:extLst>
          </p:cNvPr>
          <p:cNvSpPr txBox="1"/>
          <p:nvPr/>
        </p:nvSpPr>
        <p:spPr>
          <a:xfrm>
            <a:off x="894945" y="1050587"/>
            <a:ext cx="10428050" cy="4478149"/>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are more likely to purchase on the same websites if that website offers them a wide variety of products in several category and giving relevant information about the products. Having multiple product lines may allow to grow the ecommerce business and finding accurate and up-to-date information of the product must be stated clearly in the website so that the customers can buy the products without any confusion.</a:t>
            </a:r>
          </a:p>
          <a:p>
            <a:pPr algn="just"/>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In this digital and competitive world, everyone wants to save money, the ecommerce company need to know that the best way to sell online is to make the consumer feel that he is saving money doing so. And not just feel, online shopping should result in a lot of saving for the consumer. This saving would automatically get converted into trust and brand equity for the seller. To do this the online companies should offer the best deals and bargains to the consumer through social platforms. If the retailers give some discounted prices then the customers can make money savings and they tend to purchase in the same websites regularly. Convenience is the important thing for ecommerce and most of the customers agreed with it.</a:t>
            </a:r>
          </a:p>
        </p:txBody>
      </p:sp>
    </p:spTree>
    <p:extLst>
      <p:ext uri="{BB962C8B-B14F-4D97-AF65-F5344CB8AC3E}">
        <p14:creationId xmlns:p14="http://schemas.microsoft.com/office/powerpoint/2010/main" val="3589571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B14BD9-3AD3-4A20-9BB2-1DA0F4D258B2}"/>
              </a:ext>
            </a:extLst>
          </p:cNvPr>
          <p:cNvSpPr txBox="1"/>
          <p:nvPr/>
        </p:nvSpPr>
        <p:spPr>
          <a:xfrm>
            <a:off x="846306" y="3249698"/>
            <a:ext cx="10680971" cy="3016210"/>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shopping on the website gives the sense of adventure. The adventures in the shopping websites gives positive activity to experience an amplified enjoyment to the customers while shopping on websites. They also believe that shopping on preferred e-tailer enhances the social status of the customers. Many customers think they are adventuring while shopping online as they search for low cost and high discount products to buy and prefer the same to the others. In this way they think that shopping in the website gives them the adventure.</a:t>
            </a:r>
          </a:p>
          <a:p>
            <a:pPr algn="just"/>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Shopping online won't affect anyone's status and the customers agreed that shopping on preferred e-tailer enhances their social status.</a:t>
            </a:r>
          </a:p>
        </p:txBody>
      </p:sp>
      <p:pic>
        <p:nvPicPr>
          <p:cNvPr id="3074" name="Picture 2">
            <a:extLst>
              <a:ext uri="{FF2B5EF4-FFF2-40B4-BE49-F238E27FC236}">
                <a16:creationId xmlns:a16="http://schemas.microsoft.com/office/drawing/2014/main" id="{0E8ACE62-CD6A-43EA-938D-63F4E3D743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306" y="278765"/>
            <a:ext cx="10868174" cy="2941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18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3FC7ABF6-6462-4233-A448-6E39B418C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25" y="116733"/>
            <a:ext cx="10344150" cy="27918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6113CE5-9679-4F4E-BEFA-E8AD977CB98C}"/>
              </a:ext>
            </a:extLst>
          </p:cNvPr>
          <p:cNvSpPr txBox="1"/>
          <p:nvPr/>
        </p:nvSpPr>
        <p:spPr>
          <a:xfrm>
            <a:off x="525294" y="3044757"/>
            <a:ext cx="10972800" cy="3016210"/>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they felt gratified while shopping on their favorite e-tailer. This is because the e-tailer companies can successfully make up for a mistake or a dissatisfied customer is to be equally expedient in addressing the customer’s needs.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Also, most of the customers agreed that shopping on online website helps them fulfil their certain roles. Fulfilment refers to activities that ensure customers receive what they ordered, including the time of delivery, order accuracy, and delivery condition, also the customers cannot see the product directly before they purchase it. Companies must ensure delivery timeliness, order accuracy, and delivery conditions to provide superior service quality for customers. The companies must understand that the customer satisfaction is an indication of the customer's belief of the probability of a service leading to a positive feeling. </a:t>
            </a:r>
          </a:p>
        </p:txBody>
      </p:sp>
    </p:spTree>
    <p:extLst>
      <p:ext uri="{BB962C8B-B14F-4D97-AF65-F5344CB8AC3E}">
        <p14:creationId xmlns:p14="http://schemas.microsoft.com/office/powerpoint/2010/main" val="4273373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0764734A-A1A3-499E-8DAF-0A1FB4F85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4" y="104775"/>
            <a:ext cx="10200402" cy="6198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48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174939-CADC-4B25-B149-BC0C80550141}"/>
              </a:ext>
            </a:extLst>
          </p:cNvPr>
          <p:cNvSpPr txBox="1"/>
          <p:nvPr/>
        </p:nvSpPr>
        <p:spPr>
          <a:xfrm>
            <a:off x="982493" y="505838"/>
            <a:ext cx="5953327" cy="523220"/>
          </a:xfrm>
          <a:prstGeom prst="rect">
            <a:avLst/>
          </a:prstGeom>
          <a:noFill/>
        </p:spPr>
        <p:txBody>
          <a:bodyPr wrap="square" rtlCol="0">
            <a:spAutoFit/>
          </a:bodyPr>
          <a:lstStyle/>
          <a:p>
            <a:r>
              <a:rPr lang="en-US" sz="2800" b="1" dirty="0">
                <a:latin typeface="Century" panose="02040604050505020304" pitchFamily="18" charset="0"/>
              </a:rPr>
              <a:t>Observations from the above plots:</a:t>
            </a:r>
            <a:endParaRPr lang="en-IN" sz="2800" b="1" dirty="0">
              <a:latin typeface="Century" panose="02040604050505020304" pitchFamily="18" charset="0"/>
            </a:endParaRPr>
          </a:p>
        </p:txBody>
      </p:sp>
      <p:sp>
        <p:nvSpPr>
          <p:cNvPr id="4" name="TextBox 3">
            <a:extLst>
              <a:ext uri="{FF2B5EF4-FFF2-40B4-BE49-F238E27FC236}">
                <a16:creationId xmlns:a16="http://schemas.microsoft.com/office/drawing/2014/main" id="{0C5E0F19-70C3-4353-A8C8-8AC8FE3AA9C1}"/>
              </a:ext>
            </a:extLst>
          </p:cNvPr>
          <p:cNvSpPr txBox="1"/>
          <p:nvPr/>
        </p:nvSpPr>
        <p:spPr>
          <a:xfrm>
            <a:off x="982493" y="1789889"/>
            <a:ext cx="10282136" cy="3308598"/>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There are many websites for selling the products among them Amazon.in, Flipkart.com, Paytm.com, Myntra.com, Snapdeal.com are easy to use and shop. Most of the customers used these websites more, this is because, these websites may provide less price products, good discounts and may have lots of varieties of similar products with different brand.</a:t>
            </a:r>
          </a:p>
          <a:p>
            <a:pPr marL="342900" indent="-342900" algn="just">
              <a:buFont typeface="Wingdings" panose="05000000000000000000" pitchFamily="2" charset="2"/>
              <a:buChar char="ü"/>
            </a:pPr>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Amazon and Flipkart have high visual appealing web-page layout compared to others that means these websites provides some colorful graphics on the homepage. The more people find the website attractive, there are higher chances that they will stay a little longer in that website, also these websites provide wild variety of products in an attractive manner which makes the customers to buy the product.</a:t>
            </a:r>
          </a:p>
        </p:txBody>
      </p:sp>
    </p:spTree>
    <p:extLst>
      <p:ext uri="{BB962C8B-B14F-4D97-AF65-F5344CB8AC3E}">
        <p14:creationId xmlns:p14="http://schemas.microsoft.com/office/powerpoint/2010/main" val="1143170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9E6CBA-8156-4BE1-89C0-AC9B8F9442F8}"/>
              </a:ext>
            </a:extLst>
          </p:cNvPr>
          <p:cNvSpPr txBox="1"/>
          <p:nvPr/>
        </p:nvSpPr>
        <p:spPr>
          <a:xfrm>
            <a:off x="719998" y="4074658"/>
            <a:ext cx="10752002" cy="2139047"/>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most common problem which is faced by the customers is server problem, in many websites these problems are common. Also, only few websites provide the relevant information about the products. These things may lead the customers to have bad impression on these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From the plot we can visualize that the amazon and flip kart websites gives complete and relevant information and these websites have no issue with the server and most of the customer liked the web speed of both amazon and flip kart.</a:t>
            </a:r>
          </a:p>
        </p:txBody>
      </p:sp>
      <p:pic>
        <p:nvPicPr>
          <p:cNvPr id="6146" name="Picture 2">
            <a:extLst>
              <a:ext uri="{FF2B5EF4-FFF2-40B4-BE49-F238E27FC236}">
                <a16:creationId xmlns:a16="http://schemas.microsoft.com/office/drawing/2014/main" id="{ABEB7572-1387-4716-9B48-CBF14B104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2" y="210232"/>
            <a:ext cx="10848975" cy="3864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938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A890EC00-55B7-454F-AEF0-2820164BE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164508"/>
            <a:ext cx="9857771" cy="40287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BB70664-7CAD-4750-9AE3-1C6D1F458DFE}"/>
              </a:ext>
            </a:extLst>
          </p:cNvPr>
          <p:cNvSpPr txBox="1"/>
          <p:nvPr/>
        </p:nvSpPr>
        <p:spPr>
          <a:xfrm>
            <a:off x="1159099" y="4193299"/>
            <a:ext cx="10102288" cy="2139047"/>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consumer determines the shop’s reliability based on the information transmitted by the shop and certain sites offer customers the opportunity to purchase items that are used which means they are likely to be the most reliable. Some of the customers completes their purchase very quickly due to the discount, less price, free delivery charges etc. provided by the ecommerce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From the plot we can notice amazon site is more reliable and most of the customers complete their purchase on amazon very quickly.</a:t>
            </a:r>
          </a:p>
        </p:txBody>
      </p:sp>
    </p:spTree>
    <p:extLst>
      <p:ext uri="{BB962C8B-B14F-4D97-AF65-F5344CB8AC3E}">
        <p14:creationId xmlns:p14="http://schemas.microsoft.com/office/powerpoint/2010/main" val="3106423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97A34178-7755-430B-8711-848E047C9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88" y="71439"/>
            <a:ext cx="7362825" cy="41013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770B501-D719-4F0F-A04A-2083ED3411E0}"/>
              </a:ext>
            </a:extLst>
          </p:cNvPr>
          <p:cNvSpPr txBox="1"/>
          <p:nvPr/>
        </p:nvSpPr>
        <p:spPr>
          <a:xfrm>
            <a:off x="954932" y="4294830"/>
            <a:ext cx="10282135" cy="1554272"/>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Having different types of payment methods will helps the customers to pay the invoice easily using their choice of payment and if the websites have speedy delivery methods without delivery charge, then the customers like to buy the products in those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Here amazon and flip kart have several payment options and amazon indeed has speedy order delivery compared to other websites.</a:t>
            </a:r>
          </a:p>
        </p:txBody>
      </p:sp>
    </p:spTree>
    <p:extLst>
      <p:ext uri="{BB962C8B-B14F-4D97-AF65-F5344CB8AC3E}">
        <p14:creationId xmlns:p14="http://schemas.microsoft.com/office/powerpoint/2010/main" val="3238919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BE469D72-A0EB-434F-8E91-B4D3A3EA0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2" y="168083"/>
            <a:ext cx="10848975" cy="28616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A2E43D8-228C-4817-B850-C67710815B2D}"/>
              </a:ext>
            </a:extLst>
          </p:cNvPr>
          <p:cNvSpPr txBox="1"/>
          <p:nvPr/>
        </p:nvSpPr>
        <p:spPr>
          <a:xfrm>
            <a:off x="21465" y="3029686"/>
            <a:ext cx="11890442" cy="3139321"/>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Security/privacy refers to the security of credit card payments and privacy of shared information like name of the customer, address and phone number. Customers are always concerned whether the website would protect them against fraud after a transaction. So, website security and privacy are important to assess the service quality of online stores. The customers think that buying online means taking risk, in this case trust is more important thing for both merchant and customer.</a:t>
            </a: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trusts amazon followed by flip kart in terms of keeping their privacy of data information secured and the customers who believes that amazon website keeps their financial information as secrete also trusts flip kart, Myntra, Snapdeal and Paytm in terms of keeping their financial information secured. Most of the customers believed that Amazon has perceived trustworthiness compared to others. Apart from this, customers believed that flip kart and Myntra also have perceived trustworthiness.</a:t>
            </a:r>
          </a:p>
        </p:txBody>
      </p:sp>
    </p:spTree>
    <p:extLst>
      <p:ext uri="{BB962C8B-B14F-4D97-AF65-F5344CB8AC3E}">
        <p14:creationId xmlns:p14="http://schemas.microsoft.com/office/powerpoint/2010/main" val="2540375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4C944523-6086-44B2-B67A-5919C15E8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638" y="204283"/>
            <a:ext cx="9610725" cy="40715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A21F77-5E07-4A8A-8570-DC985BB60838}"/>
              </a:ext>
            </a:extLst>
          </p:cNvPr>
          <p:cNvSpPr txBox="1"/>
          <p:nvPr/>
        </p:nvSpPr>
        <p:spPr>
          <a:xfrm>
            <a:off x="667966" y="4275787"/>
            <a:ext cx="10856068" cy="1846659"/>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mostly choose amazon website for buying products as it gives promotions and sales periods in some days, on these days most of the customers attracted by the offers provided by the websites, wants to buy the products. So, amazon will take more time to allow the customers to get login into the site.</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When there is promotion or sales period, amazon and Myntra takes longer time to display the graphics and photos.</a:t>
            </a:r>
          </a:p>
        </p:txBody>
      </p:sp>
    </p:spTree>
    <p:extLst>
      <p:ext uri="{BB962C8B-B14F-4D97-AF65-F5344CB8AC3E}">
        <p14:creationId xmlns:p14="http://schemas.microsoft.com/office/powerpoint/2010/main" val="330470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D353E7-7499-4CA8-84C1-2A09471E33B4}"/>
              </a:ext>
            </a:extLst>
          </p:cNvPr>
          <p:cNvSpPr txBox="1"/>
          <p:nvPr/>
        </p:nvSpPr>
        <p:spPr>
          <a:xfrm>
            <a:off x="67377" y="222485"/>
            <a:ext cx="11867949" cy="5746766"/>
          </a:xfrm>
          <a:prstGeom prst="rect">
            <a:avLst/>
          </a:prstGeom>
          <a:noFill/>
        </p:spPr>
        <p:txBody>
          <a:bodyPr wrap="square">
            <a:spAutoFit/>
          </a:bodyPr>
          <a:lstStyle/>
          <a:p>
            <a:pPr algn="ctr">
              <a:lnSpc>
                <a:spcPct val="107000"/>
              </a:lnSpc>
              <a:spcAft>
                <a:spcPts val="800"/>
              </a:spcAft>
            </a:pPr>
            <a:r>
              <a:rPr lang="en-IN" sz="1800" b="1" u="sng" dirty="0">
                <a:effectLst/>
                <a:latin typeface="Century" panose="02040604050505020304" pitchFamily="18" charset="0"/>
                <a:ea typeface="Calibri" panose="020F0502020204030204" pitchFamily="34" charset="0"/>
                <a:cs typeface="Times New Roman" panose="02020603050405020304" pitchFamily="18" charset="0"/>
              </a:rPr>
              <a:t>INTRODUCTION</a:t>
            </a:r>
          </a:p>
          <a:p>
            <a:pPr marL="285750" indent="-285750" algn="just">
              <a:lnSpc>
                <a:spcPct val="107000"/>
              </a:lnSpc>
              <a:spcAft>
                <a:spcPts val="800"/>
              </a:spcAft>
              <a:buFont typeface="Wingdings" panose="05000000000000000000" pitchFamily="2" charset="2"/>
              <a:buChar char="§"/>
            </a:pP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With the </a:t>
            </a:r>
            <a:r>
              <a:rPr lang="en-IN" sz="18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rapid global growth in electronic commerce (e-commerce), businesses are attempting to gain a competitive advantage by using e-commerce to interact with customers.</a:t>
            </a:r>
            <a:endPar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r>
              <a:rPr lang="en-IN" sz="18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Nowadays, online shopping is a fast-growing phenomenon. Growing numbers of consumers shop online to purchase goods and services, gather product information or even browse for enjoyment. Online shopping environments are therefore playing an increasing role in the overall relationship between marketers and their consumers. </a:t>
            </a:r>
          </a:p>
          <a:p>
            <a:pPr algn="just"/>
            <a:endParaRPr lang="en-IN" sz="18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sz="1800" dirty="0">
                <a:solidFill>
                  <a:schemeClr val="tx1">
                    <a:lumMod val="95000"/>
                    <a:lumOff val="5000"/>
                  </a:schemeClr>
                </a:solidFill>
                <a:latin typeface="Century" panose="02040604050505020304" pitchFamily="18" charset="0"/>
                <a:cs typeface="Times New Roman" panose="02020603050405020304" pitchFamily="18" charset="0"/>
              </a:rPr>
              <a:t>In this presentation we will be looking at the analysis made on the customer retention rate for Indian e-commerce companies.</a:t>
            </a:r>
          </a:p>
          <a:p>
            <a:pPr algn="just"/>
            <a:endParaRPr lang="en-IN" sz="18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sz="1800" dirty="0">
                <a:solidFill>
                  <a:schemeClr val="tx1">
                    <a:lumMod val="95000"/>
                    <a:lumOff val="5000"/>
                  </a:schemeClr>
                </a:solidFill>
                <a:latin typeface="Century" panose="02040604050505020304" pitchFamily="18" charset="0"/>
                <a:cs typeface="Times New Roman" panose="02020603050405020304" pitchFamily="18" charset="0"/>
              </a:rPr>
              <a:t>We will be analysing the customers retention rate and e-commerce success rate with the help of a survey answered by the customers on online retail companies and the factors that influence their purchase decision.</a:t>
            </a:r>
          </a:p>
          <a:p>
            <a:pPr algn="just"/>
            <a:endParaRPr lang="en-IN" sz="18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sz="1800" dirty="0">
                <a:solidFill>
                  <a:schemeClr val="tx1">
                    <a:lumMod val="95000"/>
                    <a:lumOff val="5000"/>
                  </a:schemeClr>
                </a:solidFill>
                <a:latin typeface="Century" panose="02040604050505020304" pitchFamily="18" charset="0"/>
                <a:cs typeface="Times New Roman" panose="02020603050405020304" pitchFamily="18" charset="0"/>
              </a:rPr>
              <a:t>This analysis includes the expectations, reliability, trustworthiness etc of the customers on a good e-tailer store.</a:t>
            </a:r>
          </a:p>
          <a:p>
            <a:pPr algn="ctr">
              <a:lnSpc>
                <a:spcPct val="107000"/>
              </a:lnSpc>
              <a:spcAft>
                <a:spcPts val="800"/>
              </a:spcAft>
            </a:pPr>
            <a:endParaRPr lang="en-IN" b="1" u="sng" dirty="0">
              <a:latin typeface="Century" panose="020406040505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1800" b="1" u="sng"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5165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6DE5FED5-C8FC-4DB1-91B8-FD6AD98DB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204282"/>
            <a:ext cx="9467850" cy="44455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C7BAD6-49D0-4888-99B0-9FEA882B388C}"/>
              </a:ext>
            </a:extLst>
          </p:cNvPr>
          <p:cNvSpPr txBox="1"/>
          <p:nvPr/>
        </p:nvSpPr>
        <p:spPr>
          <a:xfrm>
            <a:off x="779834" y="4649821"/>
            <a:ext cx="10632331" cy="1554272"/>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When there is promotion and sales, Myntra takes time </a:t>
            </a:r>
            <a:r>
              <a:rPr lang="en-US" sz="1900" b="0" i="0" dirty="0" err="1">
                <a:solidFill>
                  <a:srgbClr val="000000"/>
                </a:solidFill>
                <a:effectLst/>
                <a:latin typeface="Century" panose="02040604050505020304" pitchFamily="18" charset="0"/>
              </a:rPr>
              <a:t>ti</a:t>
            </a:r>
            <a:r>
              <a:rPr lang="en-US" sz="1900" b="0" i="0" dirty="0">
                <a:solidFill>
                  <a:srgbClr val="000000"/>
                </a:solidFill>
                <a:effectLst/>
                <a:latin typeface="Century" panose="02040604050505020304" pitchFamily="18" charset="0"/>
              </a:rPr>
              <a:t> load the page and it has late declaration of price in these days.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Myntra declare the late price in order to clear the sales and they fix the price by comparing with other websites and they end up sales by providing benefits to the customers. </a:t>
            </a:r>
          </a:p>
        </p:txBody>
      </p:sp>
    </p:spTree>
    <p:extLst>
      <p:ext uri="{BB962C8B-B14F-4D97-AF65-F5344CB8AC3E}">
        <p14:creationId xmlns:p14="http://schemas.microsoft.com/office/powerpoint/2010/main" val="3626551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11310C16-CCDB-45BA-8523-DFE6BFC4E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3" y="379379"/>
            <a:ext cx="9020175" cy="42509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371A7AB-2F7B-425B-A53A-FB2C918EAA4F}"/>
              </a:ext>
            </a:extLst>
          </p:cNvPr>
          <p:cNvSpPr txBox="1"/>
          <p:nvPr/>
        </p:nvSpPr>
        <p:spPr>
          <a:xfrm>
            <a:off x="1079771" y="4922195"/>
            <a:ext cx="10097310" cy="969496"/>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Snapdeal has limited mode of payment on most of the products followed by Amazon. And </a:t>
            </a:r>
            <a:r>
              <a:rPr lang="en-US" sz="1900" dirty="0">
                <a:solidFill>
                  <a:srgbClr val="000000"/>
                </a:solidFill>
                <a:latin typeface="Century" panose="02040604050505020304" pitchFamily="18" charset="0"/>
              </a:rPr>
              <a:t>P</a:t>
            </a:r>
            <a:r>
              <a:rPr lang="en-US" sz="1900" b="0" i="0" dirty="0">
                <a:solidFill>
                  <a:srgbClr val="000000"/>
                </a:solidFill>
                <a:effectLst/>
                <a:latin typeface="Century" panose="02040604050505020304" pitchFamily="18" charset="0"/>
              </a:rPr>
              <a:t>aytm takes more time to deliver the product. So this website may not satisfy the customers due to late delivery.</a:t>
            </a:r>
          </a:p>
        </p:txBody>
      </p:sp>
    </p:spTree>
    <p:extLst>
      <p:ext uri="{BB962C8B-B14F-4D97-AF65-F5344CB8AC3E}">
        <p14:creationId xmlns:p14="http://schemas.microsoft.com/office/powerpoint/2010/main" val="4025289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D35B93-C1AA-4BCC-AC78-2617C617D14F}"/>
              </a:ext>
            </a:extLst>
          </p:cNvPr>
          <p:cNvSpPr txBox="1"/>
          <p:nvPr/>
        </p:nvSpPr>
        <p:spPr>
          <a:xfrm>
            <a:off x="3531141" y="350196"/>
            <a:ext cx="5885234" cy="523220"/>
          </a:xfrm>
          <a:prstGeom prst="rect">
            <a:avLst/>
          </a:prstGeom>
          <a:noFill/>
        </p:spPr>
        <p:txBody>
          <a:bodyPr wrap="square" rtlCol="0">
            <a:spAutoFit/>
          </a:bodyPr>
          <a:lstStyle/>
          <a:p>
            <a:pPr algn="ctr"/>
            <a:r>
              <a:rPr lang="en-US" sz="2800" b="1" u="sng" dirty="0">
                <a:latin typeface="Century" panose="02040604050505020304" pitchFamily="18" charset="0"/>
              </a:rPr>
              <a:t>ASSUMPTIONS</a:t>
            </a:r>
            <a:endParaRPr lang="en-IN" sz="2800" b="1" u="sng" dirty="0">
              <a:latin typeface="Century" panose="02040604050505020304" pitchFamily="18" charset="0"/>
            </a:endParaRPr>
          </a:p>
        </p:txBody>
      </p:sp>
      <p:sp>
        <p:nvSpPr>
          <p:cNvPr id="6" name="TextBox 5">
            <a:extLst>
              <a:ext uri="{FF2B5EF4-FFF2-40B4-BE49-F238E27FC236}">
                <a16:creationId xmlns:a16="http://schemas.microsoft.com/office/drawing/2014/main" id="{BF266B6D-3946-43BA-9E15-A8F1CB450681}"/>
              </a:ext>
            </a:extLst>
          </p:cNvPr>
          <p:cNvSpPr txBox="1"/>
          <p:nvPr/>
        </p:nvSpPr>
        <p:spPr>
          <a:xfrm>
            <a:off x="301558" y="1284051"/>
            <a:ext cx="7169286" cy="3170099"/>
          </a:xfrm>
          <a:prstGeom prst="rect">
            <a:avLst/>
          </a:prstGeom>
          <a:noFill/>
        </p:spPr>
        <p:txBody>
          <a:bodyPr wrap="square">
            <a:spAutoFit/>
          </a:bodyPr>
          <a:lstStyle/>
          <a:p>
            <a:pPr algn="just">
              <a:spcBef>
                <a:spcPts val="1200"/>
              </a:spcBef>
            </a:pPr>
            <a:r>
              <a:rPr lang="en-IN" sz="1900" dirty="0">
                <a:solidFill>
                  <a:srgbClr val="000000"/>
                </a:solidFill>
                <a:latin typeface="Century" panose="02040604050505020304" pitchFamily="18" charset="0"/>
                <a:ea typeface="Times New Roman" panose="02020603050405020304" pitchFamily="18" charset="0"/>
                <a:cs typeface="Helvetica" panose="020B0604020202020204" pitchFamily="34" charset="0"/>
              </a:rPr>
              <a:t>        </a:t>
            </a: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Based upon the analysis, the following assumptions (recommendations to the online seller) are presented for the online sellers to make online shopping more popular, convenient, reliable and trustworthy.</a:t>
            </a:r>
          </a:p>
          <a:p>
            <a:pPr marL="285750" indent="-285750" algn="just">
              <a:spcBef>
                <a:spcPts val="1200"/>
              </a:spcBef>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Transaction security and consumers data safety are principal concerns of online customers purchasing products or services online. Therefore, online vendors can assure their consumers' by offering personal information privacy, protection policy and guarantee for transaction security by improving their technological systems.</a:t>
            </a:r>
            <a:endParaRPr lang="en-IN" sz="1900" dirty="0">
              <a:solidFill>
                <a:srgbClr val="000000"/>
              </a:solidFill>
              <a:latin typeface="Century" panose="02040604050505020304" pitchFamily="18"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D6608160-972C-4AAE-87C7-0AE9A8ED9725}"/>
              </a:ext>
            </a:extLst>
          </p:cNvPr>
          <p:cNvSpPr txBox="1"/>
          <p:nvPr/>
        </p:nvSpPr>
        <p:spPr>
          <a:xfrm>
            <a:off x="301558" y="4883285"/>
            <a:ext cx="7266562" cy="1477328"/>
          </a:xfrm>
          <a:prstGeom prst="rect">
            <a:avLst/>
          </a:prstGeom>
          <a:noFill/>
        </p:spPr>
        <p:txBody>
          <a:bodyPr wrap="square" rtlCol="0">
            <a:spAutoFit/>
          </a:bodyPr>
          <a:lstStyle/>
          <a:p>
            <a:pPr marL="285750" indent="-285750" algn="just">
              <a:spcBef>
                <a:spcPts val="1200"/>
              </a:spcBef>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Retailers should be careful about the annoying factors of online shopping such as being unable to access the website, long delays in completing online orders, inconsistencies in the items available online, mistakes in filling orders, and the hassle of returning goods.</a:t>
            </a:r>
          </a:p>
        </p:txBody>
      </p:sp>
      <p:pic>
        <p:nvPicPr>
          <p:cNvPr id="3" name="Picture 2">
            <a:extLst>
              <a:ext uri="{FF2B5EF4-FFF2-40B4-BE49-F238E27FC236}">
                <a16:creationId xmlns:a16="http://schemas.microsoft.com/office/drawing/2014/main" id="{7AC07657-1DD5-42B6-9E0E-CAD58D76A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6720" y="517621"/>
            <a:ext cx="3499297" cy="5419539"/>
          </a:xfrm>
          <a:prstGeom prst="rect">
            <a:avLst/>
          </a:prstGeom>
        </p:spPr>
      </p:pic>
    </p:spTree>
    <p:extLst>
      <p:ext uri="{BB962C8B-B14F-4D97-AF65-F5344CB8AC3E}">
        <p14:creationId xmlns:p14="http://schemas.microsoft.com/office/powerpoint/2010/main" val="3508292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6D24B6-2B4A-4B5E-8D59-9527EDD12AFA}"/>
              </a:ext>
            </a:extLst>
          </p:cNvPr>
          <p:cNvSpPr txBox="1"/>
          <p:nvPr/>
        </p:nvSpPr>
        <p:spPr>
          <a:xfrm>
            <a:off x="1050587" y="1177047"/>
            <a:ext cx="10097310" cy="5062924"/>
          </a:xfrm>
          <a:prstGeom prst="rect">
            <a:avLst/>
          </a:prstGeom>
          <a:noFill/>
        </p:spPr>
        <p:txBody>
          <a:bodyPr wrap="square">
            <a:spAutoFit/>
          </a:bodyPr>
          <a:lstStyle/>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Online sellers can be more concerned about delivery times, delivery charge and product return policies. They can make it easier, quicker and reliable, so that consumers can enjoy the online shopping experience and they likes to shop in the particular websites regularly.</a:t>
            </a:r>
          </a:p>
          <a:p>
            <a:pPr marL="342900" indent="-342900" algn="just">
              <a:buFont typeface="Wingdings" panose="05000000000000000000" pitchFamily="2" charset="2"/>
              <a:buChar char="Ø"/>
            </a:pPr>
            <a:endParaRPr lang="en-IN" sz="1900" dirty="0">
              <a:solidFill>
                <a:srgbClr val="000000"/>
              </a:solidFill>
              <a:latin typeface="Century" panose="02040604050505020304" pitchFamily="18" charset="0"/>
              <a:ea typeface="Calibri" panose="020F0502020204030204" pitchFamily="34" charset="0"/>
              <a:cs typeface="Helvetica" panose="020B0604020202020204" pitchFamily="34" charset="0"/>
            </a:endParaRPr>
          </a:p>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The respondents thought that products' mixing up and find different product at delivery time which is the main inhibition of online shopping, so that the sellers must be very cautious when it comes to delivery.</a:t>
            </a:r>
          </a:p>
          <a:p>
            <a:pPr algn="just"/>
            <a:endPar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endParaRPr>
          </a:p>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Getting feedbacks from the customers is also on of the important thing to improve the sales of the company. The e-retailer wants to keep the customer happy in order to build the successful business, but they easily fall into a trap of assuming that the customers will give feedback without being prompted. If the e-retailers are doing something wrong, most of the customers won’t complain, they will just go elsewhere. So, it is important to ask customers how they really feel about their services.</a:t>
            </a:r>
          </a:p>
          <a:p>
            <a:pPr marL="342900" indent="-342900" algn="just">
              <a:buFont typeface="Wingdings" panose="05000000000000000000" pitchFamily="2" charset="2"/>
              <a:buChar char="Ø"/>
            </a:pPr>
            <a:endParaRPr lang="en-IN" sz="19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endParaRPr>
          </a:p>
          <a:p>
            <a:pPr algn="just"/>
            <a:endParaRPr lang="en-IN" sz="1900" dirty="0">
              <a:latin typeface="Century" panose="02040604050505020304" pitchFamily="18" charset="0"/>
            </a:endParaRPr>
          </a:p>
        </p:txBody>
      </p:sp>
    </p:spTree>
    <p:extLst>
      <p:ext uri="{BB962C8B-B14F-4D97-AF65-F5344CB8AC3E}">
        <p14:creationId xmlns:p14="http://schemas.microsoft.com/office/powerpoint/2010/main" val="3600643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1E1DC4-7924-43DC-B94C-8BA26893F810}"/>
              </a:ext>
            </a:extLst>
          </p:cNvPr>
          <p:cNvSpPr txBox="1"/>
          <p:nvPr/>
        </p:nvSpPr>
        <p:spPr>
          <a:xfrm>
            <a:off x="4241260" y="166407"/>
            <a:ext cx="4212076" cy="523220"/>
          </a:xfrm>
          <a:prstGeom prst="rect">
            <a:avLst/>
          </a:prstGeom>
          <a:noFill/>
        </p:spPr>
        <p:txBody>
          <a:bodyPr wrap="square" rtlCol="0">
            <a:spAutoFit/>
          </a:bodyPr>
          <a:lstStyle/>
          <a:p>
            <a:pPr algn="ctr"/>
            <a:r>
              <a:rPr lang="en-US" sz="2800" b="1" u="sng" dirty="0">
                <a:latin typeface="Century" panose="02040604050505020304" pitchFamily="18" charset="0"/>
              </a:rPr>
              <a:t>CONCLUSION</a:t>
            </a:r>
            <a:endParaRPr lang="en-IN" sz="2800" b="1" u="sng" dirty="0">
              <a:latin typeface="Century" panose="02040604050505020304" pitchFamily="18" charset="0"/>
            </a:endParaRPr>
          </a:p>
        </p:txBody>
      </p:sp>
      <p:sp>
        <p:nvSpPr>
          <p:cNvPr id="5" name="TextBox 4">
            <a:extLst>
              <a:ext uri="{FF2B5EF4-FFF2-40B4-BE49-F238E27FC236}">
                <a16:creationId xmlns:a16="http://schemas.microsoft.com/office/drawing/2014/main" id="{71718B38-8D7A-4DB4-9756-B6428FB1FABE}"/>
              </a:ext>
            </a:extLst>
          </p:cNvPr>
          <p:cNvSpPr txBox="1"/>
          <p:nvPr/>
        </p:nvSpPr>
        <p:spPr>
          <a:xfrm>
            <a:off x="1254868" y="2589029"/>
            <a:ext cx="10184860" cy="2763064"/>
          </a:xfrm>
          <a:prstGeom prst="rect">
            <a:avLst/>
          </a:prstGeom>
          <a:noFill/>
        </p:spPr>
        <p:txBody>
          <a:bodyPr wrap="square" rtlCol="0">
            <a:spAutoFit/>
          </a:bodyPr>
          <a:lstStyle/>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endParaRPr lang="en-IN" dirty="0"/>
          </a:p>
        </p:txBody>
      </p:sp>
      <p:sp>
        <p:nvSpPr>
          <p:cNvPr id="6" name="TextBox 5">
            <a:extLst>
              <a:ext uri="{FF2B5EF4-FFF2-40B4-BE49-F238E27FC236}">
                <a16:creationId xmlns:a16="http://schemas.microsoft.com/office/drawing/2014/main" id="{CF076AB2-7C04-449C-9B93-61B9038CDB00}"/>
              </a:ext>
            </a:extLst>
          </p:cNvPr>
          <p:cNvSpPr txBox="1"/>
          <p:nvPr/>
        </p:nvSpPr>
        <p:spPr>
          <a:xfrm>
            <a:off x="363166" y="689627"/>
            <a:ext cx="11076562" cy="5647700"/>
          </a:xfrm>
          <a:prstGeom prst="rect">
            <a:avLst/>
          </a:prstGeom>
          <a:noFill/>
        </p:spPr>
        <p:txBody>
          <a:bodyPr wrap="square" rtlCol="0">
            <a:spAutoFit/>
          </a:bodyPr>
          <a:lstStyle/>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The endeavour of this study is to identify the motivating factors towards online shopping and in which e-retailer the customers likely to shop more. In this project we have investigated ecommerce quality in online businesses and develop new knowledge to understand the most important dimensions of E-retail factor for customer activation and retention.</a:t>
            </a:r>
          </a:p>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From the analysis it was found that consumers purchasing decisions were dependent on various factors. All these motives motivate consumers to purchase products through online. According to consumers' opinions, "time saving" is the most important motivating factor for online shopping.</a:t>
            </a:r>
            <a:endParaRPr lang="en-IN" sz="1900" dirty="0">
              <a:solidFill>
                <a:srgbClr val="000000"/>
              </a:solidFill>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After visualizing the data, I found Amazon is the best online store where the customers trust on buying products and it has positive impact on the customers. Also, amazon and flip kart have increased customers’ expectations. So, they are the best online retailer who makes the loyal customers and satisfies the customers.</a:t>
            </a:r>
            <a:endParaRPr lang="en-IN" sz="19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US" sz="1900" dirty="0">
                <a:latin typeface="Century" panose="02040604050505020304" pitchFamily="18" charset="0"/>
              </a:rPr>
              <a:t> </a:t>
            </a: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It was also observed that online shopping is not trustworthy and reliable to some consumers due to only online payment system and personal privacy. In addition, online security is a major concern for the consumer particularly in terms of fraud, privacy and hacking. So, the organizers should make up their organization for better sales.</a:t>
            </a:r>
          </a:p>
          <a:p>
            <a:pPr marL="285750" indent="-285750" algn="just">
              <a:buFont typeface="Wingdings" panose="05000000000000000000" pitchFamily="2" charset="2"/>
              <a:buChar char="Ø"/>
            </a:pPr>
            <a:r>
              <a:rPr lang="en-IN" sz="1900" dirty="0">
                <a:effectLst/>
                <a:latin typeface="Century" panose="02040604050505020304" pitchFamily="18" charset="0"/>
                <a:ea typeface="Calibri" panose="020F0502020204030204" pitchFamily="34" charset="0"/>
                <a:cs typeface="Times New Roman" panose="02020603050405020304" pitchFamily="18" charset="0"/>
              </a:rPr>
              <a:t>Customer satisfaction and customer trust appeared as the outcomes of overall e-retail factor. The results of the analysis showed that e-retail factor had a positive impact on customer satisfaction</a:t>
            </a:r>
            <a:endPar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p:txBody>
      </p:sp>
    </p:spTree>
    <p:extLst>
      <p:ext uri="{BB962C8B-B14F-4D97-AF65-F5344CB8AC3E}">
        <p14:creationId xmlns:p14="http://schemas.microsoft.com/office/powerpoint/2010/main" val="3058522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8EBB16-BF87-4556-B422-D4FECD5A5331}"/>
              </a:ext>
            </a:extLst>
          </p:cNvPr>
          <p:cNvSpPr txBox="1"/>
          <p:nvPr/>
        </p:nvSpPr>
        <p:spPr>
          <a:xfrm>
            <a:off x="1570809" y="0"/>
            <a:ext cx="6093822" cy="5016758"/>
          </a:xfrm>
          <a:prstGeom prst="rect">
            <a:avLst/>
          </a:prstGeom>
          <a:noFill/>
        </p:spPr>
        <p:txBody>
          <a:bodyPr wrap="square">
            <a:spAutoFit/>
          </a:bodyPr>
          <a:lstStyle/>
          <a:p>
            <a:r>
              <a:rPr lang="en-US" sz="6600" dirty="0">
                <a:latin typeface="Arial Black" panose="020B0A04020102020204" pitchFamily="34" charset="0"/>
              </a:rPr>
              <a:t>          </a:t>
            </a:r>
            <a:r>
              <a:rPr lang="en-US" sz="6600" u="dottedHeavy" dirty="0">
                <a:solidFill>
                  <a:srgbClr val="FF0000"/>
                </a:solidFill>
                <a:latin typeface="Arial Black" panose="020B0A04020102020204" pitchFamily="34" charset="0"/>
              </a:rPr>
              <a:t>THANK</a:t>
            </a:r>
            <a:r>
              <a:rPr lang="en-US" dirty="0">
                <a:latin typeface="Arial Black" panose="020B0A04020102020204" pitchFamily="34" charset="0"/>
              </a:rPr>
              <a:t>                               </a:t>
            </a:r>
          </a:p>
          <a:p>
            <a:endParaRPr lang="en-US" dirty="0"/>
          </a:p>
          <a:p>
            <a:endParaRPr lang="en-US" dirty="0"/>
          </a:p>
          <a:p>
            <a:endParaRPr lang="en-US" dirty="0"/>
          </a:p>
          <a:p>
            <a:endParaRPr lang="en-US" dirty="0"/>
          </a:p>
          <a:p>
            <a:endParaRPr lang="en-US" dirty="0"/>
          </a:p>
          <a:p>
            <a:endParaRPr lang="en-US" dirty="0"/>
          </a:p>
          <a:p>
            <a:r>
              <a:rPr lang="en-US" sz="8000" dirty="0">
                <a:latin typeface="Arial Black" panose="020B0A04020102020204" pitchFamily="34" charset="0"/>
              </a:rPr>
              <a:t> YOU</a:t>
            </a:r>
            <a:endParaRPr lang="en-IN" sz="8000" dirty="0">
              <a:latin typeface="Arial Black" panose="020B0A04020102020204" pitchFamily="34" charset="0"/>
            </a:endParaRPr>
          </a:p>
        </p:txBody>
      </p:sp>
      <p:pic>
        <p:nvPicPr>
          <p:cNvPr id="5" name="Picture 4">
            <a:extLst>
              <a:ext uri="{FF2B5EF4-FFF2-40B4-BE49-F238E27FC236}">
                <a16:creationId xmlns:a16="http://schemas.microsoft.com/office/drawing/2014/main" id="{DF32D268-47BA-4E4A-9CDB-74A9218E0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1554" y="2362051"/>
            <a:ext cx="4701286" cy="1672739"/>
          </a:xfrm>
          <a:prstGeom prst="rect">
            <a:avLst/>
          </a:prstGeom>
        </p:spPr>
      </p:pic>
    </p:spTree>
    <p:extLst>
      <p:ext uri="{BB962C8B-B14F-4D97-AF65-F5344CB8AC3E}">
        <p14:creationId xmlns:p14="http://schemas.microsoft.com/office/powerpoint/2010/main" val="1339982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A36184-6CD6-4355-A25D-3921B95BACBB}"/>
              </a:ext>
            </a:extLst>
          </p:cNvPr>
          <p:cNvSpPr txBox="1"/>
          <p:nvPr/>
        </p:nvSpPr>
        <p:spPr>
          <a:xfrm>
            <a:off x="2817796" y="166667"/>
            <a:ext cx="6097604" cy="5710346"/>
          </a:xfrm>
          <a:prstGeom prst="rect">
            <a:avLst/>
          </a:prstGeom>
          <a:noFill/>
        </p:spPr>
        <p:txBody>
          <a:bodyPr wrap="square">
            <a:spAutoFit/>
          </a:bodyPr>
          <a:lstStyle/>
          <a:p>
            <a:pPr algn="just">
              <a:lnSpc>
                <a:spcPct val="107000"/>
              </a:lnSpc>
              <a:spcAft>
                <a:spcPts val="800"/>
              </a:spcAft>
            </a:pP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   </a:t>
            </a:r>
            <a:r>
              <a:rPr lang="en-IN" sz="1800" dirty="0">
                <a:solidFill>
                  <a:schemeClr val="tx1">
                    <a:lumMod val="95000"/>
                    <a:lumOff val="5000"/>
                  </a:schemeClr>
                </a:solidFill>
                <a:effectLst/>
                <a:latin typeface="Arial Black" panose="020B0A04020102020204" pitchFamily="34" charset="0"/>
                <a:ea typeface="Calibri" panose="020F0502020204030204" pitchFamily="34" charset="0"/>
                <a:cs typeface="Times New Roman" panose="02020603050405020304" pitchFamily="18" charset="0"/>
              </a:rPr>
              <a:t>  PROBLEM UNDERSTANDING:</a:t>
            </a:r>
          </a:p>
          <a:p>
            <a:pPr marL="285750" indent="-285750" algn="just">
              <a:lnSpc>
                <a:spcPct val="107000"/>
              </a:lnSpc>
              <a:spcAft>
                <a:spcPts val="800"/>
              </a:spcAft>
              <a:buFont typeface="Wingdings" panose="05000000000000000000" pitchFamily="2" charset="2"/>
              <a:buChar char="v"/>
            </a:pPr>
            <a:endPar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v"/>
            </a:pP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problem statement examined how customers form expectations on technology based self-service quality and suggested five main attributes of ecommerce store quality, that are </a:t>
            </a: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service quality, system quality, information quality, trust and net benefit. </a:t>
            </a:r>
          </a:p>
          <a:p>
            <a:pPr marL="285750" indent="-285750" algn="just">
              <a:lnSpc>
                <a:spcPct val="107000"/>
              </a:lnSpc>
              <a:spcAft>
                <a:spcPts val="800"/>
              </a:spcAft>
              <a:buFont typeface="Wingdings" panose="05000000000000000000" pitchFamily="2" charset="2"/>
              <a:buChar char="v"/>
            </a:pPr>
            <a:r>
              <a:rPr lang="en-IN" sz="18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Many businesses focus on customer loyalty 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problem.</a:t>
            </a:r>
            <a:endParaRPr lang="en-IN" sz="1800"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val="140937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72394-AC4B-4970-A8DA-E1FE530F7F13}"/>
              </a:ext>
            </a:extLst>
          </p:cNvPr>
          <p:cNvSpPr>
            <a:spLocks noGrp="1"/>
          </p:cNvSpPr>
          <p:nvPr>
            <p:ph type="title"/>
          </p:nvPr>
        </p:nvSpPr>
        <p:spPr>
          <a:xfrm>
            <a:off x="1097280" y="286603"/>
            <a:ext cx="10058400" cy="1821598"/>
          </a:xfrm>
        </p:spPr>
        <p:txBody>
          <a:bodyPr>
            <a:normAutofit fontScale="90000"/>
          </a:bodyPr>
          <a:lstStyle/>
          <a:p>
            <a:r>
              <a:rPr lang="en-IN" sz="2800" b="1" dirty="0">
                <a:effectLst/>
                <a:latin typeface="Arial Black" panose="020B0A04020102020204" pitchFamily="34" charset="0"/>
                <a:ea typeface="Calibri" panose="020F0502020204030204" pitchFamily="34" charset="0"/>
                <a:cs typeface="Times New Roman" panose="02020603050405020304" pitchFamily="18" charset="0"/>
              </a:rPr>
              <a:t>What is Customer Retention?</a:t>
            </a:r>
            <a:br>
              <a:rPr lang="en-IN" sz="2800" b="1" dirty="0">
                <a:effectLst/>
                <a:latin typeface="Arial Black" panose="020B0A04020102020204" pitchFamily="34" charset="0"/>
                <a:ea typeface="Calibri" panose="020F0502020204030204" pitchFamily="34" charset="0"/>
                <a:cs typeface="Times New Roman" panose="02020603050405020304" pitchFamily="18" charset="0"/>
              </a:rPr>
            </a:br>
            <a:br>
              <a:rPr lang="en-IN" sz="2800" b="1" dirty="0">
                <a:effectLst/>
                <a:latin typeface="Arial Black" panose="020B0A04020102020204" pitchFamily="34" charset="0"/>
                <a:ea typeface="Calibri" panose="020F0502020204030204" pitchFamily="34" charset="0"/>
                <a:cs typeface="Times New Roman" panose="02020603050405020304" pitchFamily="18" charset="0"/>
              </a:rPr>
            </a:br>
            <a:r>
              <a:rPr lang="en-IN" sz="20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 </a:t>
            </a:r>
            <a:r>
              <a:rPr lang="en-IN" sz="2200"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rPr>
              <a:t>The customer retention is the process of engaging existing customers to continue buying products or services from their business. The goal of customer retention is retaining as many as customer as possible in the company</a:t>
            </a:r>
            <a:br>
              <a:rPr lang="en-IN" sz="2200"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rPr>
            </a:br>
            <a:endParaRPr lang="en-IN" sz="2000" dirty="0"/>
          </a:p>
        </p:txBody>
      </p:sp>
      <p:pic>
        <p:nvPicPr>
          <p:cNvPr id="5" name="Content Placeholder 4">
            <a:extLst>
              <a:ext uri="{FF2B5EF4-FFF2-40B4-BE49-F238E27FC236}">
                <a16:creationId xmlns:a16="http://schemas.microsoft.com/office/drawing/2014/main" id="{E1BEBA7E-C3BD-4B6F-A4D8-16CD38E317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311400"/>
            <a:ext cx="3886844" cy="3886844"/>
          </a:xfrm>
        </p:spPr>
      </p:pic>
      <p:pic>
        <p:nvPicPr>
          <p:cNvPr id="7" name="Picture 6">
            <a:extLst>
              <a:ext uri="{FF2B5EF4-FFF2-40B4-BE49-F238E27FC236}">
                <a16:creationId xmlns:a16="http://schemas.microsoft.com/office/drawing/2014/main" id="{A8579BCB-12DA-4758-B6FB-49F4DB57F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4439" y="2202287"/>
            <a:ext cx="4484074" cy="3886844"/>
          </a:xfrm>
          <a:prstGeom prst="rect">
            <a:avLst/>
          </a:prstGeom>
        </p:spPr>
      </p:pic>
    </p:spTree>
    <p:extLst>
      <p:ext uri="{BB962C8B-B14F-4D97-AF65-F5344CB8AC3E}">
        <p14:creationId xmlns:p14="http://schemas.microsoft.com/office/powerpoint/2010/main" val="3554866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BDF03-9F18-4A72-9168-02757107D868}"/>
              </a:ext>
            </a:extLst>
          </p:cNvPr>
          <p:cNvSpPr>
            <a:spLocks noGrp="1"/>
          </p:cNvSpPr>
          <p:nvPr>
            <p:ph type="title"/>
          </p:nvPr>
        </p:nvSpPr>
        <p:spPr/>
        <p:txBody>
          <a:bodyPr>
            <a:normAutofit/>
          </a:bodyPr>
          <a:lstStyle/>
          <a:p>
            <a:r>
              <a:rPr lang="en-IN" sz="3200" b="1" spc="5" dirty="0">
                <a:effectLst/>
                <a:latin typeface="Arial Black" panose="020B0A04020102020204" pitchFamily="34" charset="0"/>
                <a:ea typeface="Calibri" panose="020F0502020204030204" pitchFamily="34" charset="0"/>
                <a:cs typeface="Open Sans" panose="020B0606030504020204" pitchFamily="34" charset="0"/>
              </a:rPr>
              <a:t>Why is Customer Retention Important?</a:t>
            </a:r>
            <a:br>
              <a:rPr lang="en-IN" sz="3200" b="1" spc="5" dirty="0">
                <a:effectLst/>
                <a:latin typeface="Arial Black" panose="020B0A04020102020204" pitchFamily="34" charset="0"/>
                <a:ea typeface="Calibri" panose="020F0502020204030204" pitchFamily="34" charset="0"/>
                <a:cs typeface="Open Sans" panose="020B0606030504020204" pitchFamily="34" charset="0"/>
              </a:rPr>
            </a:br>
            <a:endParaRPr lang="en-IN" sz="32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793BB14-1320-429A-B3D9-9F390C7BB838}"/>
              </a:ext>
            </a:extLst>
          </p:cNvPr>
          <p:cNvSpPr>
            <a:spLocks noGrp="1"/>
          </p:cNvSpPr>
          <p:nvPr>
            <p:ph sz="half" idx="1"/>
          </p:nvPr>
        </p:nvSpPr>
        <p:spPr>
          <a:xfrm>
            <a:off x="128789" y="1854558"/>
            <a:ext cx="6246253" cy="4443211"/>
          </a:xfrm>
        </p:spPr>
        <p:txBody>
          <a:bodyPr>
            <a:normAutofit lnSpcReduction="10000"/>
          </a:bodyPr>
          <a:lstStyle/>
          <a:p>
            <a:pPr marL="342900" lvl="0" indent="-342900">
              <a:lnSpc>
                <a:spcPct val="107000"/>
              </a:lnSpc>
              <a:buFont typeface="Wingdings" panose="05000000000000000000" pitchFamily="2" charset="2"/>
              <a:buChar char=""/>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Customer retention is an express route to a business’ financial success. It allows the companies to build long term, meaningful relationships with customers.</a:t>
            </a:r>
            <a:endPar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It </a:t>
            </a: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empowers customers to share feedback with the company team.</a:t>
            </a:r>
          </a:p>
          <a:p>
            <a:pPr marL="342900" lvl="0" indent="-342900">
              <a:lnSpc>
                <a:spcPct val="107000"/>
              </a:lnSpc>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helps you understand how loyal and satisfied your customers are, how strong your customer service is, and your products are really worth their money or not.</a:t>
            </a:r>
          </a:p>
          <a:p>
            <a:pPr marL="342900" lvl="0" indent="-342900">
              <a:lnSpc>
                <a:spcPct val="107000"/>
              </a:lnSpc>
              <a:spcAft>
                <a:spcPts val="800"/>
              </a:spcAf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enhances the brand reputation and understands future needs of the customers.</a:t>
            </a:r>
          </a:p>
          <a:p>
            <a:endParaRPr lang="en-IN" dirty="0"/>
          </a:p>
        </p:txBody>
      </p:sp>
      <p:pic>
        <p:nvPicPr>
          <p:cNvPr id="6" name="Content Placeholder 5">
            <a:extLst>
              <a:ext uri="{FF2B5EF4-FFF2-40B4-BE49-F238E27FC236}">
                <a16:creationId xmlns:a16="http://schemas.microsoft.com/office/drawing/2014/main" id="{D5DA237C-F2A5-4556-9D5D-A05F66A59C5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87144" y="2125014"/>
            <a:ext cx="4638675" cy="3812147"/>
          </a:xfrm>
        </p:spPr>
      </p:pic>
    </p:spTree>
    <p:extLst>
      <p:ext uri="{BB962C8B-B14F-4D97-AF65-F5344CB8AC3E}">
        <p14:creationId xmlns:p14="http://schemas.microsoft.com/office/powerpoint/2010/main" val="173478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0ECA84-8458-46C6-94E9-93AA30AD2947}"/>
              </a:ext>
            </a:extLst>
          </p:cNvPr>
          <p:cNvSpPr txBox="1"/>
          <p:nvPr/>
        </p:nvSpPr>
        <p:spPr>
          <a:xfrm>
            <a:off x="690665" y="700391"/>
            <a:ext cx="6001966" cy="523220"/>
          </a:xfrm>
          <a:prstGeom prst="rect">
            <a:avLst/>
          </a:prstGeom>
          <a:noFill/>
        </p:spPr>
        <p:txBody>
          <a:bodyPr wrap="square" rtlCol="0">
            <a:spAutoFit/>
          </a:bodyPr>
          <a:lstStyle/>
          <a:p>
            <a:r>
              <a:rPr lang="en-US" sz="2800" b="1" dirty="0">
                <a:latin typeface="Century" panose="02040604050505020304" pitchFamily="18" charset="0"/>
              </a:rPr>
              <a:t>Benefits of Customer Retention:</a:t>
            </a:r>
            <a:endParaRPr lang="en-IN" sz="2800" b="1" dirty="0">
              <a:latin typeface="Century" panose="02040604050505020304" pitchFamily="18" charset="0"/>
            </a:endParaRPr>
          </a:p>
        </p:txBody>
      </p:sp>
      <p:sp>
        <p:nvSpPr>
          <p:cNvPr id="8" name="TextBox 7">
            <a:extLst>
              <a:ext uri="{FF2B5EF4-FFF2-40B4-BE49-F238E27FC236}">
                <a16:creationId xmlns:a16="http://schemas.microsoft.com/office/drawing/2014/main" id="{20126234-522B-4B8B-BEB8-860B3F6E7609}"/>
              </a:ext>
            </a:extLst>
          </p:cNvPr>
          <p:cNvSpPr txBox="1"/>
          <p:nvPr/>
        </p:nvSpPr>
        <p:spPr>
          <a:xfrm>
            <a:off x="914400" y="1420238"/>
            <a:ext cx="5181600" cy="3893374"/>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Bernard MT Condensed" panose="02050806060905020404" pitchFamily="18" charset="0"/>
              </a:rPr>
              <a:t>Retention is more cost </a:t>
            </a:r>
            <a:r>
              <a:rPr lang="en-US" sz="1900" dirty="0">
                <a:solidFill>
                  <a:schemeClr val="tx1">
                    <a:lumMod val="95000"/>
                    <a:lumOff val="5000"/>
                  </a:schemeClr>
                </a:solidFill>
                <a:latin typeface="Bernard MT Condensed" panose="02050806060905020404" pitchFamily="18" charset="0"/>
              </a:rPr>
              <a:t>e</a:t>
            </a:r>
            <a:r>
              <a:rPr lang="en-US" sz="1900" i="0" dirty="0">
                <a:solidFill>
                  <a:schemeClr val="tx1">
                    <a:lumMod val="95000"/>
                    <a:lumOff val="5000"/>
                  </a:schemeClr>
                </a:solidFill>
                <a:effectLst/>
                <a:latin typeface="Bernard MT Condensed" panose="02050806060905020404" pitchFamily="18" charset="0"/>
              </a:rPr>
              <a:t>ffective than acquisition.</a:t>
            </a:r>
          </a:p>
          <a:p>
            <a:pPr marL="342900" indent="-342900" algn="just">
              <a:buFont typeface="Wingdings" panose="05000000000000000000" pitchFamily="2" charset="2"/>
              <a:buChar char="ü"/>
            </a:pPr>
            <a:endParaRPr lang="en-US" sz="1900" i="0" dirty="0">
              <a:solidFill>
                <a:schemeClr val="tx1">
                  <a:lumMod val="95000"/>
                  <a:lumOff val="5000"/>
                </a:schemeClr>
              </a:solidFill>
              <a:effectLst/>
              <a:latin typeface="Bernard MT Condensed" panose="02050806060905020404" pitchFamily="18" charset="0"/>
            </a:endParaRPr>
          </a:p>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Bernard MT Condensed" panose="02050806060905020404" pitchFamily="18" charset="0"/>
              </a:rPr>
              <a:t>Loyal customers provide excellent word of mouth referrals.</a:t>
            </a:r>
          </a:p>
          <a:p>
            <a:pPr marL="342900" indent="-342900" algn="just">
              <a:buFont typeface="Wingdings" panose="05000000000000000000" pitchFamily="2" charset="2"/>
              <a:buChar char="ü"/>
            </a:pPr>
            <a:endParaRPr lang="en-US" sz="1900" dirty="0">
              <a:solidFill>
                <a:schemeClr val="tx1">
                  <a:lumMod val="95000"/>
                  <a:lumOff val="5000"/>
                </a:schemeClr>
              </a:solidFill>
              <a:latin typeface="Bernard MT Condensed" panose="02050806060905020404" pitchFamily="18" charset="0"/>
            </a:endParaRPr>
          </a:p>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Bernard MT Condensed" panose="02050806060905020404" pitchFamily="18" charset="0"/>
              </a:rPr>
              <a:t>Return customers are more profitable.</a:t>
            </a:r>
          </a:p>
          <a:p>
            <a:pPr marL="342900" indent="-342900" algn="just">
              <a:buFont typeface="Wingdings" panose="05000000000000000000" pitchFamily="2" charset="2"/>
              <a:buChar char="ü"/>
            </a:pPr>
            <a:endParaRPr lang="en-US" sz="1900" i="0" dirty="0">
              <a:solidFill>
                <a:schemeClr val="tx1">
                  <a:lumMod val="95000"/>
                  <a:lumOff val="5000"/>
                </a:schemeClr>
              </a:solidFill>
              <a:effectLst/>
              <a:latin typeface="Arial Narrow" panose="020B0606020202030204" pitchFamily="34" charset="0"/>
            </a:endParaRPr>
          </a:p>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Bernard MT Condensed" panose="02050806060905020404" pitchFamily="18" charset="0"/>
              </a:rPr>
              <a:t>Regular customers provide more feedback.</a:t>
            </a:r>
            <a:endParaRPr lang="en-US" sz="1900" dirty="0">
              <a:solidFill>
                <a:schemeClr val="tx1">
                  <a:lumMod val="95000"/>
                  <a:lumOff val="5000"/>
                </a:schemeClr>
              </a:solidFill>
              <a:latin typeface="Bernard MT Condensed" panose="02050806060905020404" pitchFamily="18" charset="0"/>
            </a:endParaRPr>
          </a:p>
          <a:p>
            <a:pPr algn="just"/>
            <a:endParaRPr lang="en-US" sz="1900" i="0" dirty="0">
              <a:solidFill>
                <a:schemeClr val="tx1">
                  <a:lumMod val="95000"/>
                  <a:lumOff val="5000"/>
                </a:schemeClr>
              </a:solidFill>
              <a:effectLst/>
              <a:latin typeface="Bernard MT Condensed" panose="02050806060905020404" pitchFamily="18" charset="0"/>
            </a:endParaRPr>
          </a:p>
          <a:p>
            <a:pPr marL="342900" indent="-342900" algn="just">
              <a:buFont typeface="Wingdings" panose="05000000000000000000" pitchFamily="2" charset="2"/>
              <a:buChar char="ü"/>
            </a:pPr>
            <a:r>
              <a:rPr lang="en-US" sz="1900" b="0" i="0" dirty="0">
                <a:solidFill>
                  <a:schemeClr val="tx1">
                    <a:lumMod val="95000"/>
                    <a:lumOff val="5000"/>
                  </a:schemeClr>
                </a:solidFill>
                <a:effectLst/>
                <a:latin typeface="Bernard MT Condensed" panose="02050806060905020404" pitchFamily="18" charset="0"/>
              </a:rPr>
              <a:t>Your brand will stand out from the crowd.</a:t>
            </a:r>
          </a:p>
          <a:p>
            <a:pPr marL="342900" indent="-342900" algn="just">
              <a:buFont typeface="Wingdings" panose="05000000000000000000" pitchFamily="2" charset="2"/>
              <a:buChar char="ü"/>
            </a:pPr>
            <a:endParaRPr lang="en-US" sz="1900" dirty="0">
              <a:solidFill>
                <a:schemeClr val="tx1">
                  <a:lumMod val="95000"/>
                  <a:lumOff val="5000"/>
                </a:schemeClr>
              </a:solidFill>
              <a:latin typeface="Bernard MT Condensed" panose="02050806060905020404" pitchFamily="18" charset="0"/>
            </a:endParaRPr>
          </a:p>
          <a:p>
            <a:pPr marL="342900" indent="-342900" algn="just">
              <a:buFont typeface="Wingdings" panose="05000000000000000000" pitchFamily="2" charset="2"/>
              <a:buChar char="ü"/>
            </a:pPr>
            <a:r>
              <a:rPr lang="en-US" sz="1900" b="0" i="0" dirty="0">
                <a:solidFill>
                  <a:schemeClr val="tx1">
                    <a:lumMod val="95000"/>
                    <a:lumOff val="5000"/>
                  </a:schemeClr>
                </a:solidFill>
                <a:effectLst/>
                <a:latin typeface="Bernard MT Condensed" panose="02050806060905020404" pitchFamily="18" charset="0"/>
              </a:rPr>
              <a:t>Customers will explore your brand.</a:t>
            </a:r>
          </a:p>
          <a:p>
            <a:pPr marL="342900" indent="-342900" algn="just">
              <a:buFont typeface="Wingdings" panose="05000000000000000000" pitchFamily="2" charset="2"/>
              <a:buChar char="ü"/>
            </a:pPr>
            <a:endParaRPr lang="en-IN" sz="1900" dirty="0">
              <a:latin typeface="Century" panose="02040604050505020304" pitchFamily="18" charset="0"/>
            </a:endParaRPr>
          </a:p>
        </p:txBody>
      </p:sp>
      <p:pic>
        <p:nvPicPr>
          <p:cNvPr id="4" name="Picture 3">
            <a:extLst>
              <a:ext uri="{FF2B5EF4-FFF2-40B4-BE49-F238E27FC236}">
                <a16:creationId xmlns:a16="http://schemas.microsoft.com/office/drawing/2014/main" id="{9A38ED3D-2939-4C91-87D6-795A8DB37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9971" y="1488748"/>
            <a:ext cx="5629324" cy="4214468"/>
          </a:xfrm>
          <a:prstGeom prst="rect">
            <a:avLst/>
          </a:prstGeom>
        </p:spPr>
      </p:pic>
    </p:spTree>
    <p:extLst>
      <p:ext uri="{BB962C8B-B14F-4D97-AF65-F5344CB8AC3E}">
        <p14:creationId xmlns:p14="http://schemas.microsoft.com/office/powerpoint/2010/main" val="3873935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D7617079-FA0D-485D-A70D-59FBDF614574}"/>
              </a:ext>
            </a:extLst>
          </p:cNvPr>
          <p:cNvSpPr/>
          <p:nvPr/>
        </p:nvSpPr>
        <p:spPr>
          <a:xfrm>
            <a:off x="296214" y="1094704"/>
            <a:ext cx="2511380" cy="157122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000" dirty="0">
                <a:latin typeface="Arial Black" panose="020B0A04020102020204" pitchFamily="34" charset="0"/>
              </a:rPr>
              <a:t>IMPORT </a:t>
            </a:r>
          </a:p>
          <a:p>
            <a:pPr algn="ctr"/>
            <a:r>
              <a:rPr lang="en-IN" sz="2000" dirty="0">
                <a:latin typeface="Arial Black" panose="020B0A04020102020204" pitchFamily="34" charset="0"/>
              </a:rPr>
              <a:t>LIBRARIES</a:t>
            </a:r>
          </a:p>
        </p:txBody>
      </p:sp>
      <p:sp>
        <p:nvSpPr>
          <p:cNvPr id="3" name="Arrow: Right 2">
            <a:extLst>
              <a:ext uri="{FF2B5EF4-FFF2-40B4-BE49-F238E27FC236}">
                <a16:creationId xmlns:a16="http://schemas.microsoft.com/office/drawing/2014/main" id="{E642FB09-EFC4-4C83-8EA8-1AB907DAFF6A}"/>
              </a:ext>
            </a:extLst>
          </p:cNvPr>
          <p:cNvSpPr/>
          <p:nvPr/>
        </p:nvSpPr>
        <p:spPr>
          <a:xfrm>
            <a:off x="3400023" y="1648496"/>
            <a:ext cx="927278" cy="656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36621073-EDF2-4802-B8B8-8B82E4C19BD7}"/>
              </a:ext>
            </a:extLst>
          </p:cNvPr>
          <p:cNvSpPr/>
          <p:nvPr/>
        </p:nvSpPr>
        <p:spPr>
          <a:xfrm>
            <a:off x="4881094" y="998112"/>
            <a:ext cx="2975020" cy="17772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000" dirty="0">
                <a:latin typeface="Arial Black" panose="020B0A04020102020204" pitchFamily="34" charset="0"/>
              </a:rPr>
              <a:t>IMPORT</a:t>
            </a:r>
          </a:p>
          <a:p>
            <a:pPr algn="ctr"/>
            <a:r>
              <a:rPr lang="en-IN" sz="2000" dirty="0">
                <a:latin typeface="Arial Black" panose="020B0A04020102020204" pitchFamily="34" charset="0"/>
              </a:rPr>
              <a:t>DATASET</a:t>
            </a:r>
          </a:p>
        </p:txBody>
      </p:sp>
      <p:sp>
        <p:nvSpPr>
          <p:cNvPr id="6" name="Arrow: Right 5">
            <a:extLst>
              <a:ext uri="{FF2B5EF4-FFF2-40B4-BE49-F238E27FC236}">
                <a16:creationId xmlns:a16="http://schemas.microsoft.com/office/drawing/2014/main" id="{F3985CB5-D930-4CEF-B17E-6BDF579749BA}"/>
              </a:ext>
            </a:extLst>
          </p:cNvPr>
          <p:cNvSpPr/>
          <p:nvPr/>
        </p:nvSpPr>
        <p:spPr>
          <a:xfrm>
            <a:off x="8345511" y="1588866"/>
            <a:ext cx="978408" cy="7164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87723579-6B07-4643-838C-AE0D5CF4CB0A}"/>
              </a:ext>
            </a:extLst>
          </p:cNvPr>
          <p:cNvSpPr/>
          <p:nvPr/>
        </p:nvSpPr>
        <p:spPr>
          <a:xfrm>
            <a:off x="9672034" y="1197735"/>
            <a:ext cx="2331076" cy="15583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000" dirty="0">
                <a:latin typeface="Arial Black" panose="020B0A04020102020204" pitchFamily="34" charset="0"/>
              </a:rPr>
              <a:t>DATA </a:t>
            </a:r>
          </a:p>
          <a:p>
            <a:pPr algn="ctr"/>
            <a:r>
              <a:rPr lang="en-IN" sz="2000" dirty="0">
                <a:latin typeface="Arial Black" panose="020B0A04020102020204" pitchFamily="34" charset="0"/>
              </a:rPr>
              <a:t>PREPROC--ESSING</a:t>
            </a:r>
          </a:p>
        </p:txBody>
      </p:sp>
      <p:sp>
        <p:nvSpPr>
          <p:cNvPr id="8" name="Arrow: Right 7">
            <a:extLst>
              <a:ext uri="{FF2B5EF4-FFF2-40B4-BE49-F238E27FC236}">
                <a16:creationId xmlns:a16="http://schemas.microsoft.com/office/drawing/2014/main" id="{470C8DB5-1AAD-45F7-9C51-87385940DF6B}"/>
              </a:ext>
            </a:extLst>
          </p:cNvPr>
          <p:cNvSpPr/>
          <p:nvPr/>
        </p:nvSpPr>
        <p:spPr>
          <a:xfrm rot="5400000">
            <a:off x="10509162" y="3322749"/>
            <a:ext cx="1107583" cy="772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C21CBCD1-BC04-4C68-859E-7504E080572C}"/>
              </a:ext>
            </a:extLst>
          </p:cNvPr>
          <p:cNvSpPr/>
          <p:nvPr/>
        </p:nvSpPr>
        <p:spPr>
          <a:xfrm>
            <a:off x="9672034" y="4404574"/>
            <a:ext cx="2331076" cy="167425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000" dirty="0">
                <a:latin typeface="Arial Black" panose="020B0A04020102020204" pitchFamily="34" charset="0"/>
              </a:rPr>
              <a:t>FINDING NULL</a:t>
            </a:r>
          </a:p>
          <a:p>
            <a:pPr algn="ctr"/>
            <a:r>
              <a:rPr lang="en-IN" sz="2000" dirty="0">
                <a:latin typeface="Arial Black" panose="020B0A04020102020204" pitchFamily="34" charset="0"/>
              </a:rPr>
              <a:t>VALUES</a:t>
            </a:r>
          </a:p>
        </p:txBody>
      </p:sp>
      <p:sp>
        <p:nvSpPr>
          <p:cNvPr id="10" name="Arrow: Right 9">
            <a:extLst>
              <a:ext uri="{FF2B5EF4-FFF2-40B4-BE49-F238E27FC236}">
                <a16:creationId xmlns:a16="http://schemas.microsoft.com/office/drawing/2014/main" id="{479E425F-3E60-4F88-8F0B-84BAF8AC1CCB}"/>
              </a:ext>
            </a:extLst>
          </p:cNvPr>
          <p:cNvSpPr/>
          <p:nvPr/>
        </p:nvSpPr>
        <p:spPr>
          <a:xfrm rot="10800000">
            <a:off x="8193287" y="4883475"/>
            <a:ext cx="1130632" cy="7164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8A93FA65-9AA9-4BB2-96A3-962CCBF2C1D4}"/>
              </a:ext>
            </a:extLst>
          </p:cNvPr>
          <p:cNvSpPr/>
          <p:nvPr/>
        </p:nvSpPr>
        <p:spPr>
          <a:xfrm>
            <a:off x="4932631" y="4082602"/>
            <a:ext cx="2975020" cy="199622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000" dirty="0">
                <a:latin typeface="Arial Black" panose="020B0A04020102020204" pitchFamily="34" charset="0"/>
              </a:rPr>
              <a:t>VISUALIZATI--ON</a:t>
            </a:r>
          </a:p>
          <a:p>
            <a:pPr algn="ctr"/>
            <a:r>
              <a:rPr lang="en-IN" sz="2000" dirty="0">
                <a:latin typeface="Arial Black" panose="020B0A04020102020204" pitchFamily="34" charset="0"/>
              </a:rPr>
              <a:t>(EDA)</a:t>
            </a:r>
          </a:p>
        </p:txBody>
      </p:sp>
      <p:sp>
        <p:nvSpPr>
          <p:cNvPr id="12" name="Arrow: Right 11">
            <a:extLst>
              <a:ext uri="{FF2B5EF4-FFF2-40B4-BE49-F238E27FC236}">
                <a16:creationId xmlns:a16="http://schemas.microsoft.com/office/drawing/2014/main" id="{E399BFEA-F527-4F37-BE47-3764FFBAA50B}"/>
              </a:ext>
            </a:extLst>
          </p:cNvPr>
          <p:cNvSpPr/>
          <p:nvPr/>
        </p:nvSpPr>
        <p:spPr>
          <a:xfrm rot="10800000">
            <a:off x="3681534" y="4766614"/>
            <a:ext cx="1046838" cy="6282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FE0EF48E-A328-4145-B3BB-BFF0275F2CCB}"/>
              </a:ext>
            </a:extLst>
          </p:cNvPr>
          <p:cNvSpPr/>
          <p:nvPr/>
        </p:nvSpPr>
        <p:spPr>
          <a:xfrm>
            <a:off x="569011" y="3967215"/>
            <a:ext cx="2696278" cy="17316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b="1" dirty="0">
                <a:solidFill>
                  <a:schemeClr val="bg1"/>
                </a:solidFill>
                <a:latin typeface="Arial Black" panose="020B0A04020102020204" pitchFamily="34" charset="0"/>
              </a:rPr>
              <a:t>Label Encoding &amp; Checked for Correlation</a:t>
            </a:r>
            <a:endParaRPr lang="en-IN" sz="18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3016077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209657-B241-422C-A835-04D3DED4681D}"/>
              </a:ext>
            </a:extLst>
          </p:cNvPr>
          <p:cNvSpPr txBox="1"/>
          <p:nvPr/>
        </p:nvSpPr>
        <p:spPr>
          <a:xfrm>
            <a:off x="0" y="0"/>
            <a:ext cx="12093262" cy="2400657"/>
          </a:xfrm>
          <a:prstGeom prst="rect">
            <a:avLst/>
          </a:prstGeom>
          <a:noFill/>
        </p:spPr>
        <p:txBody>
          <a:bodyPr wrap="square">
            <a:spAutoFit/>
          </a:bodyPr>
          <a:lstStyle/>
          <a:p>
            <a:r>
              <a:rPr lang="en-US" sz="2400" b="1" dirty="0">
                <a:solidFill>
                  <a:schemeClr val="tx1">
                    <a:lumMod val="95000"/>
                    <a:lumOff val="5000"/>
                  </a:schemeClr>
                </a:solidFill>
                <a:latin typeface="Arial Black" panose="020B0A04020102020204" pitchFamily="34" charset="0"/>
              </a:rPr>
              <a:t>Exploratory Data Analysis (EDA) Steps</a:t>
            </a:r>
            <a:r>
              <a:rPr lang="en-US" sz="1800" b="1" dirty="0">
                <a:solidFill>
                  <a:schemeClr val="tx1">
                    <a:lumMod val="95000"/>
                    <a:lumOff val="5000"/>
                  </a:schemeClr>
                </a:solidFill>
                <a:latin typeface="Century" panose="02040604050505020304" pitchFamily="18" charset="0"/>
              </a:rPr>
              <a:t>:</a:t>
            </a:r>
          </a:p>
          <a:p>
            <a:endParaRPr lang="en-US" b="1" dirty="0">
              <a:solidFill>
                <a:schemeClr val="tx1">
                  <a:lumMod val="95000"/>
                  <a:lumOff val="5000"/>
                </a:schemeClr>
              </a:solidFill>
              <a:latin typeface="Century" panose="02040604050505020304" pitchFamily="18" charset="0"/>
            </a:endParaRPr>
          </a:p>
          <a:p>
            <a:pPr marL="342900" indent="-342900" algn="just">
              <a:buFont typeface="Wingdings" panose="05000000000000000000" pitchFamily="2" charset="2"/>
              <a:buChar char="Ø"/>
            </a:pPr>
            <a:r>
              <a:rPr lang="en-US" sz="1800" dirty="0">
                <a:solidFill>
                  <a:schemeClr val="tx1">
                    <a:lumMod val="95000"/>
                    <a:lumOff val="5000"/>
                  </a:schemeClr>
                </a:solidFill>
                <a:latin typeface="Century" panose="02040604050505020304" pitchFamily="18" charset="0"/>
              </a:rPr>
              <a:t>I have imported the dataset which was in excel format.</a:t>
            </a:r>
          </a:p>
          <a:p>
            <a:pPr marL="342900" indent="-342900" algn="just">
              <a:buFont typeface="Wingdings" panose="05000000000000000000" pitchFamily="2" charset="2"/>
              <a:buChar char="Ø"/>
            </a:pPr>
            <a:r>
              <a:rPr lang="en-US" sz="1800" dirty="0">
                <a:solidFill>
                  <a:schemeClr val="tx1">
                    <a:lumMod val="95000"/>
                    <a:lumOff val="5000"/>
                  </a:schemeClr>
                </a:solidFill>
                <a:latin typeface="Century" panose="02040604050505020304" pitchFamily="18" charset="0"/>
              </a:rPr>
              <a:t>Performed some of the statistical analysis like dimension of the dataset, data types, info, number of unique values, value counts etc.</a:t>
            </a:r>
          </a:p>
          <a:p>
            <a:pPr marL="342900" indent="-342900" algn="just">
              <a:buFont typeface="Wingdings" panose="05000000000000000000" pitchFamily="2" charset="2"/>
              <a:buChar char="Ø"/>
            </a:pPr>
            <a:r>
              <a:rPr lang="en-US" sz="1800" dirty="0">
                <a:solidFill>
                  <a:schemeClr val="tx1">
                    <a:lumMod val="95000"/>
                    <a:lumOff val="5000"/>
                  </a:schemeClr>
                </a:solidFill>
                <a:latin typeface="Century" panose="02040604050505020304" pitchFamily="18" charset="0"/>
              </a:rPr>
              <a:t>The column names in the dataset were not in the proper format so, I have renamed them for better understanding. And the columns after renaming them is as below.</a:t>
            </a:r>
          </a:p>
          <a:p>
            <a:endParaRPr lang="en-IN" sz="1800" b="1" dirty="0">
              <a:solidFill>
                <a:schemeClr val="tx1">
                  <a:lumMod val="95000"/>
                  <a:lumOff val="5000"/>
                </a:schemeClr>
              </a:solidFill>
              <a:latin typeface="Century" panose="02040604050505020304" pitchFamily="18" charset="0"/>
            </a:endParaRPr>
          </a:p>
        </p:txBody>
      </p:sp>
      <p:pic>
        <p:nvPicPr>
          <p:cNvPr id="5" name="Picture 4">
            <a:extLst>
              <a:ext uri="{FF2B5EF4-FFF2-40B4-BE49-F238E27FC236}">
                <a16:creationId xmlns:a16="http://schemas.microsoft.com/office/drawing/2014/main" id="{7471C9A6-82B4-4977-8C97-26F9D61D3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02" y="2400657"/>
            <a:ext cx="11612596" cy="3700478"/>
          </a:xfrm>
          <a:prstGeom prst="rect">
            <a:avLst/>
          </a:prstGeom>
        </p:spPr>
      </p:pic>
    </p:spTree>
    <p:extLst>
      <p:ext uri="{BB962C8B-B14F-4D97-AF65-F5344CB8AC3E}">
        <p14:creationId xmlns:p14="http://schemas.microsoft.com/office/powerpoint/2010/main" val="407668540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{E4F0676F-E2D6-4745-B767-981F5ED00CBF}tf56160789_win32</Template>
  <TotalTime>622</TotalTime>
  <Words>3237</Words>
  <Application>Microsoft Office PowerPoint</Application>
  <PresentationFormat>Widescreen</PresentationFormat>
  <Paragraphs>143</Paragraphs>
  <Slides>35</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Arial</vt:lpstr>
      <vt:lpstr>Arial Black</vt:lpstr>
      <vt:lpstr>Arial Narrow</vt:lpstr>
      <vt:lpstr>Bernard MT Condensed</vt:lpstr>
      <vt:lpstr>Bodoni MT Black</vt:lpstr>
      <vt:lpstr>Bookman Old Style</vt:lpstr>
      <vt:lpstr>Britannic Bold</vt:lpstr>
      <vt:lpstr>Calibri</vt:lpstr>
      <vt:lpstr>Calisto MT</vt:lpstr>
      <vt:lpstr>Century</vt:lpstr>
      <vt:lpstr>Franklin Gothic Book</vt:lpstr>
      <vt:lpstr>Wingdings</vt:lpstr>
      <vt:lpstr>1_RetrospectVTI</vt:lpstr>
      <vt:lpstr>PowerPoint Presentation</vt:lpstr>
      <vt:lpstr>PowerPoint Presentation</vt:lpstr>
      <vt:lpstr>PowerPoint Presentation</vt:lpstr>
      <vt:lpstr>PowerPoint Presentation</vt:lpstr>
      <vt:lpstr>What is Customer Retention?   The customer retention is the process of engaging existing customers to continue buying products or services from their business. The goal of customer retention is retaining as many as customer as possible in the company </vt:lpstr>
      <vt:lpstr>Why is Customer Retention Important? </vt:lpstr>
      <vt:lpstr>PowerPoint Presentation</vt:lpstr>
      <vt:lpstr>PowerPoint Presentation</vt:lpstr>
      <vt:lpstr>PowerPoint Presentation</vt:lpstr>
      <vt:lpstr>EDA STEPS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pamanmjl9262@gmail.com</dc:creator>
  <cp:lastModifiedBy>pamanmjl9262@gmail.com</cp:lastModifiedBy>
  <cp:revision>1</cp:revision>
  <dcterms:created xsi:type="dcterms:W3CDTF">2022-04-17T18:33:01Z</dcterms:created>
  <dcterms:modified xsi:type="dcterms:W3CDTF">2022-04-18T07:20:52Z</dcterms:modified>
</cp:coreProperties>
</file>