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299" r:id="rId2"/>
    <p:sldId id="259" r:id="rId3"/>
    <p:sldId id="300" r:id="rId4"/>
    <p:sldId id="301" r:id="rId5"/>
    <p:sldId id="297" r:id="rId6"/>
    <p:sldId id="275" r:id="rId7"/>
    <p:sldId id="298" r:id="rId8"/>
    <p:sldId id="283" r:id="rId9"/>
    <p:sldId id="295" r:id="rId10"/>
    <p:sldId id="302" r:id="rId11"/>
    <p:sldId id="276" r:id="rId12"/>
    <p:sldId id="281" r:id="rId13"/>
    <p:sldId id="288" r:id="rId14"/>
    <p:sldId id="289" r:id="rId15"/>
    <p:sldId id="290" r:id="rId16"/>
    <p:sldId id="294" r:id="rId17"/>
    <p:sldId id="291" r:id="rId18"/>
    <p:sldId id="282" r:id="rId19"/>
    <p:sldId id="280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225"/>
    <a:srgbClr val="FF2549"/>
    <a:srgbClr val="5DD5FF"/>
    <a:srgbClr val="FF0D97"/>
    <a:srgbClr val="0000CC"/>
    <a:srgbClr val="003635"/>
    <a:srgbClr val="9EFF29"/>
    <a:srgbClr val="C80064"/>
    <a:srgbClr val="C33A1F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4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73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9937" y="1799304"/>
            <a:ext cx="8015750" cy="183617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060" y="3694469"/>
            <a:ext cx="80010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42" y="268583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7683" y="1128252"/>
            <a:ext cx="7034981" cy="3650224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732" y="539273"/>
            <a:ext cx="6283782" cy="725349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2039" y="1312606"/>
            <a:ext cx="6769509" cy="350862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7" y="249521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1127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083668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1127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083668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eshare.ukdataservice.ac.uk/851861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share.ukdataservice.ac.uk/851861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09;p30">
            <a:extLst>
              <a:ext uri="{FF2B5EF4-FFF2-40B4-BE49-F238E27FC236}">
                <a16:creationId xmlns:a16="http://schemas.microsoft.com/office/drawing/2014/main" id="{94CB79F9-E4EE-4C65-8F50-BA43F0617AAD}"/>
              </a:ext>
            </a:extLst>
          </p:cNvPr>
          <p:cNvSpPr txBox="1"/>
          <p:nvPr/>
        </p:nvSpPr>
        <p:spPr>
          <a:xfrm rot="20202333">
            <a:off x="3250670" y="1468664"/>
            <a:ext cx="6068443" cy="2069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 dirty="0">
                <a:solidFill>
                  <a:schemeClr val="accent6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Advanced Functional Brain Imaging</a:t>
            </a:r>
            <a:endParaRPr lang="en-US" sz="1100" b="1" i="0" u="none" strike="noStrike" cap="none" dirty="0">
              <a:solidFill>
                <a:schemeClr val="accent6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 dirty="0">
                <a:solidFill>
                  <a:schemeClr val="accent6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 786</a:t>
            </a:r>
            <a:endParaRPr lang="en-US" sz="1100" b="1" i="0" u="none" strike="noStrike" cap="none" dirty="0">
              <a:solidFill>
                <a:schemeClr val="accent6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Final Project Presentation</a:t>
            </a:r>
            <a:endParaRPr sz="1900" b="1" i="0" u="none" strike="noStrike" cap="none" dirty="0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1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 dirty="0">
                <a:solidFill>
                  <a:schemeClr val="accent6">
                    <a:lumMod val="75000"/>
                  </a:schemeClr>
                </a:solidFill>
                <a:latin typeface="Rockwell"/>
                <a:ea typeface="Rockwell"/>
                <a:cs typeface="Rockwell"/>
                <a:sym typeface="Rockwell"/>
              </a:rPr>
              <a:t>“Brain Tumor classification and Segmentation in FMRI Images”</a:t>
            </a:r>
            <a:endParaRPr sz="2700" b="0" i="0" u="none" strike="noStrike" cap="none" dirty="0">
              <a:solidFill>
                <a:schemeClr val="accent6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10;p30">
            <a:extLst>
              <a:ext uri="{FF2B5EF4-FFF2-40B4-BE49-F238E27FC236}">
                <a16:creationId xmlns:a16="http://schemas.microsoft.com/office/drawing/2014/main" id="{CF33E5E1-4003-4AC3-9B9A-40F3CC444DCE}"/>
              </a:ext>
            </a:extLst>
          </p:cNvPr>
          <p:cNvSpPr txBox="1"/>
          <p:nvPr/>
        </p:nvSpPr>
        <p:spPr>
          <a:xfrm rot="20162685">
            <a:off x="5637608" y="3348271"/>
            <a:ext cx="3502607" cy="761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540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" sz="1500" i="0" u="none" strike="noStrike" cap="none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Akshat Jain (2020BSY7632)</a:t>
            </a:r>
            <a:endParaRPr sz="150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500" i="0" u="none" strike="noStrike" cap="none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Ashray</a:t>
            </a:r>
            <a:r>
              <a:rPr lang="en-US" sz="1500" i="0" u="none" strike="noStrike" cap="none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Aman (2016MT60650)</a:t>
            </a:r>
          </a:p>
          <a:p>
            <a:pPr marL="2540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500" i="0" u="none" strike="noStrike" cap="none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Sunav</a:t>
            </a:r>
            <a:r>
              <a:rPr lang="en-US" sz="1500" i="0" u="none" strike="noStrike" cap="none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Vidyarthi (2017ME10618)</a:t>
            </a:r>
            <a:endParaRPr sz="150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Picture 2" descr="Human Brain Red Head Image &amp; Photo (Free Trial) | Bigstock">
            <a:extLst>
              <a:ext uri="{FF2B5EF4-FFF2-40B4-BE49-F238E27FC236}">
                <a16:creationId xmlns:a16="http://schemas.microsoft.com/office/drawing/2014/main" id="{F731C99D-B652-4623-A8B8-0725E9AB5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98226">
            <a:off x="7456488" y="3833371"/>
            <a:ext cx="1199770" cy="134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969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17;p31">
            <a:extLst>
              <a:ext uri="{FF2B5EF4-FFF2-40B4-BE49-F238E27FC236}">
                <a16:creationId xmlns:a16="http://schemas.microsoft.com/office/drawing/2014/main" id="{0E3368DF-E8FD-4CEC-936B-578132C12F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41335" y="552221"/>
            <a:ext cx="3635021" cy="53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700"/>
              <a:buFont typeface="Rockwell"/>
              <a:buNone/>
            </a:pPr>
            <a:r>
              <a:rPr lang="en" sz="2500" dirty="0">
                <a:latin typeface="Rockwell"/>
                <a:ea typeface="Rockwell"/>
                <a:cs typeface="Rockwell"/>
                <a:sym typeface="Rockwell"/>
              </a:rPr>
              <a:t>Methodology and Results</a:t>
            </a:r>
            <a:endParaRPr sz="2500" dirty="0"/>
          </a:p>
        </p:txBody>
      </p:sp>
      <p:sp>
        <p:nvSpPr>
          <p:cNvPr id="11" name="Google Shape;216;p31">
            <a:extLst>
              <a:ext uri="{FF2B5EF4-FFF2-40B4-BE49-F238E27FC236}">
                <a16:creationId xmlns:a16="http://schemas.microsoft.com/office/drawing/2014/main" id="{E3BDAD69-175F-441F-B09B-357A4E507711}"/>
              </a:ext>
            </a:extLst>
          </p:cNvPr>
          <p:cNvSpPr txBox="1">
            <a:spLocks/>
          </p:cNvSpPr>
          <p:nvPr/>
        </p:nvSpPr>
        <p:spPr>
          <a:xfrm>
            <a:off x="1918506" y="1282468"/>
            <a:ext cx="6457850" cy="335382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buSzPts val="1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Resized the images to same size 150x150.</a:t>
            </a:r>
          </a:p>
          <a:p>
            <a:pPr>
              <a:spcBef>
                <a:spcPts val="800"/>
              </a:spcBef>
              <a:buSzPts val="1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Made a NN model with 5 CNN layers followed by 2 dense layers to classify the dataset into 4 classes.</a:t>
            </a:r>
          </a:p>
          <a:p>
            <a:pPr>
              <a:spcBef>
                <a:spcPts val="800"/>
              </a:spcBef>
              <a:buSzPts val="1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Trained for 50 epochs with 0.01 Learning rate and Adam optimizer.</a:t>
            </a:r>
          </a:p>
          <a:p>
            <a:pPr>
              <a:spcBef>
                <a:spcPts val="800"/>
              </a:spcBef>
              <a:buSzPts val="1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The model was overfitting so introduced dropout.</a:t>
            </a:r>
          </a:p>
          <a:p>
            <a:pPr>
              <a:spcBef>
                <a:spcPts val="800"/>
              </a:spcBef>
              <a:buSzPts val="1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Took ~30 mins to train the model and reached train accuracy of 96% accuracy and test accuracy: 89.81%</a:t>
            </a:r>
          </a:p>
          <a:p>
            <a:pPr>
              <a:spcBef>
                <a:spcPts val="800"/>
              </a:spcBef>
              <a:buSzPts val="1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This gap can be further reduced by using advanced ML techniques or bigger dataset or Image augmentation.</a:t>
            </a:r>
          </a:p>
          <a:p>
            <a:pPr marL="0" indent="0">
              <a:spcBef>
                <a:spcPts val="800"/>
              </a:spcBef>
              <a:buSzPts val="1400"/>
              <a:buFont typeface="Arial" pitchFamily="34" charset="0"/>
              <a:buNone/>
            </a:pPr>
            <a:endParaRPr lang="en-US" sz="15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3366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87C833-FBAC-47CF-A0F0-33820CAE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Rockwell" panose="02060603020205020403" pitchFamily="18" charset="0"/>
              </a:rPr>
              <a:t>Datasets We Used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EB2B2B-D8B5-49BB-B286-25BC7A7D0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  <a:latin typeface="Century" panose="02040604050505020304" pitchFamily="18" charset="0"/>
              </a:rPr>
              <a:t>Part 2 - Segmentation </a:t>
            </a:r>
          </a:p>
          <a:p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UK Data Service</a:t>
            </a:r>
          </a:p>
          <a:p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Univ Stanford, Edinburg</a:t>
            </a:r>
          </a:p>
          <a:p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2017 data of 22 patients</a:t>
            </a:r>
          </a:p>
          <a:p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Ref -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https://reshare.ukdataservice.ac.uk/851861/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81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04B1ADCA-7E6D-49EE-BCFB-6EB63BFE4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9019" y="1727200"/>
            <a:ext cx="7034981" cy="3247081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Century" panose="02040604050505020304" pitchFamily="18" charset="0"/>
              </a:rPr>
              <a:t>Acquired data conversion to jpeg format using </a:t>
            </a:r>
            <a:r>
              <a:rPr lang="en-US" sz="2500" dirty="0" err="1">
                <a:latin typeface="Century" panose="02040604050505020304" pitchFamily="18" charset="0"/>
              </a:rPr>
              <a:t>fslEyes</a:t>
            </a:r>
            <a:r>
              <a:rPr lang="en-US" sz="2500" dirty="0">
                <a:latin typeface="Century" panose="02040604050505020304" pitchFamily="18" charset="0"/>
              </a:rPr>
              <a:t>, now ready to use</a:t>
            </a:r>
          </a:p>
          <a:p>
            <a:r>
              <a:rPr lang="en-US" sz="2500" dirty="0">
                <a:latin typeface="Century" panose="02040604050505020304" pitchFamily="18" charset="0"/>
              </a:rPr>
              <a:t>Application of IP algorithms</a:t>
            </a:r>
          </a:p>
          <a:p>
            <a:r>
              <a:rPr lang="en-US" sz="2500" dirty="0">
                <a:latin typeface="Century" panose="02040604050505020304" pitchFamily="18" charset="0"/>
              </a:rPr>
              <a:t>Hyper tuning (Scope of?)</a:t>
            </a:r>
          </a:p>
          <a:p>
            <a:r>
              <a:rPr lang="en-US" sz="2500" dirty="0">
                <a:latin typeface="Century" panose="02040604050505020304" pitchFamily="18" charset="0"/>
              </a:rPr>
              <a:t>Brain tumor detected has been segmented out and ready for use of doctors!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87A3941-3293-4498-86FB-496D5A060F3A}"/>
              </a:ext>
            </a:extLst>
          </p:cNvPr>
          <p:cNvSpPr txBox="1">
            <a:spLocks/>
          </p:cNvSpPr>
          <p:nvPr/>
        </p:nvSpPr>
        <p:spPr>
          <a:xfrm>
            <a:off x="191911" y="855605"/>
            <a:ext cx="8259098" cy="763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latin typeface="Rockwell" panose="02060603020205020403" pitchFamily="18" charset="0"/>
              </a:rPr>
              <a:t>How we do - Segmentation</a:t>
            </a:r>
          </a:p>
        </p:txBody>
      </p:sp>
    </p:spTree>
    <p:extLst>
      <p:ext uri="{BB962C8B-B14F-4D97-AF65-F5344CB8AC3E}">
        <p14:creationId xmlns:p14="http://schemas.microsoft.com/office/powerpoint/2010/main" val="4220720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7932-43F3-4F2A-B86C-160E05F99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- Thresholding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3B7F3-6626-4542-B3C6-23609B517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468688-7A93-4E6E-AC96-C4F34452C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712" y="1836121"/>
            <a:ext cx="3078808" cy="23063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8E9EBB-B84E-4407-A05B-5662D17CC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622" y="1836121"/>
            <a:ext cx="3167819" cy="230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63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7BF26-2BAE-42B0-B88A-82C35690D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Methodology – Thresholding with Masking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0D67ED-BC48-4759-8FB9-EB554306F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7070" y="1675308"/>
            <a:ext cx="3889529" cy="2928919"/>
          </a:xfrm>
        </p:spPr>
      </p:pic>
    </p:spTree>
    <p:extLst>
      <p:ext uri="{BB962C8B-B14F-4D97-AF65-F5344CB8AC3E}">
        <p14:creationId xmlns:p14="http://schemas.microsoft.com/office/powerpoint/2010/main" val="2800482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E4DA6-2C04-409D-AB1D-BCFD0987D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Methodology – Erosion and Dilation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8FC2A5-B8CB-4D16-8DA9-EEFE9501D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603" y="2038212"/>
            <a:ext cx="3014157" cy="22380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5A5A77-E284-4B73-8D8B-18089A664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317" y="2038211"/>
            <a:ext cx="3019197" cy="223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95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0E1C4-7C65-4C07-ADF5-A5EFF5241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42" y="48079"/>
            <a:ext cx="8259098" cy="553901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CB52B-612D-439B-8178-371A3DF20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7683" y="541020"/>
            <a:ext cx="7034981" cy="4237456"/>
          </a:xfrm>
        </p:spPr>
        <p:txBody>
          <a:bodyPr/>
          <a:lstStyle/>
          <a:p>
            <a:r>
              <a:rPr lang="en-US" dirty="0"/>
              <a:t>Patient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Patient 2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0BC5034-0D36-4775-BC37-1B68A95A3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199" y="1190501"/>
            <a:ext cx="1594185" cy="12913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EED6E2-509C-4A4C-A459-B3C8CE67C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381" y="1190500"/>
            <a:ext cx="1604087" cy="12913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3F161F-FC81-4FD5-B844-149DE3814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739" y="1214914"/>
            <a:ext cx="1481301" cy="12913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2E839C-7904-4696-922A-0CD0A4E5960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77" r="5115"/>
          <a:stretch/>
        </p:blipFill>
        <p:spPr>
          <a:xfrm>
            <a:off x="2212199" y="3389970"/>
            <a:ext cx="1594185" cy="13495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D53DB4-58EC-455E-8900-22EDABA7C06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46"/>
          <a:stretch/>
        </p:blipFill>
        <p:spPr>
          <a:xfrm>
            <a:off x="4423895" y="3282890"/>
            <a:ext cx="1594185" cy="14566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CAD42E-F79F-4C43-AFC3-38B98F4F5C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5739" y="3282890"/>
            <a:ext cx="1521449" cy="151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9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85FF8-BAFE-4A89-BF5E-A6BC3670A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Otsu’s Threshold? Maybe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D62C48-5108-4A7D-86B3-21D09C2AF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986" y="1516380"/>
            <a:ext cx="6209639" cy="2950917"/>
          </a:xfrm>
        </p:spPr>
      </p:pic>
    </p:spTree>
    <p:extLst>
      <p:ext uri="{BB962C8B-B14F-4D97-AF65-F5344CB8AC3E}">
        <p14:creationId xmlns:p14="http://schemas.microsoft.com/office/powerpoint/2010/main" val="1268059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70D2777-5F51-4855-8BDE-128AB9B32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559" y="1810022"/>
            <a:ext cx="7034981" cy="2890592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Century" panose="02040604050505020304" pitchFamily="18" charset="0"/>
              </a:rPr>
              <a:t>Quicker classification of BT data using this technique</a:t>
            </a:r>
          </a:p>
          <a:p>
            <a:r>
              <a:rPr lang="en-US" sz="2500" dirty="0">
                <a:latin typeface="Century" panose="02040604050505020304" pitchFamily="18" charset="0"/>
              </a:rPr>
              <a:t>The image data can be acquired as in Part – II for Part – I</a:t>
            </a:r>
          </a:p>
          <a:p>
            <a:r>
              <a:rPr lang="en-US" sz="2500" dirty="0">
                <a:latin typeface="Century" panose="02040604050505020304" pitchFamily="18" charset="0"/>
              </a:rPr>
              <a:t>The segmented image can be used by doctors for further study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6F58C646-B87D-4BC0-B036-64C360561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111" y="912050"/>
            <a:ext cx="3928896" cy="76352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Rockwell" panose="02060603020205020403" pitchFamily="18" charset="0"/>
              </a:rPr>
              <a:t>How we impact</a:t>
            </a:r>
          </a:p>
        </p:txBody>
      </p:sp>
    </p:spTree>
    <p:extLst>
      <p:ext uri="{BB962C8B-B14F-4D97-AF65-F5344CB8AC3E}">
        <p14:creationId xmlns:p14="http://schemas.microsoft.com/office/powerpoint/2010/main" val="337626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5D555E-9015-486A-9166-33EAFD5AA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87881"/>
            <a:ext cx="8229600" cy="89154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Rockwell" panose="02060603020205020403" pitchFamily="18" charset="0"/>
              </a:rPr>
              <a:t>Thank You…</a:t>
            </a:r>
            <a:br>
              <a:rPr lang="en-US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en-US" dirty="0">
                <a:solidFill>
                  <a:schemeClr val="bg1"/>
                </a:solidFill>
                <a:latin typeface="Rockwell" panose="02060603020205020403" pitchFamily="18" charset="0"/>
              </a:rPr>
              <a:t>Question?</a:t>
            </a:r>
          </a:p>
        </p:txBody>
      </p:sp>
    </p:spTree>
    <p:extLst>
      <p:ext uri="{BB962C8B-B14F-4D97-AF65-F5344CB8AC3E}">
        <p14:creationId xmlns:p14="http://schemas.microsoft.com/office/powerpoint/2010/main" val="2289721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17;p31">
            <a:extLst>
              <a:ext uri="{FF2B5EF4-FFF2-40B4-BE49-F238E27FC236}">
                <a16:creationId xmlns:a16="http://schemas.microsoft.com/office/drawing/2014/main" id="{0E3368DF-E8FD-4CEC-936B-578132C12F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46372" y="894242"/>
            <a:ext cx="3325184" cy="53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700"/>
              <a:buFont typeface="Rockwell"/>
              <a:buNone/>
            </a:pPr>
            <a:r>
              <a:rPr lang="en" sz="1700" dirty="0">
                <a:latin typeface="Rockwell"/>
                <a:ea typeface="Rockwell"/>
                <a:cs typeface="Rockwell"/>
                <a:sym typeface="Rockwell"/>
              </a:rPr>
              <a:t>About – MRI</a:t>
            </a:r>
            <a:endParaRPr sz="1700" dirty="0"/>
          </a:p>
        </p:txBody>
      </p:sp>
      <p:sp>
        <p:nvSpPr>
          <p:cNvPr id="11" name="Google Shape;216;p31">
            <a:extLst>
              <a:ext uri="{FF2B5EF4-FFF2-40B4-BE49-F238E27FC236}">
                <a16:creationId xmlns:a16="http://schemas.microsoft.com/office/drawing/2014/main" id="{E3BDAD69-175F-441F-B09B-357A4E507711}"/>
              </a:ext>
            </a:extLst>
          </p:cNvPr>
          <p:cNvSpPr txBox="1">
            <a:spLocks/>
          </p:cNvSpPr>
          <p:nvPr/>
        </p:nvSpPr>
        <p:spPr>
          <a:xfrm>
            <a:off x="2232275" y="1432667"/>
            <a:ext cx="6753681" cy="346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60350">
              <a:spcBef>
                <a:spcPts val="800"/>
              </a:spcBef>
              <a:buClr>
                <a:srgbClr val="000000"/>
              </a:buClr>
              <a:buSzPts val="1500"/>
              <a:buFont typeface="Arial" pitchFamily="34" charset="0"/>
              <a:buChar char="★"/>
            </a:pPr>
            <a:r>
              <a:rPr lang="en-US" sz="1500" dirty="0"/>
              <a:t>Classification and Segmentation of Brain Tumor has been a major task in medical image analysis.</a:t>
            </a:r>
          </a:p>
          <a:p>
            <a:pPr indent="-260350">
              <a:spcBef>
                <a:spcPts val="800"/>
              </a:spcBef>
              <a:buClr>
                <a:srgbClr val="000000"/>
              </a:buClr>
              <a:buSzPts val="1500"/>
              <a:buFont typeface="Arial" pitchFamily="34" charset="0"/>
              <a:buChar char="★"/>
            </a:pPr>
            <a:r>
              <a:rPr lang="en-US" sz="1500" dirty="0"/>
              <a:t>In brain MRI analysis, image segmentation is commonly used for:</a:t>
            </a:r>
          </a:p>
          <a:p>
            <a:pPr marL="685800" indent="-260350">
              <a:lnSpc>
                <a:spcPct val="150000"/>
              </a:lnSpc>
              <a:spcBef>
                <a:spcPts val="800"/>
              </a:spcBef>
              <a:buClr>
                <a:srgbClr val="000000"/>
              </a:buClr>
              <a:buSzPts val="1500"/>
              <a:buFont typeface="Noto Sans Symbols"/>
              <a:buChar char="❖"/>
            </a:pPr>
            <a:r>
              <a:rPr lang="en-US" sz="1500" dirty="0"/>
              <a:t>Measuring and visualizing the brain's anatomical structures, </a:t>
            </a:r>
          </a:p>
          <a:p>
            <a:pPr marL="685800" indent="-26035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500"/>
              <a:buFont typeface="Noto Sans Symbols"/>
              <a:buChar char="❖"/>
            </a:pPr>
            <a:r>
              <a:rPr lang="en-US" sz="1500" dirty="0"/>
              <a:t>Analyzing brain changes,</a:t>
            </a:r>
          </a:p>
          <a:p>
            <a:pPr marL="685800" indent="-26035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500"/>
              <a:buFont typeface="Noto Sans Symbols"/>
              <a:buChar char="❖"/>
            </a:pPr>
            <a:r>
              <a:rPr lang="en-US" sz="1500" dirty="0"/>
              <a:t>Delineating pathological regions</a:t>
            </a:r>
          </a:p>
          <a:p>
            <a:pPr marL="685800" indent="-26035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500"/>
              <a:buFont typeface="Noto Sans Symbols"/>
              <a:buChar char="❖"/>
            </a:pPr>
            <a:r>
              <a:rPr lang="en-US" sz="1500" dirty="0"/>
              <a:t>For surgical planning and image-guided interventions. </a:t>
            </a:r>
          </a:p>
          <a:p>
            <a:pPr indent="-260350">
              <a:spcBef>
                <a:spcPts val="800"/>
              </a:spcBef>
              <a:buClr>
                <a:srgbClr val="000000"/>
              </a:buClr>
              <a:buSzPts val="1500"/>
              <a:buFont typeface="Arial" pitchFamily="34" charset="0"/>
              <a:buChar char="★"/>
            </a:pPr>
            <a:r>
              <a:rPr lang="en-US" sz="1500" dirty="0"/>
              <a:t>Automated methods have been developed for various problems; segmentation of regions of interest, white matter lesion segmentation and segmentation of brain tumor.                 </a:t>
            </a:r>
            <a:r>
              <a:rPr lang="en-US" sz="1500" b="1" dirty="0">
                <a:solidFill>
                  <a:schemeClr val="dk1"/>
                </a:solidFill>
              </a:rPr>
              <a:t>Contd...</a:t>
            </a:r>
          </a:p>
          <a:p>
            <a:pPr marL="0" indent="0">
              <a:spcBef>
                <a:spcPts val="800"/>
              </a:spcBef>
              <a:buSzPts val="1400"/>
              <a:buFont typeface="Arial" pitchFamily="34" charset="0"/>
              <a:buNone/>
            </a:pPr>
            <a:endParaRPr lang="en-US" sz="15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8;p33">
            <a:extLst>
              <a:ext uri="{FF2B5EF4-FFF2-40B4-BE49-F238E27FC236}">
                <a16:creationId xmlns:a16="http://schemas.microsoft.com/office/drawing/2014/main" id="{8366A20C-333A-4215-9851-853994588F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79304" y="438447"/>
            <a:ext cx="3069662" cy="538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700"/>
              <a:buFont typeface="Rockwell"/>
              <a:buNone/>
            </a:pPr>
            <a:r>
              <a:rPr lang="en" sz="2000" dirty="0">
                <a:latin typeface="Rockwell"/>
                <a:ea typeface="Rockwell"/>
                <a:cs typeface="Rockwell"/>
                <a:sym typeface="Rockwell"/>
              </a:rPr>
              <a:t>Literature Review</a:t>
            </a:r>
            <a:endParaRPr sz="2000" dirty="0"/>
          </a:p>
        </p:txBody>
      </p:sp>
      <p:graphicFrame>
        <p:nvGraphicFramePr>
          <p:cNvPr id="3" name="Google Shape;229;p33">
            <a:extLst>
              <a:ext uri="{FF2B5EF4-FFF2-40B4-BE49-F238E27FC236}">
                <a16:creationId xmlns:a16="http://schemas.microsoft.com/office/drawing/2014/main" id="{CDC8E959-C884-4CF5-9CB0-2A4379E025FE}"/>
              </a:ext>
            </a:extLst>
          </p:cNvPr>
          <p:cNvGraphicFramePr/>
          <p:nvPr/>
        </p:nvGraphicFramePr>
        <p:xfrm>
          <a:off x="1794934" y="1120035"/>
          <a:ext cx="7144344" cy="39320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07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9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12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u="none" strike="noStrike" cap="none" dirty="0">
                          <a:solidFill>
                            <a:schemeClr val="bg1"/>
                          </a:solidFill>
                        </a:rPr>
                        <a:t>Article</a:t>
                      </a:r>
                      <a:endParaRPr sz="1100" b="1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68600" marR="68600" marT="34300" marB="3430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u="none" strike="noStrike" cap="none" dirty="0">
                          <a:solidFill>
                            <a:schemeClr val="bg1"/>
                          </a:solidFill>
                        </a:rPr>
                        <a:t>Year</a:t>
                      </a:r>
                      <a:endParaRPr sz="1100" b="1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68600" marR="68600" marT="34300" marB="3430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u="none" strike="noStrike" cap="none" dirty="0">
                          <a:solidFill>
                            <a:schemeClr val="bg1"/>
                          </a:solidFill>
                        </a:rPr>
                        <a:t>Study</a:t>
                      </a:r>
                      <a:endParaRPr sz="1100" b="1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68600" marR="68600" marT="34300" marB="34300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09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0" u="none" strike="noStrike" cap="none" dirty="0">
                          <a:solidFill>
                            <a:schemeClr val="bg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Fully Automatic Segmentation of the Brain in MRI – M Stella Atkins</a:t>
                      </a:r>
                      <a:endParaRPr sz="1100" b="0" u="none" strike="noStrike" cap="none" dirty="0">
                        <a:solidFill>
                          <a:schemeClr val="bg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0" u="none" strike="noStrike" cap="none">
                          <a:solidFill>
                            <a:schemeClr val="bg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1998</a:t>
                      </a:r>
                      <a:endParaRPr sz="1100" b="0" u="none" strike="noStrike" cap="none">
                        <a:solidFill>
                          <a:schemeClr val="bg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0" u="none" strike="noStrike" cap="none" dirty="0">
                          <a:solidFill>
                            <a:schemeClr val="bg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Fully automatic intracranial boundary detection algorithm that has proven effective on clinical and research MRI data sets acquired from several different scanners</a:t>
                      </a:r>
                      <a:endParaRPr sz="1100" b="0" u="none" strike="noStrike" cap="none" dirty="0">
                        <a:solidFill>
                          <a:schemeClr val="bg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109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0" u="none" strike="noStrike" cap="none" dirty="0">
                          <a:solidFill>
                            <a:schemeClr val="bg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Automatic anatomical brain MRI segmentation combining label propagation and decision fusion – Rolf, Joseph et al</a:t>
                      </a:r>
                      <a:endParaRPr sz="1100" b="0" u="none" strike="noStrike" cap="none" dirty="0">
                        <a:solidFill>
                          <a:schemeClr val="bg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0" u="none" strike="noStrike" cap="none" dirty="0">
                          <a:solidFill>
                            <a:schemeClr val="bg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2006</a:t>
                      </a:r>
                      <a:endParaRPr sz="1100" b="0" u="none" strike="noStrike" cap="none" dirty="0">
                        <a:solidFill>
                          <a:schemeClr val="bg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0" u="none" strike="noStrike" cap="none">
                          <a:solidFill>
                            <a:schemeClr val="bg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Inter subject anatomical correspondence estimates can be used to propagate expert segmentations of three-dimensional magnetic resonance brain images to previously unsegmented image volumes.</a:t>
                      </a:r>
                      <a:endParaRPr sz="1100" b="0" u="none" strike="noStrike" cap="none">
                        <a:solidFill>
                          <a:schemeClr val="bg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6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0" u="none" strike="noStrike" cap="none">
                          <a:solidFill>
                            <a:schemeClr val="bg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An Adaptive Mean-Shift Framework</a:t>
                      </a:r>
                      <a:endParaRPr sz="1100" b="0" u="none" strike="noStrike" cap="none">
                        <a:solidFill>
                          <a:schemeClr val="bg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0" u="none" strike="noStrike" cap="none">
                          <a:solidFill>
                            <a:schemeClr val="bg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for MRI Brain Segmentation – Arnaldo, Hayit</a:t>
                      </a:r>
                      <a:endParaRPr sz="1100" b="0" u="none" strike="noStrike" cap="none">
                        <a:solidFill>
                          <a:schemeClr val="bg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0" u="none" strike="noStrike" cap="none">
                          <a:solidFill>
                            <a:schemeClr val="bg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2009</a:t>
                      </a:r>
                      <a:endParaRPr sz="1100" b="0" u="none" strike="noStrike" cap="none">
                        <a:solidFill>
                          <a:schemeClr val="bg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0" u="none" strike="noStrike" cap="none" dirty="0">
                          <a:solidFill>
                            <a:schemeClr val="bg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Automated segmentation framework for brain MRI volumes based on adaptive mean-shift clustering in the joint spatial and intensity feature space.</a:t>
                      </a:r>
                      <a:endParaRPr sz="1100" b="0" u="none" strike="noStrike" cap="none" dirty="0">
                        <a:solidFill>
                          <a:schemeClr val="bg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16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" sz="1100" b="0" u="none" strike="noStrike" cap="none">
                          <a:solidFill>
                            <a:schemeClr val="bg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Review of brain MRI image segmentation methods – MA Balafar, AR Ramli et al</a:t>
                      </a:r>
                      <a:endParaRPr sz="1100" b="0" u="none" strike="noStrike" cap="none">
                        <a:solidFill>
                          <a:schemeClr val="bg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" sz="1100" b="0" u="none" strike="noStrike" cap="none">
                          <a:solidFill>
                            <a:schemeClr val="bg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2010</a:t>
                      </a:r>
                      <a:endParaRPr sz="1100" b="0" u="none" strike="noStrike" cap="none">
                        <a:solidFill>
                          <a:schemeClr val="bg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0" u="none" strike="noStrike" cap="none" dirty="0">
                          <a:solidFill>
                            <a:schemeClr val="bg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Using improved atlas based methods, parallelization and combining different methods can be the way for making improvement in brain segmentation methods. </a:t>
                      </a:r>
                      <a:endParaRPr sz="1100" b="0" u="none" strike="noStrike" cap="none" dirty="0">
                        <a:solidFill>
                          <a:schemeClr val="bg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097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0" u="none" strike="noStrike" cap="none">
                          <a:solidFill>
                            <a:schemeClr val="bg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Segmentation of multiple sclerosis lesions in brain MRI: A review of automated approaches – Xavier Llado, Arnau et al</a:t>
                      </a:r>
                      <a:endParaRPr sz="1100" b="0" u="none" strike="noStrike" cap="none">
                        <a:solidFill>
                          <a:schemeClr val="bg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0" u="none" strike="noStrike" cap="none">
                          <a:solidFill>
                            <a:schemeClr val="bg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2012</a:t>
                      </a:r>
                      <a:endParaRPr sz="1100" b="0" u="none" strike="noStrike" cap="none">
                        <a:solidFill>
                          <a:schemeClr val="bg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0" u="none" strike="noStrike" cap="none" dirty="0">
                          <a:solidFill>
                            <a:schemeClr val="bg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Automated segmentation of different MS lesion types in MRI is a challenging task due to heterogeneous intensity values among the different MR images. There is not yet a specific automated lesion segmentation approach robust enough to emerge as a standard for clinical practice.</a:t>
                      </a:r>
                      <a:endParaRPr sz="1100" b="0" u="none" strike="noStrike" cap="none" dirty="0">
                        <a:solidFill>
                          <a:schemeClr val="bg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37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8;p33">
            <a:extLst>
              <a:ext uri="{FF2B5EF4-FFF2-40B4-BE49-F238E27FC236}">
                <a16:creationId xmlns:a16="http://schemas.microsoft.com/office/drawing/2014/main" id="{8366A20C-333A-4215-9851-853994588F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79304" y="438447"/>
            <a:ext cx="3069662" cy="538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700"/>
              <a:buFont typeface="Rockwell"/>
              <a:buNone/>
            </a:pPr>
            <a:r>
              <a:rPr lang="en" sz="2000" dirty="0">
                <a:latin typeface="Rockwell"/>
                <a:ea typeface="Rockwell"/>
                <a:cs typeface="Rockwell"/>
                <a:sym typeface="Rockwell"/>
              </a:rPr>
              <a:t>Literature Review</a:t>
            </a:r>
            <a:endParaRPr sz="2000" dirty="0"/>
          </a:p>
        </p:txBody>
      </p:sp>
      <p:graphicFrame>
        <p:nvGraphicFramePr>
          <p:cNvPr id="4" name="Google Shape;235;p34">
            <a:extLst>
              <a:ext uri="{FF2B5EF4-FFF2-40B4-BE49-F238E27FC236}">
                <a16:creationId xmlns:a16="http://schemas.microsoft.com/office/drawing/2014/main" id="{B1B2B9E3-2915-4970-8C95-D644F05A0502}"/>
              </a:ext>
            </a:extLst>
          </p:cNvPr>
          <p:cNvGraphicFramePr/>
          <p:nvPr/>
        </p:nvGraphicFramePr>
        <p:xfrm>
          <a:off x="1986843" y="951927"/>
          <a:ext cx="7066239" cy="40558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77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7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3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u="none" strike="noStrike" cap="none" dirty="0">
                          <a:solidFill>
                            <a:schemeClr val="bg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Article</a:t>
                      </a:r>
                      <a:endParaRPr sz="1100" b="1" u="none" strike="noStrike" cap="none" dirty="0">
                        <a:solidFill>
                          <a:schemeClr val="bg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68600" marR="68600" marT="34300" marB="3430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u="none" strike="noStrike" cap="none" dirty="0">
                          <a:solidFill>
                            <a:schemeClr val="bg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Year</a:t>
                      </a:r>
                      <a:endParaRPr sz="1100" b="1" u="none" strike="noStrike" cap="none" dirty="0">
                        <a:solidFill>
                          <a:schemeClr val="bg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68600" marR="68600" marT="34300" marB="3430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u="none" strike="noStrike" cap="none" dirty="0">
                          <a:solidFill>
                            <a:schemeClr val="bg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Study</a:t>
                      </a:r>
                      <a:endParaRPr sz="1100" b="1" u="none" strike="noStrike" cap="none" dirty="0">
                        <a:solidFill>
                          <a:schemeClr val="bg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68600" marR="68600" marT="34300" marB="34300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111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0" u="none" strike="noStrike" cap="none" dirty="0">
                          <a:solidFill>
                            <a:schemeClr val="bg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Automated MRI brain tissue segmentation based on mean shift and fuzzy c-means using a priori tissue probability maps – Mahmood et. al.</a:t>
                      </a:r>
                      <a:endParaRPr sz="1100" b="0" u="none" strike="noStrike" cap="none" dirty="0">
                        <a:solidFill>
                          <a:schemeClr val="bg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0" u="none" strike="noStrike" cap="none" dirty="0">
                          <a:solidFill>
                            <a:schemeClr val="bg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2015</a:t>
                      </a:r>
                      <a:endParaRPr sz="1100" b="0" u="none" strike="noStrike" cap="none" dirty="0">
                        <a:solidFill>
                          <a:schemeClr val="bg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0" u="none" strike="noStrike" cap="none" dirty="0">
                          <a:solidFill>
                            <a:schemeClr val="bg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The accuracy and efficacy of the proposed framework, and that it consistently outperforms the three widely used brain segmentation toolboxes: FAST, SPM and PVC as well as the AMS and FCM methods for each tissue classification for all datasets.</a:t>
                      </a:r>
                      <a:endParaRPr sz="1100" b="0" u="none" strike="noStrike" cap="none" dirty="0">
                        <a:solidFill>
                          <a:schemeClr val="bg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91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0" u="none" strike="noStrike" cap="none">
                          <a:solidFill>
                            <a:schemeClr val="bg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Automatic brain tissue segmentation in MR images using Random Forests and Conditional Random Fields - Sergio et. al.</a:t>
                      </a:r>
                      <a:endParaRPr sz="1100" b="0" u="none" strike="noStrike" cap="none">
                        <a:solidFill>
                          <a:schemeClr val="bg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0" u="none" strike="noStrike" cap="none">
                          <a:solidFill>
                            <a:schemeClr val="bg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2016</a:t>
                      </a:r>
                      <a:endParaRPr sz="1100" b="0" u="none" strike="noStrike" cap="none">
                        <a:solidFill>
                          <a:schemeClr val="bg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0" u="none" strike="noStrike" cap="none" dirty="0">
                          <a:solidFill>
                            <a:schemeClr val="bg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The skull strip-ping is achieved by registration of a set of templates to the test subject to estimate a brain mask. This skull refinement led to significantly better CSF and ICC segmentations</a:t>
                      </a:r>
                      <a:endParaRPr sz="1100" b="0" u="none" strike="noStrike" cap="none" dirty="0">
                        <a:solidFill>
                          <a:schemeClr val="bg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788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0" u="none" strike="noStrike" cap="none" dirty="0">
                          <a:solidFill>
                            <a:schemeClr val="bg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Deep fMRI: End to end Deep Netwrok for classificaiton of fMRI Data</a:t>
                      </a:r>
                      <a:endParaRPr sz="1100" b="0" u="none" strike="noStrike" cap="none" dirty="0">
                        <a:solidFill>
                          <a:schemeClr val="bg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0" u="none" strike="noStrike" cap="none">
                          <a:solidFill>
                            <a:schemeClr val="bg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2018</a:t>
                      </a:r>
                      <a:endParaRPr sz="1100" b="0" u="none" strike="noStrike" cap="none">
                        <a:solidFill>
                          <a:schemeClr val="bg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 dirty="0">
                          <a:solidFill>
                            <a:schemeClr val="bg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It has been proposed innovative end-to-end convolutional neural network-based deep learning model for classification of ADHD from fMRI data. The proposed model takes raw time-series signals of fMRI as input and learns to predict the classification label directly from the raw input values. Experimental results on the ADHD-200 dataset demonstrate that utilizing such model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 dirty="0">
                          <a:solidFill>
                            <a:schemeClr val="bg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outperforms the current state-of-the-art.</a:t>
                      </a:r>
                      <a:endParaRPr sz="1100" b="0" u="none" strike="noStrike" cap="none" dirty="0">
                        <a:solidFill>
                          <a:schemeClr val="bg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28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0" u="none" strike="noStrike" cap="none" dirty="0">
                          <a:solidFill>
                            <a:schemeClr val="bg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Hand Classification of fMRI ICA </a:t>
                      </a:r>
                      <a:r>
                        <a:rPr lang="en" sz="1100" b="0" u="none" strike="noStrike" cap="none">
                          <a:solidFill>
                            <a:schemeClr val="bg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Noise components</a:t>
                      </a:r>
                      <a:endParaRPr sz="1100" b="0" u="none" strike="noStrike" cap="none" dirty="0">
                        <a:solidFill>
                          <a:schemeClr val="bg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0" u="none" strike="noStrike" cap="none" dirty="0">
                          <a:solidFill>
                            <a:schemeClr val="bg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2019</a:t>
                      </a:r>
                      <a:endParaRPr sz="1100" b="0" u="none" strike="noStrike" cap="none" dirty="0">
                        <a:solidFill>
                          <a:schemeClr val="bg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 dirty="0">
                          <a:solidFill>
                            <a:schemeClr val="bg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The main spatial and temporal features of ICs and provide general guidelines on how to evaluate these </a:t>
                      </a:r>
                      <a:r>
                        <a:rPr lang="en" sz="1100" b="0" u="none" strike="noStrike" cap="none" dirty="0">
                          <a:solidFill>
                            <a:schemeClr val="bg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examples</a:t>
                      </a:r>
                      <a:endParaRPr sz="1100" b="0" u="none" strike="noStrike" cap="none" dirty="0">
                        <a:solidFill>
                          <a:schemeClr val="bg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701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F77AB4-5AE1-4897-AD37-6E72DA6AB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105" y="1727677"/>
            <a:ext cx="7034981" cy="3650224"/>
          </a:xfrm>
        </p:spPr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Brain tumor classification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No Tumor</a:t>
            </a:r>
          </a:p>
          <a:p>
            <a:pPr lvl="1"/>
            <a:r>
              <a:rPr lang="en-US" dirty="0" err="1">
                <a:latin typeface="Century" panose="02040604050505020304" pitchFamily="18" charset="0"/>
              </a:rPr>
              <a:t>Meningoima</a:t>
            </a:r>
            <a:r>
              <a:rPr lang="en-US" dirty="0">
                <a:latin typeface="Century" panose="02040604050505020304" pitchFamily="18" charset="0"/>
              </a:rPr>
              <a:t> 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Pituitary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Glioma</a:t>
            </a:r>
          </a:p>
          <a:p>
            <a:r>
              <a:rPr lang="en-US" dirty="0">
                <a:latin typeface="Century" panose="02040604050505020304" pitchFamily="18" charset="0"/>
              </a:rPr>
              <a:t>Segmentation – getting the tumors out!</a:t>
            </a:r>
          </a:p>
          <a:p>
            <a:pPr lvl="1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8B7FA54-0AE0-48E0-BA38-553AA6402212}"/>
              </a:ext>
            </a:extLst>
          </p:cNvPr>
          <p:cNvSpPr txBox="1">
            <a:spLocks/>
          </p:cNvSpPr>
          <p:nvPr/>
        </p:nvSpPr>
        <p:spPr>
          <a:xfrm>
            <a:off x="5418575" y="670639"/>
            <a:ext cx="3183466" cy="763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latin typeface="Rockwell" panose="02060603020205020403" pitchFamily="18" charset="0"/>
              </a:rPr>
              <a:t>What we have planned to do ?? </a:t>
            </a:r>
          </a:p>
        </p:txBody>
      </p:sp>
    </p:spTree>
    <p:extLst>
      <p:ext uri="{BB962C8B-B14F-4D97-AF65-F5344CB8AC3E}">
        <p14:creationId xmlns:p14="http://schemas.microsoft.com/office/powerpoint/2010/main" val="4264698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7662A3-5C32-44A9-9A31-C5303136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1789" y="794457"/>
            <a:ext cx="5164666" cy="627944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solidFill>
                  <a:schemeClr val="bg1"/>
                </a:solidFill>
                <a:latin typeface="Rockwell" panose="02060603020205020403" pitchFamily="18" charset="0"/>
              </a:rPr>
              <a:t>Classification &amp; Segmentation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5955FC-6786-4A1C-A1C1-63DB4EF89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2489" y="1583974"/>
            <a:ext cx="4038600" cy="3394472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  <a:latin typeface="Century" panose="02040604050505020304" pitchFamily="18" charset="0"/>
              </a:rPr>
              <a:t>Part 1 - Classification</a:t>
            </a:r>
          </a:p>
          <a:p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Classification of BTs</a:t>
            </a:r>
          </a:p>
          <a:p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MRI data</a:t>
            </a:r>
          </a:p>
          <a:p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Machine Learning based Techniques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1EB138-AFC6-49C5-8817-108C1EE7B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13489" y="1583974"/>
            <a:ext cx="4038600" cy="3394472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  <a:latin typeface="Century" panose="02040604050505020304" pitchFamily="18" charset="0"/>
              </a:rPr>
              <a:t>Part 2 - Segmentation </a:t>
            </a:r>
          </a:p>
          <a:p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Segmentation of BT area</a:t>
            </a:r>
          </a:p>
          <a:p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fMRI data</a:t>
            </a:r>
          </a:p>
          <a:p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Image Processing Segmentation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3389270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87C833-FBAC-47CF-A0F0-33820CAEB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489" y="857359"/>
            <a:ext cx="3753556" cy="69254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Rockwell" panose="02060603020205020403" pitchFamily="18" charset="0"/>
              </a:rPr>
              <a:t>Datasets We Used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094FA-A8CD-481E-9BCB-FE26A688D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888973"/>
            <a:ext cx="4038600" cy="3394472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  <a:latin typeface="Century" panose="02040604050505020304" pitchFamily="18" charset="0"/>
              </a:rPr>
              <a:t>Part 1 - Classification</a:t>
            </a:r>
          </a:p>
          <a:p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GitHub Repository</a:t>
            </a:r>
          </a:p>
          <a:p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Training Data – 826 Glioma, 822 Meningioma, 395 no Tumor, 827 Pituitary tumor data</a:t>
            </a:r>
          </a:p>
          <a:p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Ref </a:t>
            </a:r>
            <a:r>
              <a:rPr lang="en-US" dirty="0"/>
              <a:t>-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https://github.com/sartajbhuvaji/brain-tumor-classification-dataset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EB2B2B-D8B5-49BB-B286-25BC7A7D0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9745" y="1797912"/>
            <a:ext cx="4038600" cy="3394472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  <a:latin typeface="Century" panose="02040604050505020304" pitchFamily="18" charset="0"/>
              </a:rPr>
              <a:t>Part 2 - Segmentation </a:t>
            </a:r>
          </a:p>
          <a:p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UK Data Service</a:t>
            </a:r>
          </a:p>
          <a:p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Univ Stanford, Edinburg</a:t>
            </a:r>
          </a:p>
          <a:p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2017 data of 22 patients</a:t>
            </a:r>
          </a:p>
          <a:p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Ref -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https://reshare.ukdataservice.ac.uk/851861/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658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17;p31">
            <a:extLst>
              <a:ext uri="{FF2B5EF4-FFF2-40B4-BE49-F238E27FC236}">
                <a16:creationId xmlns:a16="http://schemas.microsoft.com/office/drawing/2014/main" id="{0E3368DF-E8FD-4CEC-936B-578132C12F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31795" y="826509"/>
            <a:ext cx="3144561" cy="53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700"/>
              <a:buFont typeface="Rockwell"/>
              <a:buNone/>
            </a:pPr>
            <a:r>
              <a:rPr lang="en" sz="2500" dirty="0">
                <a:latin typeface="Rockwell"/>
                <a:ea typeface="Rockwell"/>
                <a:cs typeface="Rockwell"/>
                <a:sym typeface="Rockwell"/>
              </a:rPr>
              <a:t>Problem Statement</a:t>
            </a:r>
            <a:endParaRPr sz="2500" dirty="0"/>
          </a:p>
        </p:txBody>
      </p:sp>
      <p:sp>
        <p:nvSpPr>
          <p:cNvPr id="11" name="Google Shape;216;p31">
            <a:extLst>
              <a:ext uri="{FF2B5EF4-FFF2-40B4-BE49-F238E27FC236}">
                <a16:creationId xmlns:a16="http://schemas.microsoft.com/office/drawing/2014/main" id="{E3BDAD69-175F-441F-B09B-357A4E507711}"/>
              </a:ext>
            </a:extLst>
          </p:cNvPr>
          <p:cNvSpPr txBox="1">
            <a:spLocks/>
          </p:cNvSpPr>
          <p:nvPr/>
        </p:nvSpPr>
        <p:spPr>
          <a:xfrm>
            <a:off x="1636283" y="1511689"/>
            <a:ext cx="7461957" cy="346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buSzPts val="1400"/>
            </a:pPr>
            <a:r>
              <a:rPr lang="en-US" sz="1250" dirty="0">
                <a:latin typeface="Century" panose="02040604050505020304" pitchFamily="18" charset="0"/>
                <a:ea typeface="Times New Roman"/>
                <a:cs typeface="Times New Roman"/>
                <a:sym typeface="Times New Roman"/>
              </a:rPr>
              <a:t>MRI - best technique to detect brain tumors. </a:t>
            </a:r>
          </a:p>
          <a:p>
            <a:pPr>
              <a:spcBef>
                <a:spcPts val="800"/>
              </a:spcBef>
              <a:buSzPts val="1400"/>
            </a:pPr>
            <a:r>
              <a:rPr lang="en-US" sz="1250" dirty="0">
                <a:latin typeface="Century" panose="02040604050505020304" pitchFamily="18" charset="0"/>
                <a:ea typeface="Times New Roman"/>
                <a:cs typeface="Times New Roman"/>
                <a:sym typeface="Times New Roman"/>
              </a:rPr>
              <a:t>Huge amount of image data generated through the scans. </a:t>
            </a:r>
          </a:p>
          <a:p>
            <a:pPr>
              <a:spcBef>
                <a:spcPts val="800"/>
              </a:spcBef>
              <a:buSzPts val="1400"/>
            </a:pPr>
            <a:r>
              <a:rPr lang="en-US" sz="1250" dirty="0">
                <a:latin typeface="Century" panose="02040604050505020304" pitchFamily="18" charset="0"/>
                <a:ea typeface="Times New Roman"/>
                <a:cs typeface="Times New Roman"/>
                <a:sym typeface="Times New Roman"/>
              </a:rPr>
              <a:t>Examined by the experienced radiologists and is time taking and prone to errors. </a:t>
            </a:r>
          </a:p>
          <a:p>
            <a:pPr>
              <a:spcBef>
                <a:spcPts val="800"/>
              </a:spcBef>
              <a:buSzPts val="1400"/>
            </a:pPr>
            <a:r>
              <a:rPr lang="en-US" sz="1250" dirty="0">
                <a:latin typeface="Century" panose="02040604050505020304" pitchFamily="18" charset="0"/>
                <a:ea typeface="Times New Roman"/>
                <a:cs typeface="Times New Roman"/>
                <a:sym typeface="Times New Roman"/>
              </a:rPr>
              <a:t>An automated solution could fasten up the process of diagnosis.</a:t>
            </a:r>
          </a:p>
          <a:p>
            <a:pPr>
              <a:spcBef>
                <a:spcPts val="800"/>
              </a:spcBef>
              <a:buSzPts val="1400"/>
            </a:pPr>
            <a:r>
              <a:rPr lang="en-US" sz="1250" dirty="0">
                <a:latin typeface="Century" panose="02040604050505020304" pitchFamily="18" charset="0"/>
                <a:ea typeface="Times New Roman"/>
                <a:cs typeface="Times New Roman"/>
                <a:sym typeface="Times New Roman"/>
              </a:rPr>
              <a:t>Brain Tumors are </a:t>
            </a:r>
            <a:r>
              <a:rPr lang="en-US" sz="1250" b="1" dirty="0">
                <a:latin typeface="Century" panose="02040604050505020304" pitchFamily="18" charset="0"/>
                <a:ea typeface="Times New Roman"/>
                <a:cs typeface="Times New Roman"/>
                <a:sym typeface="Times New Roman"/>
              </a:rPr>
              <a:t>complex </a:t>
            </a:r>
            <a:r>
              <a:rPr lang="en-US" sz="1250" dirty="0">
                <a:latin typeface="Century" panose="02040604050505020304" pitchFamily="18" charset="0"/>
                <a:ea typeface="Times New Roman"/>
                <a:cs typeface="Times New Roman"/>
                <a:sym typeface="Times New Roman"/>
              </a:rPr>
              <a:t>and there is a lot of abnormalities in the sizes and location of the brain tumor(s) and brain tumors account for 80 -90 percent of all CNS tumors.</a:t>
            </a:r>
          </a:p>
          <a:p>
            <a:pPr>
              <a:spcBef>
                <a:spcPts val="800"/>
              </a:spcBef>
              <a:buSzPts val="1400"/>
            </a:pPr>
            <a:r>
              <a:rPr lang="en-US" sz="1250" dirty="0">
                <a:latin typeface="Century" panose="02040604050505020304" pitchFamily="18" charset="0"/>
                <a:ea typeface="Times New Roman"/>
                <a:cs typeface="Times New Roman"/>
                <a:sym typeface="Times New Roman"/>
              </a:rPr>
              <a:t>This makes it really difficult for complete understanding of the nature of the tumor. </a:t>
            </a:r>
          </a:p>
          <a:p>
            <a:pPr>
              <a:spcBef>
                <a:spcPts val="800"/>
              </a:spcBef>
              <a:buSzPts val="1400"/>
            </a:pPr>
            <a:r>
              <a:rPr lang="en-US" sz="1250" dirty="0">
                <a:latin typeface="Century" panose="02040604050505020304" pitchFamily="18" charset="0"/>
                <a:ea typeface="Times New Roman"/>
                <a:cs typeface="Times New Roman"/>
                <a:sym typeface="Times New Roman"/>
              </a:rPr>
              <a:t>Often times in developing countries the lack of skillful doctors and lack of knowledge about tumors makes it really challenging and time-consuming to generate reports from MRI’. </a:t>
            </a:r>
          </a:p>
          <a:p>
            <a:pPr marL="0" indent="0">
              <a:spcBef>
                <a:spcPts val="800"/>
              </a:spcBef>
              <a:buSzPts val="1400"/>
              <a:buNone/>
            </a:pPr>
            <a:endParaRPr lang="en-US" sz="1250" dirty="0">
              <a:latin typeface="Century" panose="02040604050505020304" pitchFamily="18" charset="0"/>
              <a:ea typeface="Times New Roman"/>
              <a:cs typeface="Times New Roman"/>
              <a:sym typeface="Times New Roman"/>
            </a:endParaRPr>
          </a:p>
          <a:p>
            <a:pPr marL="0" indent="0">
              <a:spcBef>
                <a:spcPts val="800"/>
              </a:spcBef>
              <a:buSzPts val="1400"/>
              <a:buNone/>
            </a:pPr>
            <a:r>
              <a:rPr lang="en-US" sz="1600" dirty="0">
                <a:latin typeface="Century" panose="02040604050505020304" pitchFamily="18" charset="0"/>
                <a:ea typeface="Times New Roman"/>
                <a:cs typeface="Times New Roman"/>
                <a:sym typeface="Times New Roman"/>
              </a:rPr>
              <a:t>So an automated system using </a:t>
            </a:r>
            <a:r>
              <a:rPr lang="en-US" sz="1600" dirty="0">
                <a:latin typeface="Century" panose="02040604050505020304" pitchFamily="18" charset="0"/>
              </a:rPr>
              <a:t>techniques – ML, AI, DL, CNN, Transfer Learning can assist pathologists and fasten up the process.</a:t>
            </a:r>
          </a:p>
          <a:p>
            <a:pPr marL="0" indent="0">
              <a:spcBef>
                <a:spcPts val="800"/>
              </a:spcBef>
              <a:buSzPts val="1400"/>
              <a:buNone/>
            </a:pPr>
            <a:endParaRPr lang="en-US" sz="1600" dirty="0">
              <a:latin typeface="Century" panose="02040604050505020304" pitchFamily="18" charset="0"/>
              <a:ea typeface="Times New Roman"/>
              <a:cs typeface="Times New Roman"/>
              <a:sym typeface="Times New Roman"/>
            </a:endParaRPr>
          </a:p>
          <a:p>
            <a:pPr marL="0" indent="0">
              <a:spcBef>
                <a:spcPts val="800"/>
              </a:spcBef>
              <a:buSzPts val="1400"/>
              <a:buFont typeface="Arial" pitchFamily="34" charset="0"/>
              <a:buNone/>
            </a:pPr>
            <a:endParaRPr lang="en-US" sz="15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9843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8D04-C397-4008-81A5-38E146175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941" y="439479"/>
            <a:ext cx="4188540" cy="763526"/>
          </a:xfrm>
        </p:spPr>
        <p:txBody>
          <a:bodyPr>
            <a:normAutofit fontScale="90000"/>
          </a:bodyPr>
          <a:lstStyle/>
          <a:p>
            <a:r>
              <a:rPr lang="en-US" sz="2500" dirty="0">
                <a:latin typeface="Rockwell" panose="02060603020205020403" pitchFamily="18" charset="0"/>
              </a:rPr>
              <a:t>Classification </a:t>
            </a:r>
            <a:br>
              <a:rPr lang="en-US" sz="2500" dirty="0">
                <a:latin typeface="Rockwell" panose="02060603020205020403" pitchFamily="18" charset="0"/>
              </a:rPr>
            </a:br>
            <a:r>
              <a:rPr lang="en-US" sz="2500" dirty="0">
                <a:latin typeface="Rockwell" panose="02060603020205020403" pitchFamily="18" charset="0"/>
              </a:rPr>
              <a:t>Data Set Examples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45E16-6524-474F-B502-D0BEC8327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336" y="1404161"/>
            <a:ext cx="1533525" cy="1476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176BA5-DE83-4C52-A445-E89817F90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566" y="1404161"/>
            <a:ext cx="1352374" cy="14905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428A8D-A0FF-46D4-A110-44FFBB8BE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681" y="1456459"/>
            <a:ext cx="1447800" cy="1447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DEDF0B-A9FB-4417-970E-3831BC167C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2141" y="3452183"/>
            <a:ext cx="1419225" cy="14573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5848D7-BD24-4F45-A28E-7DAA40DE09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5336" y="3378953"/>
            <a:ext cx="1531037" cy="15210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129FE6-B237-4604-AEF5-BDA608C6D2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9681" y="3442658"/>
            <a:ext cx="1505126" cy="1457325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27AE20DE-182C-4E21-9C29-63DF16184A9F}"/>
              </a:ext>
            </a:extLst>
          </p:cNvPr>
          <p:cNvSpPr txBox="1">
            <a:spLocks/>
          </p:cNvSpPr>
          <p:nvPr/>
        </p:nvSpPr>
        <p:spPr>
          <a:xfrm>
            <a:off x="3214687" y="2961191"/>
            <a:ext cx="5432601" cy="4245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800" dirty="0">
                <a:latin typeface="Rockwell" panose="02060603020205020403" pitchFamily="18" charset="0"/>
              </a:rPr>
              <a:t>Pituitary                     Glioma                 </a:t>
            </a:r>
            <a:r>
              <a:rPr lang="en-US" sz="1800" dirty="0" err="1">
                <a:latin typeface="Rockwell" panose="02060603020205020403" pitchFamily="18" charset="0"/>
              </a:rPr>
              <a:t>Meningoima</a:t>
            </a:r>
            <a:r>
              <a:rPr lang="en-US" sz="1800" dirty="0">
                <a:latin typeface="Rockwell" panose="02060603020205020403" pitchFamily="18" charset="0"/>
              </a:rPr>
              <a:t>        </a:t>
            </a:r>
          </a:p>
        </p:txBody>
      </p:sp>
      <p:sp>
        <p:nvSpPr>
          <p:cNvPr id="18" name="Google Shape;216;p31">
            <a:extLst>
              <a:ext uri="{FF2B5EF4-FFF2-40B4-BE49-F238E27FC236}">
                <a16:creationId xmlns:a16="http://schemas.microsoft.com/office/drawing/2014/main" id="{DFE9CE23-2FB8-4052-BA37-787AE2980078}"/>
              </a:ext>
            </a:extLst>
          </p:cNvPr>
          <p:cNvSpPr txBox="1">
            <a:spLocks/>
          </p:cNvSpPr>
          <p:nvPr/>
        </p:nvSpPr>
        <p:spPr>
          <a:xfrm>
            <a:off x="283569" y="2783974"/>
            <a:ext cx="2653493" cy="152103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SzPts val="1400"/>
            </a:pPr>
            <a:r>
              <a:rPr lang="en-US" sz="1500" dirty="0">
                <a:latin typeface="Rockwell" panose="02060603020205020403" pitchFamily="18" charset="0"/>
                <a:ea typeface="Times New Roman"/>
                <a:cs typeface="Times New Roman"/>
                <a:sym typeface="Times New Roman"/>
              </a:rPr>
              <a:t>Distribution of Data Set</a:t>
            </a:r>
          </a:p>
          <a:p>
            <a:pPr>
              <a:spcBef>
                <a:spcPts val="0"/>
              </a:spcBef>
              <a:buSzPts val="1400"/>
            </a:pPr>
            <a:endParaRPr lang="en-US" sz="1500" dirty="0">
              <a:latin typeface="Rockwell" panose="02060603020205020403" pitchFamily="18" charset="0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SzPts val="1400"/>
            </a:pPr>
            <a:r>
              <a:rPr lang="en-US" sz="1500" dirty="0">
                <a:latin typeface="Rockwell" panose="02060603020205020403" pitchFamily="18" charset="0"/>
                <a:ea typeface="Times New Roman"/>
                <a:cs typeface="Times New Roman"/>
                <a:sym typeface="Times New Roman"/>
              </a:rPr>
              <a:t>No Tumor : 395</a:t>
            </a:r>
          </a:p>
          <a:p>
            <a:pPr>
              <a:spcBef>
                <a:spcPts val="0"/>
              </a:spcBef>
              <a:buSzPts val="1400"/>
            </a:pPr>
            <a:r>
              <a:rPr lang="en-US" sz="1500" dirty="0">
                <a:latin typeface="Rockwell" panose="02060603020205020403" pitchFamily="18" charset="0"/>
                <a:ea typeface="Times New Roman"/>
                <a:cs typeface="Times New Roman"/>
                <a:sym typeface="Times New Roman"/>
              </a:rPr>
              <a:t>Pituitary : 827</a:t>
            </a:r>
          </a:p>
          <a:p>
            <a:pPr>
              <a:spcBef>
                <a:spcPts val="0"/>
              </a:spcBef>
              <a:buSzPts val="1400"/>
            </a:pPr>
            <a:r>
              <a:rPr lang="en-US" sz="1500" dirty="0">
                <a:latin typeface="Rockwell" panose="02060603020205020403" pitchFamily="18" charset="0"/>
                <a:ea typeface="Times New Roman"/>
                <a:cs typeface="Times New Roman"/>
                <a:sym typeface="Times New Roman"/>
              </a:rPr>
              <a:t>Meningioma : 822</a:t>
            </a:r>
          </a:p>
          <a:p>
            <a:pPr>
              <a:spcBef>
                <a:spcPts val="0"/>
              </a:spcBef>
              <a:buSzPts val="1400"/>
            </a:pPr>
            <a:r>
              <a:rPr lang="en-US" sz="1500" dirty="0">
                <a:latin typeface="Rockwell" panose="02060603020205020403" pitchFamily="18" charset="0"/>
                <a:ea typeface="Times New Roman"/>
                <a:cs typeface="Times New Roman"/>
                <a:sym typeface="Times New Roman"/>
              </a:rPr>
              <a:t>Glioma : 826</a:t>
            </a:r>
          </a:p>
          <a:p>
            <a:pPr marL="0" indent="0">
              <a:spcBef>
                <a:spcPts val="800"/>
              </a:spcBef>
              <a:buSzPts val="1400"/>
              <a:buFont typeface="Arial" pitchFamily="34" charset="0"/>
              <a:buNone/>
            </a:pPr>
            <a:endParaRPr lang="en-US" sz="15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91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1092</Words>
  <Application>Microsoft Office PowerPoint</Application>
  <PresentationFormat>On-screen Show (16:9)</PresentationFormat>
  <Paragraphs>134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Century</vt:lpstr>
      <vt:lpstr>Century Gothic</vt:lpstr>
      <vt:lpstr>Noto Sans Symbols</vt:lpstr>
      <vt:lpstr>Rockwell</vt:lpstr>
      <vt:lpstr>Times New Roman</vt:lpstr>
      <vt:lpstr>Office Theme</vt:lpstr>
      <vt:lpstr>PowerPoint Presentation</vt:lpstr>
      <vt:lpstr>About – MRI</vt:lpstr>
      <vt:lpstr>Literature Review</vt:lpstr>
      <vt:lpstr>Literature Review</vt:lpstr>
      <vt:lpstr>PowerPoint Presentation</vt:lpstr>
      <vt:lpstr>Classification &amp; Segmentation</vt:lpstr>
      <vt:lpstr>Datasets We Used</vt:lpstr>
      <vt:lpstr>Problem Statement</vt:lpstr>
      <vt:lpstr>Classification  Data Set Examples</vt:lpstr>
      <vt:lpstr>Methodology and Results</vt:lpstr>
      <vt:lpstr>Datasets We Used</vt:lpstr>
      <vt:lpstr>PowerPoint Presentation</vt:lpstr>
      <vt:lpstr>Methodology - Thresholding</vt:lpstr>
      <vt:lpstr>Methodology – Thresholding with Masking</vt:lpstr>
      <vt:lpstr>Methodology – Erosion and Dilation</vt:lpstr>
      <vt:lpstr>Results</vt:lpstr>
      <vt:lpstr>Otsu’s Threshold? Maybe</vt:lpstr>
      <vt:lpstr>How we impact</vt:lpstr>
      <vt:lpstr>Thank You…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2021-05-21T08:23:02Z</dcterms:modified>
</cp:coreProperties>
</file>