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78" r:id="rId7"/>
    <p:sldId id="279" r:id="rId8"/>
    <p:sldId id="280" r:id="rId9"/>
    <p:sldId id="274" r:id="rId10"/>
    <p:sldId id="270" r:id="rId11"/>
    <p:sldId id="272" r:id="rId12"/>
    <p:sldId id="273" r:id="rId13"/>
    <p:sldId id="271" r:id="rId14"/>
    <p:sldId id="268" r:id="rId15"/>
    <p:sldId id="276" r:id="rId16"/>
    <p:sldId id="275" r:id="rId17"/>
    <p:sldId id="277" r:id="rId18"/>
    <p:sldId id="281" r:id="rId19"/>
    <p:sldId id="265" r:id="rId20"/>
    <p:sldId id="266"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82" d="100"/>
          <a:sy n="82" d="100"/>
        </p:scale>
        <p:origin x="16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73E83D6-18AE-4EE1-AF3B-208EDCE73733}" type="datetimeFigureOut">
              <a:rPr lang="en-IN" smtClean="0"/>
              <a:t>16-04-2022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77D1075-4C5A-4E82-A5F9-99A26D8527DF}" type="slidenum">
              <a:rPr lang="en-IN" smtClean="0"/>
              <a:t>‹#›</a:t>
            </a:fld>
            <a:endParaRPr lang="en-IN"/>
          </a:p>
        </p:txBody>
      </p:sp>
    </p:spTree>
    <p:extLst>
      <p:ext uri="{BB962C8B-B14F-4D97-AF65-F5344CB8AC3E}">
        <p14:creationId xmlns:p14="http://schemas.microsoft.com/office/powerpoint/2010/main" val="160139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7D1075-4C5A-4E82-A5F9-99A26D8527DF}" type="slidenum">
              <a:rPr lang="en-IN" smtClean="0"/>
              <a:t>4</a:t>
            </a:fld>
            <a:endParaRPr lang="en-IN"/>
          </a:p>
        </p:txBody>
      </p:sp>
    </p:spTree>
    <p:extLst>
      <p:ext uri="{BB962C8B-B14F-4D97-AF65-F5344CB8AC3E}">
        <p14:creationId xmlns:p14="http://schemas.microsoft.com/office/powerpoint/2010/main" val="371031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7D1075-4C5A-4E82-A5F9-99A26D8527DF}" type="slidenum">
              <a:rPr lang="en-IN" smtClean="0"/>
              <a:t>14</a:t>
            </a:fld>
            <a:endParaRPr lang="en-IN"/>
          </a:p>
        </p:txBody>
      </p:sp>
    </p:spTree>
    <p:extLst>
      <p:ext uri="{BB962C8B-B14F-4D97-AF65-F5344CB8AC3E}">
        <p14:creationId xmlns:p14="http://schemas.microsoft.com/office/powerpoint/2010/main" val="94741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6" name="Holder 6"/>
          <p:cNvSpPr>
            <a:spLocks noGrp="1"/>
          </p:cNvSpPr>
          <p:nvPr>
            <p:ph type="sldNum" sz="quarter" idx="7"/>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Side</a:t>
            </a:r>
            <a:r>
              <a:rPr spc="-65" dirty="0"/>
              <a:t> </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6" name="Holder 6"/>
          <p:cNvSpPr>
            <a:spLocks noGrp="1"/>
          </p:cNvSpPr>
          <p:nvPr>
            <p:ph type="sldNum" sz="quarter" idx="7"/>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Side</a:t>
            </a:r>
            <a:r>
              <a:rPr spc="-65" dirty="0"/>
              <a:t> </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7" name="Holder 7"/>
          <p:cNvSpPr>
            <a:spLocks noGrp="1"/>
          </p:cNvSpPr>
          <p:nvPr>
            <p:ph type="sldNum" sz="quarter" idx="7"/>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Side</a:t>
            </a:r>
            <a:r>
              <a:rPr spc="-65" dirty="0"/>
              <a:t> </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5" name="Holder 5"/>
          <p:cNvSpPr>
            <a:spLocks noGrp="1"/>
          </p:cNvSpPr>
          <p:nvPr>
            <p:ph type="sldNum" sz="quarter" idx="7"/>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Side</a:t>
            </a:r>
            <a:r>
              <a:rPr spc="-65" dirty="0"/>
              <a:t> </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4" name="Holder 4"/>
          <p:cNvSpPr>
            <a:spLocks noGrp="1"/>
          </p:cNvSpPr>
          <p:nvPr>
            <p:ph type="sldNum" sz="quarter" idx="7"/>
          </p:nvPr>
        </p:nvSpPr>
        <p:spPr/>
        <p:txBody>
          <a:bodyPr lIns="0" tIns="0" rIns="0" bIns="0"/>
          <a:lstStyle>
            <a:lvl1pPr>
              <a:defRPr sz="900" b="0" i="0">
                <a:solidFill>
                  <a:srgbClr val="CCCCCC"/>
                </a:solidFill>
                <a:latin typeface="Arial MT"/>
                <a:cs typeface="Arial MT"/>
              </a:defRPr>
            </a:lvl1pPr>
          </a:lstStyle>
          <a:p>
            <a:pPr marL="12700">
              <a:lnSpc>
                <a:spcPct val="100000"/>
              </a:lnSpc>
              <a:spcBef>
                <a:spcPts val="15"/>
              </a:spcBef>
            </a:pPr>
            <a:r>
              <a:rPr spc="-5" dirty="0"/>
              <a:t>Side</a:t>
            </a:r>
            <a:r>
              <a:rPr spc="-65" dirty="0"/>
              <a:t> </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79851" y="367029"/>
            <a:ext cx="2384297" cy="452119"/>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1145844" y="1622805"/>
            <a:ext cx="6852310" cy="3317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5635" y="6440989"/>
            <a:ext cx="608965" cy="153670"/>
          </a:xfrm>
          <a:prstGeom prst="rect">
            <a:avLst/>
          </a:prstGeom>
        </p:spPr>
        <p:txBody>
          <a:bodyPr wrap="square" lIns="0" tIns="0" rIns="0" bIns="0">
            <a:spAutoFit/>
          </a:bodyPr>
          <a:lstStyle>
            <a:lvl1pPr>
              <a:defRPr sz="900" b="0" i="0">
                <a:solidFill>
                  <a:srgbClr val="CCCCCC"/>
                </a:solidFill>
                <a:latin typeface="Arial MT"/>
                <a:cs typeface="Arial MT"/>
              </a:defRPr>
            </a:lvl1p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6" name="Holder 6"/>
          <p:cNvSpPr>
            <a:spLocks noGrp="1"/>
          </p:cNvSpPr>
          <p:nvPr>
            <p:ph type="sldNum" sz="quarter" idx="7"/>
          </p:nvPr>
        </p:nvSpPr>
        <p:spPr>
          <a:xfrm>
            <a:off x="8194675" y="6440989"/>
            <a:ext cx="431800" cy="153670"/>
          </a:xfrm>
          <a:prstGeom prst="rect">
            <a:avLst/>
          </a:prstGeom>
        </p:spPr>
        <p:txBody>
          <a:bodyPr wrap="square" lIns="0" tIns="0" rIns="0" bIns="0">
            <a:spAutoFit/>
          </a:bodyPr>
          <a:lstStyle>
            <a:lvl1pPr>
              <a:defRPr sz="900" b="0" i="0">
                <a:solidFill>
                  <a:srgbClr val="CCCCCC"/>
                </a:solidFill>
                <a:latin typeface="Arial MT"/>
                <a:cs typeface="Arial MT"/>
              </a:defRPr>
            </a:lvl1pPr>
          </a:lstStyle>
          <a:p>
            <a:pPr marL="12700">
              <a:lnSpc>
                <a:spcPct val="100000"/>
              </a:lnSpc>
              <a:spcBef>
                <a:spcPts val="15"/>
              </a:spcBef>
            </a:pPr>
            <a:r>
              <a:rPr spc="-5" dirty="0"/>
              <a:t>Side</a:t>
            </a:r>
            <a:r>
              <a:rPr spc="-65" dirty="0"/>
              <a:t> </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kmader/food41" TargetMode="External"/><Relationship Id="rId7" Type="http://schemas.openxmlformats.org/officeDocument/2006/relationships/hyperlink" Target="http://ruder.io/optimizing-gradient-descent/index.html#visualizationofalgorithm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becominghuman.ai/priming-neural-networks-with-an-appropriate-initializer-7b163990ead" TargetMode="External"/><Relationship Id="rId5" Type="http://schemas.openxmlformats.org/officeDocument/2006/relationships/hyperlink" Target="https://towardsdatascience.com/hyper-parameters-in-action-part-ii-weight-initializers-35aee1a28404" TargetMode="External"/><Relationship Id="rId4" Type="http://schemas.openxmlformats.org/officeDocument/2006/relationships/hyperlink" Target="https://www.kaggle.com/shuyangli94/food-com-recipes-and-user-interactions?select=RAW_recipes.csv"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144253" cy="6858381"/>
            <a:chOff x="0" y="0"/>
            <a:chExt cx="9144253" cy="6858381"/>
          </a:xfrm>
        </p:grpSpPr>
        <p:sp>
          <p:nvSpPr>
            <p:cNvPr id="4" name="object 4"/>
            <p:cNvSpPr/>
            <p:nvPr/>
          </p:nvSpPr>
          <p:spPr>
            <a:xfrm>
              <a:off x="858011" y="356616"/>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sp>
          <p:nvSpPr>
            <p:cNvPr id="6" name="object 6"/>
            <p:cNvSpPr/>
            <p:nvPr/>
          </p:nvSpPr>
          <p:spPr>
            <a:xfrm>
              <a:off x="0" y="6358127"/>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7" name="object 7"/>
            <p:cNvSpPr/>
            <p:nvPr/>
          </p:nvSpPr>
          <p:spPr>
            <a:xfrm>
              <a:off x="5131308" y="4181856"/>
              <a:ext cx="4012565" cy="2676525"/>
            </a:xfrm>
            <a:custGeom>
              <a:avLst/>
              <a:gdLst/>
              <a:ahLst/>
              <a:cxnLst/>
              <a:rect l="l" t="t" r="r" b="b"/>
              <a:pathLst>
                <a:path w="4012565" h="2676525">
                  <a:moveTo>
                    <a:pt x="0" y="2676013"/>
                  </a:moveTo>
                  <a:lnTo>
                    <a:pt x="4012565" y="0"/>
                  </a:lnTo>
                </a:path>
              </a:pathLst>
            </a:custGeom>
            <a:ln w="9144">
              <a:solidFill>
                <a:srgbClr val="D9D9D9"/>
              </a:solidFill>
            </a:ln>
          </p:spPr>
          <p:txBody>
            <a:bodyPr wrap="square" lIns="0" tIns="0" rIns="0" bIns="0" rtlCol="0"/>
            <a:lstStyle/>
            <a:p>
              <a:endParaRPr/>
            </a:p>
          </p:txBody>
        </p:sp>
        <p:sp>
          <p:nvSpPr>
            <p:cNvPr id="8" name="object 8"/>
            <p:cNvSpPr/>
            <p:nvPr/>
          </p:nvSpPr>
          <p:spPr>
            <a:xfrm>
              <a:off x="7042404" y="0"/>
              <a:ext cx="1219200" cy="6858000"/>
            </a:xfrm>
            <a:custGeom>
              <a:avLst/>
              <a:gdLst/>
              <a:ahLst/>
              <a:cxnLst/>
              <a:rect l="l" t="t" r="r" b="b"/>
              <a:pathLst>
                <a:path w="1219200" h="6858000">
                  <a:moveTo>
                    <a:pt x="0" y="0"/>
                  </a:moveTo>
                  <a:lnTo>
                    <a:pt x="1219200" y="6857997"/>
                  </a:lnTo>
                </a:path>
              </a:pathLst>
            </a:custGeom>
            <a:ln w="9144">
              <a:solidFill>
                <a:srgbClr val="BCBCBC"/>
              </a:solidFill>
            </a:ln>
          </p:spPr>
          <p:txBody>
            <a:bodyPr wrap="square" lIns="0" tIns="0" rIns="0" bIns="0" rtlCol="0"/>
            <a:lstStyle/>
            <a:p>
              <a:endParaRPr/>
            </a:p>
          </p:txBody>
        </p:sp>
        <p:sp>
          <p:nvSpPr>
            <p:cNvPr id="9" name="object 9"/>
            <p:cNvSpPr/>
            <p:nvPr/>
          </p:nvSpPr>
          <p:spPr>
            <a:xfrm>
              <a:off x="6891528" y="0"/>
              <a:ext cx="2252345" cy="6858000"/>
            </a:xfrm>
            <a:custGeom>
              <a:avLst/>
              <a:gdLst/>
              <a:ahLst/>
              <a:cxnLst/>
              <a:rect l="l" t="t" r="r" b="b"/>
              <a:pathLst>
                <a:path w="2252345" h="6858000">
                  <a:moveTo>
                    <a:pt x="2023237" y="0"/>
                  </a:moveTo>
                  <a:lnTo>
                    <a:pt x="0" y="6857996"/>
                  </a:lnTo>
                  <a:lnTo>
                    <a:pt x="2252345" y="6857996"/>
                  </a:lnTo>
                  <a:lnTo>
                    <a:pt x="2252345" y="8254"/>
                  </a:lnTo>
                  <a:lnTo>
                    <a:pt x="2023237" y="0"/>
                  </a:lnTo>
                  <a:close/>
                </a:path>
              </a:pathLst>
            </a:custGeom>
            <a:solidFill>
              <a:srgbClr val="90C223">
                <a:alpha val="30195"/>
              </a:srgbClr>
            </a:solidFill>
          </p:spPr>
          <p:txBody>
            <a:bodyPr wrap="square" lIns="0" tIns="0" rIns="0" bIns="0" rtlCol="0"/>
            <a:lstStyle/>
            <a:p>
              <a:endParaRPr/>
            </a:p>
          </p:txBody>
        </p:sp>
        <p:sp>
          <p:nvSpPr>
            <p:cNvPr id="10" name="object 10"/>
            <p:cNvSpPr/>
            <p:nvPr/>
          </p:nvSpPr>
          <p:spPr>
            <a:xfrm>
              <a:off x="7206995" y="0"/>
              <a:ext cx="1936750" cy="6858000"/>
            </a:xfrm>
            <a:custGeom>
              <a:avLst/>
              <a:gdLst/>
              <a:ahLst/>
              <a:cxnLst/>
              <a:rect l="l" t="t" r="r" b="b"/>
              <a:pathLst>
                <a:path w="1936750" h="6858000">
                  <a:moveTo>
                    <a:pt x="1936496" y="0"/>
                  </a:moveTo>
                  <a:lnTo>
                    <a:pt x="0" y="0"/>
                  </a:lnTo>
                  <a:lnTo>
                    <a:pt x="1200023" y="6857994"/>
                  </a:lnTo>
                  <a:lnTo>
                    <a:pt x="1936496" y="6857994"/>
                  </a:lnTo>
                  <a:lnTo>
                    <a:pt x="1936496" y="0"/>
                  </a:lnTo>
                  <a:close/>
                </a:path>
              </a:pathLst>
            </a:custGeom>
            <a:solidFill>
              <a:srgbClr val="90C223">
                <a:alpha val="19999"/>
              </a:srgbClr>
            </a:solidFill>
          </p:spPr>
          <p:txBody>
            <a:bodyPr wrap="square" lIns="0" tIns="0" rIns="0" bIns="0" rtlCol="0"/>
            <a:lstStyle/>
            <a:p>
              <a:endParaRPr/>
            </a:p>
          </p:txBody>
        </p:sp>
        <p:sp>
          <p:nvSpPr>
            <p:cNvPr id="11" name="object 11"/>
            <p:cNvSpPr/>
            <p:nvPr/>
          </p:nvSpPr>
          <p:spPr>
            <a:xfrm>
              <a:off x="6638543" y="3921251"/>
              <a:ext cx="2505710" cy="2936875"/>
            </a:xfrm>
            <a:custGeom>
              <a:avLst/>
              <a:gdLst/>
              <a:ahLst/>
              <a:cxnLst/>
              <a:rect l="l" t="t" r="r" b="b"/>
              <a:pathLst>
                <a:path w="2505709" h="2936875">
                  <a:moveTo>
                    <a:pt x="2505202" y="0"/>
                  </a:moveTo>
                  <a:lnTo>
                    <a:pt x="0" y="2936744"/>
                  </a:lnTo>
                  <a:lnTo>
                    <a:pt x="2505202" y="2936744"/>
                  </a:lnTo>
                  <a:lnTo>
                    <a:pt x="2505202" y="0"/>
                  </a:lnTo>
                  <a:close/>
                </a:path>
              </a:pathLst>
            </a:custGeom>
            <a:solidFill>
              <a:srgbClr val="529F1F">
                <a:alpha val="72155"/>
              </a:srgbClr>
            </a:solidFill>
          </p:spPr>
          <p:txBody>
            <a:bodyPr wrap="square" lIns="0" tIns="0" rIns="0" bIns="0" rtlCol="0"/>
            <a:lstStyle/>
            <a:p>
              <a:endParaRPr/>
            </a:p>
          </p:txBody>
        </p:sp>
        <p:sp>
          <p:nvSpPr>
            <p:cNvPr id="12" name="object 12"/>
            <p:cNvSpPr/>
            <p:nvPr/>
          </p:nvSpPr>
          <p:spPr>
            <a:xfrm>
              <a:off x="8295131" y="0"/>
              <a:ext cx="848994" cy="6858000"/>
            </a:xfrm>
            <a:custGeom>
              <a:avLst/>
              <a:gdLst/>
              <a:ahLst/>
              <a:cxnLst/>
              <a:rect l="l" t="t" r="r" b="b"/>
              <a:pathLst>
                <a:path w="848995" h="6858000">
                  <a:moveTo>
                    <a:pt x="848741" y="0"/>
                  </a:moveTo>
                  <a:lnTo>
                    <a:pt x="676401" y="0"/>
                  </a:lnTo>
                  <a:lnTo>
                    <a:pt x="0" y="6857994"/>
                  </a:lnTo>
                  <a:lnTo>
                    <a:pt x="848741" y="6857994"/>
                  </a:lnTo>
                  <a:lnTo>
                    <a:pt x="848741" y="0"/>
                  </a:lnTo>
                  <a:close/>
                </a:path>
              </a:pathLst>
            </a:custGeom>
            <a:solidFill>
              <a:srgbClr val="C0E174">
                <a:alpha val="70195"/>
              </a:srgbClr>
            </a:solidFill>
          </p:spPr>
          <p:txBody>
            <a:bodyPr wrap="square" lIns="0" tIns="0" rIns="0" bIns="0" rtlCol="0"/>
            <a:lstStyle/>
            <a:p>
              <a:endParaRPr/>
            </a:p>
          </p:txBody>
        </p:sp>
        <p:sp>
          <p:nvSpPr>
            <p:cNvPr id="13" name="object 13"/>
            <p:cNvSpPr/>
            <p:nvPr/>
          </p:nvSpPr>
          <p:spPr>
            <a:xfrm>
              <a:off x="8078723" y="0"/>
              <a:ext cx="1065530" cy="6858000"/>
            </a:xfrm>
            <a:custGeom>
              <a:avLst/>
              <a:gdLst/>
              <a:ahLst/>
              <a:cxnLst/>
              <a:rect l="l" t="t" r="r" b="b"/>
              <a:pathLst>
                <a:path w="1065529" h="6858000">
                  <a:moveTo>
                    <a:pt x="1050798" y="0"/>
                  </a:moveTo>
                  <a:lnTo>
                    <a:pt x="0" y="0"/>
                  </a:lnTo>
                  <a:lnTo>
                    <a:pt x="937132" y="6857994"/>
                  </a:lnTo>
                  <a:lnTo>
                    <a:pt x="1065022" y="6857994"/>
                  </a:lnTo>
                  <a:lnTo>
                    <a:pt x="1065149" y="6145237"/>
                  </a:lnTo>
                  <a:lnTo>
                    <a:pt x="1063752" y="5229479"/>
                  </a:lnTo>
                  <a:lnTo>
                    <a:pt x="1060069" y="4009008"/>
                  </a:lnTo>
                  <a:lnTo>
                    <a:pt x="1054607" y="2483866"/>
                  </a:lnTo>
                  <a:lnTo>
                    <a:pt x="1052068" y="1568577"/>
                  </a:lnTo>
                  <a:lnTo>
                    <a:pt x="1051305" y="1212469"/>
                  </a:lnTo>
                  <a:lnTo>
                    <a:pt x="1050671" y="652779"/>
                  </a:lnTo>
                  <a:lnTo>
                    <a:pt x="1050798" y="0"/>
                  </a:lnTo>
                  <a:close/>
                </a:path>
              </a:pathLst>
            </a:custGeom>
            <a:solidFill>
              <a:srgbClr val="90C223">
                <a:alpha val="65097"/>
              </a:srgbClr>
            </a:solidFill>
          </p:spPr>
          <p:txBody>
            <a:bodyPr wrap="square" lIns="0" tIns="0" rIns="0" bIns="0" rtlCol="0"/>
            <a:lstStyle/>
            <a:p>
              <a:endParaRPr/>
            </a:p>
          </p:txBody>
        </p:sp>
        <p:sp>
          <p:nvSpPr>
            <p:cNvPr id="14" name="object 14"/>
            <p:cNvSpPr/>
            <p:nvPr/>
          </p:nvSpPr>
          <p:spPr>
            <a:xfrm>
              <a:off x="8060435" y="4904231"/>
              <a:ext cx="1083310" cy="1953895"/>
            </a:xfrm>
            <a:custGeom>
              <a:avLst/>
              <a:gdLst/>
              <a:ahLst/>
              <a:cxnLst/>
              <a:rect l="l" t="t" r="r" b="b"/>
              <a:pathLst>
                <a:path w="1083309" h="1953895">
                  <a:moveTo>
                    <a:pt x="1083183" y="0"/>
                  </a:moveTo>
                  <a:lnTo>
                    <a:pt x="0" y="1953638"/>
                  </a:lnTo>
                  <a:lnTo>
                    <a:pt x="1083183" y="1948601"/>
                  </a:lnTo>
                  <a:lnTo>
                    <a:pt x="1083183" y="0"/>
                  </a:lnTo>
                  <a:close/>
                </a:path>
              </a:pathLst>
            </a:custGeom>
            <a:solidFill>
              <a:srgbClr val="90C223">
                <a:alpha val="79998"/>
              </a:srgbClr>
            </a:solidFill>
          </p:spPr>
          <p:txBody>
            <a:bodyPr wrap="square" lIns="0" tIns="0" rIns="0" bIns="0" rtlCol="0"/>
            <a:lstStyle/>
            <a:p>
              <a:endParaRPr/>
            </a:p>
          </p:txBody>
        </p:sp>
        <p:sp>
          <p:nvSpPr>
            <p:cNvPr id="15" name="object 15"/>
            <p:cNvSpPr/>
            <p:nvPr/>
          </p:nvSpPr>
          <p:spPr>
            <a:xfrm>
              <a:off x="184404" y="2462784"/>
              <a:ext cx="8816847" cy="3892803"/>
            </a:xfrm>
            <a:custGeom>
              <a:avLst/>
              <a:gdLst/>
              <a:ahLst/>
              <a:cxnLst/>
              <a:rect l="l" t="t" r="r" b="b"/>
              <a:pathLst>
                <a:path w="7160895" h="3680460">
                  <a:moveTo>
                    <a:pt x="0" y="3679952"/>
                  </a:moveTo>
                  <a:lnTo>
                    <a:pt x="7160895" y="3679952"/>
                  </a:lnTo>
                  <a:lnTo>
                    <a:pt x="7160895" y="0"/>
                  </a:lnTo>
                  <a:lnTo>
                    <a:pt x="0" y="0"/>
                  </a:lnTo>
                  <a:lnTo>
                    <a:pt x="0" y="3679952"/>
                  </a:lnTo>
                  <a:close/>
                </a:path>
              </a:pathLst>
            </a:custGeom>
            <a:ln w="9525">
              <a:solidFill>
                <a:srgbClr val="000000"/>
              </a:solidFill>
            </a:ln>
          </p:spPr>
          <p:txBody>
            <a:bodyPr wrap="square" lIns="0" tIns="0" rIns="0" bIns="0" rtlCol="0"/>
            <a:lstStyle/>
            <a:p>
              <a:endParaRPr dirty="0"/>
            </a:p>
          </p:txBody>
        </p:sp>
      </p:grpSp>
      <p:sp>
        <p:nvSpPr>
          <p:cNvPr id="16" name="object 16"/>
          <p:cNvSpPr txBox="1"/>
          <p:nvPr/>
        </p:nvSpPr>
        <p:spPr>
          <a:xfrm>
            <a:off x="437388" y="2496439"/>
            <a:ext cx="8377937" cy="3739485"/>
          </a:xfrm>
          <a:prstGeom prst="rect">
            <a:avLst/>
          </a:prstGeom>
        </p:spPr>
        <p:txBody>
          <a:bodyPr vert="horz" wrap="square" lIns="0" tIns="12700" rIns="0" bIns="0" rtlCol="0">
            <a:spAutoFit/>
          </a:bodyPr>
          <a:lstStyle/>
          <a:p>
            <a:pPr marL="303530" marR="295275" indent="831850">
              <a:lnSpc>
                <a:spcPct val="100000"/>
              </a:lnSpc>
              <a:spcBef>
                <a:spcPts val="100"/>
              </a:spcBef>
            </a:pPr>
            <a:endParaRPr lang="en-US" sz="2400" b="1" spc="-5" dirty="0">
              <a:solidFill>
                <a:srgbClr val="0082A3"/>
              </a:solidFill>
              <a:latin typeface="Calibri"/>
              <a:cs typeface="Calibri"/>
            </a:endParaRPr>
          </a:p>
          <a:p>
            <a:pPr marL="303530" marR="295275" indent="831850">
              <a:lnSpc>
                <a:spcPct val="100000"/>
              </a:lnSpc>
              <a:spcBef>
                <a:spcPts val="100"/>
              </a:spcBef>
            </a:pPr>
            <a:r>
              <a:rPr sz="2400" b="1" spc="-15" dirty="0">
                <a:solidFill>
                  <a:srgbClr val="244060"/>
                </a:solidFill>
                <a:latin typeface="Calibri"/>
                <a:cs typeface="Calibri"/>
              </a:rPr>
              <a:t>Project</a:t>
            </a:r>
            <a:r>
              <a:rPr sz="2400" b="1" spc="-50" dirty="0">
                <a:solidFill>
                  <a:srgbClr val="244060"/>
                </a:solidFill>
                <a:latin typeface="Calibri"/>
                <a:cs typeface="Calibri"/>
              </a:rPr>
              <a:t> </a:t>
            </a:r>
            <a:r>
              <a:rPr lang="en-IN" sz="2400" b="1" spc="-5" dirty="0">
                <a:solidFill>
                  <a:srgbClr val="244060"/>
                </a:solidFill>
                <a:latin typeface="Calibri"/>
                <a:cs typeface="Calibri"/>
              </a:rPr>
              <a:t>Member </a:t>
            </a:r>
            <a:r>
              <a:rPr lang="en-IN" sz="2400" b="1" dirty="0">
                <a:solidFill>
                  <a:srgbClr val="244060"/>
                </a:solidFill>
                <a:latin typeface="Calibri"/>
                <a:cs typeface="Calibri"/>
              </a:rPr>
              <a:t>1</a:t>
            </a:r>
            <a:r>
              <a:rPr sz="2400" b="1" spc="-10" dirty="0">
                <a:solidFill>
                  <a:srgbClr val="244060"/>
                </a:solidFill>
                <a:latin typeface="Calibri"/>
                <a:cs typeface="Calibri"/>
              </a:rPr>
              <a:t> </a:t>
            </a:r>
            <a:r>
              <a:rPr sz="2400" b="1" dirty="0">
                <a:solidFill>
                  <a:srgbClr val="244060"/>
                </a:solidFill>
                <a:latin typeface="Calibri"/>
                <a:cs typeface="Calibri"/>
              </a:rPr>
              <a:t>::</a:t>
            </a:r>
            <a:r>
              <a:rPr sz="2400" b="1" spc="-30" dirty="0">
                <a:solidFill>
                  <a:srgbClr val="244060"/>
                </a:solidFill>
                <a:latin typeface="Calibri"/>
                <a:cs typeface="Calibri"/>
              </a:rPr>
              <a:t> </a:t>
            </a:r>
            <a:r>
              <a:rPr lang="en-US" sz="2400" b="1" spc="-30" dirty="0">
                <a:solidFill>
                  <a:srgbClr val="244060"/>
                </a:solidFill>
                <a:latin typeface="Calibri"/>
                <a:cs typeface="Calibri"/>
              </a:rPr>
              <a:t>Aman Jaiswal</a:t>
            </a:r>
            <a:r>
              <a:rPr sz="2400" b="1" spc="-5" dirty="0">
                <a:solidFill>
                  <a:srgbClr val="244060"/>
                </a:solidFill>
                <a:latin typeface="Calibri"/>
                <a:cs typeface="Calibri"/>
              </a:rPr>
              <a:t>(20180210</a:t>
            </a:r>
            <a:r>
              <a:rPr lang="en-US" sz="2400" b="1" spc="-5" dirty="0">
                <a:solidFill>
                  <a:srgbClr val="244060"/>
                </a:solidFill>
                <a:latin typeface="Calibri"/>
                <a:cs typeface="Calibri"/>
              </a:rPr>
              <a:t>19</a:t>
            </a:r>
            <a:r>
              <a:rPr sz="2400" b="1" spc="-5" dirty="0">
                <a:solidFill>
                  <a:srgbClr val="244060"/>
                </a:solidFill>
                <a:latin typeface="Calibri"/>
                <a:cs typeface="Calibri"/>
              </a:rPr>
              <a:t>)</a:t>
            </a:r>
            <a:endParaRPr sz="2400" dirty="0">
              <a:latin typeface="Calibri"/>
              <a:cs typeface="Calibri"/>
            </a:endParaRPr>
          </a:p>
          <a:p>
            <a:pPr marL="12700" marR="5080" indent="88265">
              <a:lnSpc>
                <a:spcPct val="100000"/>
              </a:lnSpc>
            </a:pPr>
            <a:r>
              <a:rPr lang="en-US" sz="2400" b="1" spc="-15" dirty="0">
                <a:solidFill>
                  <a:srgbClr val="244060"/>
                </a:solidFill>
                <a:latin typeface="Calibri"/>
                <a:cs typeface="Calibri"/>
              </a:rPr>
              <a:t>	   </a:t>
            </a:r>
            <a:r>
              <a:rPr sz="2400" b="1" spc="-15" dirty="0">
                <a:solidFill>
                  <a:srgbClr val="244060"/>
                </a:solidFill>
                <a:latin typeface="Calibri"/>
                <a:cs typeface="Calibri"/>
              </a:rPr>
              <a:t>Project </a:t>
            </a:r>
            <a:r>
              <a:rPr sz="2400" b="1" spc="-5" dirty="0">
                <a:solidFill>
                  <a:srgbClr val="244060"/>
                </a:solidFill>
                <a:latin typeface="Calibri"/>
                <a:cs typeface="Calibri"/>
              </a:rPr>
              <a:t>Member </a:t>
            </a:r>
            <a:r>
              <a:rPr lang="en-US" sz="2400" b="1" spc="-5" dirty="0">
                <a:solidFill>
                  <a:srgbClr val="244060"/>
                </a:solidFill>
                <a:latin typeface="Calibri"/>
                <a:cs typeface="Calibri"/>
              </a:rPr>
              <a:t>2</a:t>
            </a:r>
            <a:r>
              <a:rPr sz="2400" b="1" dirty="0">
                <a:solidFill>
                  <a:srgbClr val="244060"/>
                </a:solidFill>
                <a:latin typeface="Calibri"/>
                <a:cs typeface="Calibri"/>
              </a:rPr>
              <a:t> </a:t>
            </a:r>
            <a:r>
              <a:rPr sz="2400" b="1" spc="-5" dirty="0">
                <a:solidFill>
                  <a:srgbClr val="244060"/>
                </a:solidFill>
                <a:latin typeface="Calibri"/>
                <a:cs typeface="Calibri"/>
              </a:rPr>
              <a:t>:: </a:t>
            </a:r>
            <a:r>
              <a:rPr lang="en-US" sz="2400" b="1" spc="-5" dirty="0">
                <a:solidFill>
                  <a:srgbClr val="244060"/>
                </a:solidFill>
                <a:latin typeface="Calibri"/>
                <a:cs typeface="Calibri"/>
              </a:rPr>
              <a:t>Piyush Shankar Tiwari</a:t>
            </a:r>
            <a:r>
              <a:rPr sz="2400" b="1" spc="-5" dirty="0">
                <a:solidFill>
                  <a:srgbClr val="244060"/>
                </a:solidFill>
                <a:latin typeface="Calibri"/>
                <a:cs typeface="Calibri"/>
              </a:rPr>
              <a:t>(20180210</a:t>
            </a:r>
            <a:r>
              <a:rPr lang="en-US" sz="2400" b="1" spc="-5" dirty="0">
                <a:solidFill>
                  <a:srgbClr val="244060"/>
                </a:solidFill>
                <a:latin typeface="Calibri"/>
                <a:cs typeface="Calibri"/>
              </a:rPr>
              <a:t>82</a:t>
            </a:r>
            <a:r>
              <a:rPr sz="2400" b="1" spc="-5" dirty="0">
                <a:solidFill>
                  <a:srgbClr val="244060"/>
                </a:solidFill>
                <a:latin typeface="Calibri"/>
                <a:cs typeface="Calibri"/>
              </a:rPr>
              <a:t>) </a:t>
            </a:r>
            <a:endParaRPr lang="en-US" sz="2400" b="1" spc="-530" dirty="0">
              <a:solidFill>
                <a:srgbClr val="244060"/>
              </a:solidFill>
              <a:latin typeface="Calibri"/>
              <a:cs typeface="Calibri"/>
            </a:endParaRPr>
          </a:p>
          <a:p>
            <a:pPr marL="12700" marR="5080" indent="88265">
              <a:lnSpc>
                <a:spcPct val="100000"/>
              </a:lnSpc>
            </a:pPr>
            <a:r>
              <a:rPr lang="en-US" sz="2400" b="1" spc="-15" dirty="0">
                <a:solidFill>
                  <a:srgbClr val="244060"/>
                </a:solidFill>
                <a:latin typeface="Calibri"/>
                <a:cs typeface="Calibri"/>
              </a:rPr>
              <a:t>	   </a:t>
            </a:r>
            <a:r>
              <a:rPr sz="2400" b="1" spc="-15" dirty="0">
                <a:solidFill>
                  <a:srgbClr val="244060"/>
                </a:solidFill>
                <a:latin typeface="Calibri"/>
                <a:cs typeface="Calibri"/>
              </a:rPr>
              <a:t>Project</a:t>
            </a:r>
            <a:r>
              <a:rPr sz="2400" b="1" spc="-40" dirty="0">
                <a:solidFill>
                  <a:srgbClr val="244060"/>
                </a:solidFill>
                <a:latin typeface="Calibri"/>
                <a:cs typeface="Calibri"/>
              </a:rPr>
              <a:t> </a:t>
            </a:r>
            <a:r>
              <a:rPr sz="2400" b="1" spc="-5" dirty="0">
                <a:solidFill>
                  <a:srgbClr val="244060"/>
                </a:solidFill>
                <a:latin typeface="Calibri"/>
                <a:cs typeface="Calibri"/>
              </a:rPr>
              <a:t>Member</a:t>
            </a:r>
            <a:r>
              <a:rPr sz="2400" b="1" spc="-70" dirty="0">
                <a:solidFill>
                  <a:srgbClr val="244060"/>
                </a:solidFill>
                <a:latin typeface="Calibri"/>
                <a:cs typeface="Calibri"/>
              </a:rPr>
              <a:t> </a:t>
            </a:r>
            <a:r>
              <a:rPr lang="en-US" sz="2400" b="1" spc="-70" dirty="0">
                <a:solidFill>
                  <a:srgbClr val="244060"/>
                </a:solidFill>
                <a:latin typeface="Calibri"/>
                <a:cs typeface="Calibri"/>
              </a:rPr>
              <a:t>3</a:t>
            </a:r>
            <a:r>
              <a:rPr sz="2400" b="1" spc="-20" dirty="0">
                <a:solidFill>
                  <a:srgbClr val="244060"/>
                </a:solidFill>
                <a:latin typeface="Calibri"/>
                <a:cs typeface="Calibri"/>
              </a:rPr>
              <a:t> </a:t>
            </a:r>
            <a:r>
              <a:rPr lang="en-US" sz="2400" b="1" spc="-20" dirty="0">
                <a:solidFill>
                  <a:srgbClr val="244060"/>
                </a:solidFill>
                <a:latin typeface="Calibri"/>
                <a:cs typeface="Calibri"/>
              </a:rPr>
              <a:t> </a:t>
            </a:r>
            <a:r>
              <a:rPr sz="2400" b="1" spc="-5" dirty="0">
                <a:solidFill>
                  <a:srgbClr val="244060"/>
                </a:solidFill>
                <a:latin typeface="Calibri"/>
                <a:cs typeface="Calibri"/>
              </a:rPr>
              <a:t>::</a:t>
            </a:r>
            <a:r>
              <a:rPr sz="2400" b="1" spc="-10" dirty="0">
                <a:solidFill>
                  <a:srgbClr val="244060"/>
                </a:solidFill>
                <a:latin typeface="Calibri"/>
                <a:cs typeface="Calibri"/>
              </a:rPr>
              <a:t> </a:t>
            </a:r>
            <a:r>
              <a:rPr lang="en-US" sz="2400" b="1" spc="-10" dirty="0">
                <a:solidFill>
                  <a:srgbClr val="244060"/>
                </a:solidFill>
                <a:latin typeface="Calibri"/>
                <a:cs typeface="Calibri"/>
              </a:rPr>
              <a:t>Anurag Chaudhary</a:t>
            </a:r>
            <a:r>
              <a:rPr sz="2400" b="1" spc="-10" dirty="0">
                <a:solidFill>
                  <a:srgbClr val="244060"/>
                </a:solidFill>
                <a:latin typeface="Calibri"/>
                <a:cs typeface="Calibri"/>
              </a:rPr>
              <a:t>(201</a:t>
            </a:r>
            <a:r>
              <a:rPr lang="en-US" sz="2400" b="1" spc="-10" dirty="0">
                <a:solidFill>
                  <a:srgbClr val="244060"/>
                </a:solidFill>
                <a:latin typeface="Calibri"/>
                <a:cs typeface="Calibri"/>
              </a:rPr>
              <a:t>8021029</a:t>
            </a:r>
            <a:r>
              <a:rPr sz="2400" b="1" spc="-10" dirty="0">
                <a:solidFill>
                  <a:srgbClr val="244060"/>
                </a:solidFill>
                <a:latin typeface="Calibri"/>
                <a:cs typeface="Calibri"/>
              </a:rPr>
              <a:t>)</a:t>
            </a:r>
            <a:endParaRPr lang="en-US" sz="2400" b="1" spc="-10" dirty="0">
              <a:solidFill>
                <a:srgbClr val="244060"/>
              </a:solidFill>
              <a:latin typeface="Calibri"/>
              <a:cs typeface="Calibri"/>
            </a:endParaRPr>
          </a:p>
          <a:p>
            <a:pPr marL="12700" marR="5080" indent="88265"/>
            <a:r>
              <a:rPr lang="en-IN" sz="2400" b="1" spc="-10" dirty="0">
                <a:solidFill>
                  <a:srgbClr val="244060"/>
                </a:solidFill>
                <a:latin typeface="Calibri"/>
                <a:cs typeface="Calibri"/>
              </a:rPr>
              <a:t>	   </a:t>
            </a:r>
            <a:r>
              <a:rPr lang="en-US" sz="2400" b="1" spc="-15" dirty="0">
                <a:solidFill>
                  <a:srgbClr val="0082A3"/>
                </a:solidFill>
                <a:latin typeface="Calibri"/>
                <a:cs typeface="Calibri"/>
              </a:rPr>
              <a:t>Project Guide           </a:t>
            </a:r>
            <a:r>
              <a:rPr lang="en-US" sz="2400" b="1" spc="-5" dirty="0">
                <a:solidFill>
                  <a:srgbClr val="0082A3"/>
                </a:solidFill>
                <a:latin typeface="Calibri"/>
                <a:cs typeface="Calibri"/>
              </a:rPr>
              <a:t>::  Mr. Sushil Kumar Saroj</a:t>
            </a:r>
          </a:p>
          <a:p>
            <a:pPr marL="12700" marR="5080" indent="88265">
              <a:lnSpc>
                <a:spcPct val="100000"/>
              </a:lnSpc>
            </a:pPr>
            <a:endParaRPr sz="2400" dirty="0">
              <a:latin typeface="Calibri"/>
              <a:cs typeface="Calibri"/>
            </a:endParaRPr>
          </a:p>
          <a:p>
            <a:pPr>
              <a:lnSpc>
                <a:spcPct val="100000"/>
              </a:lnSpc>
              <a:spcBef>
                <a:spcPts val="30"/>
              </a:spcBef>
            </a:pPr>
            <a:endParaRPr sz="2450" dirty="0">
              <a:latin typeface="Calibri"/>
              <a:cs typeface="Calibri"/>
            </a:endParaRPr>
          </a:p>
          <a:p>
            <a:pPr marL="368935" marR="361315" indent="-1270" algn="ctr">
              <a:lnSpc>
                <a:spcPct val="100000"/>
              </a:lnSpc>
            </a:pPr>
            <a:r>
              <a:rPr sz="2800" b="1" spc="-15" dirty="0">
                <a:solidFill>
                  <a:srgbClr val="2C3D6F"/>
                </a:solidFill>
                <a:latin typeface="Calibri"/>
                <a:cs typeface="Calibri"/>
              </a:rPr>
              <a:t>Computer</a:t>
            </a:r>
            <a:r>
              <a:rPr sz="2800" b="1" spc="-25" dirty="0">
                <a:solidFill>
                  <a:srgbClr val="2C3D6F"/>
                </a:solidFill>
                <a:latin typeface="Calibri"/>
                <a:cs typeface="Calibri"/>
              </a:rPr>
              <a:t> </a:t>
            </a:r>
            <a:r>
              <a:rPr sz="2800" b="1" spc="-5" dirty="0">
                <a:solidFill>
                  <a:srgbClr val="2C3D6F"/>
                </a:solidFill>
                <a:latin typeface="Calibri"/>
                <a:cs typeface="Calibri"/>
              </a:rPr>
              <a:t>Science</a:t>
            </a:r>
            <a:r>
              <a:rPr sz="2800" b="1" dirty="0">
                <a:solidFill>
                  <a:srgbClr val="2C3D6F"/>
                </a:solidFill>
                <a:latin typeface="Calibri"/>
                <a:cs typeface="Calibri"/>
              </a:rPr>
              <a:t> </a:t>
            </a:r>
            <a:r>
              <a:rPr sz="2800" b="1" spc="-10" dirty="0">
                <a:solidFill>
                  <a:srgbClr val="2C3D6F"/>
                </a:solidFill>
                <a:latin typeface="Calibri"/>
                <a:cs typeface="Calibri"/>
              </a:rPr>
              <a:t>and</a:t>
            </a:r>
            <a:r>
              <a:rPr sz="2800" b="1" spc="-5" dirty="0">
                <a:solidFill>
                  <a:srgbClr val="2C3D6F"/>
                </a:solidFill>
                <a:latin typeface="Calibri"/>
                <a:cs typeface="Calibri"/>
              </a:rPr>
              <a:t> </a:t>
            </a:r>
            <a:r>
              <a:rPr sz="2800" b="1" spc="-10" dirty="0">
                <a:solidFill>
                  <a:srgbClr val="2C3D6F"/>
                </a:solidFill>
                <a:latin typeface="Calibri"/>
                <a:cs typeface="Calibri"/>
              </a:rPr>
              <a:t>Engineering </a:t>
            </a:r>
            <a:r>
              <a:rPr sz="2800" b="1" spc="-5" dirty="0">
                <a:solidFill>
                  <a:srgbClr val="2C3D6F"/>
                </a:solidFill>
                <a:latin typeface="Calibri"/>
                <a:cs typeface="Calibri"/>
              </a:rPr>
              <a:t> </a:t>
            </a:r>
            <a:r>
              <a:rPr sz="2800" b="1" spc="-10" dirty="0">
                <a:solidFill>
                  <a:srgbClr val="C00000"/>
                </a:solidFill>
                <a:latin typeface="Calibri"/>
                <a:cs typeface="Calibri"/>
              </a:rPr>
              <a:t>Madan</a:t>
            </a:r>
            <a:r>
              <a:rPr sz="2800" b="1" spc="-5" dirty="0">
                <a:solidFill>
                  <a:srgbClr val="C00000"/>
                </a:solidFill>
                <a:latin typeface="Calibri"/>
                <a:cs typeface="Calibri"/>
              </a:rPr>
              <a:t> </a:t>
            </a:r>
            <a:r>
              <a:rPr sz="2800" b="1" spc="-10" dirty="0">
                <a:solidFill>
                  <a:srgbClr val="C00000"/>
                </a:solidFill>
                <a:latin typeface="Calibri"/>
                <a:cs typeface="Calibri"/>
              </a:rPr>
              <a:t>Mohan</a:t>
            </a:r>
            <a:r>
              <a:rPr sz="2800" b="1" spc="-5" dirty="0">
                <a:solidFill>
                  <a:srgbClr val="C00000"/>
                </a:solidFill>
                <a:latin typeface="Calibri"/>
                <a:cs typeface="Calibri"/>
              </a:rPr>
              <a:t> </a:t>
            </a:r>
            <a:r>
              <a:rPr sz="2800" b="1" spc="-20" dirty="0">
                <a:solidFill>
                  <a:srgbClr val="C00000"/>
                </a:solidFill>
                <a:latin typeface="Calibri"/>
                <a:cs typeface="Calibri"/>
              </a:rPr>
              <a:t>Malaviya </a:t>
            </a:r>
            <a:r>
              <a:rPr sz="2800" b="1" spc="-10" dirty="0">
                <a:solidFill>
                  <a:srgbClr val="C00000"/>
                </a:solidFill>
                <a:latin typeface="Calibri"/>
                <a:cs typeface="Calibri"/>
              </a:rPr>
              <a:t>University</a:t>
            </a:r>
            <a:r>
              <a:rPr sz="2800" b="1" spc="-15" dirty="0">
                <a:solidFill>
                  <a:srgbClr val="C00000"/>
                </a:solidFill>
                <a:latin typeface="Calibri"/>
                <a:cs typeface="Calibri"/>
              </a:rPr>
              <a:t> </a:t>
            </a:r>
            <a:r>
              <a:rPr sz="2800" b="1" spc="-5" dirty="0">
                <a:solidFill>
                  <a:srgbClr val="C00000"/>
                </a:solidFill>
                <a:latin typeface="Calibri"/>
                <a:cs typeface="Calibri"/>
              </a:rPr>
              <a:t>of </a:t>
            </a:r>
            <a:r>
              <a:rPr sz="2800" b="1" dirty="0">
                <a:solidFill>
                  <a:srgbClr val="C00000"/>
                </a:solidFill>
                <a:latin typeface="Calibri"/>
                <a:cs typeface="Calibri"/>
              </a:rPr>
              <a:t> </a:t>
            </a:r>
            <a:r>
              <a:rPr sz="2800" b="1" spc="-50" dirty="0">
                <a:solidFill>
                  <a:srgbClr val="C00000"/>
                </a:solidFill>
                <a:latin typeface="Calibri"/>
                <a:cs typeface="Calibri"/>
              </a:rPr>
              <a:t>Technology</a:t>
            </a:r>
            <a:r>
              <a:rPr sz="2800" spc="-50" dirty="0">
                <a:latin typeface="Calibri"/>
                <a:cs typeface="Calibri"/>
              </a:rPr>
              <a:t>,</a:t>
            </a:r>
            <a:r>
              <a:rPr sz="2800" spc="-20" dirty="0">
                <a:latin typeface="Calibri"/>
                <a:cs typeface="Calibri"/>
              </a:rPr>
              <a:t> </a:t>
            </a:r>
            <a:r>
              <a:rPr sz="2800" b="1" spc="-15" dirty="0">
                <a:solidFill>
                  <a:srgbClr val="C00000"/>
                </a:solidFill>
                <a:latin typeface="Calibri"/>
                <a:cs typeface="Calibri"/>
              </a:rPr>
              <a:t>Gorakhpur</a:t>
            </a:r>
            <a:r>
              <a:rPr sz="2800" b="1" spc="-25" dirty="0">
                <a:solidFill>
                  <a:srgbClr val="C00000"/>
                </a:solidFill>
                <a:latin typeface="Calibri"/>
                <a:cs typeface="Calibri"/>
              </a:rPr>
              <a:t> </a:t>
            </a:r>
            <a:r>
              <a:rPr sz="1600" b="1" i="1" spc="-5" dirty="0">
                <a:latin typeface="Calibri"/>
                <a:cs typeface="Calibri"/>
              </a:rPr>
              <a:t>(UP</a:t>
            </a:r>
            <a:r>
              <a:rPr sz="1600" b="1" i="1" spc="-65" dirty="0">
                <a:latin typeface="Calibri"/>
                <a:cs typeface="Calibri"/>
              </a:rPr>
              <a:t> </a:t>
            </a:r>
            <a:r>
              <a:rPr sz="1600" b="1" i="1" spc="-15" dirty="0">
                <a:latin typeface="Calibri"/>
                <a:cs typeface="Calibri"/>
              </a:rPr>
              <a:t>State</a:t>
            </a:r>
            <a:r>
              <a:rPr sz="1600" b="1" i="1" spc="-5" dirty="0">
                <a:latin typeface="Calibri"/>
                <a:cs typeface="Calibri"/>
              </a:rPr>
              <a:t> Govt.</a:t>
            </a:r>
            <a:r>
              <a:rPr sz="1600" b="1" i="1" spc="-10" dirty="0">
                <a:latin typeface="Calibri"/>
                <a:cs typeface="Calibri"/>
              </a:rPr>
              <a:t> University)</a:t>
            </a:r>
            <a:endParaRPr sz="1600" dirty="0">
              <a:latin typeface="Calibri"/>
              <a:cs typeface="Calibri"/>
            </a:endParaRPr>
          </a:p>
        </p:txBody>
      </p:sp>
      <p:sp>
        <p:nvSpPr>
          <p:cNvPr id="18" name="object 18"/>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9" name="object 19"/>
          <p:cNvSpPr txBox="1"/>
          <p:nvPr/>
        </p:nvSpPr>
        <p:spPr>
          <a:xfrm>
            <a:off x="8194675" y="6440989"/>
            <a:ext cx="367665" cy="153670"/>
          </a:xfrm>
          <a:prstGeom prst="rect">
            <a:avLst/>
          </a:prstGeom>
        </p:spPr>
        <p:txBody>
          <a:bodyPr vert="horz" wrap="square" lIns="0" tIns="1905" rIns="0" bIns="0" rtlCol="0">
            <a:spAutoFit/>
          </a:bodyPr>
          <a:lstStyle/>
          <a:p>
            <a:pPr marL="12700">
              <a:lnSpc>
                <a:spcPct val="100000"/>
              </a:lnSpc>
              <a:spcBef>
                <a:spcPts val="15"/>
              </a:spcBef>
            </a:pPr>
            <a:r>
              <a:rPr sz="900" spc="-5" dirty="0">
                <a:solidFill>
                  <a:srgbClr val="CCCCCC"/>
                </a:solidFill>
                <a:latin typeface="Arial MT"/>
                <a:cs typeface="Arial MT"/>
              </a:rPr>
              <a:t>Side</a:t>
            </a:r>
            <a:r>
              <a:rPr sz="900" spc="-65" dirty="0">
                <a:solidFill>
                  <a:srgbClr val="CCCCCC"/>
                </a:solidFill>
                <a:latin typeface="Arial MT"/>
                <a:cs typeface="Arial MT"/>
              </a:rPr>
              <a:t> </a:t>
            </a:r>
            <a:fld id="{81D60167-4931-47E6-BA6A-407CBD079E47}" type="slidenum">
              <a:rPr sz="900" spc="-5" dirty="0">
                <a:solidFill>
                  <a:srgbClr val="CCCCCC"/>
                </a:solidFill>
                <a:latin typeface="Arial MT"/>
                <a:cs typeface="Arial MT"/>
              </a:rPr>
              <a:t>1</a:t>
            </a:fld>
            <a:endParaRPr sz="900">
              <a:latin typeface="Arial MT"/>
              <a:cs typeface="Arial MT"/>
            </a:endParaRPr>
          </a:p>
        </p:txBody>
      </p:sp>
      <p:sp>
        <p:nvSpPr>
          <p:cNvPr id="17" name="object 17"/>
          <p:cNvSpPr txBox="1">
            <a:spLocks noGrp="1"/>
          </p:cNvSpPr>
          <p:nvPr>
            <p:ph type="title"/>
          </p:nvPr>
        </p:nvSpPr>
        <p:spPr>
          <a:xfrm>
            <a:off x="774598" y="1110487"/>
            <a:ext cx="7472045" cy="443070"/>
          </a:xfrm>
          <a:prstGeom prst="rect">
            <a:avLst/>
          </a:prstGeom>
        </p:spPr>
        <p:txBody>
          <a:bodyPr vert="horz" wrap="square" lIns="0" tIns="12065" rIns="0" bIns="0" rtlCol="0">
            <a:spAutoFit/>
          </a:bodyPr>
          <a:lstStyle/>
          <a:p>
            <a:pPr algn="ctr">
              <a:lnSpc>
                <a:spcPct val="100000"/>
              </a:lnSpc>
              <a:spcBef>
                <a:spcPts val="95"/>
              </a:spcBef>
            </a:pPr>
            <a:r>
              <a:rPr lang="en-US" spc="-5" dirty="0">
                <a:latin typeface="Calibri"/>
                <a:cs typeface="Calibri"/>
              </a:rPr>
              <a:t>Food Recipe Generator</a:t>
            </a:r>
            <a:endParaRPr spc="-5"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Madan</a:t>
            </a:r>
            <a:r>
              <a:rPr sz="1800" i="1" spc="-30" dirty="0">
                <a:latin typeface="Times New Roman"/>
                <a:cs typeface="Times New Roman"/>
              </a:rPr>
              <a:t> </a:t>
            </a:r>
            <a:r>
              <a:rPr sz="1800" i="1" spc="-5" dirty="0">
                <a:latin typeface="Times New Roman"/>
                <a:cs typeface="Times New Roman"/>
              </a:rPr>
              <a:t>Mohan</a:t>
            </a:r>
            <a:r>
              <a:rPr sz="1800" i="1" dirty="0">
                <a:latin typeface="Times New Roman"/>
                <a:cs typeface="Times New Roman"/>
              </a:rPr>
              <a:t> Malaviya</a:t>
            </a:r>
            <a:r>
              <a:rPr sz="1800" i="1" spc="-5" dirty="0">
                <a:latin typeface="Times New Roman"/>
                <a:cs typeface="Times New Roman"/>
              </a:rPr>
              <a:t> </a:t>
            </a:r>
            <a:r>
              <a:rPr sz="1800" i="1" spc="-40" dirty="0">
                <a:latin typeface="Times New Roman"/>
                <a:cs typeface="Times New Roman"/>
              </a:rPr>
              <a:t>Univ.</a:t>
            </a:r>
            <a:r>
              <a:rPr sz="1800" i="1" spc="10" dirty="0">
                <a:latin typeface="Times New Roman"/>
                <a:cs typeface="Times New Roman"/>
              </a:rPr>
              <a:t> </a:t>
            </a:r>
            <a:r>
              <a:rPr sz="1800" i="1" dirty="0">
                <a:latin typeface="Times New Roman"/>
                <a:cs typeface="Times New Roman"/>
              </a:rPr>
              <a:t>of</a:t>
            </a:r>
            <a:r>
              <a:rPr sz="1800" i="1" spc="-10" dirty="0">
                <a:latin typeface="Times New Roman"/>
                <a:cs typeface="Times New Roman"/>
              </a:rPr>
              <a:t> </a:t>
            </a:r>
            <a:r>
              <a:rPr sz="1800" i="1" spc="-45" dirty="0">
                <a:latin typeface="Times New Roman"/>
                <a:cs typeface="Times New Roman"/>
              </a:rPr>
              <a:t>Technology,</a:t>
            </a:r>
            <a:r>
              <a:rPr sz="1800" i="1" spc="-55" dirty="0">
                <a:latin typeface="Times New Roman"/>
                <a:cs typeface="Times New Roman"/>
              </a:rPr>
              <a:t> </a:t>
            </a:r>
            <a:r>
              <a:rPr sz="1800"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2" name="object 12"/>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10</a:t>
            </a:fld>
            <a:endParaRPr spc="-5" dirty="0"/>
          </a:p>
        </p:txBody>
      </p:sp>
      <p:sp>
        <p:nvSpPr>
          <p:cNvPr id="13" name="object 7">
            <a:extLst>
              <a:ext uri="{FF2B5EF4-FFF2-40B4-BE49-F238E27FC236}">
                <a16:creationId xmlns:a16="http://schemas.microsoft.com/office/drawing/2014/main" id="{72AD49AB-29C5-4E2C-ABEB-6FC88EC7B642}"/>
              </a:ext>
            </a:extLst>
          </p:cNvPr>
          <p:cNvSpPr txBox="1">
            <a:spLocks/>
          </p:cNvSpPr>
          <p:nvPr/>
        </p:nvSpPr>
        <p:spPr>
          <a:xfrm>
            <a:off x="2397887" y="855870"/>
            <a:ext cx="5063490" cy="452120"/>
          </a:xfrm>
          <a:prstGeom prst="rect">
            <a:avLst/>
          </a:prstGeom>
        </p:spPr>
        <p:txBody>
          <a:bodyPr vert="horz" wrap="square" lIns="0" tIns="12065" rIns="0" bIns="0" rtlCol="0">
            <a:spAutoFit/>
          </a:bodyPr>
          <a:lstStyle>
            <a:lvl1pPr>
              <a:defRPr sz="2800" b="1" i="0">
                <a:solidFill>
                  <a:schemeClr val="tx1"/>
                </a:solidFill>
                <a:latin typeface="Arial"/>
                <a:ea typeface="+mj-ea"/>
                <a:cs typeface="Arial"/>
              </a:defRPr>
            </a:lvl1pPr>
          </a:lstStyle>
          <a:p>
            <a:pPr marL="12700">
              <a:spcBef>
                <a:spcPts val="95"/>
              </a:spcBef>
            </a:pPr>
            <a:r>
              <a:rPr lang="en-US" kern="0" spc="-40" dirty="0">
                <a:latin typeface="Calibri"/>
                <a:cs typeface="Calibri"/>
              </a:rPr>
              <a:t>2. Ingredients Extraction - Done</a:t>
            </a:r>
            <a:endParaRPr lang="en-IN" kern="0" spc="-40" dirty="0">
              <a:latin typeface="Calibri"/>
              <a:cs typeface="Calibri"/>
            </a:endParaRPr>
          </a:p>
        </p:txBody>
      </p:sp>
      <p:sp>
        <p:nvSpPr>
          <p:cNvPr id="14" name="object 8">
            <a:extLst>
              <a:ext uri="{FF2B5EF4-FFF2-40B4-BE49-F238E27FC236}">
                <a16:creationId xmlns:a16="http://schemas.microsoft.com/office/drawing/2014/main" id="{8D42A194-AE86-4544-B3BA-38C049E27C37}"/>
              </a:ext>
            </a:extLst>
          </p:cNvPr>
          <p:cNvSpPr txBox="1"/>
          <p:nvPr/>
        </p:nvSpPr>
        <p:spPr>
          <a:xfrm>
            <a:off x="254127" y="1676400"/>
            <a:ext cx="8747125" cy="3399007"/>
          </a:xfrm>
          <a:prstGeom prst="rect">
            <a:avLst/>
          </a:prstGeom>
        </p:spPr>
        <p:txBody>
          <a:bodyPr vert="horz" wrap="square" lIns="0" tIns="13335" rIns="0" bIns="0" rtlCol="0">
            <a:spAutoFit/>
          </a:bodyPr>
          <a:lstStyle/>
          <a:p>
            <a:pPr marL="12700" marR="5080">
              <a:buSzPct val="105000"/>
              <a:tabLst>
                <a:tab pos="411480" algn="l"/>
                <a:tab pos="412115" algn="l"/>
              </a:tabLst>
            </a:pPr>
            <a:r>
              <a:rPr lang="en-US" sz="2000" dirty="0">
                <a:latin typeface="Calibri"/>
                <a:cs typeface="Calibri"/>
              </a:rPr>
              <a:t>Ingredient recognition is not an easy task. But we will do it partially. </a:t>
            </a:r>
          </a:p>
          <a:p>
            <a:pPr marL="12700" marR="5080">
              <a:buSzPct val="105000"/>
              <a:tabLst>
                <a:tab pos="411480" algn="l"/>
                <a:tab pos="412115" algn="l"/>
              </a:tabLst>
            </a:pPr>
            <a:r>
              <a:rPr lang="en-US" sz="2000" dirty="0">
                <a:latin typeface="Calibri"/>
                <a:cs typeface="Calibri"/>
              </a:rPr>
              <a:t>Difficulties of ingredients recognition come from these aspects: </a:t>
            </a:r>
          </a:p>
          <a:p>
            <a:pPr marL="12700" marR="5080">
              <a:buSzPct val="105000"/>
              <a:tabLst>
                <a:tab pos="411480" algn="l"/>
                <a:tab pos="412115" algn="l"/>
              </a:tabLst>
            </a:pPr>
            <a:endParaRPr lang="en-US" sz="2000" dirty="0">
              <a:latin typeface="Calibri"/>
              <a:cs typeface="Calibri"/>
            </a:endParaRPr>
          </a:p>
          <a:p>
            <a:pPr marL="469900" marR="5080" indent="-457200">
              <a:lnSpc>
                <a:spcPct val="100000"/>
              </a:lnSpc>
              <a:buSzPct val="105000"/>
              <a:buAutoNum type="arabicParenR"/>
              <a:tabLst>
                <a:tab pos="411480" algn="l"/>
                <a:tab pos="412115" algn="l"/>
              </a:tabLst>
            </a:pPr>
            <a:r>
              <a:rPr lang="en-US" sz="2000" dirty="0">
                <a:latin typeface="Calibri"/>
                <a:cs typeface="Calibri"/>
              </a:rPr>
              <a:t>Different cutting and cooking methods can make the same ingredients look quite differently, however, different ingredients look quite similar.</a:t>
            </a:r>
          </a:p>
          <a:p>
            <a:pPr marL="469900" marR="5080" indent="-457200">
              <a:lnSpc>
                <a:spcPct val="100000"/>
              </a:lnSpc>
              <a:buSzPct val="105000"/>
              <a:buAutoNum type="arabicParenR"/>
              <a:tabLst>
                <a:tab pos="411480" algn="l"/>
                <a:tab pos="412115" algn="l"/>
              </a:tabLst>
            </a:pPr>
            <a:endParaRPr lang="en-US" sz="2000" dirty="0">
              <a:latin typeface="Calibri"/>
              <a:cs typeface="Calibri"/>
            </a:endParaRPr>
          </a:p>
          <a:p>
            <a:pPr marL="469900" marR="5080" indent="-457200">
              <a:lnSpc>
                <a:spcPct val="100000"/>
              </a:lnSpc>
              <a:buSzPct val="105000"/>
              <a:buAutoNum type="arabicParenR"/>
              <a:tabLst>
                <a:tab pos="411480" algn="l"/>
                <a:tab pos="412115" algn="l"/>
              </a:tabLst>
            </a:pPr>
            <a:r>
              <a:rPr lang="en-US" sz="2000" dirty="0">
                <a:latin typeface="Calibri"/>
                <a:cs typeface="Calibri"/>
              </a:rPr>
              <a:t>Dish images contain multiple ingredients and are difficult to focus on specific ingredients at the time of training. Since the frequent appearance of some kind of ingredients composition may influence learning features.</a:t>
            </a:r>
          </a:p>
          <a:p>
            <a:pPr marL="12700" marR="5080">
              <a:lnSpc>
                <a:spcPct val="100000"/>
              </a:lnSpc>
              <a:buSzPct val="105000"/>
              <a:tabLst>
                <a:tab pos="411480" algn="l"/>
                <a:tab pos="412115" algn="l"/>
              </a:tabLst>
            </a:pPr>
            <a:endParaRPr lang="en-IN" sz="2000" dirty="0">
              <a:latin typeface="Calibri"/>
              <a:cs typeface="Calibri"/>
            </a:endParaRPr>
          </a:p>
          <a:p>
            <a:pPr marL="12700" marR="5080">
              <a:lnSpc>
                <a:spcPct val="100000"/>
              </a:lnSpc>
              <a:buSzPct val="105000"/>
              <a:tabLst>
                <a:tab pos="411480" algn="l"/>
                <a:tab pos="412115" algn="l"/>
              </a:tabLst>
            </a:pPr>
            <a:r>
              <a:rPr lang="en-IN" sz="2000" dirty="0">
                <a:latin typeface="Calibri"/>
                <a:cs typeface="Calibri"/>
              </a:rPr>
              <a:t>In current situation we will use food classification model to extract ingredients.</a:t>
            </a:r>
          </a:p>
        </p:txBody>
      </p:sp>
    </p:spTree>
    <p:extLst>
      <p:ext uri="{BB962C8B-B14F-4D97-AF65-F5344CB8AC3E}">
        <p14:creationId xmlns:p14="http://schemas.microsoft.com/office/powerpoint/2010/main" val="212853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Madan</a:t>
            </a:r>
            <a:r>
              <a:rPr sz="1800" i="1" spc="-30" dirty="0">
                <a:latin typeface="Times New Roman"/>
                <a:cs typeface="Times New Roman"/>
              </a:rPr>
              <a:t> </a:t>
            </a:r>
            <a:r>
              <a:rPr sz="1800" i="1" spc="-5" dirty="0">
                <a:latin typeface="Times New Roman"/>
                <a:cs typeface="Times New Roman"/>
              </a:rPr>
              <a:t>Mohan</a:t>
            </a:r>
            <a:r>
              <a:rPr sz="1800" i="1" dirty="0">
                <a:latin typeface="Times New Roman"/>
                <a:cs typeface="Times New Roman"/>
              </a:rPr>
              <a:t> Malaviya</a:t>
            </a:r>
            <a:r>
              <a:rPr sz="1800" i="1" spc="-5" dirty="0">
                <a:latin typeface="Times New Roman"/>
                <a:cs typeface="Times New Roman"/>
              </a:rPr>
              <a:t> </a:t>
            </a:r>
            <a:r>
              <a:rPr sz="1800" i="1" spc="-40" dirty="0">
                <a:latin typeface="Times New Roman"/>
                <a:cs typeface="Times New Roman"/>
              </a:rPr>
              <a:t>Univ.</a:t>
            </a:r>
            <a:r>
              <a:rPr sz="1800" i="1" spc="10" dirty="0">
                <a:latin typeface="Times New Roman"/>
                <a:cs typeface="Times New Roman"/>
              </a:rPr>
              <a:t> </a:t>
            </a:r>
            <a:r>
              <a:rPr sz="1800" i="1" dirty="0">
                <a:latin typeface="Times New Roman"/>
                <a:cs typeface="Times New Roman"/>
              </a:rPr>
              <a:t>of</a:t>
            </a:r>
            <a:r>
              <a:rPr sz="1800" i="1" spc="-10" dirty="0">
                <a:latin typeface="Times New Roman"/>
                <a:cs typeface="Times New Roman"/>
              </a:rPr>
              <a:t> </a:t>
            </a:r>
            <a:r>
              <a:rPr sz="1800" i="1" spc="-45" dirty="0">
                <a:latin typeface="Times New Roman"/>
                <a:cs typeface="Times New Roman"/>
              </a:rPr>
              <a:t>Technology,</a:t>
            </a:r>
            <a:r>
              <a:rPr sz="1800" i="1" spc="-55" dirty="0">
                <a:latin typeface="Times New Roman"/>
                <a:cs typeface="Times New Roman"/>
              </a:rPr>
              <a:t> </a:t>
            </a:r>
            <a:r>
              <a:rPr sz="1800"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2" name="object 12"/>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11</a:t>
            </a:fld>
            <a:endParaRPr spc="-5" dirty="0"/>
          </a:p>
        </p:txBody>
      </p:sp>
      <p:sp>
        <p:nvSpPr>
          <p:cNvPr id="13" name="object 7">
            <a:extLst>
              <a:ext uri="{FF2B5EF4-FFF2-40B4-BE49-F238E27FC236}">
                <a16:creationId xmlns:a16="http://schemas.microsoft.com/office/drawing/2014/main" id="{72AD49AB-29C5-4E2C-ABEB-6FC88EC7B642}"/>
              </a:ext>
            </a:extLst>
          </p:cNvPr>
          <p:cNvSpPr txBox="1">
            <a:spLocks/>
          </p:cNvSpPr>
          <p:nvPr/>
        </p:nvSpPr>
        <p:spPr>
          <a:xfrm>
            <a:off x="2667000" y="605694"/>
            <a:ext cx="5063490" cy="452120"/>
          </a:xfrm>
          <a:prstGeom prst="rect">
            <a:avLst/>
          </a:prstGeom>
        </p:spPr>
        <p:txBody>
          <a:bodyPr vert="horz" wrap="square" lIns="0" tIns="12065" rIns="0" bIns="0" rtlCol="0">
            <a:spAutoFit/>
          </a:bodyPr>
          <a:lstStyle>
            <a:lvl1pPr>
              <a:defRPr sz="2800" b="1" i="0">
                <a:solidFill>
                  <a:schemeClr val="tx1"/>
                </a:solidFill>
                <a:latin typeface="Arial"/>
                <a:ea typeface="+mj-ea"/>
                <a:cs typeface="Arial"/>
              </a:defRPr>
            </a:lvl1pPr>
          </a:lstStyle>
          <a:p>
            <a:pPr marL="12700">
              <a:spcBef>
                <a:spcPts val="95"/>
              </a:spcBef>
            </a:pPr>
            <a:r>
              <a:rPr lang="en-US" kern="0" spc="-40" dirty="0">
                <a:latin typeface="Calibri"/>
                <a:cs typeface="Calibri"/>
              </a:rPr>
              <a:t>3. Recipe Generator -  Done</a:t>
            </a:r>
            <a:endParaRPr lang="en-IN" kern="0" spc="-40" dirty="0">
              <a:latin typeface="Calibri"/>
              <a:cs typeface="Calibri"/>
            </a:endParaRPr>
          </a:p>
        </p:txBody>
      </p:sp>
      <p:sp>
        <p:nvSpPr>
          <p:cNvPr id="14" name="object 8">
            <a:extLst>
              <a:ext uri="{FF2B5EF4-FFF2-40B4-BE49-F238E27FC236}">
                <a16:creationId xmlns:a16="http://schemas.microsoft.com/office/drawing/2014/main" id="{8D42A194-AE86-4544-B3BA-38C049E27C37}"/>
              </a:ext>
            </a:extLst>
          </p:cNvPr>
          <p:cNvSpPr txBox="1"/>
          <p:nvPr/>
        </p:nvSpPr>
        <p:spPr>
          <a:xfrm>
            <a:off x="254127" y="1402938"/>
            <a:ext cx="8747125" cy="3399007"/>
          </a:xfrm>
          <a:prstGeom prst="rect">
            <a:avLst/>
          </a:prstGeom>
        </p:spPr>
        <p:txBody>
          <a:bodyPr vert="horz" wrap="square" lIns="0" tIns="13335" rIns="0" bIns="0" rtlCol="0">
            <a:spAutoFit/>
          </a:bodyPr>
          <a:lstStyle/>
          <a:p>
            <a:pPr marL="12700" marR="5080">
              <a:buSzPct val="105000"/>
              <a:tabLst>
                <a:tab pos="411480" algn="l"/>
                <a:tab pos="412115" algn="l"/>
              </a:tabLst>
            </a:pPr>
            <a:r>
              <a:rPr lang="en-US" sz="2000" dirty="0">
                <a:latin typeface="Calibri"/>
                <a:cs typeface="Calibri"/>
              </a:rPr>
              <a:t>There will be a Database where food recipe will be stored along with the given food.</a:t>
            </a:r>
          </a:p>
          <a:p>
            <a:pPr marL="12700" marR="5080">
              <a:buSzPct val="105000"/>
              <a:tabLst>
                <a:tab pos="411480" algn="l"/>
                <a:tab pos="412115" algn="l"/>
              </a:tabLst>
            </a:pPr>
            <a:r>
              <a:rPr lang="en-US" sz="2000" dirty="0">
                <a:latin typeface="Calibri"/>
                <a:cs typeface="Calibri"/>
              </a:rPr>
              <a:t>Food Classification model will classify the image of food. The output of the model will be used to search the food recipe.</a:t>
            </a:r>
          </a:p>
          <a:p>
            <a:pPr marL="12700" marR="5080">
              <a:buSzPct val="105000"/>
              <a:tabLst>
                <a:tab pos="411480" algn="l"/>
                <a:tab pos="412115" algn="l"/>
              </a:tabLst>
            </a:pPr>
            <a:endParaRPr lang="en-US" sz="2000" dirty="0">
              <a:latin typeface="Calibri"/>
              <a:cs typeface="Calibri"/>
            </a:endParaRPr>
          </a:p>
          <a:p>
            <a:pPr marL="12700" marR="5080">
              <a:buSzPct val="105000"/>
              <a:tabLst>
                <a:tab pos="411480" algn="l"/>
                <a:tab pos="412115" algn="l"/>
              </a:tabLst>
            </a:pPr>
            <a:r>
              <a:rPr lang="en-US" sz="2000" dirty="0">
                <a:latin typeface="Calibri"/>
                <a:cs typeface="Calibri"/>
              </a:rPr>
              <a:t>The idea of Recipe generator can be extended with the GAN based model which automatically generate recipe for that product. Currently, we are not going to implement it but it can be implemented in future or in extension of the project.</a:t>
            </a:r>
          </a:p>
          <a:p>
            <a:pPr marL="12700" marR="5080">
              <a:buSzPct val="105000"/>
              <a:tabLst>
                <a:tab pos="411480" algn="l"/>
                <a:tab pos="412115" algn="l"/>
              </a:tabLst>
            </a:pPr>
            <a:endParaRPr lang="en-US" sz="2000" dirty="0">
              <a:latin typeface="Calibri"/>
              <a:cs typeface="Calibri"/>
            </a:endParaRPr>
          </a:p>
          <a:p>
            <a:pPr marL="12700" marR="5080">
              <a:buSzPct val="105000"/>
              <a:tabLst>
                <a:tab pos="411480" algn="l"/>
                <a:tab pos="412115" algn="l"/>
              </a:tabLst>
            </a:pPr>
            <a:endParaRPr lang="en-US" sz="2000" dirty="0">
              <a:latin typeface="Calibri"/>
              <a:cs typeface="Calibri"/>
            </a:endParaRPr>
          </a:p>
          <a:p>
            <a:pPr marL="12700" marR="5080">
              <a:buSzPct val="105000"/>
              <a:tabLst>
                <a:tab pos="411480" algn="l"/>
                <a:tab pos="412115" algn="l"/>
              </a:tabLst>
            </a:pPr>
            <a:r>
              <a:rPr lang="en-US" sz="2000" dirty="0">
                <a:latin typeface="Calibri"/>
                <a:cs typeface="Calibri"/>
              </a:rPr>
              <a:t> </a:t>
            </a:r>
          </a:p>
          <a:p>
            <a:pPr marL="12700" marR="5080">
              <a:buSzPct val="105000"/>
              <a:tabLst>
                <a:tab pos="411480" algn="l"/>
                <a:tab pos="412115" algn="l"/>
              </a:tabLst>
            </a:pPr>
            <a:endParaRPr lang="en-US" sz="2000" dirty="0">
              <a:latin typeface="Calibri"/>
              <a:cs typeface="Calibri"/>
            </a:endParaRPr>
          </a:p>
        </p:txBody>
      </p:sp>
      <p:pic>
        <p:nvPicPr>
          <p:cNvPr id="17" name="Picture 16">
            <a:extLst>
              <a:ext uri="{FF2B5EF4-FFF2-40B4-BE49-F238E27FC236}">
                <a16:creationId xmlns:a16="http://schemas.microsoft.com/office/drawing/2014/main" id="{9B6D8D2A-C38B-4EE0-9E65-BB9532022D13}"/>
              </a:ext>
            </a:extLst>
          </p:cNvPr>
          <p:cNvPicPr>
            <a:picLocks noChangeAspect="1"/>
          </p:cNvPicPr>
          <p:nvPr/>
        </p:nvPicPr>
        <p:blipFill>
          <a:blip r:embed="rId3"/>
          <a:stretch>
            <a:fillRect/>
          </a:stretch>
        </p:blipFill>
        <p:spPr>
          <a:xfrm>
            <a:off x="1066800" y="3603768"/>
            <a:ext cx="6663690" cy="2684172"/>
          </a:xfrm>
          <a:prstGeom prst="rect">
            <a:avLst/>
          </a:prstGeom>
        </p:spPr>
      </p:pic>
    </p:spTree>
    <p:extLst>
      <p:ext uri="{BB962C8B-B14F-4D97-AF65-F5344CB8AC3E}">
        <p14:creationId xmlns:p14="http://schemas.microsoft.com/office/powerpoint/2010/main" val="376550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Madan</a:t>
            </a:r>
            <a:r>
              <a:rPr sz="1800" i="1" spc="-30" dirty="0">
                <a:latin typeface="Times New Roman"/>
                <a:cs typeface="Times New Roman"/>
              </a:rPr>
              <a:t> </a:t>
            </a:r>
            <a:r>
              <a:rPr sz="1800" i="1" spc="-5" dirty="0">
                <a:latin typeface="Times New Roman"/>
                <a:cs typeface="Times New Roman"/>
              </a:rPr>
              <a:t>Mohan</a:t>
            </a:r>
            <a:r>
              <a:rPr sz="1800" i="1" dirty="0">
                <a:latin typeface="Times New Roman"/>
                <a:cs typeface="Times New Roman"/>
              </a:rPr>
              <a:t> Malaviya</a:t>
            </a:r>
            <a:r>
              <a:rPr sz="1800" i="1" spc="-5" dirty="0">
                <a:latin typeface="Times New Roman"/>
                <a:cs typeface="Times New Roman"/>
              </a:rPr>
              <a:t> </a:t>
            </a:r>
            <a:r>
              <a:rPr sz="1800" i="1" spc="-40" dirty="0">
                <a:latin typeface="Times New Roman"/>
                <a:cs typeface="Times New Roman"/>
              </a:rPr>
              <a:t>Univ.</a:t>
            </a:r>
            <a:r>
              <a:rPr sz="1800" i="1" spc="10" dirty="0">
                <a:latin typeface="Times New Roman"/>
                <a:cs typeface="Times New Roman"/>
              </a:rPr>
              <a:t> </a:t>
            </a:r>
            <a:r>
              <a:rPr sz="1800" i="1" dirty="0">
                <a:latin typeface="Times New Roman"/>
                <a:cs typeface="Times New Roman"/>
              </a:rPr>
              <a:t>of</a:t>
            </a:r>
            <a:r>
              <a:rPr sz="1800" i="1" spc="-10" dirty="0">
                <a:latin typeface="Times New Roman"/>
                <a:cs typeface="Times New Roman"/>
              </a:rPr>
              <a:t> </a:t>
            </a:r>
            <a:r>
              <a:rPr sz="1800" i="1" spc="-45" dirty="0">
                <a:latin typeface="Times New Roman"/>
                <a:cs typeface="Times New Roman"/>
              </a:rPr>
              <a:t>Technology,</a:t>
            </a:r>
            <a:r>
              <a:rPr sz="1800" i="1" spc="-55" dirty="0">
                <a:latin typeface="Times New Roman"/>
                <a:cs typeface="Times New Roman"/>
              </a:rPr>
              <a:t> </a:t>
            </a:r>
            <a:r>
              <a:rPr sz="1800"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2" name="object 12"/>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12</a:t>
            </a:fld>
            <a:endParaRPr spc="-5" dirty="0"/>
          </a:p>
        </p:txBody>
      </p:sp>
      <p:sp>
        <p:nvSpPr>
          <p:cNvPr id="13" name="object 7">
            <a:extLst>
              <a:ext uri="{FF2B5EF4-FFF2-40B4-BE49-F238E27FC236}">
                <a16:creationId xmlns:a16="http://schemas.microsoft.com/office/drawing/2014/main" id="{72AD49AB-29C5-4E2C-ABEB-6FC88EC7B642}"/>
              </a:ext>
            </a:extLst>
          </p:cNvPr>
          <p:cNvSpPr txBox="1">
            <a:spLocks/>
          </p:cNvSpPr>
          <p:nvPr/>
        </p:nvSpPr>
        <p:spPr>
          <a:xfrm>
            <a:off x="2286000" y="1000739"/>
            <a:ext cx="5063490" cy="452120"/>
          </a:xfrm>
          <a:prstGeom prst="rect">
            <a:avLst/>
          </a:prstGeom>
        </p:spPr>
        <p:txBody>
          <a:bodyPr vert="horz" wrap="square" lIns="0" tIns="12065" rIns="0" bIns="0" rtlCol="0">
            <a:spAutoFit/>
          </a:bodyPr>
          <a:lstStyle>
            <a:lvl1pPr>
              <a:defRPr sz="2800" b="1" i="0">
                <a:solidFill>
                  <a:schemeClr val="tx1"/>
                </a:solidFill>
                <a:latin typeface="Arial"/>
                <a:ea typeface="+mj-ea"/>
                <a:cs typeface="Arial"/>
              </a:defRPr>
            </a:lvl1pPr>
          </a:lstStyle>
          <a:p>
            <a:pPr marL="12700">
              <a:spcBef>
                <a:spcPts val="95"/>
              </a:spcBef>
            </a:pPr>
            <a:r>
              <a:rPr lang="en-US" kern="0" spc="-40" dirty="0">
                <a:latin typeface="Calibri"/>
                <a:cs typeface="Calibri"/>
              </a:rPr>
              <a:t>4. Food Bucket – Currently working </a:t>
            </a:r>
            <a:endParaRPr lang="en-IN" kern="0" spc="-40" dirty="0">
              <a:latin typeface="Calibri"/>
              <a:cs typeface="Calibri"/>
            </a:endParaRPr>
          </a:p>
        </p:txBody>
      </p:sp>
      <p:sp>
        <p:nvSpPr>
          <p:cNvPr id="14" name="object 8">
            <a:extLst>
              <a:ext uri="{FF2B5EF4-FFF2-40B4-BE49-F238E27FC236}">
                <a16:creationId xmlns:a16="http://schemas.microsoft.com/office/drawing/2014/main" id="{8D42A194-AE86-4544-B3BA-38C049E27C37}"/>
              </a:ext>
            </a:extLst>
          </p:cNvPr>
          <p:cNvSpPr txBox="1"/>
          <p:nvPr/>
        </p:nvSpPr>
        <p:spPr>
          <a:xfrm>
            <a:off x="254127" y="1959278"/>
            <a:ext cx="8747125" cy="2783454"/>
          </a:xfrm>
          <a:prstGeom prst="rect">
            <a:avLst/>
          </a:prstGeom>
        </p:spPr>
        <p:txBody>
          <a:bodyPr vert="horz" wrap="square" lIns="0" tIns="13335" rIns="0" bIns="0" rtlCol="0">
            <a:spAutoFit/>
          </a:bodyPr>
          <a:lstStyle/>
          <a:p>
            <a:pPr marL="12700" marR="5080">
              <a:buSzPct val="105000"/>
              <a:tabLst>
                <a:tab pos="411480" algn="l"/>
                <a:tab pos="412115" algn="l"/>
              </a:tabLst>
            </a:pPr>
            <a:r>
              <a:rPr lang="en-US" sz="2000" dirty="0">
                <a:latin typeface="Calibri"/>
                <a:cs typeface="Calibri"/>
              </a:rPr>
              <a:t>There will be a bucket system for the user where user can directly purchase the required ingredients with much less effort rather than searching every ingredient</a:t>
            </a:r>
          </a:p>
          <a:p>
            <a:pPr marL="12700" marR="5080">
              <a:buSzPct val="105000"/>
              <a:tabLst>
                <a:tab pos="411480" algn="l"/>
                <a:tab pos="412115" algn="l"/>
              </a:tabLst>
            </a:pPr>
            <a:r>
              <a:rPr lang="en-US" sz="2000" dirty="0">
                <a:latin typeface="Calibri"/>
                <a:cs typeface="Calibri"/>
              </a:rPr>
              <a:t>on different places/sites.</a:t>
            </a:r>
          </a:p>
          <a:p>
            <a:pPr marL="12700" marR="5080">
              <a:buSzPct val="105000"/>
              <a:tabLst>
                <a:tab pos="411480" algn="l"/>
                <a:tab pos="412115" algn="l"/>
              </a:tabLst>
            </a:pPr>
            <a:endParaRPr lang="en-US" sz="2000" dirty="0">
              <a:latin typeface="Calibri"/>
              <a:cs typeface="Calibri"/>
            </a:endParaRPr>
          </a:p>
          <a:p>
            <a:pPr marL="12700" marR="5080">
              <a:buSzPct val="105000"/>
              <a:tabLst>
                <a:tab pos="411480" algn="l"/>
                <a:tab pos="412115" algn="l"/>
              </a:tabLst>
            </a:pPr>
            <a:r>
              <a:rPr lang="en-US" sz="2000" dirty="0">
                <a:latin typeface="Calibri"/>
                <a:cs typeface="Calibri"/>
              </a:rPr>
              <a:t>There will be order placed system where some of the local stores are registered which delivers the required ingredients to the customer.</a:t>
            </a:r>
          </a:p>
          <a:p>
            <a:pPr marL="12700" marR="5080">
              <a:buSzPct val="105000"/>
              <a:tabLst>
                <a:tab pos="411480" algn="l"/>
                <a:tab pos="412115" algn="l"/>
              </a:tabLst>
            </a:pPr>
            <a:endParaRPr lang="en-US" sz="2000" dirty="0">
              <a:latin typeface="Calibri"/>
              <a:cs typeface="Calibri"/>
            </a:endParaRPr>
          </a:p>
          <a:p>
            <a:pPr marL="12700" marR="5080">
              <a:buSzPct val="105000"/>
              <a:tabLst>
                <a:tab pos="411480" algn="l"/>
                <a:tab pos="412115" algn="l"/>
              </a:tabLst>
            </a:pPr>
            <a:endParaRPr lang="en-US" sz="2000" dirty="0">
              <a:latin typeface="Calibri"/>
              <a:cs typeface="Calibri"/>
            </a:endParaRPr>
          </a:p>
          <a:p>
            <a:pPr marL="12700" marR="5080">
              <a:lnSpc>
                <a:spcPct val="100000"/>
              </a:lnSpc>
              <a:buSzPct val="105000"/>
              <a:tabLst>
                <a:tab pos="411480" algn="l"/>
                <a:tab pos="412115" algn="l"/>
              </a:tabLst>
            </a:pPr>
            <a:endParaRPr sz="2000" dirty="0">
              <a:latin typeface="Calibri"/>
              <a:cs typeface="Calibri"/>
            </a:endParaRPr>
          </a:p>
        </p:txBody>
      </p:sp>
    </p:spTree>
    <p:extLst>
      <p:ext uri="{BB962C8B-B14F-4D97-AF65-F5344CB8AC3E}">
        <p14:creationId xmlns:p14="http://schemas.microsoft.com/office/powerpoint/2010/main" val="178631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Madan</a:t>
            </a:r>
            <a:r>
              <a:rPr sz="1800" i="1" spc="-30" dirty="0">
                <a:latin typeface="Times New Roman"/>
                <a:cs typeface="Times New Roman"/>
              </a:rPr>
              <a:t> </a:t>
            </a:r>
            <a:r>
              <a:rPr sz="1800" i="1" spc="-5" dirty="0">
                <a:latin typeface="Times New Roman"/>
                <a:cs typeface="Times New Roman"/>
              </a:rPr>
              <a:t>Mohan</a:t>
            </a:r>
            <a:r>
              <a:rPr sz="1800" i="1" dirty="0">
                <a:latin typeface="Times New Roman"/>
                <a:cs typeface="Times New Roman"/>
              </a:rPr>
              <a:t> Malaviya</a:t>
            </a:r>
            <a:r>
              <a:rPr sz="1800" i="1" spc="-5" dirty="0">
                <a:latin typeface="Times New Roman"/>
                <a:cs typeface="Times New Roman"/>
              </a:rPr>
              <a:t> </a:t>
            </a:r>
            <a:r>
              <a:rPr sz="1800" i="1" spc="-40" dirty="0">
                <a:latin typeface="Times New Roman"/>
                <a:cs typeface="Times New Roman"/>
              </a:rPr>
              <a:t>Univ.</a:t>
            </a:r>
            <a:r>
              <a:rPr sz="1800" i="1" spc="10" dirty="0">
                <a:latin typeface="Times New Roman"/>
                <a:cs typeface="Times New Roman"/>
              </a:rPr>
              <a:t> </a:t>
            </a:r>
            <a:r>
              <a:rPr sz="1800" i="1" dirty="0">
                <a:latin typeface="Times New Roman"/>
                <a:cs typeface="Times New Roman"/>
              </a:rPr>
              <a:t>of</a:t>
            </a:r>
            <a:r>
              <a:rPr sz="1800" i="1" spc="-10" dirty="0">
                <a:latin typeface="Times New Roman"/>
                <a:cs typeface="Times New Roman"/>
              </a:rPr>
              <a:t> </a:t>
            </a:r>
            <a:r>
              <a:rPr sz="1800" i="1" spc="-45" dirty="0">
                <a:latin typeface="Times New Roman"/>
                <a:cs typeface="Times New Roman"/>
              </a:rPr>
              <a:t>Technology,</a:t>
            </a:r>
            <a:r>
              <a:rPr sz="1800" i="1" spc="-55" dirty="0">
                <a:latin typeface="Times New Roman"/>
                <a:cs typeface="Times New Roman"/>
              </a:rPr>
              <a:t> </a:t>
            </a:r>
            <a:r>
              <a:rPr sz="1800"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2" name="object 12"/>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13</a:t>
            </a:fld>
            <a:endParaRPr spc="-5" dirty="0"/>
          </a:p>
        </p:txBody>
      </p:sp>
      <p:sp>
        <p:nvSpPr>
          <p:cNvPr id="13" name="object 7">
            <a:extLst>
              <a:ext uri="{FF2B5EF4-FFF2-40B4-BE49-F238E27FC236}">
                <a16:creationId xmlns:a16="http://schemas.microsoft.com/office/drawing/2014/main" id="{72AD49AB-29C5-4E2C-ABEB-6FC88EC7B642}"/>
              </a:ext>
            </a:extLst>
          </p:cNvPr>
          <p:cNvSpPr txBox="1">
            <a:spLocks/>
          </p:cNvSpPr>
          <p:nvPr/>
        </p:nvSpPr>
        <p:spPr>
          <a:xfrm>
            <a:off x="1295399" y="621500"/>
            <a:ext cx="7331075" cy="443070"/>
          </a:xfrm>
          <a:prstGeom prst="rect">
            <a:avLst/>
          </a:prstGeom>
        </p:spPr>
        <p:txBody>
          <a:bodyPr vert="horz" wrap="square" lIns="0" tIns="12065" rIns="0" bIns="0" rtlCol="0">
            <a:spAutoFit/>
          </a:bodyPr>
          <a:lstStyle>
            <a:lvl1pPr>
              <a:defRPr sz="2800" b="1" i="0">
                <a:solidFill>
                  <a:schemeClr val="tx1"/>
                </a:solidFill>
                <a:latin typeface="Arial"/>
                <a:ea typeface="+mj-ea"/>
                <a:cs typeface="Arial"/>
              </a:defRPr>
            </a:lvl1pPr>
          </a:lstStyle>
          <a:p>
            <a:pPr marL="12700">
              <a:spcBef>
                <a:spcPts val="95"/>
              </a:spcBef>
            </a:pPr>
            <a:r>
              <a:rPr lang="en-US" kern="0" spc="-40" dirty="0">
                <a:latin typeface="Calibri"/>
                <a:cs typeface="Calibri"/>
              </a:rPr>
              <a:t>5. Food Recommender -  view part is pending</a:t>
            </a:r>
            <a:endParaRPr lang="en-IN" kern="0" spc="-40" dirty="0">
              <a:latin typeface="Calibri"/>
              <a:cs typeface="Calibri"/>
            </a:endParaRPr>
          </a:p>
        </p:txBody>
      </p:sp>
      <p:sp>
        <p:nvSpPr>
          <p:cNvPr id="14" name="object 8">
            <a:extLst>
              <a:ext uri="{FF2B5EF4-FFF2-40B4-BE49-F238E27FC236}">
                <a16:creationId xmlns:a16="http://schemas.microsoft.com/office/drawing/2014/main" id="{8D42A194-AE86-4544-B3BA-38C049E27C37}"/>
              </a:ext>
            </a:extLst>
          </p:cNvPr>
          <p:cNvSpPr txBox="1"/>
          <p:nvPr/>
        </p:nvSpPr>
        <p:spPr>
          <a:xfrm>
            <a:off x="450341" y="1436020"/>
            <a:ext cx="8747125" cy="2167901"/>
          </a:xfrm>
          <a:prstGeom prst="rect">
            <a:avLst/>
          </a:prstGeom>
        </p:spPr>
        <p:txBody>
          <a:bodyPr vert="horz" wrap="square" lIns="0" tIns="13335" rIns="0" bIns="0" rtlCol="0">
            <a:spAutoFit/>
          </a:bodyPr>
          <a:lstStyle/>
          <a:p>
            <a:pPr marL="12700" marR="5080">
              <a:lnSpc>
                <a:spcPct val="100000"/>
              </a:lnSpc>
              <a:buSzPct val="105000"/>
              <a:tabLst>
                <a:tab pos="411480" algn="l"/>
                <a:tab pos="412115" algn="l"/>
              </a:tabLst>
            </a:pPr>
            <a:r>
              <a:rPr lang="en-US" sz="2000" dirty="0">
                <a:latin typeface="Calibri"/>
                <a:cs typeface="Calibri"/>
              </a:rPr>
              <a:t>A Food Recommender suggests a list of food that can be cooked according to the available ingredients to the user.</a:t>
            </a:r>
          </a:p>
          <a:p>
            <a:pPr marL="12700" marR="5080">
              <a:lnSpc>
                <a:spcPct val="100000"/>
              </a:lnSpc>
              <a:buSzPct val="105000"/>
              <a:tabLst>
                <a:tab pos="411480" algn="l"/>
                <a:tab pos="412115" algn="l"/>
              </a:tabLst>
            </a:pPr>
            <a:endParaRPr lang="en-US" sz="2000" dirty="0">
              <a:latin typeface="Calibri"/>
              <a:cs typeface="Calibri"/>
            </a:endParaRPr>
          </a:p>
          <a:p>
            <a:pPr marL="12700" marR="5080">
              <a:lnSpc>
                <a:spcPct val="100000"/>
              </a:lnSpc>
              <a:buSzPct val="105000"/>
              <a:tabLst>
                <a:tab pos="411480" algn="l"/>
                <a:tab pos="412115" algn="l"/>
              </a:tabLst>
            </a:pPr>
            <a:r>
              <a:rPr lang="en-US" sz="2000" dirty="0">
                <a:latin typeface="Calibri"/>
                <a:cs typeface="Calibri"/>
              </a:rPr>
              <a:t>An Ensemble model is used to suggest food to the user.</a:t>
            </a:r>
          </a:p>
          <a:p>
            <a:pPr marL="12700" marR="5080">
              <a:lnSpc>
                <a:spcPct val="100000"/>
              </a:lnSpc>
              <a:buSzPct val="105000"/>
              <a:tabLst>
                <a:tab pos="411480" algn="l"/>
                <a:tab pos="412115" algn="l"/>
              </a:tabLst>
            </a:pPr>
            <a:endParaRPr lang="en-US" sz="2000" dirty="0">
              <a:latin typeface="Calibri"/>
              <a:cs typeface="Calibri"/>
            </a:endParaRPr>
          </a:p>
          <a:p>
            <a:pPr marL="12700" marR="5080">
              <a:lnSpc>
                <a:spcPct val="100000"/>
              </a:lnSpc>
              <a:buSzPct val="105000"/>
              <a:tabLst>
                <a:tab pos="411480" algn="l"/>
                <a:tab pos="412115" algn="l"/>
              </a:tabLst>
            </a:pPr>
            <a:r>
              <a:rPr lang="en-US" sz="2000" dirty="0">
                <a:latin typeface="Calibri"/>
                <a:cs typeface="Calibri"/>
              </a:rPr>
              <a:t>Input :- User will input/select the available ingredients.</a:t>
            </a:r>
          </a:p>
          <a:p>
            <a:pPr marL="12700" marR="5080">
              <a:lnSpc>
                <a:spcPct val="100000"/>
              </a:lnSpc>
              <a:buSzPct val="105000"/>
              <a:tabLst>
                <a:tab pos="411480" algn="l"/>
                <a:tab pos="412115" algn="l"/>
              </a:tabLst>
            </a:pPr>
            <a:r>
              <a:rPr lang="en-US" sz="2000" dirty="0">
                <a:latin typeface="Calibri"/>
                <a:cs typeface="Calibri"/>
              </a:rPr>
              <a:t>Output:- User will get list of dishes along with their recipe.</a:t>
            </a:r>
          </a:p>
        </p:txBody>
      </p:sp>
      <p:pic>
        <p:nvPicPr>
          <p:cNvPr id="8" name="Picture 7">
            <a:extLst>
              <a:ext uri="{FF2B5EF4-FFF2-40B4-BE49-F238E27FC236}">
                <a16:creationId xmlns:a16="http://schemas.microsoft.com/office/drawing/2014/main" id="{7A85442C-D31B-4683-94AF-78FC94CA8603}"/>
              </a:ext>
            </a:extLst>
          </p:cNvPr>
          <p:cNvPicPr>
            <a:picLocks noChangeAspect="1"/>
          </p:cNvPicPr>
          <p:nvPr/>
        </p:nvPicPr>
        <p:blipFill>
          <a:blip r:embed="rId3"/>
          <a:stretch>
            <a:fillRect/>
          </a:stretch>
        </p:blipFill>
        <p:spPr>
          <a:xfrm>
            <a:off x="1371600" y="3685512"/>
            <a:ext cx="5410200" cy="2591025"/>
          </a:xfrm>
          <a:prstGeom prst="rect">
            <a:avLst/>
          </a:prstGeom>
        </p:spPr>
      </p:pic>
    </p:spTree>
    <p:extLst>
      <p:ext uri="{BB962C8B-B14F-4D97-AF65-F5344CB8AC3E}">
        <p14:creationId xmlns:p14="http://schemas.microsoft.com/office/powerpoint/2010/main" val="364324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900683" cy="1008888"/>
            </a:xfrm>
            <a:prstGeom prst="rect">
              <a:avLst/>
            </a:prstGeom>
          </p:spPr>
        </p:pic>
      </p:grpSp>
      <p:sp>
        <p:nvSpPr>
          <p:cNvPr id="6" name="object 6"/>
          <p:cNvSpPr/>
          <p:nvPr/>
        </p:nvSpPr>
        <p:spPr>
          <a:xfrm>
            <a:off x="0" y="6448044"/>
            <a:ext cx="9144000" cy="2540"/>
          </a:xfrm>
          <a:custGeom>
            <a:avLst/>
            <a:gdLst/>
            <a:ahLst/>
            <a:cxnLst/>
            <a:rect l="l" t="t" r="r" b="b"/>
            <a:pathLst>
              <a:path w="9144000" h="2539">
                <a:moveTo>
                  <a:pt x="0" y="0"/>
                </a:moveTo>
                <a:lnTo>
                  <a:pt x="9144000" y="2539"/>
                </a:lnTo>
              </a:path>
            </a:pathLst>
          </a:custGeom>
          <a:ln w="9525">
            <a:solidFill>
              <a:srgbClr val="00AE50"/>
            </a:solidFill>
          </a:ln>
        </p:spPr>
        <p:txBody>
          <a:bodyPr wrap="square" lIns="0" tIns="0" rIns="0" bIns="0" rtlCol="0"/>
          <a:lstStyle/>
          <a:p>
            <a:endParaRPr/>
          </a:p>
        </p:txBody>
      </p:sp>
      <p:sp>
        <p:nvSpPr>
          <p:cNvPr id="7" name="object 7"/>
          <p:cNvSpPr txBox="1">
            <a:spLocks noGrp="1"/>
          </p:cNvSpPr>
          <p:nvPr>
            <p:ph type="title"/>
          </p:nvPr>
        </p:nvSpPr>
        <p:spPr>
          <a:xfrm>
            <a:off x="3124200" y="859902"/>
            <a:ext cx="2147253" cy="443070"/>
          </a:xfrm>
          <a:prstGeom prst="rect">
            <a:avLst/>
          </a:prstGeom>
        </p:spPr>
        <p:txBody>
          <a:bodyPr vert="horz" wrap="square" lIns="0" tIns="12065" rIns="0" bIns="0" rtlCol="0">
            <a:spAutoFit/>
          </a:bodyPr>
          <a:lstStyle/>
          <a:p>
            <a:pPr marL="12700">
              <a:lnSpc>
                <a:spcPct val="100000"/>
              </a:lnSpc>
              <a:spcBef>
                <a:spcPts val="95"/>
              </a:spcBef>
            </a:pPr>
            <a:r>
              <a:rPr lang="en-US" spc="-35" dirty="0">
                <a:latin typeface="Calibri"/>
                <a:cs typeface="Calibri"/>
              </a:rPr>
              <a:t>Tech Stack</a:t>
            </a:r>
            <a:endParaRPr spc="-35" dirty="0">
              <a:latin typeface="Calibri"/>
              <a:cs typeface="Calibri"/>
            </a:endParaRPr>
          </a:p>
        </p:txBody>
      </p:sp>
      <p:sp>
        <p:nvSpPr>
          <p:cNvPr id="9" name="object 9"/>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0" name="object 10"/>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14</a:t>
            </a:fld>
            <a:endParaRPr spc="-5" dirty="0"/>
          </a:p>
        </p:txBody>
      </p:sp>
      <p:sp>
        <p:nvSpPr>
          <p:cNvPr id="8" name="object 8"/>
          <p:cNvSpPr txBox="1"/>
          <p:nvPr/>
        </p:nvSpPr>
        <p:spPr>
          <a:xfrm>
            <a:off x="372563" y="1772825"/>
            <a:ext cx="8749665" cy="1603644"/>
          </a:xfrm>
          <a:prstGeom prst="rect">
            <a:avLst/>
          </a:prstGeom>
        </p:spPr>
        <p:txBody>
          <a:bodyPr vert="horz" wrap="square" lIns="0" tIns="13335" rIns="0" bIns="0" rtlCol="0">
            <a:spAutoFit/>
          </a:bodyPr>
          <a:lstStyle/>
          <a:p>
            <a:pPr marL="354965" marR="292735" indent="-342900">
              <a:lnSpc>
                <a:spcPct val="100000"/>
              </a:lnSpc>
              <a:spcBef>
                <a:spcPts val="105"/>
              </a:spcBef>
              <a:buFontTx/>
              <a:buChar char="-"/>
              <a:tabLst>
                <a:tab pos="355600" algn="l"/>
              </a:tabLst>
            </a:pPr>
            <a:r>
              <a:rPr lang="en-US" sz="2000" dirty="0">
                <a:latin typeface="Calibri"/>
                <a:cs typeface="Calibri"/>
              </a:rPr>
              <a:t>Frontend</a:t>
            </a:r>
          </a:p>
          <a:p>
            <a:pPr marL="12065" marR="292735">
              <a:lnSpc>
                <a:spcPct val="100000"/>
              </a:lnSpc>
              <a:spcBef>
                <a:spcPts val="105"/>
              </a:spcBef>
              <a:tabLst>
                <a:tab pos="355600" algn="l"/>
              </a:tabLst>
            </a:pPr>
            <a:r>
              <a:rPr lang="en-US" sz="2000" dirty="0">
                <a:latin typeface="Calibri"/>
                <a:cs typeface="Calibri"/>
              </a:rPr>
              <a:t>	 	1. HTML</a:t>
            </a:r>
          </a:p>
          <a:p>
            <a:pPr marL="926465" marR="292735" lvl="2">
              <a:spcBef>
                <a:spcPts val="105"/>
              </a:spcBef>
              <a:tabLst>
                <a:tab pos="355600" algn="l"/>
              </a:tabLst>
            </a:pPr>
            <a:r>
              <a:rPr lang="en-US" sz="2000" dirty="0">
                <a:latin typeface="Calibri"/>
                <a:cs typeface="Calibri"/>
              </a:rPr>
              <a:t>2. CSS</a:t>
            </a:r>
          </a:p>
          <a:p>
            <a:pPr marL="926465" marR="292735" lvl="2">
              <a:spcBef>
                <a:spcPts val="105"/>
              </a:spcBef>
              <a:tabLst>
                <a:tab pos="355600" algn="l"/>
              </a:tabLst>
            </a:pPr>
            <a:r>
              <a:rPr lang="en-US" sz="2000" dirty="0">
                <a:latin typeface="Calibri"/>
                <a:cs typeface="Calibri"/>
              </a:rPr>
              <a:t>3. JavaScript</a:t>
            </a:r>
          </a:p>
          <a:p>
            <a:pPr marL="926465" marR="292735" lvl="2">
              <a:spcBef>
                <a:spcPts val="105"/>
              </a:spcBef>
              <a:tabLst>
                <a:tab pos="355600" algn="l"/>
              </a:tabLst>
            </a:pPr>
            <a:endParaRPr lang="en-US" sz="2000" dirty="0">
              <a:latin typeface="Calibri"/>
              <a:cs typeface="Calibri"/>
            </a:endParaRPr>
          </a:p>
        </p:txBody>
      </p:sp>
      <p:sp>
        <p:nvSpPr>
          <p:cNvPr id="11" name="object 8">
            <a:extLst>
              <a:ext uri="{FF2B5EF4-FFF2-40B4-BE49-F238E27FC236}">
                <a16:creationId xmlns:a16="http://schemas.microsoft.com/office/drawing/2014/main" id="{B74F126F-9217-400A-991F-3DBF8A666CB5}"/>
              </a:ext>
            </a:extLst>
          </p:cNvPr>
          <p:cNvSpPr txBox="1"/>
          <p:nvPr/>
        </p:nvSpPr>
        <p:spPr>
          <a:xfrm>
            <a:off x="341461" y="3540951"/>
            <a:ext cx="8749665" cy="1603644"/>
          </a:xfrm>
          <a:prstGeom prst="rect">
            <a:avLst/>
          </a:prstGeom>
        </p:spPr>
        <p:txBody>
          <a:bodyPr vert="horz" wrap="square" lIns="0" tIns="13335" rIns="0" bIns="0" rtlCol="0">
            <a:spAutoFit/>
          </a:bodyPr>
          <a:lstStyle/>
          <a:p>
            <a:pPr marL="354965" marR="292735" indent="-342900">
              <a:lnSpc>
                <a:spcPct val="100000"/>
              </a:lnSpc>
              <a:spcBef>
                <a:spcPts val="105"/>
              </a:spcBef>
              <a:buFontTx/>
              <a:buChar char="-"/>
              <a:tabLst>
                <a:tab pos="355600" algn="l"/>
              </a:tabLst>
            </a:pPr>
            <a:r>
              <a:rPr lang="en-US" sz="2000" dirty="0">
                <a:latin typeface="Calibri"/>
                <a:cs typeface="Calibri"/>
              </a:rPr>
              <a:t>Backend</a:t>
            </a:r>
          </a:p>
          <a:p>
            <a:pPr marL="12065" marR="292735">
              <a:lnSpc>
                <a:spcPct val="100000"/>
              </a:lnSpc>
              <a:spcBef>
                <a:spcPts val="105"/>
              </a:spcBef>
              <a:tabLst>
                <a:tab pos="355600" algn="l"/>
              </a:tabLst>
            </a:pPr>
            <a:r>
              <a:rPr lang="en-US" sz="2000" dirty="0">
                <a:latin typeface="Calibri"/>
                <a:cs typeface="Calibri"/>
              </a:rPr>
              <a:t>		1. Machine Learning/Deep Learning</a:t>
            </a:r>
          </a:p>
          <a:p>
            <a:pPr marL="926465" marR="292735" lvl="2">
              <a:spcBef>
                <a:spcPts val="105"/>
              </a:spcBef>
              <a:tabLst>
                <a:tab pos="355600" algn="l"/>
              </a:tabLst>
            </a:pPr>
            <a:r>
              <a:rPr lang="en-US" sz="2000" dirty="0">
                <a:latin typeface="Calibri"/>
                <a:cs typeface="Calibri"/>
              </a:rPr>
              <a:t>2. Django</a:t>
            </a:r>
          </a:p>
          <a:p>
            <a:pPr marL="926465" marR="292735" lvl="2">
              <a:spcBef>
                <a:spcPts val="105"/>
              </a:spcBef>
              <a:tabLst>
                <a:tab pos="355600" algn="l"/>
              </a:tabLst>
            </a:pPr>
            <a:r>
              <a:rPr lang="en-US" sz="2000" dirty="0">
                <a:latin typeface="Calibri"/>
                <a:cs typeface="Calibri"/>
              </a:rPr>
              <a:t>3. Rest API</a:t>
            </a:r>
          </a:p>
          <a:p>
            <a:pPr marL="926465" marR="292735" lvl="2">
              <a:spcBef>
                <a:spcPts val="105"/>
              </a:spcBef>
              <a:tabLst>
                <a:tab pos="355600" algn="l"/>
              </a:tabLst>
            </a:pPr>
            <a:endParaRPr lang="en-US" sz="2000" dirty="0">
              <a:latin typeface="Calibri"/>
              <a:cs typeface="Calibri"/>
            </a:endParaRPr>
          </a:p>
        </p:txBody>
      </p:sp>
      <p:sp>
        <p:nvSpPr>
          <p:cNvPr id="12" name="object 8">
            <a:extLst>
              <a:ext uri="{FF2B5EF4-FFF2-40B4-BE49-F238E27FC236}">
                <a16:creationId xmlns:a16="http://schemas.microsoft.com/office/drawing/2014/main" id="{A7A05903-2955-409C-9C80-2112D7959A73}"/>
              </a:ext>
            </a:extLst>
          </p:cNvPr>
          <p:cNvSpPr txBox="1"/>
          <p:nvPr/>
        </p:nvSpPr>
        <p:spPr>
          <a:xfrm>
            <a:off x="436345" y="4988330"/>
            <a:ext cx="8749665" cy="641842"/>
          </a:xfrm>
          <a:prstGeom prst="rect">
            <a:avLst/>
          </a:prstGeom>
        </p:spPr>
        <p:txBody>
          <a:bodyPr vert="horz" wrap="square" lIns="0" tIns="13335" rIns="0" bIns="0" rtlCol="0">
            <a:spAutoFit/>
          </a:bodyPr>
          <a:lstStyle/>
          <a:p>
            <a:pPr marL="354965" marR="292735" indent="-342900">
              <a:lnSpc>
                <a:spcPct val="100000"/>
              </a:lnSpc>
              <a:spcBef>
                <a:spcPts val="105"/>
              </a:spcBef>
              <a:buFontTx/>
              <a:buChar char="-"/>
              <a:tabLst>
                <a:tab pos="355600" algn="l"/>
              </a:tabLst>
            </a:pPr>
            <a:r>
              <a:rPr lang="en-US" sz="2000" dirty="0">
                <a:latin typeface="Calibri"/>
                <a:cs typeface="Calibri"/>
              </a:rPr>
              <a:t>Database</a:t>
            </a:r>
          </a:p>
          <a:p>
            <a:pPr marL="12065" marR="292735">
              <a:lnSpc>
                <a:spcPct val="100000"/>
              </a:lnSpc>
              <a:spcBef>
                <a:spcPts val="105"/>
              </a:spcBef>
              <a:tabLst>
                <a:tab pos="355600" algn="l"/>
              </a:tabLst>
            </a:pPr>
            <a:r>
              <a:rPr lang="en-US" sz="2000" dirty="0">
                <a:latin typeface="Calibri"/>
                <a:cs typeface="Calibri"/>
              </a:rPr>
              <a:t>		1. MongoDB</a:t>
            </a:r>
          </a:p>
        </p:txBody>
      </p:sp>
    </p:spTree>
    <p:extLst>
      <p:ext uri="{BB962C8B-B14F-4D97-AF65-F5344CB8AC3E}">
        <p14:creationId xmlns:p14="http://schemas.microsoft.com/office/powerpoint/2010/main" val="122656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7" name="object 7"/>
          <p:cNvSpPr txBox="1">
            <a:spLocks noGrp="1"/>
          </p:cNvSpPr>
          <p:nvPr>
            <p:ph type="title"/>
          </p:nvPr>
        </p:nvSpPr>
        <p:spPr>
          <a:xfrm>
            <a:off x="2514600" y="998525"/>
            <a:ext cx="3200400" cy="443070"/>
          </a:xfrm>
          <a:prstGeom prst="rect">
            <a:avLst/>
          </a:prstGeom>
        </p:spPr>
        <p:txBody>
          <a:bodyPr vert="horz" wrap="square" lIns="0" tIns="12065" rIns="0" bIns="0" rtlCol="0">
            <a:spAutoFit/>
          </a:bodyPr>
          <a:lstStyle/>
          <a:p>
            <a:pPr marL="12700">
              <a:lnSpc>
                <a:spcPct val="100000"/>
              </a:lnSpc>
              <a:spcBef>
                <a:spcPts val="95"/>
              </a:spcBef>
            </a:pPr>
            <a:r>
              <a:rPr lang="en-US" spc="-65" dirty="0"/>
              <a:t>Utility and Impact</a:t>
            </a:r>
            <a:endParaRPr spc="-65" dirty="0"/>
          </a:p>
        </p:txBody>
      </p:sp>
      <p:sp>
        <p:nvSpPr>
          <p:cNvPr id="9" name="object 9"/>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0" name="object 10"/>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15</a:t>
            </a:fld>
            <a:endParaRPr spc="-5" dirty="0"/>
          </a:p>
        </p:txBody>
      </p:sp>
      <p:sp>
        <p:nvSpPr>
          <p:cNvPr id="8" name="object 8"/>
          <p:cNvSpPr txBox="1"/>
          <p:nvPr/>
        </p:nvSpPr>
        <p:spPr>
          <a:xfrm>
            <a:off x="371982" y="2209800"/>
            <a:ext cx="8427720" cy="1306127"/>
          </a:xfrm>
          <a:prstGeom prst="rect">
            <a:avLst/>
          </a:prstGeom>
        </p:spPr>
        <p:txBody>
          <a:bodyPr vert="horz" wrap="square" lIns="0" tIns="13335" rIns="0" bIns="0" rtlCol="0">
            <a:spAutoFit/>
          </a:bodyPr>
          <a:lstStyle/>
          <a:p>
            <a:pPr>
              <a:lnSpc>
                <a:spcPct val="100000"/>
              </a:lnSpc>
              <a:spcBef>
                <a:spcPts val="40"/>
              </a:spcBef>
            </a:pPr>
            <a:r>
              <a:rPr lang="en-US" sz="2100" dirty="0">
                <a:latin typeface="Calibri"/>
                <a:cs typeface="Calibri"/>
              </a:rPr>
              <a:t>1. Easy availability of food recipes along with ingredients.</a:t>
            </a:r>
          </a:p>
          <a:p>
            <a:pPr>
              <a:lnSpc>
                <a:spcPct val="100000"/>
              </a:lnSpc>
              <a:spcBef>
                <a:spcPts val="40"/>
              </a:spcBef>
            </a:pPr>
            <a:r>
              <a:rPr lang="en-US" sz="2100" dirty="0">
                <a:latin typeface="Calibri"/>
                <a:cs typeface="Calibri"/>
              </a:rPr>
              <a:t>2. Saves time in purchasing different ingredients from outside store.</a:t>
            </a:r>
          </a:p>
          <a:p>
            <a:pPr>
              <a:lnSpc>
                <a:spcPct val="100000"/>
              </a:lnSpc>
              <a:spcBef>
                <a:spcPts val="40"/>
              </a:spcBef>
            </a:pPr>
            <a:r>
              <a:rPr lang="en-US" sz="2100" dirty="0">
                <a:latin typeface="Calibri"/>
                <a:cs typeface="Calibri"/>
              </a:rPr>
              <a:t>3. A good recommendation to cook from the available ingredients at home.</a:t>
            </a:r>
          </a:p>
          <a:p>
            <a:pPr>
              <a:lnSpc>
                <a:spcPct val="100000"/>
              </a:lnSpc>
              <a:spcBef>
                <a:spcPts val="40"/>
              </a:spcBef>
            </a:pPr>
            <a:r>
              <a:rPr lang="en-US" sz="2100" dirty="0">
                <a:latin typeface="Calibri"/>
                <a:cs typeface="Calibri"/>
              </a:rPr>
              <a:t>4. Very useful for the beginner who wants to try to cook some dish.</a:t>
            </a:r>
          </a:p>
        </p:txBody>
      </p:sp>
    </p:spTree>
    <p:extLst>
      <p:ext uri="{BB962C8B-B14F-4D97-AF65-F5344CB8AC3E}">
        <p14:creationId xmlns:p14="http://schemas.microsoft.com/office/powerpoint/2010/main" val="376307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7" name="object 7"/>
          <p:cNvSpPr txBox="1">
            <a:spLocks noGrp="1"/>
          </p:cNvSpPr>
          <p:nvPr>
            <p:ph type="title"/>
          </p:nvPr>
        </p:nvSpPr>
        <p:spPr>
          <a:xfrm>
            <a:off x="2971800" y="1031629"/>
            <a:ext cx="2343150" cy="452120"/>
          </a:xfrm>
          <a:prstGeom prst="rect">
            <a:avLst/>
          </a:prstGeom>
        </p:spPr>
        <p:txBody>
          <a:bodyPr vert="horz" wrap="square" lIns="0" tIns="12065" rIns="0" bIns="0" rtlCol="0">
            <a:spAutoFit/>
          </a:bodyPr>
          <a:lstStyle/>
          <a:p>
            <a:pPr marL="12700">
              <a:lnSpc>
                <a:spcPct val="100000"/>
              </a:lnSpc>
              <a:spcBef>
                <a:spcPts val="95"/>
              </a:spcBef>
            </a:pPr>
            <a:r>
              <a:rPr spc="-65" dirty="0"/>
              <a:t>CONCLUSION</a:t>
            </a:r>
          </a:p>
        </p:txBody>
      </p:sp>
      <p:sp>
        <p:nvSpPr>
          <p:cNvPr id="9" name="object 9"/>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0" name="object 10"/>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16</a:t>
            </a:fld>
            <a:endParaRPr spc="-5" dirty="0"/>
          </a:p>
        </p:txBody>
      </p:sp>
      <p:sp>
        <p:nvSpPr>
          <p:cNvPr id="8" name="object 8"/>
          <p:cNvSpPr txBox="1"/>
          <p:nvPr/>
        </p:nvSpPr>
        <p:spPr>
          <a:xfrm>
            <a:off x="371982" y="2175772"/>
            <a:ext cx="8427720" cy="4070986"/>
          </a:xfrm>
          <a:prstGeom prst="rect">
            <a:avLst/>
          </a:prstGeom>
        </p:spPr>
        <p:txBody>
          <a:bodyPr vert="horz" wrap="square" lIns="0" tIns="13335" rIns="0" bIns="0" rtlCol="0">
            <a:spAutoFit/>
          </a:bodyPr>
          <a:lstStyle/>
          <a:p>
            <a:pPr marL="355600" marR="107950" indent="-342900">
              <a:lnSpc>
                <a:spcPct val="100000"/>
              </a:lnSpc>
              <a:spcBef>
                <a:spcPts val="105"/>
              </a:spcBef>
              <a:buSzPct val="105000"/>
              <a:buFont typeface="Arial" panose="020B0604020202020204" pitchFamily="34" charset="0"/>
              <a:buChar char="•"/>
              <a:tabLst>
                <a:tab pos="355600" algn="l"/>
              </a:tabLst>
            </a:pPr>
            <a:r>
              <a:rPr lang="en-US" sz="2000" dirty="0">
                <a:latin typeface="Calibri"/>
                <a:cs typeface="Calibri"/>
              </a:rPr>
              <a:t>This project contains various technology stack that will bind the full stack and Machine Learning/Deep Learning together.</a:t>
            </a:r>
          </a:p>
          <a:p>
            <a:pPr marL="355600" marR="107950" indent="-342900">
              <a:lnSpc>
                <a:spcPct val="100000"/>
              </a:lnSpc>
              <a:spcBef>
                <a:spcPts val="105"/>
              </a:spcBef>
              <a:buSzPct val="105000"/>
              <a:buFont typeface="Arial" panose="020B0604020202020204" pitchFamily="34" charset="0"/>
              <a:buChar char="•"/>
              <a:tabLst>
                <a:tab pos="355600" algn="l"/>
              </a:tabLst>
            </a:pPr>
            <a:endParaRPr lang="en-US" sz="2000" dirty="0">
              <a:latin typeface="Calibri"/>
              <a:cs typeface="Calibri"/>
            </a:endParaRPr>
          </a:p>
          <a:p>
            <a:pPr marL="355600" marR="107950" indent="-342900">
              <a:lnSpc>
                <a:spcPct val="100000"/>
              </a:lnSpc>
              <a:spcBef>
                <a:spcPts val="105"/>
              </a:spcBef>
              <a:buSzPct val="105000"/>
              <a:buFont typeface="Arial" panose="020B0604020202020204" pitchFamily="34" charset="0"/>
              <a:buChar char="•"/>
              <a:tabLst>
                <a:tab pos="355600" algn="l"/>
              </a:tabLst>
            </a:pPr>
            <a:r>
              <a:rPr lang="en-US" sz="2000" dirty="0">
                <a:latin typeface="Calibri"/>
                <a:cs typeface="Calibri"/>
              </a:rPr>
              <a:t>We are currently working on the Deep Learning model which will classify the food image. Food 101 dataset has images of food which we already preprocess that into 224 width by 224 height image with 3 channels. That image will fed into the model. </a:t>
            </a:r>
          </a:p>
          <a:p>
            <a:pPr marL="342900" indent="-342900">
              <a:lnSpc>
                <a:spcPct val="100000"/>
              </a:lnSpc>
              <a:spcBef>
                <a:spcPts val="40"/>
              </a:spcBef>
              <a:buFont typeface="Arial" panose="020B0604020202020204" pitchFamily="34" charset="0"/>
              <a:buChar char="•"/>
            </a:pPr>
            <a:endParaRPr sz="2100" dirty="0">
              <a:latin typeface="Calibri"/>
              <a:cs typeface="Calibri"/>
            </a:endParaRPr>
          </a:p>
          <a:p>
            <a:pPr marL="355600" marR="5080" indent="-342900">
              <a:lnSpc>
                <a:spcPct val="100000"/>
              </a:lnSpc>
              <a:buSzPct val="105000"/>
              <a:buFont typeface="Arial" panose="020B0604020202020204" pitchFamily="34" charset="0"/>
              <a:buChar char="•"/>
              <a:tabLst>
                <a:tab pos="355600" algn="l"/>
              </a:tabLst>
            </a:pPr>
            <a:r>
              <a:rPr lang="en-US" sz="2000" dirty="0">
                <a:latin typeface="Calibri"/>
                <a:cs typeface="Calibri"/>
              </a:rPr>
              <a:t>The project can be improved with various automation by using GAN based model for recipe generation and a dedicated model to detect ingredients of food. But those models are quite complex and research is going on to come up with a feasible solution which will be computationally effective.</a:t>
            </a:r>
            <a:endParaRPr sz="2000" dirty="0">
              <a:latin typeface="Calibri"/>
              <a:cs typeface="Calibri"/>
            </a:endParaRPr>
          </a:p>
          <a:p>
            <a:pPr>
              <a:lnSpc>
                <a:spcPct val="100000"/>
              </a:lnSpc>
              <a:spcBef>
                <a:spcPts val="30"/>
              </a:spcBef>
            </a:pPr>
            <a:endParaRPr sz="2100" dirty="0">
              <a:latin typeface="Calibri"/>
              <a:cs typeface="Calibri"/>
            </a:endParaRPr>
          </a:p>
        </p:txBody>
      </p:sp>
    </p:spTree>
    <p:extLst>
      <p:ext uri="{BB962C8B-B14F-4D97-AF65-F5344CB8AC3E}">
        <p14:creationId xmlns:p14="http://schemas.microsoft.com/office/powerpoint/2010/main" val="127490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2A1A8-BD2C-4FBA-B0CC-32A7A0892F80}"/>
              </a:ext>
            </a:extLst>
          </p:cNvPr>
          <p:cNvSpPr txBox="1"/>
          <p:nvPr/>
        </p:nvSpPr>
        <p:spPr>
          <a:xfrm>
            <a:off x="533400" y="1905000"/>
            <a:ext cx="7543800" cy="4111382"/>
          </a:xfrm>
          <a:prstGeom prst="rect">
            <a:avLst/>
          </a:prstGeom>
          <a:noFill/>
        </p:spPr>
        <p:txBody>
          <a:bodyPr wrap="square">
            <a:spAutoFit/>
          </a:bodyPr>
          <a:lstStyle/>
          <a:p>
            <a:pPr marL="298450" marR="107950" indent="-285750">
              <a:lnSpc>
                <a:spcPct val="100000"/>
              </a:lnSpc>
              <a:spcBef>
                <a:spcPts val="105"/>
              </a:spcBef>
              <a:buSzPct val="105000"/>
              <a:buFont typeface="Arial" panose="020B0604020202020204" pitchFamily="34" charset="0"/>
              <a:buChar char="•"/>
              <a:tabLst>
                <a:tab pos="355600" algn="l"/>
              </a:tabLst>
            </a:pPr>
            <a:r>
              <a:rPr lang="en-US" sz="1800" dirty="0">
                <a:latin typeface="Calibri"/>
                <a:cs typeface="Calibri"/>
              </a:rPr>
              <a:t>We had collected the data regarding food image to train our model.</a:t>
            </a:r>
          </a:p>
          <a:p>
            <a:pPr marL="298450" marR="107950" indent="-285750">
              <a:lnSpc>
                <a:spcPct val="100000"/>
              </a:lnSpc>
              <a:spcBef>
                <a:spcPts val="105"/>
              </a:spcBef>
              <a:buSzPct val="105000"/>
              <a:buFont typeface="Arial" panose="020B0604020202020204" pitchFamily="34" charset="0"/>
              <a:buChar char="•"/>
              <a:tabLst>
                <a:tab pos="355600" algn="l"/>
              </a:tabLst>
            </a:pPr>
            <a:endParaRPr lang="en-US" sz="1800"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r>
              <a:rPr lang="en-US" sz="1800" dirty="0">
                <a:latin typeface="Calibri"/>
                <a:cs typeface="Calibri"/>
              </a:rPr>
              <a:t>We made a classifier model which will classify image of food.</a:t>
            </a:r>
            <a:endParaRPr lang="en-US"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endParaRPr lang="en-US" sz="1800"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r>
              <a:rPr lang="en-US" dirty="0">
                <a:latin typeface="Calibri"/>
                <a:cs typeface="Calibri"/>
              </a:rPr>
              <a:t>We collect the database of food and put it into the mongo dB database.</a:t>
            </a:r>
          </a:p>
          <a:p>
            <a:pPr marL="298450" marR="107950" indent="-285750">
              <a:lnSpc>
                <a:spcPct val="100000"/>
              </a:lnSpc>
              <a:spcBef>
                <a:spcPts val="105"/>
              </a:spcBef>
              <a:buSzPct val="105000"/>
              <a:buFont typeface="Arial" panose="020B0604020202020204" pitchFamily="34" charset="0"/>
              <a:buChar char="•"/>
              <a:tabLst>
                <a:tab pos="355600" algn="l"/>
              </a:tabLst>
            </a:pPr>
            <a:endParaRPr lang="en-US" sz="1800"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r>
              <a:rPr lang="en-US" dirty="0">
                <a:latin typeface="Calibri"/>
                <a:cs typeface="Calibri"/>
              </a:rPr>
              <a:t>We can access the data from mongo dB database to show the list of ingredient of the food inputted by user.</a:t>
            </a:r>
          </a:p>
          <a:p>
            <a:pPr marL="298450" marR="107950" indent="-285750">
              <a:lnSpc>
                <a:spcPct val="100000"/>
              </a:lnSpc>
              <a:spcBef>
                <a:spcPts val="105"/>
              </a:spcBef>
              <a:buSzPct val="105000"/>
              <a:buFont typeface="Arial" panose="020B0604020202020204" pitchFamily="34" charset="0"/>
              <a:buChar char="•"/>
              <a:tabLst>
                <a:tab pos="355600" algn="l"/>
              </a:tabLst>
            </a:pPr>
            <a:endParaRPr lang="en-US" sz="1800"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r>
              <a:rPr lang="en-US" sz="1800" dirty="0">
                <a:latin typeface="Calibri"/>
                <a:cs typeface="Calibri"/>
              </a:rPr>
              <a:t>We can access the data from mongo dB database to show the steps of </a:t>
            </a:r>
            <a:r>
              <a:rPr lang="en-US" sz="1800" dirty="0" err="1">
                <a:latin typeface="Calibri"/>
                <a:cs typeface="Calibri"/>
              </a:rPr>
              <a:t>reciepe</a:t>
            </a:r>
            <a:r>
              <a:rPr lang="en-US" dirty="0">
                <a:latin typeface="Calibri"/>
                <a:cs typeface="Calibri"/>
              </a:rPr>
              <a:t> of the food.</a:t>
            </a:r>
          </a:p>
          <a:p>
            <a:pPr marL="12700" marR="107950">
              <a:lnSpc>
                <a:spcPct val="100000"/>
              </a:lnSpc>
              <a:spcBef>
                <a:spcPts val="105"/>
              </a:spcBef>
              <a:buSzPct val="105000"/>
              <a:tabLst>
                <a:tab pos="355600" algn="l"/>
              </a:tabLst>
            </a:pPr>
            <a:endParaRPr lang="en-US" sz="1800" dirty="0">
              <a:latin typeface="Calibri"/>
              <a:cs typeface="Calibri"/>
            </a:endParaRPr>
          </a:p>
          <a:p>
            <a:pPr marL="12700" marR="107950">
              <a:lnSpc>
                <a:spcPct val="100000"/>
              </a:lnSpc>
              <a:spcBef>
                <a:spcPts val="105"/>
              </a:spcBef>
              <a:buSzPct val="105000"/>
              <a:tabLst>
                <a:tab pos="355600" algn="l"/>
              </a:tabLst>
            </a:pPr>
            <a:endParaRPr lang="en-US" sz="1800" dirty="0">
              <a:latin typeface="Calibri"/>
              <a:cs typeface="Calibri"/>
            </a:endParaRPr>
          </a:p>
          <a:p>
            <a:pPr marL="12700" marR="107950">
              <a:lnSpc>
                <a:spcPct val="100000"/>
              </a:lnSpc>
              <a:spcBef>
                <a:spcPts val="105"/>
              </a:spcBef>
              <a:buSzPct val="105000"/>
              <a:tabLst>
                <a:tab pos="355600" algn="l"/>
              </a:tabLst>
            </a:pPr>
            <a:endParaRPr lang="en-US" sz="1800" dirty="0">
              <a:latin typeface="Calibri"/>
              <a:cs typeface="Calibri"/>
            </a:endParaRPr>
          </a:p>
        </p:txBody>
      </p:sp>
      <p:sp>
        <p:nvSpPr>
          <p:cNvPr id="5" name="TextBox 4">
            <a:extLst>
              <a:ext uri="{FF2B5EF4-FFF2-40B4-BE49-F238E27FC236}">
                <a16:creationId xmlns:a16="http://schemas.microsoft.com/office/drawing/2014/main" id="{B809D50B-5DF8-48AE-A4F7-99FE763C1B91}"/>
              </a:ext>
            </a:extLst>
          </p:cNvPr>
          <p:cNvSpPr txBox="1"/>
          <p:nvPr/>
        </p:nvSpPr>
        <p:spPr>
          <a:xfrm>
            <a:off x="2667000" y="841618"/>
            <a:ext cx="4572000" cy="646331"/>
          </a:xfrm>
          <a:prstGeom prst="rect">
            <a:avLst/>
          </a:prstGeom>
          <a:noFill/>
        </p:spPr>
        <p:txBody>
          <a:bodyPr wrap="square">
            <a:spAutoFit/>
          </a:bodyPr>
          <a:lstStyle/>
          <a:p>
            <a:r>
              <a:rPr lang="en-IN" sz="3600" b="1" spc="-65" dirty="0"/>
              <a:t>CONCLUSION</a:t>
            </a:r>
            <a:endParaRPr lang="en-IN" sz="3600" b="1" dirty="0"/>
          </a:p>
        </p:txBody>
      </p:sp>
    </p:spTree>
    <p:extLst>
      <p:ext uri="{BB962C8B-B14F-4D97-AF65-F5344CB8AC3E}">
        <p14:creationId xmlns:p14="http://schemas.microsoft.com/office/powerpoint/2010/main" val="362661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59439-C5C0-4945-A5B6-B05498B792E1}"/>
              </a:ext>
            </a:extLst>
          </p:cNvPr>
          <p:cNvSpPr txBox="1"/>
          <p:nvPr/>
        </p:nvSpPr>
        <p:spPr>
          <a:xfrm>
            <a:off x="2667000" y="609600"/>
            <a:ext cx="4572000" cy="646331"/>
          </a:xfrm>
          <a:prstGeom prst="rect">
            <a:avLst/>
          </a:prstGeom>
          <a:noFill/>
        </p:spPr>
        <p:txBody>
          <a:bodyPr wrap="square">
            <a:spAutoFit/>
          </a:bodyPr>
          <a:lstStyle/>
          <a:p>
            <a:r>
              <a:rPr lang="en-IN" sz="3600" b="1" spc="-65" dirty="0"/>
              <a:t>CONCLUSION</a:t>
            </a:r>
            <a:endParaRPr lang="en-IN" sz="3600" b="1" dirty="0"/>
          </a:p>
        </p:txBody>
      </p:sp>
      <p:sp>
        <p:nvSpPr>
          <p:cNvPr id="5" name="TextBox 4">
            <a:extLst>
              <a:ext uri="{FF2B5EF4-FFF2-40B4-BE49-F238E27FC236}">
                <a16:creationId xmlns:a16="http://schemas.microsoft.com/office/drawing/2014/main" id="{D3DE5C4D-4DD8-4E75-A6E6-388471920294}"/>
              </a:ext>
            </a:extLst>
          </p:cNvPr>
          <p:cNvSpPr txBox="1"/>
          <p:nvPr/>
        </p:nvSpPr>
        <p:spPr>
          <a:xfrm>
            <a:off x="914400" y="1752600"/>
            <a:ext cx="7620000" cy="2964914"/>
          </a:xfrm>
          <a:prstGeom prst="rect">
            <a:avLst/>
          </a:prstGeom>
          <a:noFill/>
        </p:spPr>
        <p:txBody>
          <a:bodyPr wrap="square">
            <a:spAutoFit/>
          </a:bodyPr>
          <a:lstStyle/>
          <a:p>
            <a:pPr marL="298450" marR="107950" indent="-285750">
              <a:lnSpc>
                <a:spcPct val="100000"/>
              </a:lnSpc>
              <a:spcBef>
                <a:spcPts val="105"/>
              </a:spcBef>
              <a:buSzPct val="105000"/>
              <a:buFont typeface="Arial" panose="020B0604020202020204" pitchFamily="34" charset="0"/>
              <a:buChar char="•"/>
              <a:tabLst>
                <a:tab pos="355600" algn="l"/>
              </a:tabLst>
            </a:pPr>
            <a:r>
              <a:rPr lang="en-US" sz="2000" dirty="0">
                <a:latin typeface="Calibri"/>
                <a:cs typeface="Calibri"/>
              </a:rPr>
              <a:t>Food classification component is complete.</a:t>
            </a:r>
          </a:p>
          <a:p>
            <a:pPr marL="298450" marR="107950" indent="-285750">
              <a:lnSpc>
                <a:spcPct val="100000"/>
              </a:lnSpc>
              <a:spcBef>
                <a:spcPts val="105"/>
              </a:spcBef>
              <a:buSzPct val="105000"/>
              <a:buFont typeface="Arial" panose="020B0604020202020204" pitchFamily="34" charset="0"/>
              <a:buChar char="•"/>
              <a:tabLst>
                <a:tab pos="355600" algn="l"/>
              </a:tabLst>
            </a:pPr>
            <a:endParaRPr lang="en-US" sz="2000"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r>
              <a:rPr lang="en-US" sz="2000" dirty="0">
                <a:latin typeface="Calibri"/>
                <a:cs typeface="Calibri"/>
              </a:rPr>
              <a:t>We have integrated food component in our project.</a:t>
            </a:r>
          </a:p>
          <a:p>
            <a:pPr marL="298450" marR="107950" indent="-285750">
              <a:lnSpc>
                <a:spcPct val="100000"/>
              </a:lnSpc>
              <a:spcBef>
                <a:spcPts val="105"/>
              </a:spcBef>
              <a:buSzPct val="105000"/>
              <a:buFont typeface="Arial" panose="020B0604020202020204" pitchFamily="34" charset="0"/>
              <a:buChar char="•"/>
              <a:tabLst>
                <a:tab pos="355600" algn="l"/>
              </a:tabLst>
            </a:pPr>
            <a:endParaRPr lang="en-US" sz="2000"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r>
              <a:rPr lang="en-US" sz="2000" dirty="0">
                <a:latin typeface="Calibri"/>
                <a:cs typeface="Calibri"/>
              </a:rPr>
              <a:t>We have added more food items to our databases.</a:t>
            </a:r>
          </a:p>
          <a:p>
            <a:pPr marL="298450" marR="107950" indent="-285750">
              <a:lnSpc>
                <a:spcPct val="100000"/>
              </a:lnSpc>
              <a:spcBef>
                <a:spcPts val="105"/>
              </a:spcBef>
              <a:buSzPct val="105000"/>
              <a:buFont typeface="Arial" panose="020B0604020202020204" pitchFamily="34" charset="0"/>
              <a:buChar char="•"/>
              <a:tabLst>
                <a:tab pos="355600" algn="l"/>
              </a:tabLst>
            </a:pPr>
            <a:endParaRPr lang="en-US" sz="2000"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r>
              <a:rPr lang="en-US" sz="2000" dirty="0">
                <a:latin typeface="Calibri"/>
                <a:cs typeface="Calibri"/>
              </a:rPr>
              <a:t>Food recommender system is on the way to complete.</a:t>
            </a:r>
          </a:p>
          <a:p>
            <a:pPr marL="298450" marR="107950" indent="-285750">
              <a:lnSpc>
                <a:spcPct val="100000"/>
              </a:lnSpc>
              <a:spcBef>
                <a:spcPts val="105"/>
              </a:spcBef>
              <a:buSzPct val="105000"/>
              <a:buFont typeface="Arial" panose="020B0604020202020204" pitchFamily="34" charset="0"/>
              <a:buChar char="•"/>
              <a:tabLst>
                <a:tab pos="355600" algn="l"/>
              </a:tabLst>
            </a:pPr>
            <a:endParaRPr lang="en-US" sz="2000" dirty="0">
              <a:latin typeface="Calibri"/>
              <a:cs typeface="Calibri"/>
            </a:endParaRPr>
          </a:p>
          <a:p>
            <a:pPr marL="298450" marR="107950" indent="-285750">
              <a:lnSpc>
                <a:spcPct val="100000"/>
              </a:lnSpc>
              <a:spcBef>
                <a:spcPts val="105"/>
              </a:spcBef>
              <a:buSzPct val="105000"/>
              <a:buFont typeface="Arial" panose="020B0604020202020204" pitchFamily="34" charset="0"/>
              <a:buChar char="•"/>
              <a:tabLst>
                <a:tab pos="355600" algn="l"/>
              </a:tabLst>
            </a:pPr>
            <a:r>
              <a:rPr lang="en-US" sz="2000" dirty="0">
                <a:latin typeface="Calibri"/>
                <a:cs typeface="Calibri"/>
              </a:rPr>
              <a:t>We are working on the food bucket component.</a:t>
            </a:r>
          </a:p>
        </p:txBody>
      </p:sp>
    </p:spTree>
    <p:extLst>
      <p:ext uri="{BB962C8B-B14F-4D97-AF65-F5344CB8AC3E}">
        <p14:creationId xmlns:p14="http://schemas.microsoft.com/office/powerpoint/2010/main" val="243047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7" name="object 7"/>
          <p:cNvSpPr txBox="1">
            <a:spLocks noGrp="1"/>
          </p:cNvSpPr>
          <p:nvPr>
            <p:ph type="title"/>
          </p:nvPr>
        </p:nvSpPr>
        <p:spPr>
          <a:xfrm>
            <a:off x="3066414" y="564896"/>
            <a:ext cx="2434590" cy="452120"/>
          </a:xfrm>
          <a:prstGeom prst="rect">
            <a:avLst/>
          </a:prstGeom>
        </p:spPr>
        <p:txBody>
          <a:bodyPr vert="horz" wrap="square" lIns="0" tIns="12065" rIns="0" bIns="0" rtlCol="0">
            <a:spAutoFit/>
          </a:bodyPr>
          <a:lstStyle/>
          <a:p>
            <a:pPr marL="12700">
              <a:lnSpc>
                <a:spcPct val="100000"/>
              </a:lnSpc>
              <a:spcBef>
                <a:spcPts val="95"/>
              </a:spcBef>
            </a:pPr>
            <a:r>
              <a:rPr spc="-55" dirty="0"/>
              <a:t>RERERENCES</a:t>
            </a:r>
          </a:p>
        </p:txBody>
      </p:sp>
      <p:sp>
        <p:nvSpPr>
          <p:cNvPr id="9" name="object 9"/>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0" name="object 10"/>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19</a:t>
            </a:fld>
            <a:endParaRPr spc="-5" dirty="0"/>
          </a:p>
        </p:txBody>
      </p:sp>
      <p:sp>
        <p:nvSpPr>
          <p:cNvPr id="11" name="TextBox 10">
            <a:extLst>
              <a:ext uri="{FF2B5EF4-FFF2-40B4-BE49-F238E27FC236}">
                <a16:creationId xmlns:a16="http://schemas.microsoft.com/office/drawing/2014/main" id="{B461F6CE-530E-4333-9286-E7EFD11DFDD0}"/>
              </a:ext>
            </a:extLst>
          </p:cNvPr>
          <p:cNvSpPr txBox="1"/>
          <p:nvPr/>
        </p:nvSpPr>
        <p:spPr>
          <a:xfrm>
            <a:off x="541855" y="1360553"/>
            <a:ext cx="8465617" cy="3701013"/>
          </a:xfrm>
          <a:prstGeom prst="rect">
            <a:avLst/>
          </a:prstGeom>
          <a:noFill/>
        </p:spPr>
        <p:txBody>
          <a:bodyPr wrap="square">
            <a:spAutoFit/>
          </a:bodyPr>
          <a:lstStyle/>
          <a:p>
            <a:pPr>
              <a:spcAft>
                <a:spcPts val="1200"/>
              </a:spcAft>
            </a:pPr>
            <a:r>
              <a:rPr lang="en-IN" sz="2000" dirty="0">
                <a:solidFill>
                  <a:srgbClr val="24292F"/>
                </a:solidFill>
                <a:effectLst/>
                <a:latin typeface="Segoe UI" panose="020B0502040204020203" pitchFamily="34" charset="0"/>
                <a:ea typeface="Times New Roman" panose="02020603050405020304" pitchFamily="18" charset="0"/>
              </a:rPr>
              <a:t>Food-101 Dataset</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u="sng" dirty="0">
                <a:solidFill>
                  <a:srgbClr val="000000"/>
                </a:solidFill>
                <a:latin typeface="Segoe UI" panose="020B0502040204020203" pitchFamily="34" charset="0"/>
                <a:ea typeface="Times New Roman" panose="02020603050405020304" pitchFamily="18" charset="0"/>
                <a:hlinkClick r:id="rId3"/>
              </a:rPr>
              <a:t>https://www.kaggle.com/kmader/food41</a:t>
            </a:r>
            <a:endParaRPr lang="en-US" u="sng" dirty="0">
              <a:solidFill>
                <a:srgbClr val="000000"/>
              </a:solidFill>
              <a:latin typeface="Segoe UI" panose="020B0502040204020203" pitchFamily="34"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000" dirty="0">
                <a:solidFill>
                  <a:srgbClr val="24292F"/>
                </a:solidFill>
                <a:effectLst/>
                <a:latin typeface="Segoe UI" panose="020B0502040204020203" pitchFamily="34" charset="0"/>
                <a:ea typeface="Times New Roman" panose="02020603050405020304" pitchFamily="18" charset="0"/>
                <a:hlinkClick r:id="rId4"/>
              </a:rPr>
              <a:t>https://www.kaggle.com/shuyangli94/food-com-recipes-and-user-interactions?select=RAW_recipes.csv</a:t>
            </a:r>
            <a:endParaRPr lang="en-IN" sz="2000" dirty="0">
              <a:solidFill>
                <a:srgbClr val="24292F"/>
              </a:solidFill>
              <a:effectLst/>
              <a:latin typeface="Segoe UI" panose="020B0502040204020203" pitchFamily="34" charset="0"/>
              <a:ea typeface="Times New Roman" panose="02020603050405020304" pitchFamily="18" charset="0"/>
            </a:endParaRPr>
          </a:p>
          <a:p>
            <a:pPr>
              <a:spcAft>
                <a:spcPts val="1200"/>
              </a:spcAft>
            </a:pPr>
            <a:r>
              <a:rPr lang="en-IN" sz="2000" dirty="0">
                <a:solidFill>
                  <a:srgbClr val="24292F"/>
                </a:solidFill>
                <a:effectLst/>
                <a:latin typeface="Segoe UI" panose="020B0502040204020203" pitchFamily="34" charset="0"/>
                <a:ea typeface="Times New Roman" panose="02020603050405020304" pitchFamily="18" charset="0"/>
              </a:rPr>
              <a:t>Weight Initializers:</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800" u="sng" dirty="0">
                <a:solidFill>
                  <a:srgbClr val="000000"/>
                </a:solidFill>
                <a:effectLst/>
                <a:latin typeface="Segoe UI" panose="020B0502040204020203" pitchFamily="34" charset="0"/>
                <a:ea typeface="Times New Roman" panose="02020603050405020304" pitchFamily="18" charset="0"/>
                <a:hlinkClick r:id="rId5"/>
              </a:rPr>
              <a:t>Hyper-parameters in Action! Part II — Weight Initializers</a:t>
            </a:r>
            <a:endParaRPr lang="en-IN" sz="1800" dirty="0">
              <a:solidFill>
                <a:srgbClr val="24292F"/>
              </a:solidFill>
              <a:effectLst/>
              <a:latin typeface="Times New Roman" panose="02020603050405020304" pitchFamily="18" charset="0"/>
              <a:ea typeface="Times New Roman" panose="02020603050405020304" pitchFamily="18" charset="0"/>
            </a:endParaRPr>
          </a:p>
          <a:p>
            <a:pPr marL="342900" lvl="0" indent="-342900">
              <a:spcBef>
                <a:spcPts val="300"/>
              </a:spcBef>
              <a:buSzPts val="1000"/>
              <a:buFont typeface="Symbol" panose="05050102010706020507" pitchFamily="18" charset="2"/>
              <a:buChar char=""/>
              <a:tabLst>
                <a:tab pos="457200" algn="l"/>
              </a:tabLst>
            </a:pPr>
            <a:r>
              <a:rPr lang="en-US" sz="1800" u="sng" dirty="0">
                <a:solidFill>
                  <a:srgbClr val="000000"/>
                </a:solidFill>
                <a:effectLst/>
                <a:latin typeface="Segoe UI" panose="020B0502040204020203" pitchFamily="34" charset="0"/>
                <a:ea typeface="Times New Roman" panose="02020603050405020304" pitchFamily="18" charset="0"/>
                <a:hlinkClick r:id="rId6"/>
              </a:rPr>
              <a:t>Priming neural networks with an appropriate initializer.</a:t>
            </a:r>
            <a:endParaRPr lang="en-IN" sz="1800" dirty="0">
              <a:solidFill>
                <a:srgbClr val="24292F"/>
              </a:solidFill>
              <a:effectLst/>
              <a:latin typeface="Times New Roman" panose="02020603050405020304" pitchFamily="18" charset="0"/>
              <a:ea typeface="Times New Roman" panose="02020603050405020304" pitchFamily="18" charset="0"/>
            </a:endParaRPr>
          </a:p>
          <a:p>
            <a:pPr>
              <a:spcAft>
                <a:spcPts val="1200"/>
              </a:spcAft>
            </a:pPr>
            <a:endParaRPr lang="en-IN" sz="2000" dirty="0">
              <a:solidFill>
                <a:srgbClr val="24292F"/>
              </a:solidFill>
              <a:effectLst/>
              <a:latin typeface="Segoe UI" panose="020B0502040204020203" pitchFamily="34" charset="0"/>
              <a:ea typeface="Times New Roman" panose="02020603050405020304" pitchFamily="18" charset="0"/>
            </a:endParaRPr>
          </a:p>
          <a:p>
            <a:pPr>
              <a:spcAft>
                <a:spcPts val="1200"/>
              </a:spcAft>
            </a:pPr>
            <a:r>
              <a:rPr lang="en-IN" sz="2000" dirty="0">
                <a:solidFill>
                  <a:srgbClr val="24292F"/>
                </a:solidFill>
                <a:effectLst/>
                <a:latin typeface="Segoe UI" panose="020B0502040204020203" pitchFamily="34" charset="0"/>
                <a:ea typeface="Times New Roman" panose="02020603050405020304" pitchFamily="18" charset="0"/>
              </a:rPr>
              <a:t>Optimizers:</a:t>
            </a:r>
            <a:endParaRPr lang="en-IN" sz="20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800" u="sng" dirty="0">
                <a:solidFill>
                  <a:srgbClr val="000000"/>
                </a:solidFill>
                <a:effectLst/>
                <a:latin typeface="Segoe UI" panose="020B0502040204020203" pitchFamily="34" charset="0"/>
                <a:ea typeface="Times New Roman" panose="02020603050405020304" pitchFamily="18" charset="0"/>
                <a:hlinkClick r:id="rId7"/>
              </a:rPr>
              <a:t>An overview of gradient descent optimization algorithms</a:t>
            </a:r>
            <a:endParaRPr lang="en-IN" sz="1800" dirty="0">
              <a:solidFill>
                <a:srgbClr val="24292F"/>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7" name="object 7"/>
          <p:cNvSpPr txBox="1">
            <a:spLocks noGrp="1"/>
          </p:cNvSpPr>
          <p:nvPr>
            <p:ph type="title"/>
          </p:nvPr>
        </p:nvSpPr>
        <p:spPr>
          <a:xfrm>
            <a:off x="2753660" y="1483780"/>
            <a:ext cx="3293110" cy="452120"/>
          </a:xfrm>
          <a:prstGeom prst="rect">
            <a:avLst/>
          </a:prstGeom>
        </p:spPr>
        <p:txBody>
          <a:bodyPr vert="horz" wrap="square" lIns="0" tIns="12065" rIns="0" bIns="0" rtlCol="0">
            <a:spAutoFit/>
          </a:bodyPr>
          <a:lstStyle/>
          <a:p>
            <a:pPr marL="12700">
              <a:lnSpc>
                <a:spcPct val="100000"/>
              </a:lnSpc>
              <a:spcBef>
                <a:spcPts val="95"/>
              </a:spcBef>
            </a:pPr>
            <a:r>
              <a:rPr lang="en-IN" spc="-45" dirty="0">
                <a:latin typeface="Calibri"/>
                <a:cs typeface="Calibri"/>
              </a:rPr>
              <a:t>PR</a:t>
            </a:r>
            <a:r>
              <a:rPr lang="en-IN" spc="-40" dirty="0">
                <a:latin typeface="Calibri"/>
                <a:cs typeface="Calibri"/>
              </a:rPr>
              <a:t>OBLE</a:t>
            </a:r>
            <a:r>
              <a:rPr lang="en-IN" spc="-5" dirty="0">
                <a:latin typeface="Calibri"/>
                <a:cs typeface="Calibri"/>
              </a:rPr>
              <a:t>M</a:t>
            </a:r>
            <a:r>
              <a:rPr lang="en-IN" spc="-100" dirty="0">
                <a:latin typeface="Calibri"/>
                <a:cs typeface="Calibri"/>
              </a:rPr>
              <a:t> </a:t>
            </a:r>
            <a:r>
              <a:rPr lang="en-IN" spc="-45" dirty="0">
                <a:latin typeface="Calibri"/>
                <a:cs typeface="Calibri"/>
              </a:rPr>
              <a:t>STAT</a:t>
            </a:r>
            <a:r>
              <a:rPr lang="en-IN" spc="-40" dirty="0">
                <a:latin typeface="Calibri"/>
                <a:cs typeface="Calibri"/>
              </a:rPr>
              <a:t>EME</a:t>
            </a:r>
            <a:r>
              <a:rPr lang="en-IN" spc="-50" dirty="0">
                <a:latin typeface="Calibri"/>
                <a:cs typeface="Calibri"/>
              </a:rPr>
              <a:t>N</a:t>
            </a:r>
            <a:r>
              <a:rPr lang="en-IN" spc="-5" dirty="0">
                <a:latin typeface="Calibri"/>
                <a:cs typeface="Calibri"/>
              </a:rPr>
              <a:t>T</a:t>
            </a:r>
            <a:endParaRPr spc="-5" dirty="0">
              <a:latin typeface="Calibri"/>
              <a:cs typeface="Calibri"/>
            </a:endParaRPr>
          </a:p>
        </p:txBody>
      </p:sp>
      <p:sp>
        <p:nvSpPr>
          <p:cNvPr id="9" name="object 9"/>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0" name="object 10"/>
          <p:cNvSpPr txBox="1"/>
          <p:nvPr/>
        </p:nvSpPr>
        <p:spPr>
          <a:xfrm>
            <a:off x="8194675" y="6440989"/>
            <a:ext cx="367665" cy="153670"/>
          </a:xfrm>
          <a:prstGeom prst="rect">
            <a:avLst/>
          </a:prstGeom>
        </p:spPr>
        <p:txBody>
          <a:bodyPr vert="horz" wrap="square" lIns="0" tIns="1905" rIns="0" bIns="0" rtlCol="0">
            <a:spAutoFit/>
          </a:bodyPr>
          <a:lstStyle/>
          <a:p>
            <a:pPr marL="12700">
              <a:lnSpc>
                <a:spcPct val="100000"/>
              </a:lnSpc>
              <a:spcBef>
                <a:spcPts val="15"/>
              </a:spcBef>
            </a:pPr>
            <a:r>
              <a:rPr sz="900" spc="-5" dirty="0">
                <a:solidFill>
                  <a:srgbClr val="CCCCCC"/>
                </a:solidFill>
                <a:latin typeface="Arial MT"/>
                <a:cs typeface="Arial MT"/>
              </a:rPr>
              <a:t>Side</a:t>
            </a:r>
            <a:r>
              <a:rPr sz="900" spc="-65" dirty="0">
                <a:solidFill>
                  <a:srgbClr val="CCCCCC"/>
                </a:solidFill>
                <a:latin typeface="Arial MT"/>
                <a:cs typeface="Arial MT"/>
              </a:rPr>
              <a:t> </a:t>
            </a:r>
            <a:fld id="{81D60167-4931-47E6-BA6A-407CBD079E47}" type="slidenum">
              <a:rPr sz="900" spc="-5" dirty="0">
                <a:solidFill>
                  <a:srgbClr val="CCCCCC"/>
                </a:solidFill>
                <a:latin typeface="Arial MT"/>
                <a:cs typeface="Arial MT"/>
              </a:rPr>
              <a:t>2</a:t>
            </a:fld>
            <a:endParaRPr sz="900">
              <a:latin typeface="Arial MT"/>
              <a:cs typeface="Arial MT"/>
            </a:endParaRPr>
          </a:p>
        </p:txBody>
      </p:sp>
      <p:sp>
        <p:nvSpPr>
          <p:cNvPr id="8" name="object 8"/>
          <p:cNvSpPr txBox="1"/>
          <p:nvPr/>
        </p:nvSpPr>
        <p:spPr>
          <a:xfrm>
            <a:off x="900683" y="2514600"/>
            <a:ext cx="7337425" cy="1304844"/>
          </a:xfrm>
          <a:prstGeom prst="rect">
            <a:avLst/>
          </a:prstGeom>
        </p:spPr>
        <p:txBody>
          <a:bodyPr vert="horz" wrap="square" lIns="0" tIns="12065" rIns="0" bIns="0" rtlCol="0">
            <a:spAutoFit/>
          </a:bodyPr>
          <a:lstStyle/>
          <a:p>
            <a:pPr marL="196850" marR="205104" algn="ctr">
              <a:lnSpc>
                <a:spcPct val="100000"/>
              </a:lnSpc>
              <a:spcBef>
                <a:spcPts val="95"/>
              </a:spcBef>
            </a:pPr>
            <a:r>
              <a:rPr lang="en-US" sz="2800" dirty="0">
                <a:latin typeface="Calibri"/>
                <a:cs typeface="Calibri"/>
              </a:rPr>
              <a:t>To generate food recipe from food image and to recommend food that could be made according to the available ingredients.</a:t>
            </a:r>
            <a:endParaRPr sz="28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7" name="object 7"/>
          <p:cNvSpPr txBox="1">
            <a:spLocks noGrp="1"/>
          </p:cNvSpPr>
          <p:nvPr>
            <p:ph type="title"/>
          </p:nvPr>
        </p:nvSpPr>
        <p:spPr>
          <a:xfrm>
            <a:off x="2019426" y="1969719"/>
            <a:ext cx="5107305" cy="2220595"/>
          </a:xfrm>
          <a:prstGeom prst="rect">
            <a:avLst/>
          </a:prstGeom>
        </p:spPr>
        <p:txBody>
          <a:bodyPr vert="horz" wrap="square" lIns="0" tIns="12700" rIns="0" bIns="0" rtlCol="0">
            <a:spAutoFit/>
          </a:bodyPr>
          <a:lstStyle/>
          <a:p>
            <a:pPr marL="1536700" marR="5080" indent="-1524635">
              <a:lnSpc>
                <a:spcPct val="100000"/>
              </a:lnSpc>
              <a:spcBef>
                <a:spcPts val="100"/>
              </a:spcBef>
            </a:pPr>
            <a:r>
              <a:rPr sz="7200" dirty="0">
                <a:latin typeface="Times New Roman"/>
                <a:cs typeface="Times New Roman"/>
              </a:rPr>
              <a:t>THANKING  </a:t>
            </a:r>
            <a:r>
              <a:rPr sz="7200" spc="-5" dirty="0">
                <a:latin typeface="Times New Roman"/>
                <a:cs typeface="Times New Roman"/>
              </a:rPr>
              <a:t>YOU</a:t>
            </a:r>
            <a:endParaRPr sz="7200">
              <a:latin typeface="Times New Roman"/>
              <a:cs typeface="Times New Roman"/>
            </a:endParaRPr>
          </a:p>
        </p:txBody>
      </p:sp>
      <p:sp>
        <p:nvSpPr>
          <p:cNvPr id="8" name="object 8"/>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9" name="object 9"/>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20</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448044"/>
            <a:ext cx="9144000" cy="2540"/>
          </a:xfrm>
          <a:custGeom>
            <a:avLst/>
            <a:gdLst/>
            <a:ahLst/>
            <a:cxnLst/>
            <a:rect l="l" t="t" r="r" b="b"/>
            <a:pathLst>
              <a:path w="9144000" h="2539">
                <a:moveTo>
                  <a:pt x="0" y="0"/>
                </a:moveTo>
                <a:lnTo>
                  <a:pt x="9144000" y="2539"/>
                </a:lnTo>
              </a:path>
            </a:pathLst>
          </a:custGeom>
          <a:ln w="9525">
            <a:solidFill>
              <a:srgbClr val="00AE50"/>
            </a:solidFill>
          </a:ln>
        </p:spPr>
        <p:txBody>
          <a:bodyPr wrap="square" lIns="0" tIns="0" rIns="0" bIns="0" rtlCol="0"/>
          <a:lstStyle/>
          <a:p>
            <a:endParaRPr/>
          </a:p>
        </p:txBody>
      </p:sp>
      <p:sp>
        <p:nvSpPr>
          <p:cNvPr id="7" name="object 7"/>
          <p:cNvSpPr txBox="1">
            <a:spLocks noGrp="1"/>
          </p:cNvSpPr>
          <p:nvPr>
            <p:ph type="title"/>
          </p:nvPr>
        </p:nvSpPr>
        <p:spPr>
          <a:xfrm>
            <a:off x="2971800" y="862456"/>
            <a:ext cx="5063490" cy="452120"/>
          </a:xfrm>
          <a:prstGeom prst="rect">
            <a:avLst/>
          </a:prstGeom>
        </p:spPr>
        <p:txBody>
          <a:bodyPr vert="horz" wrap="square" lIns="0" tIns="12065" rIns="0" bIns="0" rtlCol="0">
            <a:spAutoFit/>
          </a:bodyPr>
          <a:lstStyle/>
          <a:p>
            <a:pPr marL="12700">
              <a:lnSpc>
                <a:spcPct val="100000"/>
              </a:lnSpc>
              <a:spcBef>
                <a:spcPts val="95"/>
              </a:spcBef>
            </a:pPr>
            <a:r>
              <a:rPr spc="-40" dirty="0">
                <a:latin typeface="Calibri"/>
                <a:cs typeface="Calibri"/>
              </a:rPr>
              <a:t>INTRODUCTION</a:t>
            </a:r>
          </a:p>
        </p:txBody>
      </p:sp>
      <p:sp>
        <p:nvSpPr>
          <p:cNvPr id="9" name="object 9"/>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0" name="object 10"/>
          <p:cNvSpPr txBox="1"/>
          <p:nvPr/>
        </p:nvSpPr>
        <p:spPr>
          <a:xfrm>
            <a:off x="8194675" y="6440989"/>
            <a:ext cx="367665" cy="153670"/>
          </a:xfrm>
          <a:prstGeom prst="rect">
            <a:avLst/>
          </a:prstGeom>
        </p:spPr>
        <p:txBody>
          <a:bodyPr vert="horz" wrap="square" lIns="0" tIns="1905" rIns="0" bIns="0" rtlCol="0">
            <a:spAutoFit/>
          </a:bodyPr>
          <a:lstStyle/>
          <a:p>
            <a:pPr marL="12700">
              <a:lnSpc>
                <a:spcPct val="100000"/>
              </a:lnSpc>
              <a:spcBef>
                <a:spcPts val="15"/>
              </a:spcBef>
            </a:pPr>
            <a:r>
              <a:rPr sz="900" spc="-5" dirty="0">
                <a:solidFill>
                  <a:srgbClr val="CCCCCC"/>
                </a:solidFill>
                <a:latin typeface="Arial MT"/>
                <a:cs typeface="Arial MT"/>
              </a:rPr>
              <a:t>Side</a:t>
            </a:r>
            <a:r>
              <a:rPr sz="900" spc="-65" dirty="0">
                <a:solidFill>
                  <a:srgbClr val="CCCCCC"/>
                </a:solidFill>
                <a:latin typeface="Arial MT"/>
                <a:cs typeface="Arial MT"/>
              </a:rPr>
              <a:t> </a:t>
            </a:r>
            <a:fld id="{81D60167-4931-47E6-BA6A-407CBD079E47}" type="slidenum">
              <a:rPr sz="900" spc="-5" dirty="0">
                <a:solidFill>
                  <a:srgbClr val="CCCCCC"/>
                </a:solidFill>
                <a:latin typeface="Arial MT"/>
                <a:cs typeface="Arial MT"/>
              </a:rPr>
              <a:t>3</a:t>
            </a:fld>
            <a:endParaRPr sz="900">
              <a:latin typeface="Arial MT"/>
              <a:cs typeface="Arial MT"/>
            </a:endParaRPr>
          </a:p>
        </p:txBody>
      </p:sp>
      <p:sp>
        <p:nvSpPr>
          <p:cNvPr id="8" name="object 8"/>
          <p:cNvSpPr txBox="1"/>
          <p:nvPr/>
        </p:nvSpPr>
        <p:spPr>
          <a:xfrm>
            <a:off x="254127" y="1959278"/>
            <a:ext cx="8747125" cy="3168175"/>
          </a:xfrm>
          <a:prstGeom prst="rect">
            <a:avLst/>
          </a:prstGeom>
        </p:spPr>
        <p:txBody>
          <a:bodyPr vert="horz" wrap="square" lIns="0" tIns="13335" rIns="0" bIns="0" rtlCol="0">
            <a:spAutoFit/>
          </a:bodyPr>
          <a:lstStyle/>
          <a:p>
            <a:pPr>
              <a:lnSpc>
                <a:spcPct val="100000"/>
              </a:lnSpc>
              <a:spcBef>
                <a:spcPts val="40"/>
              </a:spcBef>
            </a:pPr>
            <a:r>
              <a:rPr lang="en-US" sz="2100" dirty="0">
                <a:latin typeface="Calibri"/>
                <a:cs typeface="Calibri"/>
              </a:rPr>
              <a:t> A Food recipe generator which generates recipe and required ingredients available by food Image or food name. And there will be facility through which a user can purchase ingredients for the food.</a:t>
            </a:r>
            <a:endParaRPr sz="2100" dirty="0">
              <a:latin typeface="Calibri"/>
              <a:cs typeface="Calibri"/>
            </a:endParaRPr>
          </a:p>
          <a:p>
            <a:pPr marL="12700" marR="5080">
              <a:lnSpc>
                <a:spcPct val="100000"/>
              </a:lnSpc>
              <a:buSzPct val="105000"/>
              <a:tabLst>
                <a:tab pos="411480" algn="l"/>
                <a:tab pos="412115" algn="l"/>
              </a:tabLst>
            </a:pPr>
            <a:endParaRPr lang="en-US" sz="2000" dirty="0">
              <a:latin typeface="Calibri"/>
              <a:cs typeface="Calibri"/>
            </a:endParaRPr>
          </a:p>
          <a:p>
            <a:pPr marL="12700" marR="5080">
              <a:buSzPct val="105000"/>
              <a:tabLst>
                <a:tab pos="411480" algn="l"/>
                <a:tab pos="412115" algn="l"/>
              </a:tabLst>
            </a:pPr>
            <a:r>
              <a:rPr lang="en-US" sz="2000" dirty="0">
                <a:latin typeface="Calibri"/>
                <a:cs typeface="Calibri"/>
              </a:rPr>
              <a:t> </a:t>
            </a:r>
            <a:r>
              <a:rPr lang="en-US" sz="2100" dirty="0">
                <a:latin typeface="Calibri"/>
                <a:cs typeface="Calibri"/>
              </a:rPr>
              <a:t>A Food recommender system which recommends food that could be made according to the available ingredients.</a:t>
            </a:r>
          </a:p>
          <a:p>
            <a:pPr marL="12700" marR="5080">
              <a:buSzPct val="105000"/>
              <a:tabLst>
                <a:tab pos="411480" algn="l"/>
                <a:tab pos="412115" algn="l"/>
              </a:tabLst>
            </a:pPr>
            <a:endParaRPr lang="en-US" sz="2000" dirty="0">
              <a:latin typeface="Calibri"/>
              <a:cs typeface="Calibri"/>
            </a:endParaRPr>
          </a:p>
          <a:p>
            <a:pPr marL="12700" marR="5080">
              <a:buSzPct val="105000"/>
              <a:tabLst>
                <a:tab pos="411480" algn="l"/>
                <a:tab pos="412115" algn="l"/>
              </a:tabLst>
            </a:pPr>
            <a:r>
              <a:rPr lang="en-US" sz="2000" dirty="0">
                <a:latin typeface="Calibri"/>
                <a:cs typeface="Calibri"/>
              </a:rPr>
              <a:t>  </a:t>
            </a:r>
          </a:p>
          <a:p>
            <a:pPr marL="12700" marR="5080">
              <a:lnSpc>
                <a:spcPct val="100000"/>
              </a:lnSpc>
              <a:buSzPct val="105000"/>
              <a:tabLst>
                <a:tab pos="411480" algn="l"/>
                <a:tab pos="412115" algn="l"/>
              </a:tabLst>
            </a:pPr>
            <a:endParaRPr lang="en-US" sz="2000" dirty="0">
              <a:latin typeface="Calibri"/>
              <a:cs typeface="Calibri"/>
            </a:endParaRPr>
          </a:p>
          <a:p>
            <a:pPr marL="12700" marR="5080">
              <a:lnSpc>
                <a:spcPct val="100000"/>
              </a:lnSpc>
              <a:buSzPct val="105000"/>
              <a:tabLst>
                <a:tab pos="411480" algn="l"/>
                <a:tab pos="412115" algn="l"/>
              </a:tabLst>
            </a:pPr>
            <a:endParaRPr sz="20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Times New Roman"/>
                <a:cs typeface="Times New Roman"/>
              </a:rPr>
              <a:t>Madan</a:t>
            </a:r>
            <a:r>
              <a:rPr sz="1800" b="1" i="1" spc="-30" dirty="0">
                <a:latin typeface="Times New Roman"/>
                <a:cs typeface="Times New Roman"/>
              </a:rPr>
              <a:t> </a:t>
            </a:r>
            <a:r>
              <a:rPr sz="1800" b="1" i="1" spc="-5" dirty="0">
                <a:latin typeface="Times New Roman"/>
                <a:cs typeface="Times New Roman"/>
              </a:rPr>
              <a:t>Mohan</a:t>
            </a:r>
            <a:r>
              <a:rPr sz="1800" b="1" i="1" dirty="0">
                <a:latin typeface="Times New Roman"/>
                <a:cs typeface="Times New Roman"/>
              </a:rPr>
              <a:t> Malaviya</a:t>
            </a:r>
            <a:r>
              <a:rPr sz="1800" b="1" i="1" spc="-5" dirty="0">
                <a:latin typeface="Times New Roman"/>
                <a:cs typeface="Times New Roman"/>
              </a:rPr>
              <a:t> </a:t>
            </a:r>
            <a:r>
              <a:rPr sz="1800" b="1" i="1" spc="-40" dirty="0">
                <a:latin typeface="Times New Roman"/>
                <a:cs typeface="Times New Roman"/>
              </a:rPr>
              <a:t>Univ.</a:t>
            </a:r>
            <a:r>
              <a:rPr sz="1800" b="1" i="1" spc="10" dirty="0">
                <a:latin typeface="Times New Roman"/>
                <a:cs typeface="Times New Roman"/>
              </a:rPr>
              <a:t> </a:t>
            </a:r>
            <a:r>
              <a:rPr sz="1800" b="1" i="1" dirty="0">
                <a:latin typeface="Times New Roman"/>
                <a:cs typeface="Times New Roman"/>
              </a:rPr>
              <a:t>of</a:t>
            </a:r>
            <a:r>
              <a:rPr sz="1800" b="1" i="1" spc="-10" dirty="0">
                <a:latin typeface="Times New Roman"/>
                <a:cs typeface="Times New Roman"/>
              </a:rPr>
              <a:t> </a:t>
            </a:r>
            <a:r>
              <a:rPr sz="1800" b="1" i="1" spc="-45" dirty="0">
                <a:latin typeface="Times New Roman"/>
                <a:cs typeface="Times New Roman"/>
              </a:rPr>
              <a:t>Technology,</a:t>
            </a:r>
            <a:r>
              <a:rPr sz="1800" b="1" i="1" spc="-55" dirty="0">
                <a:latin typeface="Times New Roman"/>
                <a:cs typeface="Times New Roman"/>
              </a:rPr>
              <a:t> </a:t>
            </a:r>
            <a:r>
              <a:rPr sz="1800" b="1"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900683" cy="1008888"/>
            </a:xfrm>
            <a:prstGeom prst="rect">
              <a:avLst/>
            </a:prstGeom>
          </p:spPr>
        </p:pic>
      </p:grpSp>
      <p:sp>
        <p:nvSpPr>
          <p:cNvPr id="6" name="object 6"/>
          <p:cNvSpPr/>
          <p:nvPr/>
        </p:nvSpPr>
        <p:spPr>
          <a:xfrm>
            <a:off x="0" y="6448044"/>
            <a:ext cx="9144000" cy="2540"/>
          </a:xfrm>
          <a:custGeom>
            <a:avLst/>
            <a:gdLst/>
            <a:ahLst/>
            <a:cxnLst/>
            <a:rect l="l" t="t" r="r" b="b"/>
            <a:pathLst>
              <a:path w="9144000" h="2539">
                <a:moveTo>
                  <a:pt x="0" y="0"/>
                </a:moveTo>
                <a:lnTo>
                  <a:pt x="9144000" y="2539"/>
                </a:lnTo>
              </a:path>
            </a:pathLst>
          </a:custGeom>
          <a:ln w="9525">
            <a:solidFill>
              <a:srgbClr val="00AE50"/>
            </a:solidFill>
          </a:ln>
        </p:spPr>
        <p:txBody>
          <a:bodyPr wrap="square" lIns="0" tIns="0" rIns="0" bIns="0" rtlCol="0"/>
          <a:lstStyle/>
          <a:p>
            <a:endParaRPr/>
          </a:p>
        </p:txBody>
      </p:sp>
      <p:sp>
        <p:nvSpPr>
          <p:cNvPr id="7" name="object 7"/>
          <p:cNvSpPr txBox="1">
            <a:spLocks noGrp="1"/>
          </p:cNvSpPr>
          <p:nvPr>
            <p:ph type="title"/>
          </p:nvPr>
        </p:nvSpPr>
        <p:spPr>
          <a:xfrm>
            <a:off x="2514601" y="1130873"/>
            <a:ext cx="2590800" cy="566181"/>
          </a:xfrm>
          <a:prstGeom prst="rect">
            <a:avLst/>
          </a:prstGeom>
        </p:spPr>
        <p:txBody>
          <a:bodyPr vert="horz" wrap="square" lIns="0" tIns="12065" rIns="0" bIns="0" rtlCol="0">
            <a:spAutoFit/>
          </a:bodyPr>
          <a:lstStyle/>
          <a:p>
            <a:pPr marL="12700">
              <a:lnSpc>
                <a:spcPct val="100000"/>
              </a:lnSpc>
              <a:spcBef>
                <a:spcPts val="95"/>
              </a:spcBef>
            </a:pPr>
            <a:r>
              <a:rPr lang="en-US" sz="3600" spc="-35" dirty="0">
                <a:latin typeface="Calibri"/>
                <a:cs typeface="Calibri"/>
              </a:rPr>
              <a:t>Components</a:t>
            </a:r>
            <a:endParaRPr sz="3600" spc="-35" dirty="0">
              <a:latin typeface="Calibri"/>
              <a:cs typeface="Calibri"/>
            </a:endParaRPr>
          </a:p>
        </p:txBody>
      </p:sp>
      <p:sp>
        <p:nvSpPr>
          <p:cNvPr id="9" name="object 9"/>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0" name="object 10"/>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4</a:t>
            </a:fld>
            <a:endParaRPr spc="-5" dirty="0"/>
          </a:p>
        </p:txBody>
      </p:sp>
      <p:sp>
        <p:nvSpPr>
          <p:cNvPr id="8" name="object 8"/>
          <p:cNvSpPr txBox="1"/>
          <p:nvPr/>
        </p:nvSpPr>
        <p:spPr>
          <a:xfrm>
            <a:off x="372564" y="2194090"/>
            <a:ext cx="8749665" cy="1911421"/>
          </a:xfrm>
          <a:prstGeom prst="rect">
            <a:avLst/>
          </a:prstGeom>
        </p:spPr>
        <p:txBody>
          <a:bodyPr vert="horz" wrap="square" lIns="0" tIns="13335" rIns="0" bIns="0" rtlCol="0">
            <a:spAutoFit/>
          </a:bodyPr>
          <a:lstStyle/>
          <a:p>
            <a:pPr marL="469265" marR="292735" indent="-457200">
              <a:lnSpc>
                <a:spcPct val="100000"/>
              </a:lnSpc>
              <a:spcBef>
                <a:spcPts val="105"/>
              </a:spcBef>
              <a:buAutoNum type="arabicPeriod"/>
              <a:tabLst>
                <a:tab pos="355600" algn="l"/>
              </a:tabLst>
            </a:pPr>
            <a:r>
              <a:rPr lang="en-US" sz="2400" dirty="0">
                <a:latin typeface="Calibri"/>
                <a:cs typeface="Calibri"/>
              </a:rPr>
              <a:t>Food Classification </a:t>
            </a:r>
          </a:p>
          <a:p>
            <a:pPr marL="469265" marR="292735" indent="-457200">
              <a:lnSpc>
                <a:spcPct val="100000"/>
              </a:lnSpc>
              <a:spcBef>
                <a:spcPts val="105"/>
              </a:spcBef>
              <a:buAutoNum type="arabicPeriod"/>
              <a:tabLst>
                <a:tab pos="355600" algn="l"/>
              </a:tabLst>
            </a:pPr>
            <a:r>
              <a:rPr lang="en-US" sz="2400" dirty="0">
                <a:latin typeface="Calibri"/>
                <a:cs typeface="Calibri"/>
              </a:rPr>
              <a:t>Ingredients extraction</a:t>
            </a:r>
          </a:p>
          <a:p>
            <a:pPr marL="469265" marR="292735" indent="-457200">
              <a:lnSpc>
                <a:spcPct val="100000"/>
              </a:lnSpc>
              <a:spcBef>
                <a:spcPts val="105"/>
              </a:spcBef>
              <a:buAutoNum type="arabicPeriod"/>
              <a:tabLst>
                <a:tab pos="355600" algn="l"/>
              </a:tabLst>
            </a:pPr>
            <a:r>
              <a:rPr lang="en-US" sz="2400" dirty="0">
                <a:latin typeface="Calibri"/>
                <a:cs typeface="Calibri"/>
              </a:rPr>
              <a:t>Recipe generator</a:t>
            </a:r>
          </a:p>
          <a:p>
            <a:pPr marL="469265" marR="292735" indent="-457200">
              <a:lnSpc>
                <a:spcPct val="100000"/>
              </a:lnSpc>
              <a:spcBef>
                <a:spcPts val="105"/>
              </a:spcBef>
              <a:buAutoNum type="arabicPeriod"/>
              <a:tabLst>
                <a:tab pos="355600" algn="l"/>
              </a:tabLst>
            </a:pPr>
            <a:r>
              <a:rPr lang="en-US" sz="2400" dirty="0">
                <a:latin typeface="Calibri"/>
                <a:cs typeface="Calibri"/>
              </a:rPr>
              <a:t>Food Bucket</a:t>
            </a:r>
          </a:p>
          <a:p>
            <a:pPr marL="469265" marR="292735" indent="-457200">
              <a:spcBef>
                <a:spcPts val="105"/>
              </a:spcBef>
              <a:buFontTx/>
              <a:buAutoNum type="arabicPeriod"/>
              <a:tabLst>
                <a:tab pos="355600" algn="l"/>
              </a:tabLst>
            </a:pPr>
            <a:r>
              <a:rPr lang="en-US" sz="2400" dirty="0">
                <a:latin typeface="Calibri"/>
                <a:cs typeface="Calibri"/>
              </a:rPr>
              <a:t>Food Recommender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Madan</a:t>
            </a:r>
            <a:r>
              <a:rPr sz="1800" i="1" spc="-30" dirty="0">
                <a:latin typeface="Times New Roman"/>
                <a:cs typeface="Times New Roman"/>
              </a:rPr>
              <a:t> </a:t>
            </a:r>
            <a:r>
              <a:rPr sz="1800" i="1" spc="-5" dirty="0">
                <a:latin typeface="Times New Roman"/>
                <a:cs typeface="Times New Roman"/>
              </a:rPr>
              <a:t>Mohan</a:t>
            </a:r>
            <a:r>
              <a:rPr sz="1800" i="1" dirty="0">
                <a:latin typeface="Times New Roman"/>
                <a:cs typeface="Times New Roman"/>
              </a:rPr>
              <a:t> Malaviya</a:t>
            </a:r>
            <a:r>
              <a:rPr sz="1800" i="1" spc="-5" dirty="0">
                <a:latin typeface="Times New Roman"/>
                <a:cs typeface="Times New Roman"/>
              </a:rPr>
              <a:t> </a:t>
            </a:r>
            <a:r>
              <a:rPr sz="1800" i="1" spc="-40" dirty="0">
                <a:latin typeface="Times New Roman"/>
                <a:cs typeface="Times New Roman"/>
              </a:rPr>
              <a:t>Univ.</a:t>
            </a:r>
            <a:r>
              <a:rPr sz="1800" i="1" spc="10" dirty="0">
                <a:latin typeface="Times New Roman"/>
                <a:cs typeface="Times New Roman"/>
              </a:rPr>
              <a:t> </a:t>
            </a:r>
            <a:r>
              <a:rPr sz="1800" i="1" dirty="0">
                <a:latin typeface="Times New Roman"/>
                <a:cs typeface="Times New Roman"/>
              </a:rPr>
              <a:t>of</a:t>
            </a:r>
            <a:r>
              <a:rPr sz="1800" i="1" spc="-10" dirty="0">
                <a:latin typeface="Times New Roman"/>
                <a:cs typeface="Times New Roman"/>
              </a:rPr>
              <a:t> </a:t>
            </a:r>
            <a:r>
              <a:rPr sz="1800" i="1" spc="-45" dirty="0">
                <a:latin typeface="Times New Roman"/>
                <a:cs typeface="Times New Roman"/>
              </a:rPr>
              <a:t>Technology,</a:t>
            </a:r>
            <a:r>
              <a:rPr sz="1800" i="1" spc="-55" dirty="0">
                <a:latin typeface="Times New Roman"/>
                <a:cs typeface="Times New Roman"/>
              </a:rPr>
              <a:t> </a:t>
            </a:r>
            <a:r>
              <a:rPr sz="1800"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2" name="object 12"/>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5</a:t>
            </a:fld>
            <a:endParaRPr spc="-5" dirty="0"/>
          </a:p>
        </p:txBody>
      </p:sp>
      <p:sp>
        <p:nvSpPr>
          <p:cNvPr id="13" name="object 7">
            <a:extLst>
              <a:ext uri="{FF2B5EF4-FFF2-40B4-BE49-F238E27FC236}">
                <a16:creationId xmlns:a16="http://schemas.microsoft.com/office/drawing/2014/main" id="{72AD49AB-29C5-4E2C-ABEB-6FC88EC7B642}"/>
              </a:ext>
            </a:extLst>
          </p:cNvPr>
          <p:cNvSpPr txBox="1">
            <a:spLocks/>
          </p:cNvSpPr>
          <p:nvPr/>
        </p:nvSpPr>
        <p:spPr>
          <a:xfrm>
            <a:off x="2667000" y="857425"/>
            <a:ext cx="5063490" cy="452120"/>
          </a:xfrm>
          <a:prstGeom prst="rect">
            <a:avLst/>
          </a:prstGeom>
        </p:spPr>
        <p:txBody>
          <a:bodyPr vert="horz" wrap="square" lIns="0" tIns="12065" rIns="0" bIns="0" rtlCol="0">
            <a:spAutoFit/>
          </a:bodyPr>
          <a:lstStyle>
            <a:lvl1pPr>
              <a:defRPr sz="2800" b="1" i="0">
                <a:solidFill>
                  <a:schemeClr val="tx1"/>
                </a:solidFill>
                <a:latin typeface="Arial"/>
                <a:ea typeface="+mj-ea"/>
                <a:cs typeface="Arial"/>
              </a:defRPr>
            </a:lvl1pPr>
          </a:lstStyle>
          <a:p>
            <a:pPr marL="12700">
              <a:spcBef>
                <a:spcPts val="95"/>
              </a:spcBef>
            </a:pPr>
            <a:r>
              <a:rPr lang="en-US" kern="0" spc="-40" dirty="0">
                <a:latin typeface="Calibri"/>
                <a:cs typeface="Calibri"/>
              </a:rPr>
              <a:t>1. Food</a:t>
            </a:r>
            <a:r>
              <a:rPr lang="en-IN" kern="0" spc="-40" dirty="0">
                <a:latin typeface="Calibri"/>
                <a:cs typeface="Calibri"/>
              </a:rPr>
              <a:t> Classification - Done</a:t>
            </a:r>
          </a:p>
        </p:txBody>
      </p:sp>
      <p:sp>
        <p:nvSpPr>
          <p:cNvPr id="14" name="object 8">
            <a:extLst>
              <a:ext uri="{FF2B5EF4-FFF2-40B4-BE49-F238E27FC236}">
                <a16:creationId xmlns:a16="http://schemas.microsoft.com/office/drawing/2014/main" id="{8D42A194-AE86-4544-B3BA-38C049E27C37}"/>
              </a:ext>
            </a:extLst>
          </p:cNvPr>
          <p:cNvSpPr txBox="1"/>
          <p:nvPr/>
        </p:nvSpPr>
        <p:spPr>
          <a:xfrm>
            <a:off x="254127" y="1905000"/>
            <a:ext cx="8747125" cy="4676280"/>
          </a:xfrm>
          <a:prstGeom prst="rect">
            <a:avLst/>
          </a:prstGeom>
        </p:spPr>
        <p:txBody>
          <a:bodyPr vert="horz" wrap="square" lIns="0" tIns="13335" rIns="0" bIns="0" rtlCol="0">
            <a:spAutoFit/>
          </a:bodyPr>
          <a:lstStyle/>
          <a:p>
            <a:pPr>
              <a:lnSpc>
                <a:spcPct val="100000"/>
              </a:lnSpc>
              <a:spcBef>
                <a:spcPts val="40"/>
              </a:spcBef>
            </a:pPr>
            <a:r>
              <a:rPr lang="en-US" sz="2100" dirty="0">
                <a:latin typeface="Calibri"/>
                <a:cs typeface="Calibri"/>
              </a:rPr>
              <a:t> A Convolution Neural Network model will be used to classify the image of the food.</a:t>
            </a:r>
          </a:p>
          <a:p>
            <a:pPr>
              <a:lnSpc>
                <a:spcPct val="100000"/>
              </a:lnSpc>
              <a:spcBef>
                <a:spcPts val="40"/>
              </a:spcBef>
            </a:pPr>
            <a:endParaRPr lang="en-US" sz="2100" dirty="0">
              <a:latin typeface="Calibri"/>
              <a:cs typeface="Calibri"/>
            </a:endParaRPr>
          </a:p>
          <a:p>
            <a:pPr algn="l"/>
            <a:r>
              <a:rPr lang="en-US" sz="2000" dirty="0">
                <a:solidFill>
                  <a:srgbClr val="24292F"/>
                </a:solidFill>
                <a:latin typeface="-apple-system"/>
              </a:rPr>
              <a:t>We have used VGG19 model to train the images of food on 5 classification as a prototype. (spring roll, samosa, pizza, fried rice, burger)</a:t>
            </a:r>
          </a:p>
          <a:p>
            <a:pPr algn="l"/>
            <a:endParaRPr lang="en-US" sz="2000" dirty="0">
              <a:solidFill>
                <a:srgbClr val="24292F"/>
              </a:solidFill>
              <a:latin typeface="-apple-system"/>
            </a:endParaRPr>
          </a:p>
          <a:p>
            <a:pPr algn="l"/>
            <a:endParaRPr lang="en-US" sz="2000" dirty="0">
              <a:solidFill>
                <a:srgbClr val="24292F"/>
              </a:solidFill>
              <a:latin typeface="-apple-system"/>
            </a:endParaRPr>
          </a:p>
          <a:p>
            <a:pPr algn="l"/>
            <a:endParaRPr lang="en-US" sz="2000" dirty="0">
              <a:solidFill>
                <a:srgbClr val="24292F"/>
              </a:solidFill>
              <a:latin typeface="-apple-system"/>
            </a:endParaRPr>
          </a:p>
          <a:p>
            <a:pPr algn="l"/>
            <a:endParaRPr lang="en-US" sz="2000" b="0" i="0" dirty="0">
              <a:solidFill>
                <a:srgbClr val="24292F"/>
              </a:solidFill>
              <a:effectLst/>
              <a:latin typeface="-apple-system"/>
            </a:endParaRPr>
          </a:p>
          <a:p>
            <a:br>
              <a:rPr lang="en-US" sz="2000" dirty="0"/>
            </a:br>
            <a:endParaRPr lang="en-US" sz="2000" dirty="0">
              <a:latin typeface="Calibri"/>
              <a:cs typeface="Calibri"/>
            </a:endParaRPr>
          </a:p>
          <a:p>
            <a:pPr marL="12700" marR="5080">
              <a:buSzPct val="105000"/>
              <a:tabLst>
                <a:tab pos="411480" algn="l"/>
                <a:tab pos="412115" algn="l"/>
              </a:tabLst>
            </a:pPr>
            <a:r>
              <a:rPr lang="en-US" sz="2000" dirty="0">
                <a:latin typeface="Calibri"/>
                <a:cs typeface="Calibri"/>
              </a:rPr>
              <a:t>  We have collected a dataset from Kaggle which has a 1000 of images of each type of food.  We have taken 100 of each image to train this model.</a:t>
            </a:r>
          </a:p>
          <a:p>
            <a:pPr marL="12700" marR="5080">
              <a:lnSpc>
                <a:spcPct val="100000"/>
              </a:lnSpc>
              <a:buSzPct val="105000"/>
              <a:tabLst>
                <a:tab pos="411480" algn="l"/>
                <a:tab pos="412115" algn="l"/>
              </a:tabLst>
            </a:pPr>
            <a:endParaRPr lang="en-US" sz="2000" dirty="0">
              <a:latin typeface="Calibri"/>
              <a:cs typeface="Calibri"/>
            </a:endParaRPr>
          </a:p>
          <a:p>
            <a:pPr marL="12700" marR="5080">
              <a:lnSpc>
                <a:spcPct val="100000"/>
              </a:lnSpc>
              <a:buSzPct val="105000"/>
              <a:tabLst>
                <a:tab pos="411480" algn="l"/>
                <a:tab pos="412115" algn="l"/>
              </a:tabLst>
            </a:pPr>
            <a:endParaRPr sz="2000" dirty="0">
              <a:latin typeface="Calibri"/>
              <a:cs typeface="Calibri"/>
            </a:endParaRPr>
          </a:p>
        </p:txBody>
      </p:sp>
      <p:pic>
        <p:nvPicPr>
          <p:cNvPr id="10" name="Picture 9">
            <a:extLst>
              <a:ext uri="{FF2B5EF4-FFF2-40B4-BE49-F238E27FC236}">
                <a16:creationId xmlns:a16="http://schemas.microsoft.com/office/drawing/2014/main" id="{90DAB1C3-BA71-4FD0-AB49-FBE974F09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87" y="3581400"/>
            <a:ext cx="8267327" cy="15209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1EF913-E837-4BC1-9465-72A7F71CC66C}"/>
              </a:ext>
            </a:extLst>
          </p:cNvPr>
          <p:cNvSpPr txBox="1"/>
          <p:nvPr/>
        </p:nvSpPr>
        <p:spPr>
          <a:xfrm>
            <a:off x="2286000" y="152400"/>
            <a:ext cx="4572000" cy="584775"/>
          </a:xfrm>
          <a:prstGeom prst="rect">
            <a:avLst/>
          </a:prstGeom>
          <a:noFill/>
        </p:spPr>
        <p:txBody>
          <a:bodyPr wrap="square">
            <a:spAutoFit/>
          </a:bodyPr>
          <a:lstStyle/>
          <a:p>
            <a:pPr marL="12700">
              <a:spcBef>
                <a:spcPts val="95"/>
              </a:spcBef>
            </a:pPr>
            <a:r>
              <a:rPr lang="en-US" sz="3200" b="1" kern="0" spc="-40" dirty="0">
                <a:latin typeface="Calibri"/>
                <a:cs typeface="Calibri"/>
              </a:rPr>
              <a:t>1. Food</a:t>
            </a:r>
            <a:r>
              <a:rPr lang="en-IN" sz="3200" b="1" kern="0" spc="-40" dirty="0">
                <a:latin typeface="Calibri"/>
                <a:cs typeface="Calibri"/>
              </a:rPr>
              <a:t> Classification</a:t>
            </a:r>
          </a:p>
        </p:txBody>
      </p:sp>
      <p:pic>
        <p:nvPicPr>
          <p:cNvPr id="2050" name="Picture 2" descr="Illustration of the network architecture of VGG-19 model: conv means... |  Download Scientific Diagram">
            <a:extLst>
              <a:ext uri="{FF2B5EF4-FFF2-40B4-BE49-F238E27FC236}">
                <a16:creationId xmlns:a16="http://schemas.microsoft.com/office/drawing/2014/main" id="{479A1A8E-78D3-4294-8C87-0B8110E73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924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4DED71-ECED-4D70-96A1-41A09F0E3104}"/>
              </a:ext>
            </a:extLst>
          </p:cNvPr>
          <p:cNvSpPr txBox="1"/>
          <p:nvPr/>
        </p:nvSpPr>
        <p:spPr>
          <a:xfrm>
            <a:off x="2971800" y="5225534"/>
            <a:ext cx="4572000" cy="369332"/>
          </a:xfrm>
          <a:prstGeom prst="rect">
            <a:avLst/>
          </a:prstGeom>
          <a:noFill/>
        </p:spPr>
        <p:txBody>
          <a:bodyPr wrap="square">
            <a:spAutoFit/>
          </a:bodyPr>
          <a:lstStyle/>
          <a:p>
            <a:pPr marL="12700">
              <a:spcBef>
                <a:spcPts val="95"/>
              </a:spcBef>
            </a:pPr>
            <a:r>
              <a:rPr lang="en-US" b="1" kern="0" spc="-40" dirty="0">
                <a:latin typeface="Calibri"/>
                <a:cs typeface="Calibri"/>
              </a:rPr>
              <a:t>VGG 19 Architecture</a:t>
            </a:r>
            <a:endParaRPr lang="en-IN" sz="1800" b="1" kern="0" spc="-40" dirty="0">
              <a:latin typeface="Calibri"/>
              <a:cs typeface="Calibri"/>
            </a:endParaRPr>
          </a:p>
        </p:txBody>
      </p:sp>
    </p:spTree>
    <p:extLst>
      <p:ext uri="{BB962C8B-B14F-4D97-AF65-F5344CB8AC3E}">
        <p14:creationId xmlns:p14="http://schemas.microsoft.com/office/powerpoint/2010/main" val="83930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50DD92-B171-476F-955C-1326CC4B9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38200"/>
            <a:ext cx="7649643" cy="4405694"/>
          </a:xfrm>
          <a:prstGeom prst="rect">
            <a:avLst/>
          </a:prstGeom>
        </p:spPr>
      </p:pic>
      <p:sp>
        <p:nvSpPr>
          <p:cNvPr id="5" name="TextBox 4">
            <a:extLst>
              <a:ext uri="{FF2B5EF4-FFF2-40B4-BE49-F238E27FC236}">
                <a16:creationId xmlns:a16="http://schemas.microsoft.com/office/drawing/2014/main" id="{4A84C0D3-95B6-48C4-B423-B4185FCBEAF1}"/>
              </a:ext>
            </a:extLst>
          </p:cNvPr>
          <p:cNvSpPr txBox="1"/>
          <p:nvPr/>
        </p:nvSpPr>
        <p:spPr>
          <a:xfrm>
            <a:off x="2819400" y="5486400"/>
            <a:ext cx="4572000" cy="369332"/>
          </a:xfrm>
          <a:prstGeom prst="rect">
            <a:avLst/>
          </a:prstGeom>
          <a:noFill/>
        </p:spPr>
        <p:txBody>
          <a:bodyPr wrap="square">
            <a:spAutoFit/>
          </a:bodyPr>
          <a:lstStyle/>
          <a:p>
            <a:pPr marL="12700">
              <a:spcBef>
                <a:spcPts val="95"/>
              </a:spcBef>
            </a:pPr>
            <a:r>
              <a:rPr lang="en-US" sz="1800" b="1" kern="0" spc="-40" dirty="0">
                <a:latin typeface="Calibri"/>
                <a:cs typeface="Calibri"/>
              </a:rPr>
              <a:t>Model parameters</a:t>
            </a:r>
            <a:endParaRPr lang="en-IN" sz="1800" b="1" kern="0" spc="-40" dirty="0">
              <a:latin typeface="Calibri"/>
              <a:cs typeface="Calibri"/>
            </a:endParaRPr>
          </a:p>
        </p:txBody>
      </p:sp>
    </p:spTree>
    <p:extLst>
      <p:ext uri="{BB962C8B-B14F-4D97-AF65-F5344CB8AC3E}">
        <p14:creationId xmlns:p14="http://schemas.microsoft.com/office/powerpoint/2010/main" val="238937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CD59A-D5EE-4A05-9FD5-8CDDD6EED46A}"/>
              </a:ext>
            </a:extLst>
          </p:cNvPr>
          <p:cNvSpPr txBox="1"/>
          <p:nvPr/>
        </p:nvSpPr>
        <p:spPr>
          <a:xfrm>
            <a:off x="1981200" y="1066800"/>
            <a:ext cx="4572000" cy="646331"/>
          </a:xfrm>
          <a:prstGeom prst="rect">
            <a:avLst/>
          </a:prstGeom>
          <a:noFill/>
        </p:spPr>
        <p:txBody>
          <a:bodyPr wrap="square">
            <a:spAutoFit/>
          </a:bodyPr>
          <a:lstStyle/>
          <a:p>
            <a:pPr marL="12700">
              <a:spcBef>
                <a:spcPts val="95"/>
              </a:spcBef>
            </a:pPr>
            <a:r>
              <a:rPr lang="en-US" sz="3600" b="1" kern="0" spc="-40" dirty="0">
                <a:latin typeface="Calibri"/>
                <a:cs typeface="Calibri"/>
              </a:rPr>
              <a:t>1. Food</a:t>
            </a:r>
            <a:r>
              <a:rPr lang="en-IN" sz="3600" b="1" kern="0" spc="-40" dirty="0">
                <a:latin typeface="Calibri"/>
                <a:cs typeface="Calibri"/>
              </a:rPr>
              <a:t> Classification</a:t>
            </a:r>
          </a:p>
        </p:txBody>
      </p:sp>
      <p:sp>
        <p:nvSpPr>
          <p:cNvPr id="5" name="TextBox 4">
            <a:extLst>
              <a:ext uri="{FF2B5EF4-FFF2-40B4-BE49-F238E27FC236}">
                <a16:creationId xmlns:a16="http://schemas.microsoft.com/office/drawing/2014/main" id="{15B8D1F6-C73A-4178-9F11-5FA6CB5EB806}"/>
              </a:ext>
            </a:extLst>
          </p:cNvPr>
          <p:cNvSpPr txBox="1"/>
          <p:nvPr/>
        </p:nvSpPr>
        <p:spPr>
          <a:xfrm>
            <a:off x="647700" y="2249190"/>
            <a:ext cx="7848600" cy="2359620"/>
          </a:xfrm>
          <a:prstGeom prst="rect">
            <a:avLst/>
          </a:prstGeom>
          <a:noFill/>
        </p:spPr>
        <p:txBody>
          <a:bodyPr wrap="square">
            <a:spAutoFit/>
          </a:bodyPr>
          <a:lstStyle/>
          <a:p>
            <a:pPr marL="469265" marR="292735" indent="-457200">
              <a:lnSpc>
                <a:spcPct val="100000"/>
              </a:lnSpc>
              <a:spcBef>
                <a:spcPts val="105"/>
              </a:spcBef>
              <a:buAutoNum type="arabicPeriod"/>
              <a:tabLst>
                <a:tab pos="355600" algn="l"/>
              </a:tabLst>
            </a:pPr>
            <a:r>
              <a:rPr lang="en-US" sz="2400" dirty="0">
                <a:latin typeface="Calibri"/>
                <a:cs typeface="Calibri"/>
              </a:rPr>
              <a:t>We have used validation set of 30% of our total dataset.</a:t>
            </a:r>
          </a:p>
          <a:p>
            <a:pPr marL="469265" marR="292735" indent="-457200">
              <a:lnSpc>
                <a:spcPct val="100000"/>
              </a:lnSpc>
              <a:spcBef>
                <a:spcPts val="105"/>
              </a:spcBef>
              <a:buAutoNum type="arabicPeriod"/>
              <a:tabLst>
                <a:tab pos="355600" algn="l"/>
              </a:tabLst>
            </a:pPr>
            <a:r>
              <a:rPr lang="en-US" sz="2400" dirty="0">
                <a:latin typeface="Calibri"/>
                <a:cs typeface="Calibri"/>
              </a:rPr>
              <a:t>We have used batch size of 16.</a:t>
            </a:r>
          </a:p>
          <a:p>
            <a:pPr marL="469265" marR="292735" indent="-457200">
              <a:lnSpc>
                <a:spcPct val="100000"/>
              </a:lnSpc>
              <a:spcBef>
                <a:spcPts val="105"/>
              </a:spcBef>
              <a:buAutoNum type="arabicPeriod"/>
              <a:tabLst>
                <a:tab pos="355600" algn="l"/>
              </a:tabLst>
            </a:pPr>
            <a:r>
              <a:rPr lang="en-US" sz="2400" dirty="0">
                <a:latin typeface="Calibri"/>
                <a:cs typeface="Calibri"/>
              </a:rPr>
              <a:t>We train our model to 50 epoch. i.e. iterations</a:t>
            </a:r>
          </a:p>
          <a:p>
            <a:pPr marL="469265" marR="292735" indent="-457200">
              <a:lnSpc>
                <a:spcPct val="100000"/>
              </a:lnSpc>
              <a:spcBef>
                <a:spcPts val="105"/>
              </a:spcBef>
              <a:buAutoNum type="arabicPeriod"/>
              <a:tabLst>
                <a:tab pos="355600" algn="l"/>
              </a:tabLst>
            </a:pPr>
            <a:r>
              <a:rPr lang="en-US" sz="2400" dirty="0">
                <a:latin typeface="Calibri"/>
                <a:cs typeface="Calibri"/>
              </a:rPr>
              <a:t>Our model accuracy is about 99% for the training set.</a:t>
            </a:r>
          </a:p>
          <a:p>
            <a:pPr marL="469265" marR="292735" indent="-457200">
              <a:spcBef>
                <a:spcPts val="105"/>
              </a:spcBef>
              <a:buFontTx/>
              <a:buAutoNum type="arabicPeriod"/>
              <a:tabLst>
                <a:tab pos="355600" algn="l"/>
              </a:tabLst>
            </a:pPr>
            <a:r>
              <a:rPr lang="en-US" sz="2400" dirty="0">
                <a:latin typeface="Calibri"/>
                <a:cs typeface="Calibri"/>
              </a:rPr>
              <a:t>For the testing set this is about 80%. Some kind of overfitting is there.</a:t>
            </a:r>
          </a:p>
        </p:txBody>
      </p:sp>
    </p:spTree>
    <p:extLst>
      <p:ext uri="{BB962C8B-B14F-4D97-AF65-F5344CB8AC3E}">
        <p14:creationId xmlns:p14="http://schemas.microsoft.com/office/powerpoint/2010/main" val="366961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372" y="17780"/>
            <a:ext cx="543433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Madan</a:t>
            </a:r>
            <a:r>
              <a:rPr sz="1800" i="1" spc="-30" dirty="0">
                <a:latin typeface="Times New Roman"/>
                <a:cs typeface="Times New Roman"/>
              </a:rPr>
              <a:t> </a:t>
            </a:r>
            <a:r>
              <a:rPr sz="1800" i="1" spc="-5" dirty="0">
                <a:latin typeface="Times New Roman"/>
                <a:cs typeface="Times New Roman"/>
              </a:rPr>
              <a:t>Mohan</a:t>
            </a:r>
            <a:r>
              <a:rPr sz="1800" i="1" dirty="0">
                <a:latin typeface="Times New Roman"/>
                <a:cs typeface="Times New Roman"/>
              </a:rPr>
              <a:t> Malaviya</a:t>
            </a:r>
            <a:r>
              <a:rPr sz="1800" i="1" spc="-5" dirty="0">
                <a:latin typeface="Times New Roman"/>
                <a:cs typeface="Times New Roman"/>
              </a:rPr>
              <a:t> </a:t>
            </a:r>
            <a:r>
              <a:rPr sz="1800" i="1" spc="-40" dirty="0">
                <a:latin typeface="Times New Roman"/>
                <a:cs typeface="Times New Roman"/>
              </a:rPr>
              <a:t>Univ.</a:t>
            </a:r>
            <a:r>
              <a:rPr sz="1800" i="1" spc="10" dirty="0">
                <a:latin typeface="Times New Roman"/>
                <a:cs typeface="Times New Roman"/>
              </a:rPr>
              <a:t> </a:t>
            </a:r>
            <a:r>
              <a:rPr sz="1800" i="1" dirty="0">
                <a:latin typeface="Times New Roman"/>
                <a:cs typeface="Times New Roman"/>
              </a:rPr>
              <a:t>of</a:t>
            </a:r>
            <a:r>
              <a:rPr sz="1800" i="1" spc="-10" dirty="0">
                <a:latin typeface="Times New Roman"/>
                <a:cs typeface="Times New Roman"/>
              </a:rPr>
              <a:t> </a:t>
            </a:r>
            <a:r>
              <a:rPr sz="1800" i="1" spc="-45" dirty="0">
                <a:latin typeface="Times New Roman"/>
                <a:cs typeface="Times New Roman"/>
              </a:rPr>
              <a:t>Technology,</a:t>
            </a:r>
            <a:r>
              <a:rPr sz="1800" i="1" spc="-55" dirty="0">
                <a:latin typeface="Times New Roman"/>
                <a:cs typeface="Times New Roman"/>
              </a:rPr>
              <a:t> </a:t>
            </a:r>
            <a:r>
              <a:rPr sz="1800" i="1" spc="-5" dirty="0">
                <a:latin typeface="Times New Roman"/>
                <a:cs typeface="Times New Roman"/>
              </a:rPr>
              <a:t>Gorakhpur</a:t>
            </a:r>
            <a:endParaRPr sz="1800">
              <a:latin typeface="Times New Roman"/>
              <a:cs typeface="Times New Roman"/>
            </a:endParaRPr>
          </a:p>
        </p:txBody>
      </p:sp>
      <p:grpSp>
        <p:nvGrpSpPr>
          <p:cNvPr id="3" name="object 3"/>
          <p:cNvGrpSpPr/>
          <p:nvPr/>
        </p:nvGrpSpPr>
        <p:grpSpPr>
          <a:xfrm>
            <a:off x="0" y="0"/>
            <a:ext cx="9005570" cy="1009015"/>
            <a:chOff x="0" y="0"/>
            <a:chExt cx="9005570" cy="1009015"/>
          </a:xfrm>
        </p:grpSpPr>
        <p:sp>
          <p:nvSpPr>
            <p:cNvPr id="4" name="object 4"/>
            <p:cNvSpPr/>
            <p:nvPr/>
          </p:nvSpPr>
          <p:spPr>
            <a:xfrm>
              <a:off x="858012" y="356615"/>
              <a:ext cx="8143240" cy="2540"/>
            </a:xfrm>
            <a:custGeom>
              <a:avLst/>
              <a:gdLst/>
              <a:ahLst/>
              <a:cxnLst/>
              <a:rect l="l" t="t" r="r" b="b"/>
              <a:pathLst>
                <a:path w="8143240" h="2539">
                  <a:moveTo>
                    <a:pt x="0" y="0"/>
                  </a:moveTo>
                  <a:lnTo>
                    <a:pt x="8142732" y="2412"/>
                  </a:lnTo>
                </a:path>
              </a:pathLst>
            </a:custGeom>
            <a:ln w="9525">
              <a:solidFill>
                <a:srgbClr val="C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900683" cy="1008888"/>
            </a:xfrm>
            <a:prstGeom prst="rect">
              <a:avLst/>
            </a:prstGeom>
          </p:spPr>
        </p:pic>
      </p:grpSp>
      <p:sp>
        <p:nvSpPr>
          <p:cNvPr id="6" name="object 6"/>
          <p:cNvSpPr/>
          <p:nvPr/>
        </p:nvSpPr>
        <p:spPr>
          <a:xfrm>
            <a:off x="0" y="6358128"/>
            <a:ext cx="9144000" cy="1270"/>
          </a:xfrm>
          <a:custGeom>
            <a:avLst/>
            <a:gdLst/>
            <a:ahLst/>
            <a:cxnLst/>
            <a:rect l="l" t="t" r="r" b="b"/>
            <a:pathLst>
              <a:path w="9144000" h="1270">
                <a:moveTo>
                  <a:pt x="0" y="0"/>
                </a:moveTo>
                <a:lnTo>
                  <a:pt x="9144000" y="1270"/>
                </a:lnTo>
              </a:path>
            </a:pathLst>
          </a:custGeom>
          <a:ln w="9525">
            <a:solidFill>
              <a:srgbClr val="00AE50"/>
            </a:solidFill>
          </a:ln>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5" dirty="0"/>
              <a:t>09</a:t>
            </a:r>
            <a:r>
              <a:rPr dirty="0"/>
              <a:t>-</a:t>
            </a:r>
            <a:r>
              <a:rPr spc="-5" dirty="0"/>
              <a:t>10</a:t>
            </a:r>
            <a:r>
              <a:rPr spc="-15" dirty="0"/>
              <a:t>-2</a:t>
            </a:r>
            <a:r>
              <a:rPr spc="-5" dirty="0"/>
              <a:t>0</a:t>
            </a:r>
            <a:r>
              <a:rPr spc="-15" dirty="0"/>
              <a:t>2</a:t>
            </a:r>
            <a:r>
              <a:rPr spc="-5" dirty="0"/>
              <a:t>0</a:t>
            </a:r>
          </a:p>
        </p:txBody>
      </p:sp>
      <p:sp>
        <p:nvSpPr>
          <p:cNvPr id="12" name="object 12"/>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r>
              <a:rPr spc="-5" dirty="0"/>
              <a:t>Side</a:t>
            </a:r>
            <a:r>
              <a:rPr spc="-65" dirty="0"/>
              <a:t> </a:t>
            </a:r>
            <a:fld id="{81D60167-4931-47E6-BA6A-407CBD079E47}" type="slidenum">
              <a:rPr spc="-5" dirty="0"/>
              <a:t>9</a:t>
            </a:fld>
            <a:endParaRPr spc="-5" dirty="0"/>
          </a:p>
        </p:txBody>
      </p:sp>
      <p:sp>
        <p:nvSpPr>
          <p:cNvPr id="13" name="object 7">
            <a:extLst>
              <a:ext uri="{FF2B5EF4-FFF2-40B4-BE49-F238E27FC236}">
                <a16:creationId xmlns:a16="http://schemas.microsoft.com/office/drawing/2014/main" id="{72AD49AB-29C5-4E2C-ABEB-6FC88EC7B642}"/>
              </a:ext>
            </a:extLst>
          </p:cNvPr>
          <p:cNvSpPr txBox="1">
            <a:spLocks/>
          </p:cNvSpPr>
          <p:nvPr/>
        </p:nvSpPr>
        <p:spPr>
          <a:xfrm>
            <a:off x="2667000" y="805903"/>
            <a:ext cx="5063490" cy="452120"/>
          </a:xfrm>
          <a:prstGeom prst="rect">
            <a:avLst/>
          </a:prstGeom>
        </p:spPr>
        <p:txBody>
          <a:bodyPr vert="horz" wrap="square" lIns="0" tIns="12065" rIns="0" bIns="0" rtlCol="0">
            <a:spAutoFit/>
          </a:bodyPr>
          <a:lstStyle>
            <a:lvl1pPr>
              <a:defRPr sz="2800" b="1" i="0">
                <a:solidFill>
                  <a:schemeClr val="tx1"/>
                </a:solidFill>
                <a:latin typeface="Arial"/>
                <a:ea typeface="+mj-ea"/>
                <a:cs typeface="Arial"/>
              </a:defRPr>
            </a:lvl1pPr>
          </a:lstStyle>
          <a:p>
            <a:pPr marL="12700">
              <a:spcBef>
                <a:spcPts val="95"/>
              </a:spcBef>
            </a:pPr>
            <a:r>
              <a:rPr lang="en-US" kern="0" spc="-40" dirty="0">
                <a:latin typeface="Calibri"/>
                <a:cs typeface="Calibri"/>
              </a:rPr>
              <a:t>1. Food</a:t>
            </a:r>
            <a:r>
              <a:rPr lang="en-IN" kern="0" spc="-40" dirty="0">
                <a:latin typeface="Calibri"/>
                <a:cs typeface="Calibri"/>
              </a:rPr>
              <a:t> Classification</a:t>
            </a:r>
          </a:p>
        </p:txBody>
      </p:sp>
      <p:pic>
        <p:nvPicPr>
          <p:cNvPr id="15" name="Picture 14">
            <a:extLst>
              <a:ext uri="{FF2B5EF4-FFF2-40B4-BE49-F238E27FC236}">
                <a16:creationId xmlns:a16="http://schemas.microsoft.com/office/drawing/2014/main" id="{B5BD7A76-74C1-41CE-B71E-F305A2A323A1}"/>
              </a:ext>
            </a:extLst>
          </p:cNvPr>
          <p:cNvPicPr>
            <a:picLocks noChangeAspect="1"/>
          </p:cNvPicPr>
          <p:nvPr/>
        </p:nvPicPr>
        <p:blipFill>
          <a:blip r:embed="rId3"/>
          <a:stretch>
            <a:fillRect/>
          </a:stretch>
        </p:blipFill>
        <p:spPr>
          <a:xfrm>
            <a:off x="535635" y="2059940"/>
            <a:ext cx="7963356" cy="3791657"/>
          </a:xfrm>
          <a:prstGeom prst="rect">
            <a:avLst/>
          </a:prstGeom>
        </p:spPr>
      </p:pic>
    </p:spTree>
    <p:extLst>
      <p:ext uri="{BB962C8B-B14F-4D97-AF65-F5344CB8AC3E}">
        <p14:creationId xmlns:p14="http://schemas.microsoft.com/office/powerpoint/2010/main" val="4043431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2212</TotalTime>
  <Words>1226</Words>
  <Application>Microsoft Office PowerPoint</Application>
  <PresentationFormat>On-screen Show (4:3)</PresentationFormat>
  <Paragraphs>174</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 MT</vt:lpstr>
      <vt:lpstr>Calibri</vt:lpstr>
      <vt:lpstr>Segoe UI</vt:lpstr>
      <vt:lpstr>Symbol</vt:lpstr>
      <vt:lpstr>Times New Roman</vt:lpstr>
      <vt:lpstr>Office Theme</vt:lpstr>
      <vt:lpstr>Food Recipe Generator</vt:lpstr>
      <vt:lpstr>PROBLEM STATEMENT</vt:lpstr>
      <vt:lpstr>INTRODUCTION</vt:lpstr>
      <vt:lpstr>Components</vt:lpstr>
      <vt:lpstr>Madan Mohan Malaviya Univ. of Technology, Gorakhpur</vt:lpstr>
      <vt:lpstr>PowerPoint Presentation</vt:lpstr>
      <vt:lpstr>PowerPoint Presentation</vt:lpstr>
      <vt:lpstr>PowerPoint Presentation</vt:lpstr>
      <vt:lpstr>Madan Mohan Malaviya Univ. of Technology, Gorakhpur</vt:lpstr>
      <vt:lpstr>Madan Mohan Malaviya Univ. of Technology, Gorakhpur</vt:lpstr>
      <vt:lpstr>Madan Mohan Malaviya Univ. of Technology, Gorakhpur</vt:lpstr>
      <vt:lpstr>Madan Mohan Malaviya Univ. of Technology, Gorakhpur</vt:lpstr>
      <vt:lpstr>Madan Mohan Malaviya Univ. of Technology, Gorakhpur</vt:lpstr>
      <vt:lpstr>Tech Stack</vt:lpstr>
      <vt:lpstr>Utility and Impact</vt:lpstr>
      <vt:lpstr>CONCLUSION</vt:lpstr>
      <vt:lpstr>PowerPoint Presentation</vt:lpstr>
      <vt:lpstr>PowerPoint Presentation</vt:lpstr>
      <vt:lpstr>RERERENCES</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Aman Jaiswal</cp:lastModifiedBy>
  <cp:revision>33</cp:revision>
  <dcterms:created xsi:type="dcterms:W3CDTF">2021-12-14T13:41:34Z</dcterms:created>
  <dcterms:modified xsi:type="dcterms:W3CDTF">2022-04-16T03:42:30Z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2021-12-13T00:00:00Z</vt:filetime>
  </property>
  <property fmtid="{D5CDD505-2E9C-101B-9397-08002B2CF9AE}" pid="3" name="Creator">
    <vt:lpwstr>Microsoft® PowerPoint® 2019</vt:lpwstr>
  </property>
  <property fmtid="{D5CDD505-2E9C-101B-9397-08002B2CF9AE}" pid="4" name="LastSaved">
    <vt:filetime>2021-12-14T00:00:00Z</vt:filetime>
  </property>
</Properties>
</file>