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1pPr>
    <a:lvl2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2pPr>
    <a:lvl3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3pPr>
    <a:lvl4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4pPr>
    <a:lvl5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5pPr>
    <a:lvl6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6pPr>
    <a:lvl7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7pPr>
    <a:lvl8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8pPr>
    <a:lvl9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13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14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15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13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13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/>
          <p:nvPr>
            <p:ph type="pic" idx="13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Image"/>
          <p:cNvSpPr/>
          <p:nvPr>
            <p:ph type="pic" sz="quarter" idx="14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1056335080_2112X2816.jpg"/>
          <p:cNvSpPr/>
          <p:nvPr>
            <p:ph type="pic" idx="15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"/>
          <p:cNvSpPr/>
          <p:nvPr>
            <p:ph type="pic" idx="13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>
            <a:lvl1pPr algn="l" defTabSz="825500">
              <a:lnSpc>
                <a:spcPct val="100000"/>
              </a:lnSpc>
              <a:defRPr b="0" cap="none" spc="0" sz="10000"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algn="l" defTabSz="825500">
              <a:lnSpc>
                <a:spcPct val="100000"/>
              </a:lnSpc>
              <a:defRPr b="0" spc="0" sz="58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l" defTabSz="825500">
              <a:lnSpc>
                <a:spcPct val="100000"/>
              </a:lnSpc>
              <a:defRPr b="0" spc="0" sz="58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l" defTabSz="825500">
              <a:lnSpc>
                <a:spcPct val="100000"/>
              </a:lnSpc>
              <a:defRPr b="0" spc="0" sz="58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l" defTabSz="825500">
              <a:lnSpc>
                <a:spcPct val="100000"/>
              </a:lnSpc>
              <a:defRPr b="0" spc="0" sz="58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l" defTabSz="825500">
              <a:lnSpc>
                <a:spcPct val="100000"/>
              </a:lnSpc>
              <a:defRPr b="0" spc="0" sz="58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23721936" y="13122414"/>
            <a:ext cx="368504" cy="387072"/>
          </a:xfrm>
          <a:prstGeom prst="rect">
            <a:avLst/>
          </a:prstGeom>
        </p:spPr>
        <p:txBody>
          <a:bodyPr anchor="ctr"/>
          <a:lstStyle>
            <a:lvl1pPr algn="r" defTabSz="825500">
              <a:defRPr b="1" sz="18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/>
          <p:nvPr>
            <p:ph type="pic" idx="13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14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15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16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531205463_2542x1430.jpg"/>
          <p:cNvSpPr/>
          <p:nvPr>
            <p:ph type="pic" idx="13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545882547_1308x1744.jpeg"/>
          <p:cNvSpPr/>
          <p:nvPr>
            <p:ph type="pic" idx="13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13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b="0" spc="0"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mart India Hackathon 2020"/>
          <p:cNvSpPr txBox="1"/>
          <p:nvPr>
            <p:ph type="title"/>
          </p:nvPr>
        </p:nvSpPr>
        <p:spPr>
          <a:xfrm>
            <a:off x="4104300" y="8201690"/>
            <a:ext cx="21437601" cy="2018568"/>
          </a:xfrm>
          <a:prstGeom prst="rect">
            <a:avLst/>
          </a:prstGeom>
        </p:spPr>
        <p:txBody>
          <a:bodyPr/>
          <a:lstStyle/>
          <a:p>
            <a:pPr/>
            <a:r>
              <a:t>Smart India Hackathon 2020</a:t>
            </a:r>
          </a:p>
        </p:txBody>
      </p:sp>
      <p:sp>
        <p:nvSpPr>
          <p:cNvPr id="190" name="Ministry/Organisation name : Govt. of Bihar (DOA)…"/>
          <p:cNvSpPr txBox="1"/>
          <p:nvPr>
            <p:ph type="body" sz="quarter" idx="1"/>
          </p:nvPr>
        </p:nvSpPr>
        <p:spPr>
          <a:xfrm>
            <a:off x="4215473" y="10273141"/>
            <a:ext cx="17861528" cy="3062130"/>
          </a:xfrm>
          <a:prstGeom prst="rect">
            <a:avLst/>
          </a:prstGeom>
        </p:spPr>
        <p:txBody>
          <a:bodyPr/>
          <a:lstStyle/>
          <a:p>
            <a:pPr/>
            <a:r>
              <a:t>Ministry/Organisation name : Govt. of Bihar (DOA)</a:t>
            </a:r>
          </a:p>
          <a:p>
            <a:pPr/>
            <a:r>
              <a:t>Team Name : AnnAztecs</a:t>
            </a:r>
          </a:p>
          <a:p>
            <a:pPr/>
            <a:r>
              <a:t>College Code : 1-3516007856</a:t>
            </a:r>
          </a:p>
        </p:txBody>
      </p:sp>
      <p:grpSp>
        <p:nvGrpSpPr>
          <p:cNvPr id="193" name="4165C966-0314-461F-8382-B343B7AC3A1F-L0-001.jpeg"/>
          <p:cNvGrpSpPr/>
          <p:nvPr/>
        </p:nvGrpSpPr>
        <p:grpSpPr>
          <a:xfrm>
            <a:off x="5230084" y="201559"/>
            <a:ext cx="13923832" cy="8080482"/>
            <a:chOff x="0" y="0"/>
            <a:chExt cx="13923830" cy="8080480"/>
          </a:xfrm>
        </p:grpSpPr>
        <p:pic>
          <p:nvPicPr>
            <p:cNvPr id="192" name="4165C966-0314-461F-8382-B343B7AC3A1F-L0-001.jpeg" descr="4165C966-0314-461F-8382-B343B7AC3A1F-L0-00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82" t="0" r="0" b="2269"/>
            <a:stretch>
              <a:fillRect/>
            </a:stretch>
          </p:blipFill>
          <p:spPr>
            <a:xfrm>
              <a:off x="50799" y="50800"/>
              <a:ext cx="13684763" cy="797888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4165C966-0314-461F-8382-B343B7AC3A1F-L0-001.jpeg" descr="4165C966-0314-461F-8382-B343B7AC3A1F-L0-001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23831" cy="808048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32551650-F87E-4E9E-8993-383554DEF552-L0-001.png" descr="32551650-F87E-4E9E-8993-383554DEF552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1714" y="4087671"/>
            <a:ext cx="4825363" cy="482536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Farm Plan"/>
          <p:cNvSpPr txBox="1"/>
          <p:nvPr>
            <p:ph type="title" idx="4294967295"/>
          </p:nvPr>
        </p:nvSpPr>
        <p:spPr>
          <a:xfrm>
            <a:off x="7318620" y="-205611"/>
            <a:ext cx="9746760" cy="21323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Farm Plan</a:t>
            </a:r>
          </a:p>
        </p:txBody>
      </p:sp>
      <p:graphicFrame>
        <p:nvGraphicFramePr>
          <p:cNvPr id="197" name="Table"/>
          <p:cNvGraphicFramePr/>
          <p:nvPr/>
        </p:nvGraphicFramePr>
        <p:xfrm>
          <a:off x="5414335" y="2333643"/>
          <a:ext cx="5203546" cy="9918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190845"/>
              </a:tblGrid>
              <a:tr h="12382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Personal Details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38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Land Record Number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38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Active Bank Account Details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38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Area of farm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EFCDD"/>
                    </a:solidFill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Types of Crops grown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EFCDD"/>
                    </a:solidFill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Location of Farm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EFCDD"/>
                    </a:solidFill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Soil Types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EFCDD"/>
                    </a:solidFill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Proximity of water resources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EFCDD"/>
                    </a:solidFill>
                  </a:tcPr>
                </a:tc>
              </a:tr>
            </a:tbl>
          </a:graphicData>
        </a:graphic>
      </p:graphicFrame>
      <p:sp>
        <p:nvSpPr>
          <p:cNvPr id="198" name="Line"/>
          <p:cNvSpPr/>
          <p:nvPr/>
        </p:nvSpPr>
        <p:spPr>
          <a:xfrm flipV="1">
            <a:off x="2423204" y="3422479"/>
            <a:ext cx="2790823" cy="2790823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Line"/>
          <p:cNvSpPr/>
          <p:nvPr/>
        </p:nvSpPr>
        <p:spPr>
          <a:xfrm flipV="1">
            <a:off x="2423981" y="4534524"/>
            <a:ext cx="2781462" cy="1678285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 flipV="1">
            <a:off x="2343222" y="5647712"/>
            <a:ext cx="2931117" cy="541119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Department of Revenue and Land Reforms, Government of Bihar"/>
          <p:cNvSpPr/>
          <p:nvPr/>
        </p:nvSpPr>
        <p:spPr>
          <a:xfrm>
            <a:off x="14605595" y="3044788"/>
            <a:ext cx="7819713" cy="1905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Department of Revenue and Land Reforms, Government of Bihar</a:t>
            </a:r>
          </a:p>
        </p:txBody>
      </p:sp>
      <p:sp>
        <p:nvSpPr>
          <p:cNvPr id="202" name="ICAR - Indian Institute of Soil Science"/>
          <p:cNvSpPr/>
          <p:nvPr/>
        </p:nvSpPr>
        <p:spPr>
          <a:xfrm>
            <a:off x="15687555" y="5905500"/>
            <a:ext cx="7819713" cy="1905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ICAR - Indian Institute of Soil Science</a:t>
            </a:r>
          </a:p>
        </p:txBody>
      </p:sp>
      <p:sp>
        <p:nvSpPr>
          <p:cNvPr id="203" name="Google Maps"/>
          <p:cNvSpPr/>
          <p:nvPr/>
        </p:nvSpPr>
        <p:spPr>
          <a:xfrm>
            <a:off x="15152940" y="8737432"/>
            <a:ext cx="7819713" cy="1905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Google Maps</a:t>
            </a:r>
          </a:p>
        </p:txBody>
      </p:sp>
      <p:sp>
        <p:nvSpPr>
          <p:cNvPr id="204" name="Line"/>
          <p:cNvSpPr/>
          <p:nvPr/>
        </p:nvSpPr>
        <p:spPr>
          <a:xfrm>
            <a:off x="2358765" y="6216096"/>
            <a:ext cx="2912456" cy="168291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10562995" y="4306754"/>
            <a:ext cx="384939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H="1">
            <a:off x="10805779" y="5060693"/>
            <a:ext cx="4131770" cy="1675338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H="1">
            <a:off x="10699837" y="4938605"/>
            <a:ext cx="4332277" cy="423292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 flipV="1">
            <a:off x="10834363" y="6838945"/>
            <a:ext cx="4755376" cy="2461373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H="1">
            <a:off x="10814075" y="7028848"/>
            <a:ext cx="4757906" cy="322432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H="1">
            <a:off x="10828602" y="9986284"/>
            <a:ext cx="4085633" cy="1684124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Connection Line"/>
          <p:cNvSpPr/>
          <p:nvPr/>
        </p:nvSpPr>
        <p:spPr>
          <a:xfrm>
            <a:off x="10862740" y="9273071"/>
            <a:ext cx="4165094" cy="499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12" name="E5948A55-E5C7-4D93-978F-090B1F06F554-L0-001.jpeg" descr="E5948A55-E5C7-4D93-978F-090B1F06F554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18222" y="11352973"/>
            <a:ext cx="2261557" cy="213373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Connection Line"/>
          <p:cNvSpPr/>
          <p:nvPr/>
        </p:nvSpPr>
        <p:spPr>
          <a:xfrm>
            <a:off x="3031833" y="6982190"/>
            <a:ext cx="2243266" cy="450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5899" y="0"/>
                </a:moveTo>
                <a:cubicBezTo>
                  <a:pt x="-5400" y="7831"/>
                  <a:pt x="-5300" y="15031"/>
                  <a:pt x="16200" y="21600"/>
                </a:cubicBezTo>
              </a:path>
            </a:pathLst>
          </a:cu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H="1">
            <a:off x="3092461" y="8151696"/>
            <a:ext cx="2181283" cy="96144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H="1" flipV="1">
            <a:off x="3179991" y="9255380"/>
            <a:ext cx="2018311" cy="180327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H="1" flipV="1">
            <a:off x="3219587" y="9527810"/>
            <a:ext cx="2285180" cy="1099119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Connection Line"/>
          <p:cNvSpPr/>
          <p:nvPr/>
        </p:nvSpPr>
        <p:spPr>
          <a:xfrm>
            <a:off x="1436721" y="9331295"/>
            <a:ext cx="16181211" cy="366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8049" fill="norm" stroke="1" extrusionOk="0">
                <a:moveTo>
                  <a:pt x="1729" y="0"/>
                </a:moveTo>
                <a:cubicBezTo>
                  <a:pt x="-3185" y="16362"/>
                  <a:pt x="2377" y="21600"/>
                  <a:pt x="18415" y="15713"/>
                </a:cubicBezTo>
              </a:path>
            </a:pathLst>
          </a:cu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8" name="Farm Plan"/>
          <p:cNvSpPr txBox="1"/>
          <p:nvPr/>
        </p:nvSpPr>
        <p:spPr>
          <a:xfrm>
            <a:off x="10588873" y="12791322"/>
            <a:ext cx="2366468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Farm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ocurement  Plan"/>
          <p:cNvSpPr txBox="1"/>
          <p:nvPr>
            <p:ph type="title" idx="4294967295"/>
          </p:nvPr>
        </p:nvSpPr>
        <p:spPr>
          <a:xfrm>
            <a:off x="6789663" y="34825"/>
            <a:ext cx="9746759" cy="2132378"/>
          </a:xfrm>
          <a:prstGeom prst="rect">
            <a:avLst/>
          </a:prstGeom>
        </p:spPr>
        <p:txBody>
          <a:bodyPr/>
          <a:lstStyle>
            <a:lvl1pPr defTabSz="344677">
              <a:defRPr spc="194" sz="6489">
                <a:solidFill>
                  <a:srgbClr val="000000"/>
                </a:solidFill>
              </a:defRPr>
            </a:lvl1pPr>
          </a:lstStyle>
          <a:p>
            <a:pPr/>
            <a:r>
              <a:t>Procurement  Plan</a:t>
            </a:r>
          </a:p>
        </p:txBody>
      </p:sp>
      <p:sp>
        <p:nvSpPr>
          <p:cNvPr id="224" name="Government Seed providers/ Seed Traders"/>
          <p:cNvSpPr/>
          <p:nvPr/>
        </p:nvSpPr>
        <p:spPr>
          <a:xfrm>
            <a:off x="17905249" y="4730438"/>
            <a:ext cx="5860164" cy="28066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Government Seed providers/ Seed Traders</a:t>
            </a:r>
          </a:p>
        </p:txBody>
      </p:sp>
      <p:pic>
        <p:nvPicPr>
          <p:cNvPr id="225" name="32551650-F87E-4E9E-8993-383554DEF552-L0-001.png" descr="32551650-F87E-4E9E-8993-383554DEF552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87" y="288791"/>
            <a:ext cx="3767448" cy="3767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32551650-F87E-4E9E-8993-383554DEF552-L0-001.png" descr="32551650-F87E-4E9E-8993-383554DEF552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3" y="4376193"/>
            <a:ext cx="3514991" cy="3514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32551650-F87E-4E9E-8993-383554DEF552-L0-001.png" descr="32551650-F87E-4E9E-8993-383554DEF552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691" y="9281076"/>
            <a:ext cx="3514991" cy="351499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.…"/>
          <p:cNvSpPr txBox="1"/>
          <p:nvPr/>
        </p:nvSpPr>
        <p:spPr>
          <a:xfrm>
            <a:off x="1788936" y="7898617"/>
            <a:ext cx="376050" cy="2333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22" sz="2300"/>
            </a:pPr>
            <a:r>
              <a:t>.</a:t>
            </a:r>
          </a:p>
          <a:p>
            <a:pPr>
              <a:defRPr spc="22" sz="2300"/>
            </a:pPr>
            <a:r>
              <a:t>.</a:t>
            </a:r>
          </a:p>
          <a:p>
            <a:pPr>
              <a:defRPr spc="22" sz="2300"/>
            </a:pPr>
            <a:r>
              <a:t>.</a:t>
            </a:r>
          </a:p>
        </p:txBody>
      </p:sp>
      <p:sp>
        <p:nvSpPr>
          <p:cNvPr id="229" name="Farmer 1"/>
          <p:cNvSpPr txBox="1"/>
          <p:nvPr/>
        </p:nvSpPr>
        <p:spPr>
          <a:xfrm>
            <a:off x="1122826" y="3883939"/>
            <a:ext cx="2054658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Farmer 1</a:t>
            </a:r>
          </a:p>
        </p:txBody>
      </p:sp>
      <p:sp>
        <p:nvSpPr>
          <p:cNvPr id="230" name="Farmer 2"/>
          <p:cNvSpPr txBox="1"/>
          <p:nvPr/>
        </p:nvSpPr>
        <p:spPr>
          <a:xfrm>
            <a:off x="911913" y="7768163"/>
            <a:ext cx="2130096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Farmer 2</a:t>
            </a:r>
          </a:p>
        </p:txBody>
      </p:sp>
      <p:sp>
        <p:nvSpPr>
          <p:cNvPr id="231" name="Farmer n"/>
          <p:cNvSpPr txBox="1"/>
          <p:nvPr/>
        </p:nvSpPr>
        <p:spPr>
          <a:xfrm>
            <a:off x="1083049" y="12649003"/>
            <a:ext cx="2134211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Farmer n</a:t>
            </a:r>
          </a:p>
        </p:txBody>
      </p:sp>
      <p:sp>
        <p:nvSpPr>
          <p:cNvPr id="232" name="Seed orders stored crop wise associated with each farmer"/>
          <p:cNvSpPr/>
          <p:nvPr/>
        </p:nvSpPr>
        <p:spPr>
          <a:xfrm>
            <a:off x="6753346" y="5133167"/>
            <a:ext cx="4369465" cy="27946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Seed orders stored crop wise associated with each farmer</a:t>
            </a:r>
          </a:p>
        </p:txBody>
      </p:sp>
      <p:sp>
        <p:nvSpPr>
          <p:cNvPr id="233" name="Line"/>
          <p:cNvSpPr/>
          <p:nvPr/>
        </p:nvSpPr>
        <p:spPr>
          <a:xfrm>
            <a:off x="3132488" y="2285986"/>
            <a:ext cx="3283717" cy="3927316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>
            <a:off x="3043963" y="6213301"/>
            <a:ext cx="3434787" cy="24591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V="1">
            <a:off x="3023045" y="6710834"/>
            <a:ext cx="3503998" cy="468678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11349115" y="6382377"/>
            <a:ext cx="1090490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Procurement Request"/>
          <p:cNvSpPr/>
          <p:nvPr/>
        </p:nvSpPr>
        <p:spPr>
          <a:xfrm>
            <a:off x="12665908" y="5429877"/>
            <a:ext cx="3696245" cy="1905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Procurement Request</a:t>
            </a:r>
          </a:p>
        </p:txBody>
      </p:sp>
      <p:sp>
        <p:nvSpPr>
          <p:cNvPr id="238" name="Line"/>
          <p:cNvSpPr/>
          <p:nvPr/>
        </p:nvSpPr>
        <p:spPr>
          <a:xfrm>
            <a:off x="16551189" y="6382377"/>
            <a:ext cx="1165025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Connection Line"/>
          <p:cNvSpPr/>
          <p:nvPr/>
        </p:nvSpPr>
        <p:spPr>
          <a:xfrm>
            <a:off x="227686" y="2839538"/>
            <a:ext cx="981549" cy="8895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6" h="21600" fill="norm" stroke="1" extrusionOk="0">
                <a:moveTo>
                  <a:pt x="13313" y="0"/>
                </a:moveTo>
                <a:cubicBezTo>
                  <a:pt x="-5364" y="4213"/>
                  <a:pt x="-4390" y="11413"/>
                  <a:pt x="16236" y="21600"/>
                </a:cubicBezTo>
              </a:path>
            </a:pathLst>
          </a:cu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>
            <a:off x="224894" y="6179365"/>
            <a:ext cx="1100075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V="1">
            <a:off x="465329" y="9120282"/>
            <a:ext cx="1" cy="4276035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465329" y="13372255"/>
            <a:ext cx="14254671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Seed Distribution Centre"/>
          <p:cNvSpPr/>
          <p:nvPr/>
        </p:nvSpPr>
        <p:spPr>
          <a:xfrm>
            <a:off x="14700617" y="10757476"/>
            <a:ext cx="5860164" cy="280663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Seed Distribution Centre</a:t>
            </a:r>
          </a:p>
        </p:txBody>
      </p:sp>
      <p:sp>
        <p:nvSpPr>
          <p:cNvPr id="244" name="Line"/>
          <p:cNvSpPr/>
          <p:nvPr/>
        </p:nvSpPr>
        <p:spPr>
          <a:xfrm flipH="1">
            <a:off x="18549821" y="7499937"/>
            <a:ext cx="1059005" cy="330670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verproduction of crops"/>
          <p:cNvSpPr txBox="1"/>
          <p:nvPr>
            <p:ph type="title" idx="4294967295"/>
          </p:nvPr>
        </p:nvSpPr>
        <p:spPr>
          <a:xfrm>
            <a:off x="6332835" y="130999"/>
            <a:ext cx="11718330" cy="1375007"/>
          </a:xfrm>
          <a:prstGeom prst="rect">
            <a:avLst/>
          </a:prstGeom>
        </p:spPr>
        <p:txBody>
          <a:bodyPr/>
          <a:lstStyle>
            <a:lvl1pPr defTabSz="303783">
              <a:defRPr spc="171" sz="5719">
                <a:solidFill>
                  <a:srgbClr val="000000"/>
                </a:solidFill>
              </a:defRPr>
            </a:lvl1pPr>
          </a:lstStyle>
          <a:p>
            <a:pPr/>
            <a:r>
              <a:t>Overproduction of crops </a:t>
            </a:r>
          </a:p>
        </p:txBody>
      </p:sp>
      <p:sp>
        <p:nvSpPr>
          <p:cNvPr id="248" name="Current stock available at the granaries"/>
          <p:cNvSpPr/>
          <p:nvPr/>
        </p:nvSpPr>
        <p:spPr>
          <a:xfrm>
            <a:off x="13907644" y="4970873"/>
            <a:ext cx="5006618" cy="2157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Current stock available at the granaries </a:t>
            </a:r>
          </a:p>
        </p:txBody>
      </p:sp>
      <p:sp>
        <p:nvSpPr>
          <p:cNvPr id="249" name="Farmer is shown his expected yield for each crop"/>
          <p:cNvSpPr/>
          <p:nvPr/>
        </p:nvSpPr>
        <p:spPr>
          <a:xfrm>
            <a:off x="1291484" y="1642774"/>
            <a:ext cx="9923522" cy="1628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Farmer is shown his expected yield for each crop</a:t>
            </a:r>
          </a:p>
        </p:txBody>
      </p:sp>
      <p:sp>
        <p:nvSpPr>
          <p:cNvPr id="250" name="Line"/>
          <p:cNvSpPr/>
          <p:nvPr/>
        </p:nvSpPr>
        <p:spPr>
          <a:xfrm>
            <a:off x="11283250" y="2457024"/>
            <a:ext cx="244337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Crop that he plans to grow"/>
          <p:cNvSpPr/>
          <p:nvPr/>
        </p:nvSpPr>
        <p:spPr>
          <a:xfrm>
            <a:off x="13794866" y="1618146"/>
            <a:ext cx="5232173" cy="167775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Crop that he plans to grow</a:t>
            </a:r>
          </a:p>
        </p:txBody>
      </p:sp>
      <p:sp>
        <p:nvSpPr>
          <p:cNvPr id="252" name="Line"/>
          <p:cNvSpPr/>
          <p:nvPr/>
        </p:nvSpPr>
        <p:spPr>
          <a:xfrm>
            <a:off x="16410952" y="3408043"/>
            <a:ext cx="1" cy="1527894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>
            <a:off x="3885279" y="6310244"/>
            <a:ext cx="9746706" cy="3746739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If already in stock"/>
          <p:cNvSpPr txBox="1"/>
          <p:nvPr/>
        </p:nvSpPr>
        <p:spPr>
          <a:xfrm rot="20265430">
            <a:off x="6689550" y="7225992"/>
            <a:ext cx="4151835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already in stock</a:t>
            </a:r>
          </a:p>
        </p:txBody>
      </p:sp>
      <p:sp>
        <p:nvSpPr>
          <p:cNvPr id="255" name="Suggest alternative crops"/>
          <p:cNvSpPr/>
          <p:nvPr/>
        </p:nvSpPr>
        <p:spPr>
          <a:xfrm>
            <a:off x="1458636" y="10120323"/>
            <a:ext cx="5511533" cy="17968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Suggest alternative crops</a:t>
            </a:r>
          </a:p>
        </p:txBody>
      </p:sp>
      <p:sp>
        <p:nvSpPr>
          <p:cNvPr id="256" name="Line"/>
          <p:cNvSpPr/>
          <p:nvPr/>
        </p:nvSpPr>
        <p:spPr>
          <a:xfrm>
            <a:off x="16457101" y="7194778"/>
            <a:ext cx="1" cy="1974994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If not in stock"/>
          <p:cNvSpPr txBox="1"/>
          <p:nvPr/>
        </p:nvSpPr>
        <p:spPr>
          <a:xfrm>
            <a:off x="16683054" y="7657478"/>
            <a:ext cx="3366271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If not in stock</a:t>
            </a:r>
          </a:p>
        </p:txBody>
      </p:sp>
      <p:sp>
        <p:nvSpPr>
          <p:cNvPr id="258" name="Continue growing planned crop"/>
          <p:cNvSpPr/>
          <p:nvPr/>
        </p:nvSpPr>
        <p:spPr>
          <a:xfrm>
            <a:off x="13937236" y="9236219"/>
            <a:ext cx="6292948" cy="17968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Continue growing planned crop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hecking distress sale"/>
          <p:cNvSpPr txBox="1"/>
          <p:nvPr>
            <p:ph type="title" idx="4294967295"/>
          </p:nvPr>
        </p:nvSpPr>
        <p:spPr>
          <a:xfrm>
            <a:off x="6332835" y="130999"/>
            <a:ext cx="11718330" cy="1375007"/>
          </a:xfrm>
          <a:prstGeom prst="rect">
            <a:avLst/>
          </a:prstGeom>
        </p:spPr>
        <p:txBody>
          <a:bodyPr/>
          <a:lstStyle>
            <a:lvl1pPr defTabSz="344677">
              <a:defRPr spc="194" sz="6489">
                <a:solidFill>
                  <a:srgbClr val="000000"/>
                </a:solidFill>
              </a:defRPr>
            </a:lvl1pPr>
          </a:lstStyle>
          <a:p>
            <a:pPr/>
            <a:r>
              <a:t>Checking distress sale</a:t>
            </a:r>
          </a:p>
        </p:txBody>
      </p:sp>
      <p:sp>
        <p:nvSpPr>
          <p:cNvPr id="261" name="ML model gives the…"/>
          <p:cNvSpPr/>
          <p:nvPr/>
        </p:nvSpPr>
        <p:spPr>
          <a:xfrm>
            <a:off x="8636680" y="1914271"/>
            <a:ext cx="7110640" cy="299252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ML model gives the</a:t>
            </a:r>
          </a:p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Graphik"/>
              </a:rPr>
              <a:t>Real Time Crop Yield</a:t>
            </a:r>
            <a:r>
              <a:t> prediction </a:t>
            </a:r>
          </a:p>
        </p:txBody>
      </p:sp>
      <p:sp>
        <p:nvSpPr>
          <p:cNvPr id="262" name="Government sets the MSP"/>
          <p:cNvSpPr/>
          <p:nvPr/>
        </p:nvSpPr>
        <p:spPr>
          <a:xfrm>
            <a:off x="8636680" y="5608185"/>
            <a:ext cx="7110640" cy="24996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Government sets the </a:t>
            </a:r>
            <a:r>
              <a:rPr b="1">
                <a:latin typeface="+mn-lt"/>
                <a:ea typeface="+mn-ea"/>
                <a:cs typeface="+mn-cs"/>
                <a:sym typeface="Graphik"/>
              </a:rPr>
              <a:t>MSP</a:t>
            </a:r>
            <a:r>
              <a:t> </a:t>
            </a:r>
          </a:p>
        </p:txBody>
      </p:sp>
      <p:sp>
        <p:nvSpPr>
          <p:cNvPr id="263" name="No farmer would ever be in a situation where he has to sell crops below the MSP"/>
          <p:cNvSpPr/>
          <p:nvPr/>
        </p:nvSpPr>
        <p:spPr>
          <a:xfrm>
            <a:off x="8636680" y="9049642"/>
            <a:ext cx="7110640" cy="29925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 farmer would ever be in a situation where he has to sell crops below the MSP</a:t>
            </a:r>
          </a:p>
        </p:txBody>
      </p:sp>
      <p:sp>
        <p:nvSpPr>
          <p:cNvPr id="264" name="Line"/>
          <p:cNvSpPr/>
          <p:nvPr/>
        </p:nvSpPr>
        <p:spPr>
          <a:xfrm>
            <a:off x="11901792" y="4891677"/>
            <a:ext cx="1" cy="772293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>
            <a:off x="11901792" y="8136910"/>
            <a:ext cx="1" cy="883637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A0298A98-4E6B-42C6-8C10-2D5B9E5166E1-L0-001.jpeg" descr="A0298A98-4E6B-42C6-8C10-2D5B9E5166E1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6821" y="1331415"/>
            <a:ext cx="11553836" cy="1105317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Crop cycle monitoring"/>
          <p:cNvSpPr txBox="1"/>
          <p:nvPr>
            <p:ph type="title" idx="4294967295"/>
          </p:nvPr>
        </p:nvSpPr>
        <p:spPr>
          <a:xfrm>
            <a:off x="6544574" y="82912"/>
            <a:ext cx="11718330" cy="1375007"/>
          </a:xfrm>
          <a:prstGeom prst="rect">
            <a:avLst/>
          </a:prstGeom>
        </p:spPr>
        <p:txBody>
          <a:bodyPr/>
          <a:lstStyle>
            <a:lvl1pPr defTabSz="338835">
              <a:defRPr spc="191" sz="6380">
                <a:solidFill>
                  <a:srgbClr val="000000"/>
                </a:solidFill>
              </a:defRPr>
            </a:lvl1pPr>
          </a:lstStyle>
          <a:p>
            <a:pPr/>
            <a:r>
              <a:t>Crop cycle 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le"/>
          <p:cNvGraphicFramePr/>
          <p:nvPr/>
        </p:nvGraphicFramePr>
        <p:xfrm>
          <a:off x="5802961" y="1974086"/>
          <a:ext cx="13558442" cy="97805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6772870"/>
                <a:gridCol w="6772870"/>
              </a:tblGrid>
              <a:tr h="97678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Module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Status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Farmer Registration Portal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Farm Planning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Life cycle monitoring data input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District View for current plan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Report loss of crop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Verification of loss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Advisory module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In progress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Price prediction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67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Crop Procurement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Graphik Medium"/>
                        </a:rPr>
                        <a:t>Almost Done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