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Old Standard TT"/>
      <p:regular r:id="rId32"/>
      <p:bold r:id="rId33"/>
      <p: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ldStandardTT-bold.fntdata"/><Relationship Id="rId10" Type="http://schemas.openxmlformats.org/officeDocument/2006/relationships/slide" Target="slides/slide5.xml"/><Relationship Id="rId32" Type="http://schemas.openxmlformats.org/officeDocument/2006/relationships/font" Target="fonts/OldStandardTT-regular.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ldStandardT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a7bbc8ccd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a7bbc8ccd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a7bbc8ccd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a7bbc8ccd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aa2609e145ae6dd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aa2609e145ae6dd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aa2609e145ae6dd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aa2609e145ae6dd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bf6219e7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bf6219e7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bf6219e70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bf6219e70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bf6219e70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bf6219e70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bf6219e70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bf6219e70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bf6219e70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bf6219e70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bf6219e70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bf6219e70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fb8ddd7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fb8ddd7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bf6219e70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bf6219e70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bf6219e70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bf6219e70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bf6219e70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bf6219e70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bf6219e70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bf6219e70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bf6219e70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bf6219e70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bf6219e70c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bf6219e70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a7bbc8ccd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a7bbc8ccd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a7bbc8ccd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a7bbc8ccd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a7bbc8ccd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a7bbc8ccd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aa2609e145ae6dd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aa2609e145ae6dd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a7bbc8ccd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a7bbc8ccd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a7bbc8ccd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a7bbc8ccd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a7bbc8ccd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a7bbc8ccd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a7bbc8ccd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a7bbc8ccd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9.png"/><Relationship Id="rId5"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566475"/>
            <a:ext cx="8118600" cy="240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700"/>
              <a:t>Improving Robustness against label noise in semi-supervised models by applying self-supervision</a:t>
            </a:r>
            <a:endParaRPr sz="3700"/>
          </a:p>
          <a:p>
            <a:pPr indent="0" lvl="0" marL="0" rtl="0" algn="l">
              <a:spcBef>
                <a:spcPts val="0"/>
              </a:spcBef>
              <a:spcAft>
                <a:spcPts val="0"/>
              </a:spcAft>
              <a:buNone/>
            </a:pPr>
            <a:r>
              <a:t/>
            </a:r>
            <a:endParaRPr sz="3700"/>
          </a:p>
        </p:txBody>
      </p:sp>
      <p:sp>
        <p:nvSpPr>
          <p:cNvPr id="60" name="Google Shape;60;p13"/>
          <p:cNvSpPr txBox="1"/>
          <p:nvPr>
            <p:ph idx="1" type="subTitle"/>
          </p:nvPr>
        </p:nvSpPr>
        <p:spPr>
          <a:xfrm>
            <a:off x="512700" y="3840653"/>
            <a:ext cx="8118600" cy="98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By Group 2</a:t>
            </a:r>
            <a:endParaRPr b="1"/>
          </a:p>
          <a:p>
            <a:pPr indent="0" lvl="0" marL="0" rtl="0" algn="l">
              <a:spcBef>
                <a:spcPts val="0"/>
              </a:spcBef>
              <a:spcAft>
                <a:spcPts val="0"/>
              </a:spcAft>
              <a:buNone/>
            </a:pPr>
            <a:r>
              <a:rPr b="1" lang="en"/>
              <a:t>Abhigyan, Mann, Aman</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idx="1" type="body"/>
          </p:nvPr>
        </p:nvSpPr>
        <p:spPr>
          <a:xfrm>
            <a:off x="311700" y="487150"/>
            <a:ext cx="4537200" cy="40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b) Self-Match</a:t>
            </a:r>
            <a:endParaRPr b="1" sz="2000"/>
          </a:p>
          <a:p>
            <a:pPr indent="0" lvl="0" marL="0" rtl="0" algn="l">
              <a:spcBef>
                <a:spcPts val="1600"/>
              </a:spcBef>
              <a:spcAft>
                <a:spcPts val="0"/>
              </a:spcAft>
              <a:buNone/>
            </a:pPr>
            <a:r>
              <a:rPr lang="en" sz="1500"/>
              <a:t>The goal of this paper is to combine self-supervision and consistency for semi-supervised learning. This is done by pretraining the model on contrastive learning and then performing semi-supervised fine-tuning based on augmentation consistency.</a:t>
            </a:r>
            <a:endParaRPr sz="1500"/>
          </a:p>
          <a:p>
            <a:pPr indent="0" lvl="0" marL="0" rtl="0" algn="l">
              <a:spcBef>
                <a:spcPts val="1600"/>
              </a:spcBef>
              <a:spcAft>
                <a:spcPts val="0"/>
              </a:spcAft>
              <a:buNone/>
            </a:pPr>
            <a:r>
              <a:rPr i="1" lang="en" sz="1500"/>
              <a:t>Key Differences</a:t>
            </a:r>
            <a:endParaRPr i="1" sz="1500"/>
          </a:p>
          <a:p>
            <a:pPr indent="-323850" lvl="0" marL="457200" rtl="0" algn="l">
              <a:spcBef>
                <a:spcPts val="1600"/>
              </a:spcBef>
              <a:spcAft>
                <a:spcPts val="0"/>
              </a:spcAft>
              <a:buSzPts val="1500"/>
              <a:buAutoNum type="arabicParenR"/>
            </a:pPr>
            <a:r>
              <a:rPr lang="en" sz="1500"/>
              <a:t>The approach uses self-supervised techniques for both pre-training and fine-tuning for semi-supervised data</a:t>
            </a:r>
            <a:endParaRPr sz="1500"/>
          </a:p>
          <a:p>
            <a:pPr indent="0" lvl="0" marL="0" rtl="0" algn="l">
              <a:spcBef>
                <a:spcPts val="1600"/>
              </a:spcBef>
              <a:spcAft>
                <a:spcPts val="1600"/>
              </a:spcAft>
              <a:buNone/>
            </a:pPr>
            <a:r>
              <a:t/>
            </a:r>
            <a:endParaRPr b="1" sz="2000"/>
          </a:p>
        </p:txBody>
      </p:sp>
      <p:pic>
        <p:nvPicPr>
          <p:cNvPr id="120" name="Google Shape;120;p22"/>
          <p:cNvPicPr preferRelativeResize="0"/>
          <p:nvPr/>
        </p:nvPicPr>
        <p:blipFill>
          <a:blip r:embed="rId3">
            <a:alphaModFix/>
          </a:blip>
          <a:stretch>
            <a:fillRect/>
          </a:stretch>
        </p:blipFill>
        <p:spPr>
          <a:xfrm>
            <a:off x="5027000" y="1456675"/>
            <a:ext cx="3964601" cy="2308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Reproduced Results</a:t>
            </a:r>
            <a:endParaRPr/>
          </a:p>
        </p:txBody>
      </p:sp>
      <p:sp>
        <p:nvSpPr>
          <p:cNvPr id="126" name="Google Shape;126;p23"/>
          <p:cNvSpPr txBox="1"/>
          <p:nvPr>
            <p:ph idx="1" type="body"/>
          </p:nvPr>
        </p:nvSpPr>
        <p:spPr>
          <a:xfrm>
            <a:off x="311700" y="1171675"/>
            <a:ext cx="4743900" cy="3397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To demonstrate the effect of label noise on the results, we made 7 different copies of our dataset, each with different number of labels and label noise as shown in the figure.</a:t>
            </a:r>
            <a:endParaRPr sz="1500"/>
          </a:p>
          <a:p>
            <a:pPr indent="0" lvl="0" marL="457200" rtl="0" algn="l">
              <a:spcBef>
                <a:spcPts val="1600"/>
              </a:spcBef>
              <a:spcAft>
                <a:spcPts val="0"/>
              </a:spcAft>
              <a:buNone/>
            </a:pPr>
            <a:r>
              <a:t/>
            </a:r>
            <a:endParaRPr sz="1500"/>
          </a:p>
          <a:p>
            <a:pPr indent="-317500" lvl="0" marL="457200" rtl="0" algn="l">
              <a:spcBef>
                <a:spcPts val="1600"/>
              </a:spcBef>
              <a:spcAft>
                <a:spcPts val="0"/>
              </a:spcAft>
              <a:buSzPts val="1400"/>
              <a:buChar char="●"/>
            </a:pPr>
            <a:r>
              <a:rPr b="1" lang="en" sz="1500"/>
              <a:t>Eg: </a:t>
            </a:r>
            <a:r>
              <a:rPr b="1" lang="en" sz="1500"/>
              <a:t>250-0.1/.</a:t>
            </a:r>
            <a:r>
              <a:rPr lang="en" sz="1500"/>
              <a:t> : 250 labels with 0.1% label noise  </a:t>
            </a:r>
            <a:r>
              <a:rPr lang="en"/>
              <a:t> </a:t>
            </a:r>
            <a:endParaRPr/>
          </a:p>
        </p:txBody>
      </p:sp>
      <p:pic>
        <p:nvPicPr>
          <p:cNvPr id="127" name="Google Shape;127;p23"/>
          <p:cNvPicPr preferRelativeResize="0"/>
          <p:nvPr/>
        </p:nvPicPr>
        <p:blipFill>
          <a:blip r:embed="rId3">
            <a:alphaModFix/>
          </a:blip>
          <a:stretch>
            <a:fillRect/>
          </a:stretch>
        </p:blipFill>
        <p:spPr>
          <a:xfrm>
            <a:off x="6218100" y="1171675"/>
            <a:ext cx="2736825" cy="2407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4"/>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34" name="Google Shape;134;p24"/>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5" name="Google Shape;135;p24"/>
          <p:cNvPicPr preferRelativeResize="0"/>
          <p:nvPr/>
        </p:nvPicPr>
        <p:blipFill>
          <a:blip r:embed="rId3">
            <a:alphaModFix/>
          </a:blip>
          <a:stretch>
            <a:fillRect/>
          </a:stretch>
        </p:blipFill>
        <p:spPr>
          <a:xfrm>
            <a:off x="262825" y="445025"/>
            <a:ext cx="8307375" cy="2208301"/>
          </a:xfrm>
          <a:prstGeom prst="rect">
            <a:avLst/>
          </a:prstGeom>
          <a:noFill/>
          <a:ln>
            <a:noFill/>
          </a:ln>
        </p:spPr>
      </p:pic>
      <p:pic>
        <p:nvPicPr>
          <p:cNvPr id="136" name="Google Shape;136;p24"/>
          <p:cNvPicPr preferRelativeResize="0"/>
          <p:nvPr/>
        </p:nvPicPr>
        <p:blipFill>
          <a:blip r:embed="rId4">
            <a:alphaModFix/>
          </a:blip>
          <a:stretch>
            <a:fillRect/>
          </a:stretch>
        </p:blipFill>
        <p:spPr>
          <a:xfrm>
            <a:off x="262825" y="2571750"/>
            <a:ext cx="8307416" cy="2208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Actual results </a:t>
            </a:r>
            <a:endParaRPr/>
          </a:p>
        </p:txBody>
      </p:sp>
      <p:sp>
        <p:nvSpPr>
          <p:cNvPr id="142" name="Google Shape;142;p25"/>
          <p:cNvSpPr txBox="1"/>
          <p:nvPr>
            <p:ph idx="1" type="body"/>
          </p:nvPr>
        </p:nvSpPr>
        <p:spPr>
          <a:xfrm>
            <a:off x="311700" y="1171675"/>
            <a:ext cx="27198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original results were obtained on SVHN and SVHN+extra datasets</a:t>
            </a:r>
            <a:endParaRPr/>
          </a:p>
          <a:p>
            <a:pPr indent="0" lvl="0" marL="457200" rtl="0" algn="l">
              <a:spcBef>
                <a:spcPts val="1600"/>
              </a:spcBef>
              <a:spcAft>
                <a:spcPts val="0"/>
              </a:spcAft>
              <a:buNone/>
            </a:pPr>
            <a:r>
              <a:t/>
            </a:r>
            <a:endParaRPr/>
          </a:p>
          <a:p>
            <a:pPr indent="-317500" lvl="0" marL="457200" rtl="0" algn="l">
              <a:spcBef>
                <a:spcPts val="1600"/>
              </a:spcBef>
              <a:spcAft>
                <a:spcPts val="0"/>
              </a:spcAft>
              <a:buSzPts val="1400"/>
              <a:buChar char="●"/>
            </a:pPr>
            <a:r>
              <a:rPr lang="en"/>
              <a:t> No label noise was added to the datasets</a:t>
            </a:r>
            <a:endParaRPr/>
          </a:p>
          <a:p>
            <a:pPr indent="0" lvl="0" marL="457200" rtl="0" algn="l">
              <a:spcBef>
                <a:spcPts val="1600"/>
              </a:spcBef>
              <a:spcAft>
                <a:spcPts val="0"/>
              </a:spcAft>
              <a:buNone/>
            </a:pPr>
            <a:r>
              <a:t/>
            </a:r>
            <a:endParaRPr/>
          </a:p>
          <a:p>
            <a:pPr indent="-317500" lvl="0" marL="457200" rtl="0" algn="l">
              <a:spcBef>
                <a:spcPts val="1600"/>
              </a:spcBef>
              <a:spcAft>
                <a:spcPts val="0"/>
              </a:spcAft>
              <a:buSzPts val="1400"/>
              <a:buChar char="●"/>
            </a:pPr>
            <a:r>
              <a:rPr lang="en"/>
              <a:t>Most of the </a:t>
            </a:r>
            <a:r>
              <a:rPr lang="en"/>
              <a:t>comparisons</a:t>
            </a:r>
            <a:r>
              <a:rPr lang="en"/>
              <a:t> done in the original paper are with other SSL models on the same dataset. </a:t>
            </a:r>
            <a:endParaRPr/>
          </a:p>
        </p:txBody>
      </p:sp>
      <p:sp>
        <p:nvSpPr>
          <p:cNvPr id="143" name="Google Shape;143;p25"/>
          <p:cNvSpPr txBox="1"/>
          <p:nvPr>
            <p:ph idx="2" type="body"/>
          </p:nvPr>
        </p:nvSpPr>
        <p:spPr>
          <a:xfrm>
            <a:off x="3119350" y="1171675"/>
            <a:ext cx="5712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4" name="Google Shape;144;p25"/>
          <p:cNvPicPr preferRelativeResize="0"/>
          <p:nvPr/>
        </p:nvPicPr>
        <p:blipFill>
          <a:blip r:embed="rId3">
            <a:alphaModFix/>
          </a:blip>
          <a:stretch>
            <a:fillRect/>
          </a:stretch>
        </p:blipFill>
        <p:spPr>
          <a:xfrm>
            <a:off x="3119350" y="1171672"/>
            <a:ext cx="5712900" cy="1580371"/>
          </a:xfrm>
          <a:prstGeom prst="rect">
            <a:avLst/>
          </a:prstGeom>
          <a:noFill/>
          <a:ln>
            <a:noFill/>
          </a:ln>
        </p:spPr>
      </p:pic>
      <p:pic>
        <p:nvPicPr>
          <p:cNvPr id="145" name="Google Shape;145;p25"/>
          <p:cNvPicPr preferRelativeResize="0"/>
          <p:nvPr/>
        </p:nvPicPr>
        <p:blipFill>
          <a:blip r:embed="rId4">
            <a:alphaModFix/>
          </a:blip>
          <a:stretch>
            <a:fillRect/>
          </a:stretch>
        </p:blipFill>
        <p:spPr>
          <a:xfrm>
            <a:off x="3119352" y="3334225"/>
            <a:ext cx="5712900" cy="65289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Experiments &amp; Results</a:t>
            </a:r>
            <a:endParaRPr/>
          </a:p>
        </p:txBody>
      </p:sp>
      <p:sp>
        <p:nvSpPr>
          <p:cNvPr id="151" name="Google Shape;151;p26"/>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 Noisy Labels</a:t>
            </a:r>
            <a:endParaRPr b="1"/>
          </a:p>
          <a:p>
            <a:pPr indent="0" lvl="0" marL="0" rtl="0" algn="l">
              <a:spcBef>
                <a:spcPts val="1600"/>
              </a:spcBef>
              <a:spcAft>
                <a:spcPts val="1600"/>
              </a:spcAft>
              <a:buNone/>
            </a:pPr>
            <a:r>
              <a:rPr lang="en"/>
              <a:t>The following are results after running the model with varied levels of artificially induced label noise on datasets with 250, 1000 and 4000 labels:</a:t>
            </a:r>
            <a:endParaRPr/>
          </a:p>
        </p:txBody>
      </p:sp>
      <p:sp>
        <p:nvSpPr>
          <p:cNvPr id="152" name="Google Shape;152;p26"/>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3" name="Google Shape;153;p26"/>
          <p:cNvPicPr preferRelativeResize="0"/>
          <p:nvPr/>
        </p:nvPicPr>
        <p:blipFill>
          <a:blip r:embed="rId3">
            <a:alphaModFix/>
          </a:blip>
          <a:stretch>
            <a:fillRect/>
          </a:stretch>
        </p:blipFill>
        <p:spPr>
          <a:xfrm>
            <a:off x="5471450" y="1171674"/>
            <a:ext cx="2832600" cy="330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7"/>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60" name="Google Shape;160;p27"/>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1" name="Google Shape;161;p27"/>
          <p:cNvPicPr preferRelativeResize="0"/>
          <p:nvPr/>
        </p:nvPicPr>
        <p:blipFill>
          <a:blip r:embed="rId3">
            <a:alphaModFix/>
          </a:blip>
          <a:stretch>
            <a:fillRect/>
          </a:stretch>
        </p:blipFill>
        <p:spPr>
          <a:xfrm>
            <a:off x="583626" y="252425"/>
            <a:ext cx="8094374" cy="2126725"/>
          </a:xfrm>
          <a:prstGeom prst="rect">
            <a:avLst/>
          </a:prstGeom>
          <a:noFill/>
          <a:ln>
            <a:noFill/>
          </a:ln>
        </p:spPr>
      </p:pic>
      <p:pic>
        <p:nvPicPr>
          <p:cNvPr id="162" name="Google Shape;162;p27"/>
          <p:cNvPicPr preferRelativeResize="0"/>
          <p:nvPr/>
        </p:nvPicPr>
        <p:blipFill>
          <a:blip r:embed="rId4">
            <a:alphaModFix/>
          </a:blip>
          <a:stretch>
            <a:fillRect/>
          </a:stretch>
        </p:blipFill>
        <p:spPr>
          <a:xfrm>
            <a:off x="583648" y="2571750"/>
            <a:ext cx="7976727" cy="2095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8"/>
          <p:cNvSpPr txBox="1"/>
          <p:nvPr>
            <p:ph idx="1" type="body"/>
          </p:nvPr>
        </p:nvSpPr>
        <p:spPr>
          <a:xfrm>
            <a:off x="311700" y="1171675"/>
            <a:ext cx="85206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As expected, label noise plays a direct role on model performance. Model gives best performance with 10\% label noise and 4000 labels.</a:t>
            </a:r>
            <a:endParaRPr/>
          </a:p>
          <a:p>
            <a:pPr indent="0" lvl="0" marL="0" rtl="0" algn="l">
              <a:spcBef>
                <a:spcPts val="1600"/>
              </a:spcBef>
              <a:spcAft>
                <a:spcPts val="0"/>
              </a:spcAft>
              <a:buNone/>
            </a:pPr>
            <a:r>
              <a:t/>
            </a:r>
            <a:endParaRPr/>
          </a:p>
          <a:p>
            <a:pPr indent="-317500" lvl="0" marL="457200" rtl="0" algn="l">
              <a:spcBef>
                <a:spcPts val="1600"/>
              </a:spcBef>
              <a:spcAft>
                <a:spcPts val="0"/>
              </a:spcAft>
              <a:buSzPts val="1400"/>
              <a:buChar char="●"/>
            </a:pPr>
            <a:r>
              <a:rPr lang="en"/>
              <a:t>Label noise is directly related to the number of labels in the data. This makes sense as more labels more options for misclassification, hence a more varied label noise.</a:t>
            </a:r>
            <a:endParaRPr/>
          </a:p>
        </p:txBody>
      </p:sp>
      <p:sp>
        <p:nvSpPr>
          <p:cNvPr id="169" name="Google Shape;169;p28"/>
          <p:cNvSpPr txBox="1"/>
          <p:nvPr>
            <p:ph idx="2" type="body"/>
          </p:nvPr>
        </p:nvSpPr>
        <p:spPr>
          <a:xfrm>
            <a:off x="7486400" y="3410850"/>
            <a:ext cx="1345800" cy="115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idx="1" type="body"/>
          </p:nvPr>
        </p:nvSpPr>
        <p:spPr>
          <a:xfrm>
            <a:off x="311700" y="351200"/>
            <a:ext cx="3177600" cy="42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 No gradient update in Self-supervised branch</a:t>
            </a:r>
            <a:endParaRPr b="1"/>
          </a:p>
          <a:p>
            <a:pPr indent="-317500" lvl="0" marL="457200" rtl="0" algn="l">
              <a:spcBef>
                <a:spcPts val="1600"/>
              </a:spcBef>
              <a:spcAft>
                <a:spcPts val="0"/>
              </a:spcAft>
              <a:buSzPts val="1400"/>
              <a:buChar char="●"/>
            </a:pPr>
            <a:r>
              <a:rPr lang="en"/>
              <a:t>For this experiment, we stop the updation of weights (gradient = 0) in the self-supervised projection head.</a:t>
            </a:r>
            <a:endParaRPr/>
          </a:p>
          <a:p>
            <a:pPr indent="0" lvl="0" marL="0" rtl="0" algn="l">
              <a:spcBef>
                <a:spcPts val="1600"/>
              </a:spcBef>
              <a:spcAft>
                <a:spcPts val="0"/>
              </a:spcAft>
              <a:buNone/>
            </a:pPr>
            <a:r>
              <a:t/>
            </a:r>
            <a:endParaRPr/>
          </a:p>
          <a:p>
            <a:pPr indent="-317500" lvl="0" marL="457200" rtl="0" algn="l">
              <a:spcBef>
                <a:spcPts val="1600"/>
              </a:spcBef>
              <a:spcAft>
                <a:spcPts val="0"/>
              </a:spcAft>
              <a:buSzPts val="1400"/>
              <a:buChar char="●"/>
            </a:pPr>
            <a:r>
              <a:t/>
            </a:r>
            <a:endParaRPr/>
          </a:p>
        </p:txBody>
      </p:sp>
      <p:sp>
        <p:nvSpPr>
          <p:cNvPr id="175" name="Google Shape;175;p29"/>
          <p:cNvSpPr txBox="1"/>
          <p:nvPr>
            <p:ph idx="2" type="body"/>
          </p:nvPr>
        </p:nvSpPr>
        <p:spPr>
          <a:xfrm>
            <a:off x="3591375" y="351175"/>
            <a:ext cx="5241000" cy="421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6" name="Google Shape;176;p29"/>
          <p:cNvPicPr preferRelativeResize="0"/>
          <p:nvPr/>
        </p:nvPicPr>
        <p:blipFill>
          <a:blip r:embed="rId3">
            <a:alphaModFix/>
          </a:blip>
          <a:stretch>
            <a:fillRect/>
          </a:stretch>
        </p:blipFill>
        <p:spPr>
          <a:xfrm>
            <a:off x="500925" y="2367148"/>
            <a:ext cx="2799150" cy="1688725"/>
          </a:xfrm>
          <a:prstGeom prst="rect">
            <a:avLst/>
          </a:prstGeom>
          <a:noFill/>
          <a:ln>
            <a:noFill/>
          </a:ln>
        </p:spPr>
      </p:pic>
      <p:pic>
        <p:nvPicPr>
          <p:cNvPr id="177" name="Google Shape;177;p29"/>
          <p:cNvPicPr preferRelativeResize="0"/>
          <p:nvPr/>
        </p:nvPicPr>
        <p:blipFill>
          <a:blip r:embed="rId4">
            <a:alphaModFix/>
          </a:blip>
          <a:stretch>
            <a:fillRect/>
          </a:stretch>
        </p:blipFill>
        <p:spPr>
          <a:xfrm>
            <a:off x="3591375" y="577800"/>
            <a:ext cx="5410374" cy="1421525"/>
          </a:xfrm>
          <a:prstGeom prst="rect">
            <a:avLst/>
          </a:prstGeom>
          <a:noFill/>
          <a:ln>
            <a:noFill/>
          </a:ln>
        </p:spPr>
      </p:pic>
      <p:pic>
        <p:nvPicPr>
          <p:cNvPr id="178" name="Google Shape;178;p29"/>
          <p:cNvPicPr preferRelativeResize="0"/>
          <p:nvPr/>
        </p:nvPicPr>
        <p:blipFill>
          <a:blip r:embed="rId5">
            <a:alphaModFix/>
          </a:blip>
          <a:stretch>
            <a:fillRect/>
          </a:stretch>
        </p:blipFill>
        <p:spPr>
          <a:xfrm>
            <a:off x="3506688" y="2634350"/>
            <a:ext cx="5410374" cy="142152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idx="1" type="body"/>
          </p:nvPr>
        </p:nvSpPr>
        <p:spPr>
          <a:xfrm>
            <a:off x="311700" y="430525"/>
            <a:ext cx="8520600" cy="4138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As we can see, even after stopping updation of weights in the self-supervised projection heads, the loss and accuracy graphs keep up the general trend, thus indicating that the model continues to learn, though there is a drop in overall model performance as observed.</a:t>
            </a:r>
            <a:endParaRPr/>
          </a:p>
          <a:p>
            <a:pPr indent="0" lvl="0" marL="0" rtl="0" algn="l">
              <a:spcBef>
                <a:spcPts val="1600"/>
              </a:spcBef>
              <a:spcAft>
                <a:spcPts val="0"/>
              </a:spcAft>
              <a:buNone/>
            </a:pPr>
            <a:r>
              <a:t/>
            </a:r>
            <a:endParaRPr/>
          </a:p>
          <a:p>
            <a:pPr indent="-317500" lvl="0" marL="457200" rtl="0" algn="l">
              <a:spcBef>
                <a:spcPts val="1600"/>
              </a:spcBef>
              <a:spcAft>
                <a:spcPts val="0"/>
              </a:spcAft>
              <a:buSzPts val="1400"/>
              <a:buChar char="●"/>
            </a:pPr>
            <a:r>
              <a:rPr lang="en"/>
              <a:t>RobMix gives the best performance with when the weights offered to </a:t>
            </a:r>
            <a:r>
              <a:rPr lang="en" sz="1800"/>
              <a:t>L</a:t>
            </a:r>
            <a:r>
              <a:rPr baseline="-25000" lang="en" sz="1800"/>
              <a:t>semi-supervised </a:t>
            </a:r>
            <a:r>
              <a:rPr lang="en" sz="1800"/>
              <a:t> </a:t>
            </a:r>
            <a:r>
              <a:rPr lang="en"/>
              <a:t>and </a:t>
            </a:r>
            <a:r>
              <a:rPr lang="en" sz="1800"/>
              <a:t>L</a:t>
            </a:r>
            <a:r>
              <a:rPr baseline="-25000" lang="en" sz="1800"/>
              <a:t>self-supervised   </a:t>
            </a:r>
            <a:r>
              <a:rPr lang="en"/>
              <a:t>are at a difference of 10 ( </a:t>
            </a:r>
            <a:r>
              <a:rPr baseline="-25000" lang="en"/>
              <a:t>ٖ </a:t>
            </a:r>
            <a:r>
              <a:rPr lang="en"/>
              <a:t>λ = 0.1)</a:t>
            </a:r>
            <a:r>
              <a:rPr baseline="-25000" lang="en"/>
              <a:t> </a:t>
            </a:r>
            <a:endParaRPr baseline="-25000"/>
          </a:p>
          <a:p>
            <a:pPr indent="0" lvl="0" marL="0" rtl="0" algn="l">
              <a:spcBef>
                <a:spcPts val="1600"/>
              </a:spcBef>
              <a:spcAft>
                <a:spcPts val="1600"/>
              </a:spcAft>
              <a:buNone/>
            </a:pPr>
            <a:r>
              <a:rPr baseline="-25000" lang="en"/>
              <a:t>                                                       </a:t>
            </a:r>
            <a:r>
              <a:rPr baseline="-25000" lang="en" sz="1800"/>
              <a:t>                      </a:t>
            </a:r>
            <a:endParaRPr/>
          </a:p>
        </p:txBody>
      </p:sp>
      <p:sp>
        <p:nvSpPr>
          <p:cNvPr id="184" name="Google Shape;184;p30"/>
          <p:cNvSpPr txBox="1"/>
          <p:nvPr>
            <p:ph idx="2" type="body"/>
          </p:nvPr>
        </p:nvSpPr>
        <p:spPr>
          <a:xfrm flipH="1" rot="10800000">
            <a:off x="8456275" y="4511457"/>
            <a:ext cx="375900" cy="12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idx="1" type="body"/>
          </p:nvPr>
        </p:nvSpPr>
        <p:spPr>
          <a:xfrm>
            <a:off x="311700" y="349375"/>
            <a:ext cx="3308100" cy="42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 Changing Gradient</a:t>
            </a:r>
            <a:endParaRPr b="1"/>
          </a:p>
          <a:p>
            <a:pPr indent="-317500" lvl="0" marL="457200" rtl="0" algn="l">
              <a:spcBef>
                <a:spcPts val="1600"/>
              </a:spcBef>
              <a:spcAft>
                <a:spcPts val="0"/>
              </a:spcAft>
              <a:buSzPts val="1400"/>
              <a:buChar char="●"/>
            </a:pPr>
            <a:r>
              <a:rPr lang="en"/>
              <a:t>For this experiment, we modify the gradient of self-supervised projection head.</a:t>
            </a:r>
            <a:endParaRPr/>
          </a:p>
        </p:txBody>
      </p:sp>
      <p:sp>
        <p:nvSpPr>
          <p:cNvPr id="190" name="Google Shape;190;p31"/>
          <p:cNvSpPr txBox="1"/>
          <p:nvPr>
            <p:ph idx="2" type="body"/>
          </p:nvPr>
        </p:nvSpPr>
        <p:spPr>
          <a:xfrm>
            <a:off x="3619850" y="349375"/>
            <a:ext cx="5212500" cy="421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1" name="Google Shape;191;p31"/>
          <p:cNvPicPr preferRelativeResize="0"/>
          <p:nvPr/>
        </p:nvPicPr>
        <p:blipFill>
          <a:blip r:embed="rId3">
            <a:alphaModFix/>
          </a:blip>
          <a:stretch>
            <a:fillRect/>
          </a:stretch>
        </p:blipFill>
        <p:spPr>
          <a:xfrm>
            <a:off x="565925" y="1899638"/>
            <a:ext cx="2838650" cy="1344225"/>
          </a:xfrm>
          <a:prstGeom prst="rect">
            <a:avLst/>
          </a:prstGeom>
          <a:noFill/>
          <a:ln>
            <a:noFill/>
          </a:ln>
        </p:spPr>
      </p:pic>
      <p:pic>
        <p:nvPicPr>
          <p:cNvPr id="192" name="Google Shape;192;p31"/>
          <p:cNvPicPr preferRelativeResize="0"/>
          <p:nvPr/>
        </p:nvPicPr>
        <p:blipFill>
          <a:blip r:embed="rId4">
            <a:alphaModFix/>
          </a:blip>
          <a:stretch>
            <a:fillRect/>
          </a:stretch>
        </p:blipFill>
        <p:spPr>
          <a:xfrm>
            <a:off x="3619837" y="517925"/>
            <a:ext cx="5212500" cy="1381734"/>
          </a:xfrm>
          <a:prstGeom prst="rect">
            <a:avLst/>
          </a:prstGeom>
          <a:noFill/>
          <a:ln>
            <a:noFill/>
          </a:ln>
        </p:spPr>
      </p:pic>
      <p:pic>
        <p:nvPicPr>
          <p:cNvPr id="193" name="Google Shape;193;p31"/>
          <p:cNvPicPr preferRelativeResize="0"/>
          <p:nvPr/>
        </p:nvPicPr>
        <p:blipFill>
          <a:blip r:embed="rId5">
            <a:alphaModFix/>
          </a:blip>
          <a:stretch>
            <a:fillRect/>
          </a:stretch>
        </p:blipFill>
        <p:spPr>
          <a:xfrm>
            <a:off x="3690625" y="2747575"/>
            <a:ext cx="5070974" cy="1344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6" name="Google Shape;66;p14"/>
          <p:cNvSpPr txBox="1"/>
          <p:nvPr>
            <p:ph idx="1" type="body"/>
          </p:nvPr>
        </p:nvSpPr>
        <p:spPr>
          <a:xfrm>
            <a:off x="311700" y="1171675"/>
            <a:ext cx="8457300" cy="36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What is label noise ?</a:t>
            </a:r>
            <a:r>
              <a:rPr lang="en" sz="1900"/>
              <a:t> : </a:t>
            </a:r>
            <a:endParaRPr sz="1900"/>
          </a:p>
          <a:p>
            <a:pPr indent="-330200" lvl="0" marL="457200" rtl="0" algn="l">
              <a:spcBef>
                <a:spcPts val="1600"/>
              </a:spcBef>
              <a:spcAft>
                <a:spcPts val="0"/>
              </a:spcAft>
              <a:buSzPts val="1600"/>
              <a:buChar char="●"/>
            </a:pPr>
            <a:r>
              <a:rPr lang="en" sz="1600"/>
              <a:t>These are Observed labels that are classified incorrectly. </a:t>
            </a:r>
            <a:endParaRPr sz="1600"/>
          </a:p>
          <a:p>
            <a:pPr indent="0" lvl="0" marL="457200" rtl="0" algn="l">
              <a:spcBef>
                <a:spcPts val="1600"/>
              </a:spcBef>
              <a:spcAft>
                <a:spcPts val="0"/>
              </a:spcAft>
              <a:buNone/>
            </a:pPr>
            <a:r>
              <a:t/>
            </a:r>
            <a:endParaRPr sz="1600"/>
          </a:p>
          <a:p>
            <a:pPr indent="-330200" lvl="0" marL="457200" rtl="0" algn="l">
              <a:spcBef>
                <a:spcPts val="1600"/>
              </a:spcBef>
              <a:spcAft>
                <a:spcPts val="0"/>
              </a:spcAft>
              <a:buSzPts val="1600"/>
              <a:buChar char="●"/>
            </a:pPr>
            <a:r>
              <a:rPr lang="en" sz="1600"/>
              <a:t>The labelled data provided to models is usually done by human annotators working on unlabelled data. </a:t>
            </a:r>
            <a:endParaRPr sz="1600"/>
          </a:p>
          <a:p>
            <a:pPr indent="0" lvl="0" marL="457200" rtl="0" algn="l">
              <a:spcBef>
                <a:spcPts val="1600"/>
              </a:spcBef>
              <a:spcAft>
                <a:spcPts val="0"/>
              </a:spcAft>
              <a:buNone/>
            </a:pPr>
            <a:r>
              <a:t/>
            </a:r>
            <a:endParaRPr sz="1600"/>
          </a:p>
          <a:p>
            <a:pPr indent="-330200" lvl="0" marL="457200" rtl="0" algn="l">
              <a:spcBef>
                <a:spcPts val="1600"/>
              </a:spcBef>
              <a:spcAft>
                <a:spcPts val="0"/>
              </a:spcAft>
              <a:buSzPts val="1600"/>
              <a:buChar char="●"/>
            </a:pPr>
            <a:r>
              <a:rPr lang="en" sz="1600"/>
              <a:t>Thus, label noise is taken into factor as the annotation/classification errors in the labelled training data provided to a model.</a:t>
            </a:r>
            <a:endParaRPr sz="1600"/>
          </a:p>
          <a:p>
            <a:pPr indent="0" lvl="0" marL="0" rtl="0" algn="l">
              <a:spcBef>
                <a:spcPts val="1600"/>
              </a:spcBef>
              <a:spcAft>
                <a:spcPts val="1600"/>
              </a:spcAft>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idx="1" type="body"/>
          </p:nvPr>
        </p:nvSpPr>
        <p:spPr>
          <a:xfrm>
            <a:off x="311700" y="388200"/>
            <a:ext cx="8520600" cy="418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As also can be seen previously, </a:t>
            </a:r>
            <a:r>
              <a:rPr lang="en"/>
              <a:t>( </a:t>
            </a:r>
            <a:r>
              <a:rPr baseline="-25000" lang="en"/>
              <a:t>ٖ</a:t>
            </a:r>
            <a:r>
              <a:rPr lang="en"/>
              <a:t>λ = 10) gives the best model performance, while</a:t>
            </a:r>
            <a:endParaRPr/>
          </a:p>
          <a:p>
            <a:pPr indent="0" lvl="0" marL="457200" rtl="0" algn="l">
              <a:spcBef>
                <a:spcPts val="1600"/>
              </a:spcBef>
              <a:spcAft>
                <a:spcPts val="0"/>
              </a:spcAft>
              <a:buNone/>
            </a:pPr>
            <a:r>
              <a:t/>
            </a:r>
            <a:endParaRPr/>
          </a:p>
          <a:p>
            <a:pPr indent="-317500" lvl="0" marL="457200" rtl="0" algn="l">
              <a:spcBef>
                <a:spcPts val="1600"/>
              </a:spcBef>
              <a:spcAft>
                <a:spcPts val="0"/>
              </a:spcAft>
              <a:buSzPts val="1400"/>
              <a:buChar char="●"/>
            </a:pPr>
            <a:r>
              <a:rPr lang="en"/>
              <a:t>The performance trend goes in the order </a:t>
            </a:r>
            <a:r>
              <a:rPr lang="en"/>
              <a:t> λ =10 &gt; </a:t>
            </a:r>
            <a:r>
              <a:rPr lang="en"/>
              <a:t>λ =0.001 &gt; λ =0.01 &gt; λ =0.1</a:t>
            </a:r>
            <a:endParaRPr/>
          </a:p>
        </p:txBody>
      </p:sp>
      <p:sp>
        <p:nvSpPr>
          <p:cNvPr id="199" name="Google Shape;199;p32"/>
          <p:cNvSpPr txBox="1"/>
          <p:nvPr>
            <p:ph idx="2" type="body"/>
          </p:nvPr>
        </p:nvSpPr>
        <p:spPr>
          <a:xfrm flipH="1">
            <a:off x="8832450" y="388100"/>
            <a:ext cx="105600" cy="418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idx="1" type="body"/>
          </p:nvPr>
        </p:nvSpPr>
        <p:spPr>
          <a:xfrm>
            <a:off x="311700" y="252325"/>
            <a:ext cx="3288900" cy="43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 Optimiser update</a:t>
            </a:r>
            <a:endParaRPr b="1"/>
          </a:p>
          <a:p>
            <a:pPr indent="-317500" lvl="0" marL="457200" rtl="0" algn="l">
              <a:spcBef>
                <a:spcPts val="1600"/>
              </a:spcBef>
              <a:spcAft>
                <a:spcPts val="0"/>
              </a:spcAft>
              <a:buSzPts val="1400"/>
              <a:buChar char="●"/>
            </a:pPr>
            <a:r>
              <a:rPr lang="en"/>
              <a:t>For this experiment, we update the optimizers for both projection heads.</a:t>
            </a:r>
            <a:endParaRPr/>
          </a:p>
          <a:p>
            <a:pPr indent="0" lvl="0" marL="457200" rtl="0" algn="l">
              <a:spcBef>
                <a:spcPts val="1600"/>
              </a:spcBef>
              <a:spcAft>
                <a:spcPts val="0"/>
              </a:spcAft>
              <a:buNone/>
            </a:pPr>
            <a:r>
              <a:t/>
            </a:r>
            <a:endParaRPr b="1"/>
          </a:p>
          <a:p>
            <a:pPr indent="-317500" lvl="0" marL="457200" rtl="0" algn="l">
              <a:spcBef>
                <a:spcPts val="1600"/>
              </a:spcBef>
              <a:spcAft>
                <a:spcPts val="0"/>
              </a:spcAft>
              <a:buSzPts val="1400"/>
              <a:buChar char="●"/>
            </a:pPr>
            <a:r>
              <a:rPr b="1" lang="en"/>
              <a:t> </a:t>
            </a:r>
            <a:r>
              <a:rPr lang="en"/>
              <a:t>The following experiments have been done on a 250-label dataset with 40% added label noise</a:t>
            </a:r>
            <a:endParaRPr/>
          </a:p>
          <a:p>
            <a:pPr indent="0" lvl="0" marL="457200" rtl="0" algn="l">
              <a:spcBef>
                <a:spcPts val="1600"/>
              </a:spcBef>
              <a:spcAft>
                <a:spcPts val="1600"/>
              </a:spcAft>
              <a:buNone/>
            </a:pPr>
            <a:r>
              <a:t/>
            </a:r>
            <a:endParaRPr b="1"/>
          </a:p>
        </p:txBody>
      </p:sp>
      <p:sp>
        <p:nvSpPr>
          <p:cNvPr id="205" name="Google Shape;205;p33"/>
          <p:cNvSpPr txBox="1"/>
          <p:nvPr>
            <p:ph idx="2" type="body"/>
          </p:nvPr>
        </p:nvSpPr>
        <p:spPr>
          <a:xfrm>
            <a:off x="4017750" y="252175"/>
            <a:ext cx="4814700" cy="431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6" name="Google Shape;206;p33"/>
          <p:cNvPicPr preferRelativeResize="0"/>
          <p:nvPr/>
        </p:nvPicPr>
        <p:blipFill>
          <a:blip r:embed="rId3">
            <a:alphaModFix/>
          </a:blip>
          <a:stretch>
            <a:fillRect/>
          </a:stretch>
        </p:blipFill>
        <p:spPr>
          <a:xfrm>
            <a:off x="311688" y="3347950"/>
            <a:ext cx="3571875" cy="1009650"/>
          </a:xfrm>
          <a:prstGeom prst="rect">
            <a:avLst/>
          </a:prstGeom>
          <a:noFill/>
          <a:ln>
            <a:noFill/>
          </a:ln>
        </p:spPr>
      </p:pic>
      <p:pic>
        <p:nvPicPr>
          <p:cNvPr id="207" name="Google Shape;207;p33"/>
          <p:cNvPicPr preferRelativeResize="0"/>
          <p:nvPr/>
        </p:nvPicPr>
        <p:blipFill>
          <a:blip r:embed="rId4">
            <a:alphaModFix/>
          </a:blip>
          <a:stretch>
            <a:fillRect/>
          </a:stretch>
        </p:blipFill>
        <p:spPr>
          <a:xfrm>
            <a:off x="4017750" y="340975"/>
            <a:ext cx="5126250" cy="1630707"/>
          </a:xfrm>
          <a:prstGeom prst="rect">
            <a:avLst/>
          </a:prstGeom>
          <a:noFill/>
          <a:ln>
            <a:noFill/>
          </a:ln>
        </p:spPr>
      </p:pic>
      <p:pic>
        <p:nvPicPr>
          <p:cNvPr id="208" name="Google Shape;208;p33"/>
          <p:cNvPicPr preferRelativeResize="0"/>
          <p:nvPr/>
        </p:nvPicPr>
        <p:blipFill>
          <a:blip r:embed="rId5">
            <a:alphaModFix/>
          </a:blip>
          <a:stretch>
            <a:fillRect/>
          </a:stretch>
        </p:blipFill>
        <p:spPr>
          <a:xfrm>
            <a:off x="4017750" y="2696350"/>
            <a:ext cx="5222224" cy="1661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idx="1" type="body"/>
          </p:nvPr>
        </p:nvSpPr>
        <p:spPr>
          <a:xfrm>
            <a:off x="311700" y="368775"/>
            <a:ext cx="8520600" cy="4200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model performs slightly better overall when both the optimizers get updated.Updating the optimizers of both heads can potentially improve the performance of the overall architecture because it allows each head to adapt to its specific task or subproblem more effectively. This can also be inferred from the loss and accuracy plots.</a:t>
            </a:r>
            <a:endParaRPr/>
          </a:p>
        </p:txBody>
      </p:sp>
      <p:sp>
        <p:nvSpPr>
          <p:cNvPr id="214" name="Google Shape;214;p34"/>
          <p:cNvSpPr txBox="1"/>
          <p:nvPr>
            <p:ph idx="2" type="body"/>
          </p:nvPr>
        </p:nvSpPr>
        <p:spPr>
          <a:xfrm flipH="1">
            <a:off x="9860468" y="4568775"/>
            <a:ext cx="14700" cy="132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idx="1" type="body"/>
          </p:nvPr>
        </p:nvSpPr>
        <p:spPr>
          <a:xfrm>
            <a:off x="311700" y="320250"/>
            <a:ext cx="2900700" cy="42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 Ablation Analysis</a:t>
            </a:r>
            <a:endParaRPr b="1"/>
          </a:p>
          <a:p>
            <a:pPr indent="0" lvl="0" marL="0" rtl="0" algn="l">
              <a:spcBef>
                <a:spcPts val="1600"/>
              </a:spcBef>
              <a:spcAft>
                <a:spcPts val="0"/>
              </a:spcAft>
              <a:buNone/>
            </a:pPr>
            <a:r>
              <a:t/>
            </a:r>
            <a:endParaRPr b="1"/>
          </a:p>
          <a:p>
            <a:pPr indent="-317500" lvl="0" marL="457200" rtl="0" algn="l">
              <a:spcBef>
                <a:spcPts val="1600"/>
              </a:spcBef>
              <a:spcAft>
                <a:spcPts val="0"/>
              </a:spcAft>
              <a:buSzPts val="1400"/>
              <a:buChar char="●"/>
            </a:pPr>
            <a:r>
              <a:rPr lang="en"/>
              <a:t>For this experiment, we update the optimizers for both projection heads. The following experiments have been done on a 250-label dataset with 40% added label noise</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b="1"/>
          </a:p>
        </p:txBody>
      </p:sp>
      <p:sp>
        <p:nvSpPr>
          <p:cNvPr id="220" name="Google Shape;220;p35"/>
          <p:cNvSpPr txBox="1"/>
          <p:nvPr>
            <p:ph idx="2" type="body"/>
          </p:nvPr>
        </p:nvSpPr>
        <p:spPr>
          <a:xfrm>
            <a:off x="3755725" y="320275"/>
            <a:ext cx="5076600" cy="424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1" name="Google Shape;221;p35"/>
          <p:cNvPicPr preferRelativeResize="0"/>
          <p:nvPr/>
        </p:nvPicPr>
        <p:blipFill rotWithShape="1">
          <a:blip r:embed="rId3">
            <a:alphaModFix/>
          </a:blip>
          <a:srcRect b="0" l="0" r="0" t="0"/>
          <a:stretch/>
        </p:blipFill>
        <p:spPr>
          <a:xfrm>
            <a:off x="4922688" y="685138"/>
            <a:ext cx="2742675" cy="3518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idx="1" type="body"/>
          </p:nvPr>
        </p:nvSpPr>
        <p:spPr>
          <a:xfrm>
            <a:off x="311700" y="368775"/>
            <a:ext cx="3999900" cy="420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27" name="Google Shape;227;p36"/>
          <p:cNvSpPr txBox="1"/>
          <p:nvPr>
            <p:ph idx="2" type="body"/>
          </p:nvPr>
        </p:nvSpPr>
        <p:spPr>
          <a:xfrm>
            <a:off x="4832400" y="368875"/>
            <a:ext cx="3999900" cy="420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8" name="Google Shape;228;p36"/>
          <p:cNvPicPr preferRelativeResize="0"/>
          <p:nvPr/>
        </p:nvPicPr>
        <p:blipFill>
          <a:blip r:embed="rId3">
            <a:alphaModFix/>
          </a:blip>
          <a:stretch>
            <a:fillRect/>
          </a:stretch>
        </p:blipFill>
        <p:spPr>
          <a:xfrm>
            <a:off x="1504250" y="278525"/>
            <a:ext cx="6531322" cy="2104350"/>
          </a:xfrm>
          <a:prstGeom prst="rect">
            <a:avLst/>
          </a:prstGeom>
          <a:noFill/>
          <a:ln>
            <a:noFill/>
          </a:ln>
        </p:spPr>
      </p:pic>
      <p:pic>
        <p:nvPicPr>
          <p:cNvPr id="229" name="Google Shape;229;p36"/>
          <p:cNvPicPr preferRelativeResize="0"/>
          <p:nvPr/>
        </p:nvPicPr>
        <p:blipFill>
          <a:blip r:embed="rId4">
            <a:alphaModFix/>
          </a:blip>
          <a:stretch>
            <a:fillRect/>
          </a:stretch>
        </p:blipFill>
        <p:spPr>
          <a:xfrm>
            <a:off x="1572175" y="2464425"/>
            <a:ext cx="6531275" cy="2104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7"/>
          <p:cNvSpPr txBox="1"/>
          <p:nvPr>
            <p:ph idx="1" type="body"/>
          </p:nvPr>
        </p:nvSpPr>
        <p:spPr>
          <a:xfrm>
            <a:off x="311700" y="1171675"/>
            <a:ext cx="84807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As we can see, changing the gradients of the model drastically effects model performance, while the other </a:t>
            </a:r>
            <a:r>
              <a:rPr lang="en"/>
              <a:t>parameters,</a:t>
            </a:r>
            <a:r>
              <a:rPr lang="en"/>
              <a:t> more or less, give close enough results.</a:t>
            </a:r>
            <a:endParaRPr/>
          </a:p>
        </p:txBody>
      </p:sp>
      <p:sp>
        <p:nvSpPr>
          <p:cNvPr id="236" name="Google Shape;236;p37"/>
          <p:cNvSpPr txBox="1"/>
          <p:nvPr>
            <p:ph idx="2" type="body"/>
          </p:nvPr>
        </p:nvSpPr>
        <p:spPr>
          <a:xfrm>
            <a:off x="8792400" y="1171675"/>
            <a:ext cx="3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311700" y="1914350"/>
            <a:ext cx="8520600" cy="72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THANK YOU</a:t>
            </a:r>
            <a:endParaRPr sz="4800"/>
          </a:p>
        </p:txBody>
      </p:sp>
      <p:sp>
        <p:nvSpPr>
          <p:cNvPr id="242" name="Google Shape;242;p38"/>
          <p:cNvSpPr txBox="1"/>
          <p:nvPr/>
        </p:nvSpPr>
        <p:spPr>
          <a:xfrm>
            <a:off x="889850" y="3109575"/>
            <a:ext cx="7236000" cy="1588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2100">
                <a:solidFill>
                  <a:schemeClr val="dk1"/>
                </a:solidFill>
                <a:latin typeface="Old Standard TT"/>
                <a:ea typeface="Old Standard TT"/>
                <a:cs typeface="Old Standard TT"/>
                <a:sym typeface="Old Standard TT"/>
              </a:rPr>
              <a:t>Contribution</a:t>
            </a:r>
            <a:endParaRPr sz="2100">
              <a:solidFill>
                <a:schemeClr val="dk1"/>
              </a:solidFill>
              <a:latin typeface="Old Standard TT"/>
              <a:ea typeface="Old Standard TT"/>
              <a:cs typeface="Old Standard TT"/>
              <a:sym typeface="Old Standard TT"/>
            </a:endParaRPr>
          </a:p>
          <a:p>
            <a:pPr indent="0" lvl="0" marL="457200" rtl="0" algn="l">
              <a:spcBef>
                <a:spcPts val="0"/>
              </a:spcBef>
              <a:spcAft>
                <a:spcPts val="0"/>
              </a:spcAft>
              <a:buNone/>
            </a:pPr>
            <a:r>
              <a:t/>
            </a:r>
            <a:endParaRPr sz="2400">
              <a:solidFill>
                <a:schemeClr val="dk1"/>
              </a:solidFill>
              <a:latin typeface="Old Standard TT"/>
              <a:ea typeface="Old Standard TT"/>
              <a:cs typeface="Old Standard TT"/>
              <a:sym typeface="Old Standard TT"/>
            </a:endParaRPr>
          </a:p>
          <a:p>
            <a:pPr indent="-317500" lvl="0" marL="457200" rtl="0" algn="l">
              <a:lnSpc>
                <a:spcPct val="115000"/>
              </a:lnSpc>
              <a:spcBef>
                <a:spcPts val="0"/>
              </a:spcBef>
              <a:spcAft>
                <a:spcPts val="0"/>
              </a:spcAft>
              <a:buClr>
                <a:schemeClr val="dk1"/>
              </a:buClr>
              <a:buSzPts val="1400"/>
              <a:buFont typeface="Old Standard TT"/>
              <a:buChar char="●"/>
            </a:pPr>
            <a:r>
              <a:rPr b="1" lang="en">
                <a:solidFill>
                  <a:schemeClr val="dk1"/>
                </a:solidFill>
                <a:latin typeface="Old Standard TT"/>
                <a:ea typeface="Old Standard TT"/>
                <a:cs typeface="Old Standard TT"/>
                <a:sym typeface="Old Standard TT"/>
              </a:rPr>
              <a:t>Aman/Mann</a:t>
            </a:r>
            <a:r>
              <a:rPr lang="en">
                <a:solidFill>
                  <a:schemeClr val="dk1"/>
                </a:solidFill>
                <a:latin typeface="Old Standard TT"/>
                <a:ea typeface="Old Standard TT"/>
                <a:cs typeface="Old Standard TT"/>
                <a:sym typeface="Old Standard TT"/>
              </a:rPr>
              <a:t>: Reproduction of results with added label noise, pseudocode and modifications</a:t>
            </a:r>
            <a:endParaRPr>
              <a:solidFill>
                <a:schemeClr val="dk1"/>
              </a:solidFill>
              <a:latin typeface="Old Standard TT"/>
              <a:ea typeface="Old Standard TT"/>
              <a:cs typeface="Old Standard TT"/>
              <a:sym typeface="Old Standard TT"/>
            </a:endParaRPr>
          </a:p>
          <a:p>
            <a:pPr indent="-317500" lvl="0" marL="457200" rtl="0" algn="l">
              <a:lnSpc>
                <a:spcPct val="115000"/>
              </a:lnSpc>
              <a:spcBef>
                <a:spcPts val="0"/>
              </a:spcBef>
              <a:spcAft>
                <a:spcPts val="0"/>
              </a:spcAft>
              <a:buClr>
                <a:schemeClr val="dk1"/>
              </a:buClr>
              <a:buSzPts val="1400"/>
              <a:buFont typeface="Old Standard TT"/>
              <a:buChar char="●"/>
            </a:pPr>
            <a:r>
              <a:rPr b="1" lang="en">
                <a:solidFill>
                  <a:schemeClr val="dk1"/>
                </a:solidFill>
                <a:latin typeface="Old Standard TT"/>
                <a:ea typeface="Old Standard TT"/>
                <a:cs typeface="Old Standard TT"/>
                <a:sym typeface="Old Standard TT"/>
              </a:rPr>
              <a:t>Abhigyan</a:t>
            </a:r>
            <a:r>
              <a:rPr lang="en">
                <a:solidFill>
                  <a:schemeClr val="dk1"/>
                </a:solidFill>
                <a:latin typeface="Old Standard TT"/>
                <a:ea typeface="Old Standard TT"/>
                <a:cs typeface="Old Standard TT"/>
                <a:sym typeface="Old Standard TT"/>
              </a:rPr>
              <a:t>: Presentation, Analysis of result, pseudocode and modifications</a:t>
            </a:r>
            <a:endParaRPr>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311700" y="305900"/>
            <a:ext cx="8520600" cy="426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Label noise in Semi-supervised Methods</a:t>
            </a:r>
            <a:r>
              <a:rPr b="1" lang="en" sz="2000"/>
              <a:t>:</a:t>
            </a:r>
            <a:endParaRPr b="1" sz="2000"/>
          </a:p>
          <a:p>
            <a:pPr indent="0" lvl="0" marL="0" rtl="0" algn="l">
              <a:spcBef>
                <a:spcPts val="1600"/>
              </a:spcBef>
              <a:spcAft>
                <a:spcPts val="0"/>
              </a:spcAft>
              <a:buClr>
                <a:schemeClr val="dk1"/>
              </a:buClr>
              <a:buSzPts val="1100"/>
              <a:buFont typeface="Arial"/>
              <a:buNone/>
            </a:pPr>
            <a:r>
              <a:t/>
            </a:r>
            <a:endParaRPr b="1" sz="2000"/>
          </a:p>
          <a:p>
            <a:pPr indent="-355600" lvl="0" marL="457200" rtl="0" algn="l">
              <a:spcBef>
                <a:spcPts val="1600"/>
              </a:spcBef>
              <a:spcAft>
                <a:spcPts val="0"/>
              </a:spcAft>
              <a:buSzPts val="2000"/>
              <a:buChar char="●"/>
            </a:pPr>
            <a:r>
              <a:rPr lang="en" sz="2000"/>
              <a:t>A majority of SSL methods rely heavily on treating high confidence predictions as pseudo-labels. These methods also introduce a separate model generated label noise</a:t>
            </a:r>
            <a:endParaRPr sz="2000"/>
          </a:p>
          <a:p>
            <a:pPr indent="0" lvl="0" marL="457200" rtl="0" algn="l">
              <a:spcBef>
                <a:spcPts val="1600"/>
              </a:spcBef>
              <a:spcAft>
                <a:spcPts val="0"/>
              </a:spcAft>
              <a:buNone/>
            </a:pPr>
            <a:r>
              <a:t/>
            </a:r>
            <a:endParaRPr sz="2000"/>
          </a:p>
          <a:p>
            <a:pPr indent="-355600" lvl="0" marL="457200" rtl="0" algn="l">
              <a:spcBef>
                <a:spcPts val="1600"/>
              </a:spcBef>
              <a:spcAft>
                <a:spcPts val="0"/>
              </a:spcAft>
              <a:buSzPts val="2000"/>
              <a:buChar char="●"/>
            </a:pPr>
            <a:r>
              <a:rPr lang="en" sz="2000"/>
              <a:t>When such methods are applied on data with existing label noise, the accuracy of the model drops drastically as the the label noise in the data increases exponentially with every epoch.</a:t>
            </a:r>
            <a:endParaRPr sz="2000"/>
          </a:p>
          <a:p>
            <a:pPr indent="0" lvl="0" marL="0" rtl="0" algn="l">
              <a:spcBef>
                <a:spcPts val="1600"/>
              </a:spcBef>
              <a:spcAft>
                <a:spcPts val="1600"/>
              </a:spcAft>
              <a:buNone/>
            </a:pPr>
            <a:r>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Paper Implemented : MixMatch</a:t>
            </a:r>
            <a:endParaRPr/>
          </a:p>
        </p:txBody>
      </p:sp>
      <p:sp>
        <p:nvSpPr>
          <p:cNvPr id="77" name="Google Shape;77;p16"/>
          <p:cNvSpPr txBox="1"/>
          <p:nvPr>
            <p:ph idx="1" type="body"/>
          </p:nvPr>
        </p:nvSpPr>
        <p:spPr>
          <a:xfrm>
            <a:off x="311700" y="1171675"/>
            <a:ext cx="4161300" cy="3203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MixMatch is a popular SSL method It involves shuffling of the augmented labelled set with augmented unlabelled examples with their guessed labels and passing it through the same model with the original labelled and unlabelled set separately.</a:t>
            </a:r>
            <a:endParaRPr sz="1600"/>
          </a:p>
          <a:p>
            <a:pPr indent="-330200" lvl="0" marL="457200" rtl="0" algn="l">
              <a:spcBef>
                <a:spcPts val="0"/>
              </a:spcBef>
              <a:spcAft>
                <a:spcPts val="0"/>
              </a:spcAft>
              <a:buSzPts val="1600"/>
              <a:buChar char="●"/>
            </a:pPr>
            <a:r>
              <a:rPr lang="en" sz="1600"/>
              <a:t>Though we have chosen MixMatch because of its easy implementation, our approach can easily be extended to other popular SSL methods </a:t>
            </a:r>
            <a:endParaRPr sz="1600"/>
          </a:p>
        </p:txBody>
      </p:sp>
      <p:pic>
        <p:nvPicPr>
          <p:cNvPr id="78" name="Google Shape;78;p16"/>
          <p:cNvPicPr preferRelativeResize="0"/>
          <p:nvPr/>
        </p:nvPicPr>
        <p:blipFill>
          <a:blip r:embed="rId3">
            <a:alphaModFix/>
          </a:blip>
          <a:stretch>
            <a:fillRect/>
          </a:stretch>
        </p:blipFill>
        <p:spPr>
          <a:xfrm>
            <a:off x="4592725" y="1760250"/>
            <a:ext cx="4380976" cy="2540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Used : Cifar-10</a:t>
            </a:r>
            <a:endParaRPr/>
          </a:p>
        </p:txBody>
      </p:sp>
      <p:sp>
        <p:nvSpPr>
          <p:cNvPr id="84" name="Google Shape;84;p17"/>
          <p:cNvSpPr txBox="1"/>
          <p:nvPr>
            <p:ph idx="1" type="body"/>
          </p:nvPr>
        </p:nvSpPr>
        <p:spPr>
          <a:xfrm>
            <a:off x="311700" y="1171675"/>
            <a:ext cx="3999900" cy="3893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CIFAR-10 dataset consists of 60000 32x32 colour images in 10 classes, with 6000 images per class.</a:t>
            </a:r>
            <a:endParaRPr/>
          </a:p>
          <a:p>
            <a:pPr indent="0" lvl="0" marL="0" rtl="0" algn="l">
              <a:spcBef>
                <a:spcPts val="1600"/>
              </a:spcBef>
              <a:spcAft>
                <a:spcPts val="0"/>
              </a:spcAft>
              <a:buNone/>
            </a:pPr>
            <a:r>
              <a:t/>
            </a:r>
            <a:endParaRPr/>
          </a:p>
          <a:p>
            <a:pPr indent="-317500" lvl="0" marL="457200" rtl="0" algn="l">
              <a:spcBef>
                <a:spcPts val="1600"/>
              </a:spcBef>
              <a:spcAft>
                <a:spcPts val="0"/>
              </a:spcAft>
              <a:buSzPts val="1400"/>
              <a:buChar char="●"/>
            </a:pPr>
            <a:r>
              <a:rPr lang="en"/>
              <a:t>There are 50000 training images and 10000 test images.</a:t>
            </a:r>
            <a:endParaRPr/>
          </a:p>
          <a:p>
            <a:pPr indent="0" lvl="0" marL="0" rtl="0" algn="l">
              <a:spcBef>
                <a:spcPts val="1600"/>
              </a:spcBef>
              <a:spcAft>
                <a:spcPts val="0"/>
              </a:spcAft>
              <a:buNone/>
            </a:pPr>
            <a:r>
              <a:t/>
            </a:r>
            <a:endParaRPr/>
          </a:p>
          <a:p>
            <a:pPr indent="-317500" lvl="0" marL="457200" rtl="0" algn="l">
              <a:spcBef>
                <a:spcPts val="1600"/>
              </a:spcBef>
              <a:spcAft>
                <a:spcPts val="0"/>
              </a:spcAft>
              <a:buSzPts val="1400"/>
              <a:buChar char="●"/>
            </a:pPr>
            <a:r>
              <a:rPr lang="en"/>
              <a:t>The test batch contains exactly 1000 randomly-selected images from each class.</a:t>
            </a:r>
            <a:endParaRPr/>
          </a:p>
        </p:txBody>
      </p:sp>
      <p:sp>
        <p:nvSpPr>
          <p:cNvPr id="85" name="Google Shape;85;p17"/>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6" name="Google Shape;86;p17"/>
          <p:cNvPicPr preferRelativeResize="0"/>
          <p:nvPr/>
        </p:nvPicPr>
        <p:blipFill>
          <a:blip r:embed="rId3">
            <a:alphaModFix/>
          </a:blip>
          <a:stretch>
            <a:fillRect/>
          </a:stretch>
        </p:blipFill>
        <p:spPr>
          <a:xfrm>
            <a:off x="4832400" y="1171675"/>
            <a:ext cx="3999901" cy="27445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Method</a:t>
            </a:r>
            <a:endParaRPr sz="2600"/>
          </a:p>
        </p:txBody>
      </p:sp>
      <p:sp>
        <p:nvSpPr>
          <p:cNvPr id="92" name="Google Shape;92;p18"/>
          <p:cNvSpPr txBox="1"/>
          <p:nvPr>
            <p:ph idx="1" type="body"/>
          </p:nvPr>
        </p:nvSpPr>
        <p:spPr>
          <a:xfrm>
            <a:off x="311700" y="1087600"/>
            <a:ext cx="8520600" cy="39654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In our approach, we will be using Self-supervised learning techniques (SimCLR) to improve robustness against label noise in semi supervised framework (Mixmatch).</a:t>
            </a:r>
            <a:endParaRPr sz="1500"/>
          </a:p>
          <a:p>
            <a:pPr indent="0" lvl="0" marL="457200" rtl="0" algn="l">
              <a:lnSpc>
                <a:spcPct val="100000"/>
              </a:lnSpc>
              <a:spcBef>
                <a:spcPts val="1600"/>
              </a:spcBef>
              <a:spcAft>
                <a:spcPts val="0"/>
              </a:spcAft>
              <a:buNone/>
            </a:pPr>
            <a:r>
              <a:t/>
            </a:r>
            <a:endParaRPr sz="1500"/>
          </a:p>
          <a:p>
            <a:pPr indent="-323850" lvl="0" marL="457200" rtl="0" algn="l">
              <a:lnSpc>
                <a:spcPct val="100000"/>
              </a:lnSpc>
              <a:spcBef>
                <a:spcPts val="1600"/>
              </a:spcBef>
              <a:spcAft>
                <a:spcPts val="0"/>
              </a:spcAft>
              <a:buSzPts val="1500"/>
              <a:buChar char="●"/>
            </a:pPr>
            <a:r>
              <a:rPr lang="en" sz="1500"/>
              <a:t>There is study that shows self-supervision improving robustness against label noise. [SSR: An Efficient and Robust Framework for Learning with Unknown Label Noise].</a:t>
            </a:r>
            <a:endParaRPr sz="1500"/>
          </a:p>
          <a:p>
            <a:pPr indent="0" lvl="0" marL="457200" rtl="0" algn="l">
              <a:lnSpc>
                <a:spcPct val="100000"/>
              </a:lnSpc>
              <a:spcBef>
                <a:spcPts val="1600"/>
              </a:spcBef>
              <a:spcAft>
                <a:spcPts val="0"/>
              </a:spcAft>
              <a:buNone/>
            </a:pPr>
            <a:r>
              <a:t/>
            </a:r>
            <a:endParaRPr sz="1500"/>
          </a:p>
          <a:p>
            <a:pPr indent="-323850" lvl="0" marL="457200" rtl="0" algn="l">
              <a:lnSpc>
                <a:spcPct val="100000"/>
              </a:lnSpc>
              <a:spcBef>
                <a:spcPts val="1600"/>
              </a:spcBef>
              <a:spcAft>
                <a:spcPts val="0"/>
              </a:spcAft>
              <a:buSzPts val="1500"/>
              <a:buChar char="●"/>
            </a:pPr>
            <a:r>
              <a:rPr lang="en" sz="1500"/>
              <a:t>We start with a pretrained Resnet as our base model with two separate projection heads ( one for Self supervised training and one for semi-supervised training )</a:t>
            </a:r>
            <a:endParaRPr sz="1500"/>
          </a:p>
          <a:p>
            <a:pPr indent="0" lvl="0" marL="457200" rtl="0" algn="l">
              <a:lnSpc>
                <a:spcPct val="100000"/>
              </a:lnSpc>
              <a:spcBef>
                <a:spcPts val="1600"/>
              </a:spcBef>
              <a:spcAft>
                <a:spcPts val="0"/>
              </a:spcAft>
              <a:buNone/>
            </a:pPr>
            <a:r>
              <a:t/>
            </a:r>
            <a:endParaRPr sz="1500"/>
          </a:p>
          <a:p>
            <a:pPr indent="-311150" lvl="0" marL="457200" rtl="0" algn="l">
              <a:lnSpc>
                <a:spcPct val="100000"/>
              </a:lnSpc>
              <a:spcBef>
                <a:spcPts val="1600"/>
              </a:spcBef>
              <a:spcAft>
                <a:spcPts val="0"/>
              </a:spcAft>
              <a:buSzPts val="1300"/>
              <a:buChar char="●"/>
            </a:pPr>
            <a:r>
              <a:rPr lang="en" sz="1500"/>
              <a:t>For each epoch, we will first perform self-supervised training on the labelled and unlabelled training data and then pass it through the Mixmatch function for semi-supervised training. </a:t>
            </a:r>
            <a:endParaRPr sz="1300"/>
          </a:p>
          <a:p>
            <a:pPr indent="0" lvl="0" marL="457200" rtl="0" algn="l">
              <a:spcBef>
                <a:spcPts val="1600"/>
              </a:spcBef>
              <a:spcAft>
                <a:spcPts val="160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Efficiency with Meta-learning</a:t>
            </a:r>
            <a:endParaRPr/>
          </a:p>
        </p:txBody>
      </p:sp>
      <p:sp>
        <p:nvSpPr>
          <p:cNvPr id="98" name="Google Shape;98;p19"/>
          <p:cNvSpPr txBox="1"/>
          <p:nvPr>
            <p:ph idx="1" type="body"/>
          </p:nvPr>
        </p:nvSpPr>
        <p:spPr>
          <a:xfrm>
            <a:off x="311700" y="1171675"/>
            <a:ext cx="46053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600"/>
              <a:t>We can parallelize the self-supervised and semi-supervised training in each epoch by giving a meta-learning architecture to our model.</a:t>
            </a:r>
            <a:endParaRPr sz="1600"/>
          </a:p>
          <a:p>
            <a:pPr indent="-330200" lvl="0" marL="457200" rtl="0" algn="l">
              <a:spcBef>
                <a:spcPts val="0"/>
              </a:spcBef>
              <a:spcAft>
                <a:spcPts val="0"/>
              </a:spcAft>
              <a:buSzPts val="1600"/>
              <a:buChar char="●"/>
            </a:pPr>
            <a:r>
              <a:rPr lang="en" sz="1600"/>
              <a:t>As shown in the figure, this model architecture has a semi-supervised branch and a self-supervised branch.</a:t>
            </a:r>
            <a:endParaRPr sz="1600"/>
          </a:p>
          <a:p>
            <a:pPr indent="-330200" lvl="0" marL="457200" rtl="0" algn="l">
              <a:spcBef>
                <a:spcPts val="0"/>
              </a:spcBef>
              <a:spcAft>
                <a:spcPts val="0"/>
              </a:spcAft>
              <a:buSzPts val="1600"/>
              <a:buChar char="●"/>
            </a:pPr>
            <a:r>
              <a:rPr lang="en" sz="1600"/>
              <a:t>With this we can train with both techniques in a single go. The loss used in backpropagation will be a combined linear loss. </a:t>
            </a:r>
            <a:endParaRPr sz="1600"/>
          </a:p>
          <a:p>
            <a:pPr indent="0" lvl="0" marL="457200" rtl="0" algn="l">
              <a:spcBef>
                <a:spcPts val="1600"/>
              </a:spcBef>
              <a:spcAft>
                <a:spcPts val="1600"/>
              </a:spcAft>
              <a:buNone/>
            </a:pPr>
            <a:r>
              <a:rPr lang="en" sz="1800"/>
              <a:t>L</a:t>
            </a:r>
            <a:r>
              <a:rPr baseline="-25000" lang="en" sz="1800"/>
              <a:t>total</a:t>
            </a:r>
            <a:r>
              <a:rPr lang="en" sz="1800"/>
              <a:t>  =  L</a:t>
            </a:r>
            <a:r>
              <a:rPr baseline="-25000" lang="en" sz="1800"/>
              <a:t>semi-supervised </a:t>
            </a:r>
            <a:r>
              <a:rPr lang="en" sz="1800"/>
              <a:t> </a:t>
            </a:r>
            <a:r>
              <a:rPr lang="en" sz="1500"/>
              <a:t>+</a:t>
            </a:r>
            <a:r>
              <a:rPr lang="en" sz="1800"/>
              <a:t> λ*L</a:t>
            </a:r>
            <a:r>
              <a:rPr baseline="-25000" lang="en" sz="1800"/>
              <a:t>self-supervised</a:t>
            </a:r>
            <a:endParaRPr baseline="-25000" sz="1800"/>
          </a:p>
        </p:txBody>
      </p:sp>
      <p:pic>
        <p:nvPicPr>
          <p:cNvPr id="99" name="Google Shape;99;p19"/>
          <p:cNvPicPr preferRelativeResize="0"/>
          <p:nvPr/>
        </p:nvPicPr>
        <p:blipFill>
          <a:blip r:embed="rId3">
            <a:alphaModFix/>
          </a:blip>
          <a:stretch>
            <a:fillRect/>
          </a:stretch>
        </p:blipFill>
        <p:spPr>
          <a:xfrm>
            <a:off x="5438050" y="1123975"/>
            <a:ext cx="2648575" cy="3780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Pseudocode</a:t>
            </a:r>
            <a:endParaRPr/>
          </a:p>
        </p:txBody>
      </p:sp>
      <p:sp>
        <p:nvSpPr>
          <p:cNvPr id="105" name="Google Shape;105;p20"/>
          <p:cNvSpPr txBox="1"/>
          <p:nvPr>
            <p:ph idx="1" type="body"/>
          </p:nvPr>
        </p:nvSpPr>
        <p:spPr>
          <a:xfrm>
            <a:off x="311700" y="1171675"/>
            <a:ext cx="85206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arenR"/>
            </a:pPr>
            <a:r>
              <a:rPr lang="en" sz="1600"/>
              <a:t>Basic Pseudocode</a:t>
            </a:r>
            <a:endParaRPr sz="1600"/>
          </a:p>
        </p:txBody>
      </p:sp>
      <p:pic>
        <p:nvPicPr>
          <p:cNvPr id="106" name="Google Shape;106;p20"/>
          <p:cNvPicPr preferRelativeResize="0"/>
          <p:nvPr/>
        </p:nvPicPr>
        <p:blipFill rotWithShape="1">
          <a:blip r:embed="rId3">
            <a:alphaModFix/>
          </a:blip>
          <a:srcRect b="0" l="0" r="34365" t="0"/>
          <a:stretch/>
        </p:blipFill>
        <p:spPr>
          <a:xfrm>
            <a:off x="958275" y="1662625"/>
            <a:ext cx="3320201" cy="1925225"/>
          </a:xfrm>
          <a:prstGeom prst="rect">
            <a:avLst/>
          </a:prstGeom>
          <a:noFill/>
          <a:ln>
            <a:noFill/>
          </a:ln>
        </p:spPr>
      </p:pic>
      <p:sp>
        <p:nvSpPr>
          <p:cNvPr id="107" name="Google Shape;107;p20"/>
          <p:cNvSpPr txBox="1"/>
          <p:nvPr/>
        </p:nvSpPr>
        <p:spPr>
          <a:xfrm>
            <a:off x="4547000" y="625825"/>
            <a:ext cx="4429800" cy="135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1"/>
                </a:solidFill>
                <a:latin typeface="Old Standard TT"/>
                <a:ea typeface="Old Standard TT"/>
                <a:cs typeface="Old Standard TT"/>
                <a:sym typeface="Old Standard TT"/>
              </a:rPr>
              <a:t>2) Pseudocode with meta-learning architecture</a:t>
            </a:r>
            <a:endParaRPr sz="15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None/>
            </a:pPr>
            <a:r>
              <a:t/>
            </a:r>
            <a:endParaRPr sz="15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1600"/>
              </a:spcAft>
              <a:buClr>
                <a:schemeClr val="dk1"/>
              </a:buClr>
              <a:buSzPts val="1100"/>
              <a:buFont typeface="Arial"/>
              <a:buNone/>
            </a:pPr>
            <a:r>
              <a:t/>
            </a:r>
            <a:endParaRPr sz="1500">
              <a:solidFill>
                <a:schemeClr val="dk1"/>
              </a:solidFill>
              <a:latin typeface="Old Standard TT"/>
              <a:ea typeface="Old Standard TT"/>
              <a:cs typeface="Old Standard TT"/>
              <a:sym typeface="Old Standard TT"/>
            </a:endParaRPr>
          </a:p>
        </p:txBody>
      </p:sp>
      <p:pic>
        <p:nvPicPr>
          <p:cNvPr id="108" name="Google Shape;108;p20"/>
          <p:cNvPicPr preferRelativeResize="0"/>
          <p:nvPr/>
        </p:nvPicPr>
        <p:blipFill rotWithShape="1">
          <a:blip r:embed="rId4">
            <a:alphaModFix/>
          </a:blip>
          <a:srcRect b="0" l="0" r="27546" t="0"/>
          <a:stretch/>
        </p:blipFill>
        <p:spPr>
          <a:xfrm>
            <a:off x="4851225" y="1686825"/>
            <a:ext cx="3572974" cy="1876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of similar Approaches</a:t>
            </a:r>
            <a:endParaRPr/>
          </a:p>
        </p:txBody>
      </p:sp>
      <p:sp>
        <p:nvSpPr>
          <p:cNvPr id="114" name="Google Shape;114;p21"/>
          <p:cNvSpPr txBox="1"/>
          <p:nvPr>
            <p:ph idx="1" type="body"/>
          </p:nvPr>
        </p:nvSpPr>
        <p:spPr>
          <a:xfrm>
            <a:off x="311700" y="1171675"/>
            <a:ext cx="8520600" cy="3397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lphaLcParenR"/>
            </a:pPr>
            <a:r>
              <a:rPr b="1" lang="en" sz="2000"/>
              <a:t>S4L </a:t>
            </a:r>
            <a:r>
              <a:rPr b="1" lang="en" sz="2000"/>
              <a:t>(Self-Supervised Semi-Supervised Learning) :  </a:t>
            </a:r>
            <a:endParaRPr b="1" sz="2000"/>
          </a:p>
          <a:p>
            <a:pPr indent="0" lvl="0" marL="457200" rtl="0" algn="l">
              <a:spcBef>
                <a:spcPts val="1600"/>
              </a:spcBef>
              <a:spcAft>
                <a:spcPts val="0"/>
              </a:spcAft>
              <a:buNone/>
            </a:pPr>
            <a:r>
              <a:rPr lang="en" sz="1600"/>
              <a:t>The paper aims at improving SSL model performances by pretraining the model using self supervision techniques (S4L Rotation and S4L Exemplar).</a:t>
            </a:r>
            <a:endParaRPr sz="1600"/>
          </a:p>
          <a:p>
            <a:pPr indent="0" lvl="0" marL="457200" rtl="0" algn="l">
              <a:spcBef>
                <a:spcPts val="1600"/>
              </a:spcBef>
              <a:spcAft>
                <a:spcPts val="0"/>
              </a:spcAft>
              <a:buNone/>
            </a:pPr>
            <a:r>
              <a:rPr i="1" lang="en" sz="1600"/>
              <a:t>Key differences</a:t>
            </a:r>
            <a:r>
              <a:rPr lang="en" sz="1600"/>
              <a:t>:</a:t>
            </a:r>
            <a:endParaRPr sz="1600"/>
          </a:p>
          <a:p>
            <a:pPr indent="-330200" lvl="0" marL="457200" rtl="0" algn="l">
              <a:spcBef>
                <a:spcPts val="1600"/>
              </a:spcBef>
              <a:spcAft>
                <a:spcPts val="0"/>
              </a:spcAft>
              <a:buSzPts val="1600"/>
              <a:buAutoNum type="arabicParenR"/>
            </a:pPr>
            <a:r>
              <a:rPr lang="en" sz="1600"/>
              <a:t>Self supervision techniques are used only for pre-training, while we use it in every epoch of our training</a:t>
            </a:r>
            <a:endParaRPr sz="1600"/>
          </a:p>
          <a:p>
            <a:pPr indent="-330200" lvl="0" marL="457200" rtl="0" algn="l">
              <a:spcBef>
                <a:spcPts val="0"/>
              </a:spcBef>
              <a:spcAft>
                <a:spcPts val="0"/>
              </a:spcAft>
              <a:buSzPts val="1600"/>
              <a:buAutoNum type="arabicParenR"/>
            </a:pPr>
            <a:r>
              <a:rPr lang="en" sz="1600"/>
              <a:t>Our paper is specifically focused on improving robustness against label noise while S4L paper focused on improving model performance</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