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71" r:id="rId3"/>
    <p:sldId id="257" r:id="rId4"/>
    <p:sldId id="258" r:id="rId5"/>
    <p:sldId id="275" r:id="rId6"/>
    <p:sldId id="259" r:id="rId7"/>
    <p:sldId id="260" r:id="rId8"/>
    <p:sldId id="261" r:id="rId9"/>
    <p:sldId id="262" r:id="rId10"/>
    <p:sldId id="263" r:id="rId11"/>
    <p:sldId id="272" r:id="rId12"/>
    <p:sldId id="273" r:id="rId13"/>
    <p:sldId id="27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2EDB8D0-98ED-4B86-9D5F-E61ADC70144D}" type="datetimeFigureOut">
              <a:rPr lang="en-US" smtClean="0"/>
              <a:t>6/1/2023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605202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EDB8D0-98ED-4B86-9D5F-E61ADC70144D}" type="datetimeFigureOut">
              <a:rPr lang="en-US" smtClean="0"/>
              <a:pPr/>
              <a:t>6/1/2023</a:t>
            </a:fld>
            <a:endParaRPr lang="en-US" dirty="0"/>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3927812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2EDB8D0-98ED-4B86-9D5F-E61ADC70144D}" type="datetimeFigureOut">
              <a:rPr lang="en-US" smtClean="0"/>
              <a:pPr/>
              <a:t>6/1/2023</a:t>
            </a:fld>
            <a:endParaRPr lang="en-US" dirty="0"/>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1054317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2EDB8D0-98ED-4B86-9D5F-E61ADC70144D}" type="datetimeFigureOut">
              <a:rPr lang="en-US" smtClean="0"/>
              <a:pPr/>
              <a:t>6/1/2023</a:t>
            </a:fld>
            <a:endParaRPr lang="en-US" dirty="0"/>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25391784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EDB8D0-98ED-4B86-9D5F-E61ADC70144D}" type="datetimeFigureOut">
              <a:rPr lang="en-US" smtClean="0"/>
              <a:pPr/>
              <a:t>6/1/2023</a:t>
            </a:fld>
            <a:endParaRPr lang="en-US" dirty="0"/>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826193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2EDB8D0-98ED-4B86-9D5F-E61ADC70144D}" type="datetimeFigureOut">
              <a:rPr lang="en-US" smtClean="0"/>
              <a:pPr/>
              <a:t>6/1/2023</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16629234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2EDB8D0-98ED-4B86-9D5F-E61ADC70144D}" type="datetimeFigureOut">
              <a:rPr lang="en-US" smtClean="0"/>
              <a:pPr/>
              <a:t>6/1/2023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27723670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2EDB8D0-98ED-4B86-9D5F-E61ADC70144D}" type="datetimeFigureOut">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5868484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2EDB8D0-98ED-4B86-9D5F-E61ADC70144D}" type="datetimeFigureOut">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604946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EDB8D0-98ED-4B86-9D5F-E61ADC70144D}" type="datetimeFigureOut">
              <a:rPr lang="en-US" smtClean="0"/>
              <a:t>6/1/2023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968488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EDB8D0-98ED-4B86-9D5F-E61ADC70144D}" type="datetimeFigureOut">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164584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EDB8D0-98ED-4B86-9D5F-E61ADC70144D}" type="datetimeFigureOut">
              <a:rPr lang="en-US" smtClean="0"/>
              <a:t>6/1/2023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395912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EDB8D0-98ED-4B86-9D5F-E61ADC70144D}" type="datetimeFigureOut">
              <a:rPr lang="en-US" smtClean="0"/>
              <a:t>6/1/2023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737323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EDB8D0-98ED-4B86-9D5F-E61ADC70144D}" type="datetimeFigureOut">
              <a:rPr lang="en-US" smtClean="0"/>
              <a:t>6/1/2023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857304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EDB8D0-98ED-4B86-9D5F-E61ADC70144D}" type="datetimeFigureOut">
              <a:rPr lang="en-US" smtClean="0"/>
              <a:t>6/1/2023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22747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EDB8D0-98ED-4B86-9D5F-E61ADC70144D}" type="datetimeFigureOut">
              <a:rPr lang="en-US" smtClean="0"/>
              <a:t>6/1/2023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029444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EDB8D0-98ED-4B86-9D5F-E61ADC70144D}" type="datetimeFigureOut">
              <a:rPr lang="en-US" smtClean="0"/>
              <a:t>6/1/2023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70387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2EDB8D0-98ED-4B86-9D5F-E61ADC70144D}" type="datetimeFigureOut">
              <a:rPr lang="en-US" smtClean="0"/>
              <a:pPr/>
              <a:t>6/1/2023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377610399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15" name="Picture 3" descr="Low poly orange background">
            <a:extLst>
              <a:ext uri="{FF2B5EF4-FFF2-40B4-BE49-F238E27FC236}">
                <a16:creationId xmlns:a16="http://schemas.microsoft.com/office/drawing/2014/main" id="{41E1476D-3055-4EDC-AF45-97159AFF97F8}"/>
              </a:ext>
            </a:extLst>
          </p:cNvPr>
          <p:cNvPicPr>
            <a:picLocks noChangeAspect="1"/>
          </p:cNvPicPr>
          <p:nvPr/>
        </p:nvPicPr>
        <p:blipFill rotWithShape="1">
          <a:blip r:embed="rId3">
            <a:alphaModFix amt="35000"/>
            <a:grayscl/>
          </a:blip>
          <a:srcRect/>
          <a:stretch/>
        </p:blipFill>
        <p:spPr>
          <a:xfrm>
            <a:off x="13272" y="39766"/>
            <a:ext cx="12191980" cy="6857990"/>
          </a:xfrm>
          <a:prstGeom prst="rect">
            <a:avLst/>
          </a:prstGeom>
        </p:spPr>
      </p:pic>
      <p:sp>
        <p:nvSpPr>
          <p:cNvPr id="2" name="Title 1">
            <a:extLst>
              <a:ext uri="{FF2B5EF4-FFF2-40B4-BE49-F238E27FC236}">
                <a16:creationId xmlns:a16="http://schemas.microsoft.com/office/drawing/2014/main" id="{5494DAC8-A912-41BF-A92C-2BCA7FB10040}"/>
              </a:ext>
            </a:extLst>
          </p:cNvPr>
          <p:cNvSpPr>
            <a:spLocks noGrp="1"/>
          </p:cNvSpPr>
          <p:nvPr>
            <p:ph type="ctrTitle"/>
          </p:nvPr>
        </p:nvSpPr>
        <p:spPr>
          <a:xfrm>
            <a:off x="1048938" y="1069778"/>
            <a:ext cx="8825658" cy="2677648"/>
          </a:xfrm>
        </p:spPr>
        <p:txBody>
          <a:bodyPr>
            <a:normAutofit/>
          </a:bodyPr>
          <a:lstStyle/>
          <a:p>
            <a:r>
              <a:rPr lang="en-US" sz="7200" b="1" i="1" dirty="0">
                <a:latin typeface="Algerian" panose="04020705040A02060702" pitchFamily="82" charset="0"/>
              </a:rPr>
              <a:t>welcome To proShop</a:t>
            </a:r>
          </a:p>
        </p:txBody>
      </p:sp>
      <p:sp>
        <p:nvSpPr>
          <p:cNvPr id="3" name="Subtitle 2">
            <a:extLst>
              <a:ext uri="{FF2B5EF4-FFF2-40B4-BE49-F238E27FC236}">
                <a16:creationId xmlns:a16="http://schemas.microsoft.com/office/drawing/2014/main" id="{BB69D224-560B-4486-8AA0-177E7B462337}"/>
              </a:ext>
            </a:extLst>
          </p:cNvPr>
          <p:cNvSpPr>
            <a:spLocks noGrp="1"/>
          </p:cNvSpPr>
          <p:nvPr>
            <p:ph type="subTitle" idx="1"/>
          </p:nvPr>
        </p:nvSpPr>
        <p:spPr>
          <a:xfrm>
            <a:off x="1181460" y="4017209"/>
            <a:ext cx="8825658" cy="861420"/>
          </a:xfrm>
        </p:spPr>
        <p:txBody>
          <a:bodyPr>
            <a:normAutofit/>
          </a:bodyPr>
          <a:lstStyle/>
          <a:p>
            <a:r>
              <a:rPr lang="en-US" b="1" i="1" u="sng" dirty="0">
                <a:latin typeface="Bodoni MT Black" panose="02070A03080606020203" pitchFamily="18" charset="0"/>
                <a:cs typeface="Arial" panose="020B0604020202020204" pitchFamily="34" charset="0"/>
              </a:rPr>
              <a:t>E-commerce  website</a:t>
            </a:r>
          </a:p>
        </p:txBody>
      </p:sp>
    </p:spTree>
    <p:extLst>
      <p:ext uri="{BB962C8B-B14F-4D97-AF65-F5344CB8AC3E}">
        <p14:creationId xmlns:p14="http://schemas.microsoft.com/office/powerpoint/2010/main" val="957864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9EB14-9F1C-44CD-899F-8C2AE7AF21D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9D03F3E-A3DB-46A7-9EA8-4EA5D45BFDE3}"/>
              </a:ext>
            </a:extLst>
          </p:cNvPr>
          <p:cNvSpPr>
            <a:spLocks noGrp="1"/>
          </p:cNvSpPr>
          <p:nvPr>
            <p:ph idx="1"/>
          </p:nvPr>
        </p:nvSpPr>
        <p:spPr/>
        <p:txBody>
          <a:bodyPr/>
          <a:lstStyle/>
          <a:p>
            <a:endParaRPr lang="en-US" dirty="0"/>
          </a:p>
        </p:txBody>
      </p:sp>
      <p:pic>
        <p:nvPicPr>
          <p:cNvPr id="4" name="image6.png">
            <a:extLst>
              <a:ext uri="{FF2B5EF4-FFF2-40B4-BE49-F238E27FC236}">
                <a16:creationId xmlns:a16="http://schemas.microsoft.com/office/drawing/2014/main" id="{80044101-1DDF-48FB-AE99-2C4BB414B093}"/>
              </a:ext>
            </a:extLst>
          </p:cNvPr>
          <p:cNvPicPr>
            <a:picLocks noChangeAspect="1"/>
          </p:cNvPicPr>
          <p:nvPr/>
        </p:nvPicPr>
        <p:blipFill>
          <a:blip r:embed="rId2" cstate="print"/>
          <a:stretch>
            <a:fillRect/>
          </a:stretch>
        </p:blipFill>
        <p:spPr>
          <a:xfrm>
            <a:off x="861759" y="2443093"/>
            <a:ext cx="10684092" cy="4222750"/>
          </a:xfrm>
          <a:prstGeom prst="rect">
            <a:avLst/>
          </a:prstGeom>
        </p:spPr>
      </p:pic>
    </p:spTree>
    <p:extLst>
      <p:ext uri="{BB962C8B-B14F-4D97-AF65-F5344CB8AC3E}">
        <p14:creationId xmlns:p14="http://schemas.microsoft.com/office/powerpoint/2010/main" val="297688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DAC18-9AD1-4419-A646-DC6900858061}"/>
              </a:ext>
            </a:extLst>
          </p:cNvPr>
          <p:cNvSpPr>
            <a:spLocks noGrp="1"/>
          </p:cNvSpPr>
          <p:nvPr>
            <p:ph type="title"/>
          </p:nvPr>
        </p:nvSpPr>
        <p:spPr/>
        <p:txBody>
          <a:bodyPr/>
          <a:lstStyle/>
          <a:p>
            <a:r>
              <a:rPr lang="en-US" b="1" i="0" dirty="0">
                <a:solidFill>
                  <a:schemeClr val="bg1">
                    <a:lumMod val="95000"/>
                  </a:schemeClr>
                </a:solidFill>
                <a:effectLst/>
                <a:latin typeface="arial" panose="020B0604020202020204" pitchFamily="34" charset="0"/>
              </a:rPr>
              <a:t>Technology USED IN PROJECT</a:t>
            </a:r>
            <a:endParaRPr lang="en-US" b="1" dirty="0">
              <a:solidFill>
                <a:schemeClr val="bg1">
                  <a:lumMod val="95000"/>
                </a:schemeClr>
              </a:solidFill>
            </a:endParaRPr>
          </a:p>
        </p:txBody>
      </p:sp>
      <p:sp>
        <p:nvSpPr>
          <p:cNvPr id="3" name="Content Placeholder 2">
            <a:extLst>
              <a:ext uri="{FF2B5EF4-FFF2-40B4-BE49-F238E27FC236}">
                <a16:creationId xmlns:a16="http://schemas.microsoft.com/office/drawing/2014/main" id="{212D1C6C-BF01-43CD-B8AB-3B462D1779A3}"/>
              </a:ext>
            </a:extLst>
          </p:cNvPr>
          <p:cNvSpPr>
            <a:spLocks noGrp="1"/>
          </p:cNvSpPr>
          <p:nvPr>
            <p:ph idx="1"/>
          </p:nvPr>
        </p:nvSpPr>
        <p:spPr/>
        <p:txBody>
          <a:bodyPr/>
          <a:lstStyle/>
          <a:p>
            <a:pPr marL="0" indent="0">
              <a:buNone/>
            </a:pPr>
            <a:r>
              <a:rPr lang="en-US" dirty="0"/>
              <a:t>DESIGNING :-</a:t>
            </a:r>
          </a:p>
          <a:p>
            <a:pPr>
              <a:buFont typeface="Wingdings" panose="05000000000000000000" pitchFamily="2" charset="2"/>
              <a:buChar char="§"/>
            </a:pPr>
            <a:r>
              <a:rPr lang="en-US" dirty="0"/>
              <a:t>REACT JS</a:t>
            </a:r>
          </a:p>
          <a:p>
            <a:pPr>
              <a:buFont typeface="Wingdings" panose="05000000000000000000" pitchFamily="2" charset="2"/>
              <a:buChar char="§"/>
            </a:pPr>
            <a:r>
              <a:rPr lang="en-US" dirty="0"/>
              <a:t>Bootstrap</a:t>
            </a:r>
          </a:p>
          <a:p>
            <a:pPr marL="0" indent="0">
              <a:buNone/>
            </a:pPr>
            <a:r>
              <a:rPr lang="en-US" dirty="0"/>
              <a:t>FOR DATABASE :-</a:t>
            </a:r>
          </a:p>
          <a:p>
            <a:pPr>
              <a:buFont typeface="Wingdings" panose="05000000000000000000" pitchFamily="2" charset="2"/>
              <a:buChar char="§"/>
            </a:pPr>
            <a:r>
              <a:rPr lang="en-US" dirty="0"/>
              <a:t>MongoDB</a:t>
            </a:r>
          </a:p>
          <a:p>
            <a:pPr marL="0" indent="0">
              <a:buNone/>
            </a:pPr>
            <a:r>
              <a:rPr lang="en-US" dirty="0"/>
              <a:t>PAYMENT :-</a:t>
            </a:r>
          </a:p>
          <a:p>
            <a:pPr>
              <a:buFont typeface="Wingdings" panose="05000000000000000000" pitchFamily="2" charset="2"/>
              <a:buChar char="§"/>
            </a:pPr>
            <a:r>
              <a:rPr lang="en-US" dirty="0"/>
              <a:t> PayPal: Online payment processing for internet businesses</a:t>
            </a:r>
          </a:p>
          <a:p>
            <a:endParaRPr lang="en-US" dirty="0"/>
          </a:p>
        </p:txBody>
      </p:sp>
    </p:spTree>
    <p:extLst>
      <p:ext uri="{BB962C8B-B14F-4D97-AF65-F5344CB8AC3E}">
        <p14:creationId xmlns:p14="http://schemas.microsoft.com/office/powerpoint/2010/main" val="2477671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7BC96-EB26-45A3-A32E-B54DFF19FCAD}"/>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B1BEA45B-D97A-4C88-9258-7DCA52E5D775}"/>
              </a:ext>
            </a:extLst>
          </p:cNvPr>
          <p:cNvSpPr>
            <a:spLocks noGrp="1"/>
          </p:cNvSpPr>
          <p:nvPr>
            <p:ph idx="1"/>
          </p:nvPr>
        </p:nvSpPr>
        <p:spPr/>
        <p:txBody>
          <a:bodyPr>
            <a:normAutofit lnSpcReduction="10000"/>
          </a:bodyPr>
          <a:lstStyle/>
          <a:p>
            <a:pPr marL="0" indent="0">
              <a:buNone/>
            </a:pPr>
            <a:r>
              <a:rPr lang="en-US" dirty="0"/>
              <a:t>In conclusion, an e-commerce website built using the MERN (MongoDB, Express.js, React.js, and Node.js) stack holds significant promise and potential for the future of online commerce. The MERN stack offers scalability, performance, and responsiveness, enabling businesses to handle increasing volumes of traffic and transactions. Additionally, the mobile compatibility of MERN-based websites ensures accessibility and convenience for users, tapping into the growing market of mobile commerce. Moreover, MERN-based e-commerce websites can leverage advanced technologies like artificial intelligence and machine learning to personalize the shopping experience and provide tailored recommendations, enhancing customer satisfaction and conversion rates. The stack's robust security measures instill trust in customers and protect their sensitive information, crucial in an era where cyber security is a top concern. </a:t>
            </a:r>
            <a:endParaRPr lang="en-IN" dirty="0"/>
          </a:p>
        </p:txBody>
      </p:sp>
    </p:spTree>
    <p:extLst>
      <p:ext uri="{BB962C8B-B14F-4D97-AF65-F5344CB8AC3E}">
        <p14:creationId xmlns:p14="http://schemas.microsoft.com/office/powerpoint/2010/main" val="3092894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A4AE0C-AA32-45C0-9528-8C42AA5EC898}"/>
              </a:ext>
            </a:extLst>
          </p:cNvPr>
          <p:cNvSpPr>
            <a:spLocks noGrp="1"/>
          </p:cNvSpPr>
          <p:nvPr>
            <p:ph type="title"/>
          </p:nvPr>
        </p:nvSpPr>
        <p:spPr>
          <a:xfrm>
            <a:off x="2082606" y="3557842"/>
            <a:ext cx="8761413" cy="706964"/>
          </a:xfrm>
        </p:spPr>
        <p:txBody>
          <a:bodyPr/>
          <a:lstStyle/>
          <a:p>
            <a:r>
              <a:rPr lang="en-US" sz="9600" dirty="0">
                <a:solidFill>
                  <a:schemeClr val="accent2">
                    <a:lumMod val="60000"/>
                    <a:lumOff val="40000"/>
                  </a:schemeClr>
                </a:solidFill>
                <a:latin typeface="Arial Black" panose="020B0A04020102020204" pitchFamily="34" charset="0"/>
              </a:rPr>
              <a:t>THANK YOU</a:t>
            </a:r>
            <a:endParaRPr lang="en-IN" sz="9600" dirty="0">
              <a:solidFill>
                <a:schemeClr val="accent2">
                  <a:lumMod val="60000"/>
                  <a:lumOff val="40000"/>
                </a:schemeClr>
              </a:solidFill>
              <a:latin typeface="Arial Black" panose="020B0A04020102020204" pitchFamily="34" charset="0"/>
            </a:endParaRPr>
          </a:p>
        </p:txBody>
      </p:sp>
    </p:spTree>
    <p:extLst>
      <p:ext uri="{BB962C8B-B14F-4D97-AF65-F5344CB8AC3E}">
        <p14:creationId xmlns:p14="http://schemas.microsoft.com/office/powerpoint/2010/main" val="737896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716E7-FA3B-4709-B770-5997FC4FE0E7}"/>
              </a:ext>
            </a:extLst>
          </p:cNvPr>
          <p:cNvSpPr>
            <a:spLocks noGrp="1"/>
          </p:cNvSpPr>
          <p:nvPr>
            <p:ph type="title"/>
          </p:nvPr>
        </p:nvSpPr>
        <p:spPr/>
        <p:txBody>
          <a:bodyPr/>
          <a:lstStyle/>
          <a:p>
            <a:r>
              <a:rPr lang="en-US" dirty="0"/>
              <a:t>PROJECT MENTOR NAME:</a:t>
            </a:r>
            <a:r>
              <a:rPr lang="en-US" sz="3600" dirty="0">
                <a:effectLst/>
                <a:latin typeface="Times New Roman" panose="02020603050405020304" pitchFamily="18" charset="0"/>
                <a:ea typeface="Times New Roman" panose="02020603050405020304" pitchFamily="18" charset="0"/>
              </a:rPr>
              <a:t> Dr. Vipin Kumar</a:t>
            </a:r>
            <a:endParaRPr lang="en-US" dirty="0"/>
          </a:p>
        </p:txBody>
      </p:sp>
      <p:sp>
        <p:nvSpPr>
          <p:cNvPr id="3" name="Content Placeholder 2">
            <a:extLst>
              <a:ext uri="{FF2B5EF4-FFF2-40B4-BE49-F238E27FC236}">
                <a16:creationId xmlns:a16="http://schemas.microsoft.com/office/drawing/2014/main" id="{1E42E593-EBA1-40D1-9584-291A04D0D6A3}"/>
              </a:ext>
            </a:extLst>
          </p:cNvPr>
          <p:cNvSpPr>
            <a:spLocks noGrp="1"/>
          </p:cNvSpPr>
          <p:nvPr>
            <p:ph idx="1"/>
          </p:nvPr>
        </p:nvSpPr>
        <p:spPr/>
        <p:txBody>
          <a:bodyPr/>
          <a:lstStyle/>
          <a:p>
            <a:pPr marL="0" indent="0">
              <a:buNone/>
            </a:pPr>
            <a:r>
              <a:rPr lang="en-US" dirty="0"/>
              <a:t>                                                 TEAM MEMBER NAME</a:t>
            </a:r>
          </a:p>
          <a:p>
            <a:pPr marL="0" indent="0">
              <a:buNone/>
            </a:pPr>
            <a:r>
              <a:rPr lang="en-US" dirty="0" err="1"/>
              <a:t>Ayush</a:t>
            </a:r>
            <a:r>
              <a:rPr lang="en-US" dirty="0"/>
              <a:t> Sharma(2100290140047)</a:t>
            </a:r>
          </a:p>
          <a:p>
            <a:pPr marL="0" indent="0">
              <a:buNone/>
            </a:pPr>
            <a:r>
              <a:rPr lang="en-US" dirty="0" err="1"/>
              <a:t>Ayush</a:t>
            </a:r>
            <a:r>
              <a:rPr lang="en-US" dirty="0"/>
              <a:t> Jha (2100290140045)</a:t>
            </a:r>
          </a:p>
          <a:p>
            <a:pPr marL="0" indent="0">
              <a:buNone/>
            </a:pPr>
            <a:r>
              <a:rPr lang="en-US" dirty="0"/>
              <a:t>Aman Raghav (2100290140020)</a:t>
            </a:r>
          </a:p>
        </p:txBody>
      </p:sp>
    </p:spTree>
    <p:extLst>
      <p:ext uri="{BB962C8B-B14F-4D97-AF65-F5344CB8AC3E}">
        <p14:creationId xmlns:p14="http://schemas.microsoft.com/office/powerpoint/2010/main" val="3374339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D8A90-BFCE-4C22-9E02-8090A0087EF2}"/>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61B930F7-AAF3-4461-8423-6A12A20B0DDB}"/>
              </a:ext>
            </a:extLst>
          </p:cNvPr>
          <p:cNvSpPr>
            <a:spLocks noGrp="1"/>
          </p:cNvSpPr>
          <p:nvPr>
            <p:ph idx="1"/>
          </p:nvPr>
        </p:nvSpPr>
        <p:spPr/>
        <p:txBody>
          <a:bodyPr>
            <a:normAutofit/>
          </a:bodyPr>
          <a:lstStyle/>
          <a:p>
            <a:pPr>
              <a:buFont typeface="Wingdings" panose="05000000000000000000" pitchFamily="2" charset="2"/>
              <a:buChar char="v"/>
            </a:pPr>
            <a:r>
              <a:rPr lang="en-US" sz="1800" dirty="0">
                <a:effectLst/>
                <a:latin typeface="Times New Roman" panose="02020603050405020304" pitchFamily="18" charset="0"/>
                <a:ea typeface="Times New Roman" panose="02020603050405020304" pitchFamily="18" charset="0"/>
              </a:rPr>
              <a:t>I would like to thank my major professor, Dr. Vipin Kumar, for his constant guidance and help throughout the project</a:t>
            </a:r>
          </a:p>
          <a:p>
            <a:pPr marL="0" indent="0">
              <a:buNone/>
            </a:pPr>
            <a:endParaRPr lang="en-US" sz="1800" dirty="0">
              <a:effectLst/>
              <a:latin typeface="Times New Roman" panose="02020603050405020304" pitchFamily="18" charset="0"/>
              <a:ea typeface="Times New Roman" panose="02020603050405020304" pitchFamily="18" charset="0"/>
            </a:endParaRPr>
          </a:p>
          <a:p>
            <a:pPr marL="132715" marR="417195" indent="-285750">
              <a:spcBef>
                <a:spcPts val="0"/>
              </a:spcBef>
              <a:spcAft>
                <a:spcPts val="0"/>
              </a:spcAft>
              <a:buFont typeface="Wingdings" panose="05000000000000000000" pitchFamily="2" charset="2"/>
              <a:buChar char="v"/>
            </a:pPr>
            <a:r>
              <a:rPr lang="en-US" sz="1600" dirty="0">
                <a:effectLst/>
                <a:latin typeface="Times New Roman" panose="02020603050405020304" pitchFamily="18" charset="0"/>
                <a:ea typeface="Times New Roman" panose="02020603050405020304" pitchFamily="18" charset="0"/>
              </a:rPr>
              <a:t>Shopping has long been considered a recreational activity by many. Shopping online is no exception. The goal of this application is to develop a web based interface for online retailers. The system would be easy to use and hence make the shopping experience pleasant for the users. The goal of this application</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is</a:t>
            </a:r>
          </a:p>
          <a:p>
            <a:pPr marL="0" marR="417195" indent="0">
              <a:spcBef>
                <a:spcPts val="0"/>
              </a:spcBef>
              <a:spcAft>
                <a:spcPts val="0"/>
              </a:spcAft>
              <a:buNone/>
            </a:pPr>
            <a:endParaRPr lang="en-US" sz="1600" dirty="0">
              <a:effectLst/>
              <a:latin typeface="Times New Roman" panose="02020603050405020304" pitchFamily="18" charset="0"/>
              <a:ea typeface="Times New Roman" panose="02020603050405020304" pitchFamily="18" charset="0"/>
            </a:endParaRPr>
          </a:p>
          <a:p>
            <a:pPr marR="418465" lvl="2">
              <a:lnSpc>
                <a:spcPct val="98000"/>
              </a:lnSpc>
              <a:spcBef>
                <a:spcPts val="0"/>
              </a:spcBef>
              <a:spcAft>
                <a:spcPts val="0"/>
              </a:spcAft>
              <a:buSzPts val="1200"/>
              <a:buFont typeface="Wingdings" panose="05000000000000000000" pitchFamily="2" charset="2"/>
              <a:buChar char="v"/>
              <a:tabLst>
                <a:tab pos="533400" algn="l"/>
              </a:tabLst>
            </a:pPr>
            <a:r>
              <a:rPr lang="en-US" dirty="0">
                <a:effectLst/>
                <a:latin typeface="Times New Roman" panose="02020603050405020304" pitchFamily="18" charset="0"/>
                <a:ea typeface="Symbol" panose="05050102010706020507" pitchFamily="18" charset="2"/>
                <a:cs typeface="Symbol" panose="05050102010706020507" pitchFamily="18" charset="2"/>
              </a:rPr>
              <a:t>To develop an easy-to-use web-based interface where users can search for products, view a complete description of the products and order the</a:t>
            </a:r>
            <a:r>
              <a:rPr lang="en-US" spc="-40" dirty="0">
                <a:effectLst/>
                <a:latin typeface="Times New Roman" panose="02020603050405020304" pitchFamily="18" charset="0"/>
                <a:ea typeface="Symbol" panose="05050102010706020507" pitchFamily="18" charset="2"/>
                <a:cs typeface="Symbol" panose="05050102010706020507" pitchFamily="18" charset="2"/>
              </a:rPr>
              <a:t> </a:t>
            </a:r>
            <a:r>
              <a:rPr lang="en-US" dirty="0">
                <a:effectLst/>
                <a:latin typeface="Times New Roman" panose="02020603050405020304" pitchFamily="18" charset="0"/>
                <a:ea typeface="Symbol" panose="05050102010706020507" pitchFamily="18" charset="2"/>
                <a:cs typeface="Symbol" panose="05050102010706020507" pitchFamily="18" charset="2"/>
              </a:rPr>
              <a:t>products.</a:t>
            </a:r>
          </a:p>
          <a:p>
            <a:pPr marR="417195" lvl="2">
              <a:lnSpc>
                <a:spcPct val="98000"/>
              </a:lnSpc>
              <a:spcBef>
                <a:spcPts val="25"/>
              </a:spcBef>
              <a:spcAft>
                <a:spcPts val="0"/>
              </a:spcAft>
              <a:buSzPts val="1200"/>
              <a:buFont typeface="Wingdings" panose="05000000000000000000" pitchFamily="2" charset="2"/>
              <a:buChar char="v"/>
              <a:tabLst>
                <a:tab pos="571500" algn="l"/>
              </a:tabLst>
            </a:pPr>
            <a:r>
              <a:rPr lang="en-US" dirty="0">
                <a:effectLst/>
                <a:latin typeface="Times New Roman" panose="02020603050405020304" pitchFamily="18" charset="0"/>
                <a:ea typeface="Symbol" panose="05050102010706020507" pitchFamily="18" charset="2"/>
                <a:cs typeface="Symbol" panose="05050102010706020507" pitchFamily="18" charset="2"/>
              </a:rPr>
              <a:t>	A search engine that provides an easy and convenient way to search for products specific to their needs. The search engine would list a set of products based on the search term and the user can further filter the list based on various</a:t>
            </a:r>
            <a:r>
              <a:rPr lang="en-US" spc="-55" dirty="0">
                <a:effectLst/>
                <a:latin typeface="Times New Roman" panose="02020603050405020304" pitchFamily="18" charset="0"/>
                <a:ea typeface="Symbol" panose="05050102010706020507" pitchFamily="18" charset="2"/>
                <a:cs typeface="Symbol" panose="05050102010706020507" pitchFamily="18" charset="2"/>
              </a:rPr>
              <a:t> </a:t>
            </a:r>
            <a:r>
              <a:rPr lang="en-US" dirty="0">
                <a:effectLst/>
                <a:latin typeface="Times New Roman" panose="02020603050405020304" pitchFamily="18" charset="0"/>
                <a:ea typeface="Symbol" panose="05050102010706020507" pitchFamily="18" charset="2"/>
                <a:cs typeface="Symbol" panose="05050102010706020507" pitchFamily="18" charset="2"/>
              </a:rPr>
              <a:t>parameters.</a:t>
            </a:r>
          </a:p>
          <a:p>
            <a:pPr>
              <a:buFont typeface="Wingdings" panose="05000000000000000000" pitchFamily="2" charset="2"/>
              <a:buChar char="v"/>
            </a:pPr>
            <a:endParaRPr lang="en-US" dirty="0"/>
          </a:p>
          <a:p>
            <a:pPr marL="0" indent="0">
              <a:buNone/>
            </a:pPr>
            <a:endParaRPr lang="en-US" dirty="0"/>
          </a:p>
        </p:txBody>
      </p:sp>
    </p:spTree>
    <p:extLst>
      <p:ext uri="{BB962C8B-B14F-4D97-AF65-F5344CB8AC3E}">
        <p14:creationId xmlns:p14="http://schemas.microsoft.com/office/powerpoint/2010/main" val="3729068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4FCEA-5A9A-448D-9572-58F5E86829AB}"/>
              </a:ext>
            </a:extLst>
          </p:cNvPr>
          <p:cNvSpPr>
            <a:spLocks noGrp="1"/>
          </p:cNvSpPr>
          <p:nvPr>
            <p:ph type="title"/>
          </p:nvPr>
        </p:nvSpPr>
        <p:spPr/>
        <p:txBody>
          <a:bodyPr/>
          <a:lstStyle/>
          <a:p>
            <a:r>
              <a:rPr lang="en-US" dirty="0"/>
              <a:t>About project</a:t>
            </a:r>
          </a:p>
        </p:txBody>
      </p:sp>
      <p:sp>
        <p:nvSpPr>
          <p:cNvPr id="3" name="Content Placeholder 2">
            <a:extLst>
              <a:ext uri="{FF2B5EF4-FFF2-40B4-BE49-F238E27FC236}">
                <a16:creationId xmlns:a16="http://schemas.microsoft.com/office/drawing/2014/main" id="{C1C601B6-AAA2-4B21-B166-7DB0DA658D55}"/>
              </a:ext>
            </a:extLst>
          </p:cNvPr>
          <p:cNvSpPr>
            <a:spLocks noGrp="1"/>
          </p:cNvSpPr>
          <p:nvPr>
            <p:ph idx="1"/>
          </p:nvPr>
        </p:nvSpPr>
        <p:spPr/>
        <p:txBody>
          <a:bodyPr>
            <a:normAutofit fontScale="85000" lnSpcReduction="10000"/>
          </a:bodyPr>
          <a:lstStyle/>
          <a:p>
            <a:pPr marL="375920" marR="73660" indent="0" algn="just">
              <a:lnSpc>
                <a:spcPct val="150000"/>
              </a:lnSpc>
              <a:spcBef>
                <a:spcPts val="350"/>
              </a:spcBef>
              <a:spcAft>
                <a:spcPts val="0"/>
              </a:spcAft>
              <a:buNone/>
            </a:pPr>
            <a:r>
              <a:rPr lang="en-US" sz="1800" dirty="0">
                <a:effectLst/>
                <a:latin typeface="Times New Roman" panose="02020603050405020304" pitchFamily="18" charset="0"/>
                <a:ea typeface="Times New Roman" panose="02020603050405020304" pitchFamily="18" charset="0"/>
              </a:rPr>
              <a:t>Our Project “E-COMMERCE” is an Online Shopping Website. The objective of this online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shopping website is to improve the services of customers. The main features of this project are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high accuracy, design flexibility, and easy availability. This website allows customers to shop</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buy items online. This project is an attempt to provide the advantages of online shopping to </a:t>
            </a:r>
            <a:r>
              <a:rPr lang="en-US" sz="1800" spc="-2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customers.</a:t>
            </a:r>
            <a:endParaRPr lang="en-IN" sz="1800" dirty="0">
              <a:effectLst/>
              <a:latin typeface="Times New Roman" panose="02020603050405020304" pitchFamily="18" charset="0"/>
              <a:ea typeface="Times New Roman" panose="02020603050405020304" pitchFamily="18" charset="0"/>
            </a:endParaRPr>
          </a:p>
          <a:p>
            <a:pPr marL="375920" marR="74930" indent="0" algn="just">
              <a:lnSpc>
                <a:spcPct val="150000"/>
              </a:lnSpc>
              <a:spcBef>
                <a:spcPts val="345"/>
              </a:spcBef>
              <a:spcAft>
                <a:spcPts val="0"/>
              </a:spcAft>
              <a:buNone/>
            </a:pPr>
            <a:r>
              <a:rPr lang="en-US" sz="1800" dirty="0">
                <a:effectLst/>
                <a:latin typeface="Times New Roman" panose="02020603050405020304" pitchFamily="18" charset="0"/>
                <a:ea typeface="Times New Roman" panose="02020603050405020304" pitchFamily="18" charset="0"/>
              </a:rPr>
              <a:t>This online shopping website allows users to shop from anywhere and anytime and it provides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users</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find</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more</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variety</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products</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fewer</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expenses.</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Users</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compare</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multiple</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items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a:t>
            </a:r>
            <a:r>
              <a:rPr lang="en-US" sz="1800" spc="-2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 time in this application. This application saves a lot of time and users can avoid crowds for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shopping. This project is designed from a user point of view. The user-friendly design helps the</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users</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accomplishing</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their</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tasks</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ease.</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Attempts</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have</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been</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made</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keep</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design</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simple</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understandable. Technologies like MERN (MongoDB, Express.js, React.js, Node.js) have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been</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used</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 project.</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59214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F9BB0-7EB7-48D3-81B8-D4E8A31EE073}"/>
              </a:ext>
            </a:extLst>
          </p:cNvPr>
          <p:cNvSpPr>
            <a:spLocks noGrp="1"/>
          </p:cNvSpPr>
          <p:nvPr>
            <p:ph type="title"/>
          </p:nvPr>
        </p:nvSpPr>
        <p:spPr/>
        <p:txBody>
          <a:bodyPr/>
          <a:lstStyle/>
          <a:p>
            <a:r>
              <a:rPr lang="en-US" sz="3600" b="1" dirty="0">
                <a:solidFill>
                  <a:schemeClr val="bg1"/>
                </a:solidFill>
                <a:effectLst/>
                <a:latin typeface="Times New Roman" panose="02020603050405020304" pitchFamily="18" charset="0"/>
                <a:ea typeface="Calibri" panose="020F0502020204030204" pitchFamily="34" charset="0"/>
                <a:cs typeface="Mangal" panose="02040503050203030202" pitchFamily="18" charset="0"/>
              </a:rPr>
              <a:t>Minimum Hardware Requirement</a:t>
            </a:r>
            <a:endParaRPr lang="en-IN" dirty="0">
              <a:solidFill>
                <a:schemeClr val="bg1"/>
              </a:solidFill>
            </a:endParaRPr>
          </a:p>
        </p:txBody>
      </p:sp>
      <p:sp>
        <p:nvSpPr>
          <p:cNvPr id="3" name="Content Placeholder 2">
            <a:extLst>
              <a:ext uri="{FF2B5EF4-FFF2-40B4-BE49-F238E27FC236}">
                <a16:creationId xmlns:a16="http://schemas.microsoft.com/office/drawing/2014/main" id="{E91D3A45-EE4A-4DBC-A738-FF6BF37BA10F}"/>
              </a:ext>
            </a:extLst>
          </p:cNvPr>
          <p:cNvSpPr>
            <a:spLocks noGrp="1"/>
          </p:cNvSpPr>
          <p:nvPr>
            <p:ph idx="1"/>
          </p:nvPr>
        </p:nvSpPr>
        <p:spPr/>
        <p:txBody>
          <a:bodyPr/>
          <a:lstStyle/>
          <a:p>
            <a:pPr marR="608330">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Mangal" panose="02040503050203030202" pitchFamily="18" charset="0"/>
              </a:rPr>
              <a:t>Processor:			</a:t>
            </a:r>
            <a:r>
              <a:rPr lang="en-US" sz="1800" dirty="0">
                <a:latin typeface="Times New Roman" panose="02020603050405020304" pitchFamily="18" charset="0"/>
                <a:ea typeface="Calibri" panose="020F0502020204030204" pitchFamily="34" charset="0"/>
                <a:cs typeface="Mangal" panose="02040503050203030202" pitchFamily="18" charset="0"/>
              </a:rPr>
              <a:t>Intel Pentium 4 or later</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R="608330">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Mangal" panose="02040503050203030202" pitchFamily="18" charset="0"/>
              </a:rPr>
              <a:t>System Type			32-bit operating system</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R="608330">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Mangal" panose="02040503050203030202" pitchFamily="18" charset="0"/>
              </a:rPr>
              <a:t>Hard Disk Space:		256 GB</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R="608330">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Mangal" panose="02040503050203030202" pitchFamily="18" charset="0"/>
              </a:rPr>
              <a:t>Ram Memory:			</a:t>
            </a:r>
            <a:r>
              <a:rPr lang="en-US" sz="1800" dirty="0">
                <a:latin typeface="Times New Roman" panose="02020603050405020304" pitchFamily="18" charset="0"/>
                <a:ea typeface="Calibri" panose="020F0502020204030204" pitchFamily="34" charset="0"/>
                <a:cs typeface="Mangal" panose="02040503050203030202" pitchFamily="18" charset="0"/>
              </a:rPr>
              <a:t>2GB minimum ,</a:t>
            </a:r>
            <a:r>
              <a:rPr lang="en-US" sz="1800" dirty="0">
                <a:effectLst/>
                <a:latin typeface="Times New Roman" panose="02020603050405020304" pitchFamily="18" charset="0"/>
                <a:ea typeface="Calibri" panose="020F0502020204030204" pitchFamily="34" charset="0"/>
                <a:cs typeface="Mangal" panose="02040503050203030202" pitchFamily="18" charset="0"/>
              </a:rPr>
              <a:t>4 GB </a:t>
            </a:r>
            <a:r>
              <a:rPr lang="en-IN" sz="1800" dirty="0">
                <a:latin typeface="Times New Roman" panose="02020603050405020304" pitchFamily="18" charset="0"/>
                <a:cs typeface="Times New Roman" panose="02020603050405020304" pitchFamily="18" charset="0"/>
              </a:rPr>
              <a:t>recommended</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R="608330">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Mangal" panose="02040503050203030202" pitchFamily="18" charset="0"/>
              </a:rPr>
              <a:t>Operating System:		Windows 8 or later</a:t>
            </a:r>
          </a:p>
          <a:p>
            <a:pPr marR="608330">
              <a:buFont typeface="Wingdings" panose="05000000000000000000" pitchFamily="2" charset="2"/>
              <a:buChar char="Ø"/>
            </a:pPr>
            <a:r>
              <a:rPr lang="en-US" sz="1800" dirty="0">
                <a:latin typeface="Times New Roman" panose="02020603050405020304" pitchFamily="18" charset="0"/>
                <a:ea typeface="Calibri" panose="020F0502020204030204" pitchFamily="34" charset="0"/>
                <a:cs typeface="Mangal" panose="02040503050203030202" pitchFamily="18" charset="0"/>
              </a:rPr>
              <a:t>Internet :                       Required</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820097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C309A-B7C9-404F-A313-5645ADFB0003}"/>
              </a:ext>
            </a:extLst>
          </p:cNvPr>
          <p:cNvSpPr>
            <a:spLocks noGrp="1"/>
          </p:cNvSpPr>
          <p:nvPr>
            <p:ph type="title"/>
          </p:nvPr>
        </p:nvSpPr>
        <p:spPr/>
        <p:txBody>
          <a:bodyPr/>
          <a:lstStyle/>
          <a:p>
            <a:r>
              <a:rPr lang="en-US" dirty="0"/>
              <a:t>Working of the project</a:t>
            </a:r>
          </a:p>
        </p:txBody>
      </p:sp>
      <p:pic>
        <p:nvPicPr>
          <p:cNvPr id="4" name="image2.jpeg">
            <a:extLst>
              <a:ext uri="{FF2B5EF4-FFF2-40B4-BE49-F238E27FC236}">
                <a16:creationId xmlns:a16="http://schemas.microsoft.com/office/drawing/2014/main" id="{F8EA6D9D-491C-46AA-BAAB-D1A5F767EBF8}"/>
              </a:ext>
            </a:extLst>
          </p:cNvPr>
          <p:cNvPicPr>
            <a:picLocks noGrp="1" noChangeAspect="1"/>
          </p:cNvPicPr>
          <p:nvPr>
            <p:ph idx="1"/>
          </p:nvPr>
        </p:nvPicPr>
        <p:blipFill>
          <a:blip r:embed="rId2" cstate="print"/>
          <a:stretch>
            <a:fillRect/>
          </a:stretch>
        </p:blipFill>
        <p:spPr>
          <a:xfrm>
            <a:off x="2367756" y="3206750"/>
            <a:ext cx="6400800" cy="2209800"/>
          </a:xfrm>
          <a:prstGeom prst="rect">
            <a:avLst/>
          </a:prstGeom>
        </p:spPr>
      </p:pic>
    </p:spTree>
    <p:extLst>
      <p:ext uri="{BB962C8B-B14F-4D97-AF65-F5344CB8AC3E}">
        <p14:creationId xmlns:p14="http://schemas.microsoft.com/office/powerpoint/2010/main" val="3738840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90113-63D8-45D6-84BA-CD60CA9B1B07}"/>
              </a:ext>
            </a:extLst>
          </p:cNvPr>
          <p:cNvSpPr>
            <a:spLocks noGrp="1"/>
          </p:cNvSpPr>
          <p:nvPr>
            <p:ph type="title"/>
          </p:nvPr>
        </p:nvSpPr>
        <p:spPr/>
        <p:txBody>
          <a:bodyPr/>
          <a:lstStyle/>
          <a:p>
            <a:r>
              <a:rPr lang="en-US" dirty="0"/>
              <a:t>Simple view</a:t>
            </a:r>
          </a:p>
        </p:txBody>
      </p:sp>
      <p:pic>
        <p:nvPicPr>
          <p:cNvPr id="4" name="image3.jpeg">
            <a:extLst>
              <a:ext uri="{FF2B5EF4-FFF2-40B4-BE49-F238E27FC236}">
                <a16:creationId xmlns:a16="http://schemas.microsoft.com/office/drawing/2014/main" id="{3945AE1B-4972-4504-94F8-1C7AAD5366C4}"/>
              </a:ext>
            </a:extLst>
          </p:cNvPr>
          <p:cNvPicPr>
            <a:picLocks noGrp="1" noChangeAspect="1"/>
          </p:cNvPicPr>
          <p:nvPr>
            <p:ph idx="1"/>
          </p:nvPr>
        </p:nvPicPr>
        <p:blipFill>
          <a:blip r:embed="rId2" cstate="print"/>
          <a:stretch>
            <a:fillRect/>
          </a:stretch>
        </p:blipFill>
        <p:spPr>
          <a:xfrm>
            <a:off x="4015293" y="2603500"/>
            <a:ext cx="3105727" cy="3416300"/>
          </a:xfrm>
          <a:prstGeom prst="rect">
            <a:avLst/>
          </a:prstGeom>
        </p:spPr>
      </p:pic>
    </p:spTree>
    <p:extLst>
      <p:ext uri="{BB962C8B-B14F-4D97-AF65-F5344CB8AC3E}">
        <p14:creationId xmlns:p14="http://schemas.microsoft.com/office/powerpoint/2010/main" val="435061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4590A-C579-4895-A9F2-CD9DFE733092}"/>
              </a:ext>
            </a:extLst>
          </p:cNvPr>
          <p:cNvSpPr>
            <a:spLocks noGrp="1"/>
          </p:cNvSpPr>
          <p:nvPr>
            <p:ph type="title"/>
          </p:nvPr>
        </p:nvSpPr>
        <p:spPr/>
        <p:txBody>
          <a:bodyPr/>
          <a:lstStyle/>
          <a:p>
            <a:r>
              <a:rPr lang="en-US" dirty="0"/>
              <a:t>User Operation</a:t>
            </a:r>
          </a:p>
        </p:txBody>
      </p:sp>
      <p:pic>
        <p:nvPicPr>
          <p:cNvPr id="4" name="image4.jpeg">
            <a:extLst>
              <a:ext uri="{FF2B5EF4-FFF2-40B4-BE49-F238E27FC236}">
                <a16:creationId xmlns:a16="http://schemas.microsoft.com/office/drawing/2014/main" id="{5D2E6F95-5BAD-405E-8126-D53C80B3DC9E}"/>
              </a:ext>
            </a:extLst>
          </p:cNvPr>
          <p:cNvPicPr>
            <a:picLocks noGrp="1" noChangeAspect="1"/>
          </p:cNvPicPr>
          <p:nvPr>
            <p:ph idx="1"/>
          </p:nvPr>
        </p:nvPicPr>
        <p:blipFill>
          <a:blip r:embed="rId2" cstate="print"/>
          <a:stretch>
            <a:fillRect/>
          </a:stretch>
        </p:blipFill>
        <p:spPr>
          <a:xfrm>
            <a:off x="3838384" y="2603500"/>
            <a:ext cx="3459544" cy="3416300"/>
          </a:xfrm>
          <a:prstGeom prst="rect">
            <a:avLst/>
          </a:prstGeom>
        </p:spPr>
      </p:pic>
    </p:spTree>
    <p:extLst>
      <p:ext uri="{BB962C8B-B14F-4D97-AF65-F5344CB8AC3E}">
        <p14:creationId xmlns:p14="http://schemas.microsoft.com/office/powerpoint/2010/main" val="2454167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266E8-D0D5-44D3-8BBF-BC9A926C54FE}"/>
              </a:ext>
            </a:extLst>
          </p:cNvPr>
          <p:cNvSpPr>
            <a:spLocks noGrp="1"/>
          </p:cNvSpPr>
          <p:nvPr>
            <p:ph type="title"/>
          </p:nvPr>
        </p:nvSpPr>
        <p:spPr/>
        <p:txBody>
          <a:bodyPr/>
          <a:lstStyle/>
          <a:p>
            <a:r>
              <a:rPr lang="en-US" dirty="0"/>
              <a:t>ADD TO CART  PROCESS</a:t>
            </a:r>
          </a:p>
        </p:txBody>
      </p:sp>
      <p:pic>
        <p:nvPicPr>
          <p:cNvPr id="4" name="image5.jpeg">
            <a:extLst>
              <a:ext uri="{FF2B5EF4-FFF2-40B4-BE49-F238E27FC236}">
                <a16:creationId xmlns:a16="http://schemas.microsoft.com/office/drawing/2014/main" id="{353F4894-A4C8-49E5-A6B8-EB857DAFB5A0}"/>
              </a:ext>
            </a:extLst>
          </p:cNvPr>
          <p:cNvPicPr>
            <a:picLocks noGrp="1" noChangeAspect="1"/>
          </p:cNvPicPr>
          <p:nvPr>
            <p:ph idx="1"/>
          </p:nvPr>
        </p:nvPicPr>
        <p:blipFill>
          <a:blip r:embed="rId2" cstate="print"/>
          <a:stretch>
            <a:fillRect/>
          </a:stretch>
        </p:blipFill>
        <p:spPr>
          <a:xfrm>
            <a:off x="3881629" y="2603500"/>
            <a:ext cx="3373055" cy="3416300"/>
          </a:xfrm>
          <a:prstGeom prst="rect">
            <a:avLst/>
          </a:prstGeom>
        </p:spPr>
      </p:pic>
    </p:spTree>
    <p:extLst>
      <p:ext uri="{BB962C8B-B14F-4D97-AF65-F5344CB8AC3E}">
        <p14:creationId xmlns:p14="http://schemas.microsoft.com/office/powerpoint/2010/main" val="3349944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295</TotalTime>
  <Words>605</Words>
  <Application>Microsoft Office PowerPoint</Application>
  <PresentationFormat>Widescreen</PresentationFormat>
  <Paragraphs>38</Paragraphs>
  <Slides>13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Algerian</vt:lpstr>
      <vt:lpstr>Arial</vt:lpstr>
      <vt:lpstr>Arial</vt:lpstr>
      <vt:lpstr>Arial Black</vt:lpstr>
      <vt:lpstr>Bodoni MT Black</vt:lpstr>
      <vt:lpstr>Calibri</vt:lpstr>
      <vt:lpstr>Century Gothic</vt:lpstr>
      <vt:lpstr>Times New Roman</vt:lpstr>
      <vt:lpstr>Wingdings</vt:lpstr>
      <vt:lpstr>Wingdings 3</vt:lpstr>
      <vt:lpstr>Ion Boardroom</vt:lpstr>
      <vt:lpstr>welcome To proShop</vt:lpstr>
      <vt:lpstr>PROJECT MENTOR NAME: Dr. Vipin Kumar</vt:lpstr>
      <vt:lpstr>PowerPoint Presentation</vt:lpstr>
      <vt:lpstr>About project</vt:lpstr>
      <vt:lpstr>Minimum Hardware Requirement</vt:lpstr>
      <vt:lpstr>Working of the project</vt:lpstr>
      <vt:lpstr>Simple view</vt:lpstr>
      <vt:lpstr>User Operation</vt:lpstr>
      <vt:lpstr>ADD TO CART  PROCESS</vt:lpstr>
      <vt:lpstr>PowerPoint Presentation</vt:lpstr>
      <vt:lpstr>Technology USED IN PROJECT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To24*7 shop</dc:title>
  <dc:creator>Mayank Singh</dc:creator>
  <cp:lastModifiedBy>gaurav</cp:lastModifiedBy>
  <cp:revision>11</cp:revision>
  <dcterms:created xsi:type="dcterms:W3CDTF">2022-02-18T16:21:11Z</dcterms:created>
  <dcterms:modified xsi:type="dcterms:W3CDTF">2023-06-01T15:31:58Z</dcterms:modified>
</cp:coreProperties>
</file>