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3" r:id="rId5"/>
    <p:sldId id="284" r:id="rId6"/>
    <p:sldId id="285" r:id="rId7"/>
    <p:sldId id="290" r:id="rId8"/>
    <p:sldId id="292" r:id="rId9"/>
    <p:sldId id="294" r:id="rId10"/>
    <p:sldId id="295"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9" autoAdjust="0"/>
  </p:normalViewPr>
  <p:slideViewPr>
    <p:cSldViewPr snapToGrid="0" snapToObjects="1">
      <p:cViewPr varScale="1">
        <p:scale>
          <a:sx n="82" d="100"/>
          <a:sy n="82" d="100"/>
        </p:scale>
        <p:origin x="629"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825695417250349E-2"/>
          <c:y val="3.4334763948497854E-2"/>
          <c:w val="0.93716586935650903"/>
          <c:h val="0.81879895914298262"/>
        </c:manualLayout>
      </c:layout>
      <c:barChart>
        <c:barDir val="bar"/>
        <c:grouping val="clustered"/>
        <c:varyColors val="0"/>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rgbClr val="202C8F"/>
            </a:solidFill>
            <a:round/>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6704"/>
        <c:crosses val="autoZero"/>
        <c:auto val="1"/>
        <c:lblAlgn val="ctr"/>
        <c:lblOffset val="100"/>
        <c:noMultiLvlLbl val="0"/>
      </c:catAx>
      <c:valAx>
        <c:axId val="1111706704"/>
        <c:scaling>
          <c:orientation val="minMax"/>
        </c:scaling>
        <c:delete val="0"/>
        <c:axPos val="b"/>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crossAx val="111170506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6"/>
              </a:solidFill>
              <a:latin typeface="Sabon Next LT" panose="02000500000000000000" pitchFamily="2" charset="0"/>
              <a:ea typeface="+mn-ea"/>
              <a:cs typeface="Sabon Next LT" panose="02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Customer Relationship Manager</a:t>
            </a:r>
            <a:br>
              <a:rPr lang="en-US" dirty="0"/>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95319" y="1093365"/>
            <a:ext cx="7718657" cy="768096"/>
          </a:xfrm>
        </p:spPr>
        <p:txBody>
          <a:bodyPr/>
          <a:lstStyle/>
          <a:p>
            <a:r>
              <a:rPr lang="en-US" sz="2800" dirty="0"/>
              <a:t>Customer Relationship Manager</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7" name="Content Placeholder 6">
            <a:extLst>
              <a:ext uri="{FF2B5EF4-FFF2-40B4-BE49-F238E27FC236}">
                <a16:creationId xmlns:a16="http://schemas.microsoft.com/office/drawing/2014/main" id="{D3F30FA9-69C2-6062-24E3-12DB5AC5BFCB}"/>
              </a:ext>
            </a:extLst>
          </p:cNvPr>
          <p:cNvPicPr>
            <a:picLocks noGrp="1" noChangeAspect="1"/>
          </p:cNvPicPr>
          <p:nvPr>
            <p:ph idx="1"/>
          </p:nvPr>
        </p:nvPicPr>
        <p:blipFill>
          <a:blip r:embed="rId2"/>
          <a:srcRect/>
          <a:stretch/>
        </p:blipFill>
        <p:spPr>
          <a:xfrm>
            <a:off x="4307886" y="2078038"/>
            <a:ext cx="6802766" cy="3826556"/>
          </a:xfrm>
        </p:spPr>
      </p:pic>
    </p:spTree>
    <p:extLst>
      <p:ext uri="{BB962C8B-B14F-4D97-AF65-F5344CB8AC3E}">
        <p14:creationId xmlns:p14="http://schemas.microsoft.com/office/powerpoint/2010/main" val="250647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88298" y="693353"/>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81063" y="1609741"/>
            <a:ext cx="5693664" cy="3122168"/>
          </a:xfrm>
        </p:spPr>
        <p:txBody>
          <a:bodyPr/>
          <a:lstStyle/>
          <a:p>
            <a:r>
              <a:rPr lang="en-US" dirty="0"/>
              <a:t>Introduction​</a:t>
            </a:r>
          </a:p>
          <a:p>
            <a:r>
              <a:rPr lang="en-US" dirty="0"/>
              <a:t>Objective</a:t>
            </a:r>
          </a:p>
          <a:p>
            <a:r>
              <a:rPr lang="en-US" dirty="0"/>
              <a:t>Purpose</a:t>
            </a:r>
          </a:p>
          <a:p>
            <a:r>
              <a:rPr lang="en-US" dirty="0"/>
              <a:t>Team</a:t>
            </a:r>
          </a:p>
          <a:p>
            <a:r>
              <a:rPr lang="en-US" dirty="0"/>
              <a:t>Project Scope</a:t>
            </a:r>
          </a:p>
          <a:p>
            <a:r>
              <a:rPr lang="en-US" dirty="0"/>
              <a:t>​Modules</a:t>
            </a:r>
          </a:p>
          <a:p>
            <a:r>
              <a:rPr lang="en-US" dirty="0"/>
              <a:t>Project Design</a:t>
            </a:r>
          </a:p>
          <a:p>
            <a:r>
              <a:rPr lang="en-US" dirty="0"/>
              <a:t>​</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GB" dirty="0"/>
              <a:t>Customer Relationship Management (CRM) is a well-known system for managing an organization’s communications with customers, clients, and sales prospects. This system uses technology for organizing, synchronizing, and automating business and sales activities. This is a virtual system and this system does not require any physical offices or environment. So, everybody can use this system easily. Administrators can communicate and provide services through this system, and also users can access and check their status and project opportunities, get more information about the projects, and update systems.</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Customer Relationship Manager</a:t>
            </a:r>
            <a:br>
              <a:rPr lang="en-US" dirty="0"/>
            </a:b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Objective</a:t>
            </a:r>
          </a:p>
        </p:txBody>
      </p:sp>
      <p:graphicFrame>
        <p:nvGraphicFramePr>
          <p:cNvPr id="5" name="Content Placeholder 5" descr="Bar chart">
            <a:extLst>
              <a:ext uri="{FF2B5EF4-FFF2-40B4-BE49-F238E27FC236}">
                <a16:creationId xmlns:a16="http://schemas.microsoft.com/office/drawing/2014/main" id="{ED69F325-47F8-5A12-D3A4-2BB6ADB3D0B6}"/>
              </a:ext>
            </a:extLst>
          </p:cNvPr>
          <p:cNvGraphicFramePr>
            <a:graphicFrameLocks noGrp="1"/>
          </p:cNvGraphicFramePr>
          <p:nvPr>
            <p:ph sz="half" idx="1"/>
            <p:extLst>
              <p:ext uri="{D42A27DB-BD31-4B8C-83A1-F6EECF244321}">
                <p14:modId xmlns:p14="http://schemas.microsoft.com/office/powerpoint/2010/main" val="1698696171"/>
              </p:ext>
            </p:extLst>
          </p:nvPr>
        </p:nvGraphicFramePr>
        <p:xfrm>
          <a:off x="9939130" y="354231"/>
          <a:ext cx="834887" cy="599926"/>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Customer Relationship Manager</a:t>
            </a:r>
            <a:br>
              <a:rPr lang="en-US" dirty="0"/>
            </a:b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3" name="Content Placeholder 2">
            <a:extLst>
              <a:ext uri="{FF2B5EF4-FFF2-40B4-BE49-F238E27FC236}">
                <a16:creationId xmlns:a16="http://schemas.microsoft.com/office/drawing/2014/main" id="{ED01EC10-7B9F-A0DA-B770-2ADD817AAC36}"/>
              </a:ext>
            </a:extLst>
          </p:cNvPr>
          <p:cNvSpPr txBox="1">
            <a:spLocks/>
          </p:cNvSpPr>
          <p:nvPr/>
        </p:nvSpPr>
        <p:spPr>
          <a:xfrm>
            <a:off x="1431235" y="2178657"/>
            <a:ext cx="9559853" cy="3744623"/>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For simplifying marketing and sales system. </a:t>
            </a:r>
          </a:p>
          <a:p>
            <a:pPr marL="0" indent="0">
              <a:buNone/>
            </a:pPr>
            <a:r>
              <a:rPr lang="en-GB" dirty="0"/>
              <a:t>• For providing better customer service. </a:t>
            </a:r>
          </a:p>
          <a:p>
            <a:pPr marL="0" indent="0">
              <a:buNone/>
            </a:pPr>
            <a:r>
              <a:rPr lang="en-GB" dirty="0"/>
              <a:t>• For discovering new customers and raising customer profit. </a:t>
            </a:r>
          </a:p>
          <a:p>
            <a:pPr marL="0" indent="0">
              <a:buNone/>
            </a:pPr>
            <a:r>
              <a:rPr lang="en-GB" dirty="0"/>
              <a:t>• For increasing cross-sell products more effectively. </a:t>
            </a:r>
          </a:p>
          <a:p>
            <a:pPr marL="0" indent="0">
              <a:buNone/>
            </a:pPr>
            <a:r>
              <a:rPr lang="en-GB" dirty="0"/>
              <a:t>The Customer Relationship Management (CRM) system needs to support all the basic steps of the customer life cycle.</a:t>
            </a:r>
            <a:endParaRPr lang="en-US" dirty="0"/>
          </a:p>
        </p:txBody>
      </p: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IN" altLang="zh-CN" sz="4400" b="1" dirty="0">
                <a:solidFill>
                  <a:schemeClr val="accent6"/>
                </a:solidFill>
                <a:latin typeface="Arial Black" panose="020B0604020202020204" pitchFamily="34" charset="0"/>
                <a:cs typeface="Arial Black" panose="020B0604020202020204" pitchFamily="34" charset="0"/>
              </a:rPr>
              <a:t>Purpose</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Customer Relationship Manager</a:t>
            </a:r>
            <a:br>
              <a:rPr lang="en-US" dirty="0"/>
            </a:b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C1C07ADF-8A7F-84F4-40D7-98599341B6B7}"/>
              </a:ext>
            </a:extLst>
          </p:cNvPr>
          <p:cNvSpPr>
            <a:spLocks noGrp="1"/>
          </p:cNvSpPr>
          <p:nvPr>
            <p:ph sz="half" idx="1"/>
          </p:nvPr>
        </p:nvSpPr>
        <p:spPr/>
        <p:txBody>
          <a:bodyPr/>
          <a:lstStyle/>
          <a:p>
            <a:r>
              <a:rPr lang="en-GB" dirty="0"/>
              <a:t>The purpose of the CRM system is to: </a:t>
            </a:r>
          </a:p>
          <a:p>
            <a:r>
              <a:rPr lang="en-GB" dirty="0"/>
              <a:t>• Maintain good relationship with the customer </a:t>
            </a:r>
          </a:p>
          <a:p>
            <a:r>
              <a:rPr lang="en-GB" dirty="0"/>
              <a:t>• Manage business opportunity </a:t>
            </a:r>
          </a:p>
          <a:p>
            <a:r>
              <a:rPr lang="en-GB" dirty="0"/>
              <a:t>• Lead Management </a:t>
            </a:r>
          </a:p>
          <a:p>
            <a:r>
              <a:rPr lang="en-GB" dirty="0"/>
              <a:t>• Track the business opportunity and develop it </a:t>
            </a:r>
          </a:p>
          <a:p>
            <a:r>
              <a:rPr lang="en-GB" dirty="0"/>
              <a:t>• Daily Meetings, Task, Note, and Emails with contacts or leads </a:t>
            </a:r>
          </a:p>
          <a:p>
            <a:r>
              <a:rPr lang="en-GB" dirty="0"/>
              <a:t>• Alert Notification for meeting or call </a:t>
            </a:r>
          </a:p>
          <a:p>
            <a:r>
              <a:rPr lang="en-GB" dirty="0"/>
              <a:t>• Customer Observation</a:t>
            </a:r>
            <a:endParaRPr lang="en-IN"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Customer Relationship Manager</a:t>
            </a:r>
            <a:br>
              <a:rPr lang="en-US" dirty="0"/>
            </a:br>
            <a:endParaRPr lang="en-US" dirty="0"/>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p:txBody>
          <a:bodyPr/>
          <a:lstStyle/>
          <a:p>
            <a:r>
              <a:rPr lang="en-US" dirty="0"/>
              <a:t>Arnav </a:t>
            </a:r>
            <a:r>
              <a:rPr lang="en-US" dirty="0" err="1"/>
              <a:t>singh</a:t>
            </a:r>
            <a:endParaRPr lang="en-US" dirty="0"/>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p:txBody>
          <a:bodyPr/>
          <a:lstStyle/>
          <a:p>
            <a:endParaRPr lang="en-US" dirty="0"/>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p:txBody>
          <a:bodyPr/>
          <a:lstStyle/>
          <a:p>
            <a:r>
              <a:rPr lang="en-US" dirty="0"/>
              <a:t>Harish</a:t>
            </a:r>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endParaRPr lang="en-US" dirty="0"/>
          </a:p>
        </p:txBody>
      </p:sp>
      <p:pic>
        <p:nvPicPr>
          <p:cNvPr id="20" name="Picture Placeholder 19" descr="Team member headshot">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t="31" b="31"/>
          <a:stretch/>
        </p:blipFill>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dirty="0"/>
              <a:t>FLORA BERGGREN​</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dirty="0"/>
              <a:t>Chief Operations Officer</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6263883" y="4990707"/>
            <a:ext cx="2598737" cy="1109662"/>
          </a:xfrm>
        </p:spPr>
        <p:txBody>
          <a:bodyPr/>
          <a:lstStyle/>
          <a:p>
            <a:r>
              <a:rPr lang="en-US" dirty="0"/>
              <a:t>Himanshu saini</a:t>
            </a:r>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a:xfrm>
            <a:off x="6443235" y="5600947"/>
            <a:ext cx="2283472" cy="365125"/>
          </a:xfrm>
        </p:spPr>
        <p:txBody>
          <a:bodyPr/>
          <a:lstStyle/>
          <a:p>
            <a:endParaRPr lang="en-US" dirty="0"/>
          </a:p>
        </p:txBody>
      </p:sp>
      <p:pic>
        <p:nvPicPr>
          <p:cNvPr id="30" name="Picture Placeholder 29">
            <a:extLst>
              <a:ext uri="{FF2B5EF4-FFF2-40B4-BE49-F238E27FC236}">
                <a16:creationId xmlns:a16="http://schemas.microsoft.com/office/drawing/2014/main" id="{14BD6B8A-CEBF-8E0A-4ED2-918A4C820A01}"/>
              </a:ext>
            </a:extLst>
          </p:cNvPr>
          <p:cNvPicPr>
            <a:picLocks noGrp="1" noChangeAspect="1"/>
          </p:cNvPicPr>
          <p:nvPr>
            <p:ph type="pic" sz="quarter" idx="23"/>
          </p:nvPr>
        </p:nvPicPr>
        <p:blipFill>
          <a:blip r:embed="rId3"/>
          <a:srcRect t="5269" b="5269"/>
          <a:stretch>
            <a:fillRect/>
          </a:stretch>
        </p:blipFill>
        <p:spPr>
          <a:xfrm>
            <a:off x="6280150" y="2392363"/>
            <a:ext cx="2595563" cy="2597150"/>
          </a:xfrm>
        </p:spPr>
      </p:pic>
      <p:pic>
        <p:nvPicPr>
          <p:cNvPr id="26" name="Picture Placeholder 25">
            <a:extLst>
              <a:ext uri="{FF2B5EF4-FFF2-40B4-BE49-F238E27FC236}">
                <a16:creationId xmlns:a16="http://schemas.microsoft.com/office/drawing/2014/main" id="{21AC0A49-482E-F034-7295-6DF49DD6CCA4}"/>
              </a:ext>
            </a:extLst>
          </p:cNvPr>
          <p:cNvPicPr>
            <a:picLocks noGrp="1" noChangeAspect="1"/>
          </p:cNvPicPr>
          <p:nvPr>
            <p:ph type="pic" sz="quarter" idx="13"/>
          </p:nvPr>
        </p:nvPicPr>
        <p:blipFill>
          <a:blip r:embed="rId4"/>
          <a:srcRect/>
          <a:stretch>
            <a:fillRect/>
          </a:stretch>
        </p:blipFill>
        <p:spPr/>
      </p:pic>
      <p:pic>
        <p:nvPicPr>
          <p:cNvPr id="28" name="Picture Placeholder 27">
            <a:extLst>
              <a:ext uri="{FF2B5EF4-FFF2-40B4-BE49-F238E27FC236}">
                <a16:creationId xmlns:a16="http://schemas.microsoft.com/office/drawing/2014/main" id="{8CBA9108-9083-72D3-B1EA-B5DE912AF59D}"/>
              </a:ext>
            </a:extLst>
          </p:cNvPr>
          <p:cNvPicPr>
            <a:picLocks noGrp="1" noChangeAspect="1"/>
          </p:cNvPicPr>
          <p:nvPr>
            <p:ph type="pic" sz="quarter" idx="17"/>
          </p:nvPr>
        </p:nvPicPr>
        <p:blipFill>
          <a:blip r:embed="rId5"/>
          <a:srcRect/>
          <a:stretch>
            <a:fillRect/>
          </a:stretch>
        </p:blipFill>
        <p:spPr/>
      </p:pic>
    </p:spTree>
    <p:extLst>
      <p:ext uri="{BB962C8B-B14F-4D97-AF65-F5344CB8AC3E}">
        <p14:creationId xmlns:p14="http://schemas.microsoft.com/office/powerpoint/2010/main" val="201193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Project scope</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8321438" cy="3684588"/>
          </a:xfrm>
        </p:spPr>
        <p:txBody>
          <a:bodyPr/>
          <a:lstStyle/>
          <a:p>
            <a:r>
              <a:rPr lang="en-GB" dirty="0"/>
              <a:t>This entire CRM system is web based and creating on open source applications and software. This system is developed in PHP (Laravel Framework) with </a:t>
            </a:r>
            <a:r>
              <a:rPr lang="en-GB" dirty="0" err="1"/>
              <a:t>apache</a:t>
            </a:r>
            <a:r>
              <a:rPr lang="en-GB" dirty="0"/>
              <a:t> web server and database is MySQL. Also included Node JS for User Notification. It is eligible and compatible for every web browser and operating system</a:t>
            </a:r>
            <a:endParaRPr lang="en-US" dirty="0"/>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Modules</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Customer Relationship Manager</a:t>
            </a:r>
            <a:br>
              <a:rPr lang="en-US" dirty="0"/>
            </a:b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285750" indent="-285750">
              <a:buFont typeface="Arial" panose="020B0604020202020204" pitchFamily="34" charset="0"/>
              <a:buChar char="•"/>
            </a:pPr>
            <a:r>
              <a:rPr lang="en-US" dirty="0"/>
              <a:t>Sign up/ Sign in</a:t>
            </a:r>
          </a:p>
          <a:p>
            <a:pPr marL="285750" indent="-285750">
              <a:buFont typeface="Arial" panose="020B0604020202020204" pitchFamily="34" charset="0"/>
              <a:buChar char="•"/>
            </a:pPr>
            <a:r>
              <a:rPr lang="en-US" dirty="0"/>
              <a:t>Admin Panel</a:t>
            </a:r>
          </a:p>
          <a:p>
            <a:pPr marL="285750" indent="-285750">
              <a:buFont typeface="Arial" panose="020B0604020202020204" pitchFamily="34" charset="0"/>
              <a:buChar char="•"/>
            </a:pPr>
            <a:r>
              <a:rPr lang="en-US" dirty="0"/>
              <a:t>User Panel</a:t>
            </a:r>
          </a:p>
          <a:p>
            <a:pPr marL="285750" indent="-285750">
              <a:buFont typeface="Arial" panose="020B0604020202020204" pitchFamily="34" charset="0"/>
              <a:buChar char="•"/>
            </a:pPr>
            <a:r>
              <a:rPr lang="en-US" dirty="0"/>
              <a:t>Raise Ticket</a:t>
            </a:r>
          </a:p>
          <a:p>
            <a:pPr marL="285750" indent="-285750">
              <a:buFont typeface="Arial" panose="020B0604020202020204" pitchFamily="34" charset="0"/>
              <a:buChar char="•"/>
            </a:pPr>
            <a:r>
              <a:rPr lang="en-US" dirty="0"/>
              <a:t>Universal search</a:t>
            </a:r>
          </a:p>
          <a:p>
            <a:pPr marL="285750" indent="-285750">
              <a:buFont typeface="Arial" panose="020B0604020202020204" pitchFamily="34" charset="0"/>
              <a:buChar char="•"/>
            </a:pPr>
            <a:r>
              <a:rPr lang="en-US" dirty="0"/>
              <a:t>Create Quote</a:t>
            </a:r>
          </a:p>
          <a:p>
            <a:pPr marL="285750" indent="-285750">
              <a:buFont typeface="Arial" panose="020B0604020202020204" pitchFamily="34" charset="0"/>
              <a:buChar char="•"/>
            </a:pPr>
            <a:r>
              <a:rPr lang="en-US" dirty="0"/>
              <a:t>Create Users</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53406"/>
            <a:ext cx="6766560" cy="768096"/>
          </a:xfrm>
        </p:spPr>
        <p:txBody>
          <a:bodyPr/>
          <a:lstStyle/>
          <a:p>
            <a:r>
              <a:rPr lang="en-US" dirty="0"/>
              <a:t>Project Design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Customer Relationship Manager</a:t>
            </a:r>
            <a:br>
              <a:rPr lang="en-US" dirty="0"/>
            </a:b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Content Placeholder 6">
            <a:extLst>
              <a:ext uri="{FF2B5EF4-FFF2-40B4-BE49-F238E27FC236}">
                <a16:creationId xmlns:a16="http://schemas.microsoft.com/office/drawing/2014/main" id="{D3F30FA9-69C2-6062-24E3-12DB5AC5BFCB}"/>
              </a:ext>
            </a:extLst>
          </p:cNvPr>
          <p:cNvPicPr>
            <a:picLocks noGrp="1" noChangeAspect="1"/>
          </p:cNvPicPr>
          <p:nvPr>
            <p:ph idx="1"/>
          </p:nvPr>
        </p:nvPicPr>
        <p:blipFill>
          <a:blip r:embed="rId2"/>
          <a:stretch>
            <a:fillRect/>
          </a:stretch>
        </p:blipFill>
        <p:spPr>
          <a:xfrm>
            <a:off x="4307886" y="2078038"/>
            <a:ext cx="6802766" cy="3826556"/>
          </a:xfrm>
        </p:spPr>
      </p:pic>
    </p:spTree>
    <p:extLst>
      <p:ext uri="{BB962C8B-B14F-4D97-AF65-F5344CB8AC3E}">
        <p14:creationId xmlns:p14="http://schemas.microsoft.com/office/powerpoint/2010/main" val="159218786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{3495A908-240A-4B44-8961-7DEADE3D6E32}tf78438558_win32</Template>
  <TotalTime>32</TotalTime>
  <Words>357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Sabon Next LT</vt:lpstr>
      <vt:lpstr>Office Theme</vt:lpstr>
      <vt:lpstr>Customer Relationship Manager </vt:lpstr>
      <vt:lpstr>AGENDA</vt:lpstr>
      <vt:lpstr>Introduction</vt:lpstr>
      <vt:lpstr>Objective</vt:lpstr>
      <vt:lpstr>Purpose</vt:lpstr>
      <vt:lpstr>MEET OUR TEAM</vt:lpstr>
      <vt:lpstr>Project scope</vt:lpstr>
      <vt:lpstr>Modules</vt:lpstr>
      <vt:lpstr>Project Design</vt:lpstr>
      <vt:lpstr>Customer Relationship Manager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Relationship Manager </dc:title>
  <dc:subject/>
  <dc:creator>himanshu saini</dc:creator>
  <cp:lastModifiedBy>Harish kumar</cp:lastModifiedBy>
  <cp:revision>4</cp:revision>
  <dcterms:created xsi:type="dcterms:W3CDTF">2023-06-01T03:41:33Z</dcterms:created>
  <dcterms:modified xsi:type="dcterms:W3CDTF">2023-06-02T05:36:55Z</dcterms:modified>
</cp:coreProperties>
</file>