
<file path=[Content_Types].xml><?xml version="1.0" encoding="utf-8"?>
<Types xmlns="http://schemas.openxmlformats.org/package/2006/content-types">
  <Default Extension="png" ContentType="image/png"/>
  <Default Extension="jpe"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72" r:id="rId3"/>
    <p:sldId id="256" r:id="rId4"/>
    <p:sldId id="257" r:id="rId5"/>
    <p:sldId id="271" r:id="rId6"/>
    <p:sldId id="267" r:id="rId7"/>
    <p:sldId id="273" r:id="rId8"/>
    <p:sldId id="276" r:id="rId9"/>
    <p:sldId id="277" r:id="rId10"/>
    <p:sldId id="278" r:id="rId11"/>
    <p:sldId id="279" r:id="rId12"/>
    <p:sldId id="265" r:id="rId13"/>
    <p:sldId id="266" r:id="rId14"/>
    <p:sldId id="268" r:id="rId15"/>
    <p:sldId id="270" r:id="rId16"/>
    <p:sldId id="261" r:id="rId17"/>
    <p:sldId id="26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4084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6236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7820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0379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477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1189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99016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5634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84493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5954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3087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8999861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alpha val="40000"/>
          </a:schemeClr>
        </a:solidFill>
        <a:effectLst/>
      </p:bgPr>
    </p:bg>
    <p:spTree>
      <p:nvGrpSpPr>
        <p:cNvPr id="1" name=""/>
        <p:cNvGrpSpPr/>
        <p:nvPr/>
      </p:nvGrpSpPr>
      <p:grpSpPr>
        <a:xfrm>
          <a:off x="0" y="0"/>
          <a:ext cx="0" cy="0"/>
          <a:chOff x="0" y="0"/>
          <a:chExt cx="0" cy="0"/>
        </a:xfrm>
      </p:grpSpPr>
      <p:sp>
        <p:nvSpPr>
          <p:cNvPr id="7" name="AutoShape 4" descr="Image result for farmers backgroun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2" descr="C:\Users\Aman Agarwal\Desktop\download.j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76337" cy="854298"/>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Image result for 404 not foun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Rectangle 3"/>
          <p:cNvSpPr/>
          <p:nvPr/>
        </p:nvSpPr>
        <p:spPr>
          <a:xfrm>
            <a:off x="990600" y="2209800"/>
            <a:ext cx="7275325" cy="923330"/>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FFC000"/>
                </a:solidFill>
                <a:effectLst>
                  <a:outerShdw blurRad="50800" dist="40000" dir="5400000" algn="tl" rotWithShape="0">
                    <a:srgbClr val="000000">
                      <a:shade val="5000"/>
                      <a:satMod val="120000"/>
                      <a:alpha val="33000"/>
                    </a:srgbClr>
                  </a:outerShdw>
                </a:effectLst>
              </a:rPr>
              <a:t>   </a:t>
            </a:r>
            <a:r>
              <a:rPr 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FFC000"/>
                </a:solidFill>
                <a:effectLst>
                  <a:outerShdw blurRad="50800" dist="40000" dir="5400000" algn="tl" rotWithShape="0">
                    <a:srgbClr val="000000">
                      <a:shade val="5000"/>
                      <a:satMod val="120000"/>
                      <a:alpha val="33000"/>
                    </a:srgbClr>
                  </a:outerShdw>
                </a:effectLst>
              </a:rPr>
              <a:t>Local Hack Day</a:t>
            </a: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FFC000"/>
                </a:solidFill>
                <a:effectLst>
                  <a:outerShdw blurRad="50800" dist="40000" dir="5400000" algn="tl" rotWithShape="0">
                    <a:srgbClr val="000000">
                      <a:shade val="5000"/>
                      <a:satMod val="120000"/>
                      <a:alpha val="33000"/>
                    </a:srgbClr>
                  </a:outerShdw>
                </a:effectLst>
              </a:rPr>
              <a:t> </a:t>
            </a: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FFC000"/>
                </a:solidFill>
                <a:effectLst>
                  <a:outerShdw blurRad="50800" dist="40000" dir="5400000" algn="tl" rotWithShape="0">
                    <a:srgbClr val="000000">
                      <a:shade val="5000"/>
                      <a:satMod val="120000"/>
                      <a:alpha val="33000"/>
                    </a:srgbClr>
                  </a:outerShdw>
                </a:effectLst>
              </a:rPr>
              <a:t>by </a:t>
            </a:r>
            <a:r>
              <a:rPr 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FFC000"/>
                </a:solidFill>
                <a:effectLst>
                  <a:outerShdw blurRad="50800" dist="40000" dir="5400000" algn="tl" rotWithShape="0">
                    <a:srgbClr val="000000">
                      <a:shade val="5000"/>
                      <a:satMod val="120000"/>
                      <a:alpha val="33000"/>
                    </a:srgbClr>
                  </a:outerShdw>
                </a:effectLst>
              </a:rPr>
              <a:t>MLH</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FFC000"/>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33953369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AutoShape 4" descr="Image result for farmers backgroun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descr="C:\Users\Aman Agarwal\Desktop\download.j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76337" cy="8542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89059" y="847371"/>
            <a:ext cx="7725193"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IN" sz="5400" dirty="0">
                <a:solidFill>
                  <a:srgbClr val="FF0000"/>
                </a:solidFill>
              </a:rPr>
              <a:t>Ultrasonic insect detector </a:t>
            </a:r>
            <a:r>
              <a:rPr lang="en-IN" sz="5400" dirty="0"/>
              <a:t> </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TextBox 4"/>
          <p:cNvSpPr txBox="1"/>
          <p:nvPr/>
        </p:nvSpPr>
        <p:spPr>
          <a:xfrm>
            <a:off x="955963" y="2133600"/>
            <a:ext cx="7391400" cy="3416320"/>
          </a:xfrm>
          <a:prstGeom prst="rect">
            <a:avLst/>
          </a:prstGeom>
          <a:noFill/>
        </p:spPr>
        <p:txBody>
          <a:bodyPr wrap="square" rtlCol="0">
            <a:spAutoFit/>
          </a:bodyPr>
          <a:lstStyle/>
          <a:p>
            <a:r>
              <a:rPr lang="en-US" sz="2400" b="1" dirty="0" smtClean="0"/>
              <a:t>Ultrasonic </a:t>
            </a:r>
            <a:r>
              <a:rPr lang="en-US" sz="2400" b="1" dirty="0"/>
              <a:t>insect detector that comprises of an ultrasonic </a:t>
            </a:r>
            <a:r>
              <a:rPr lang="en-US" sz="2400" b="1" dirty="0" err="1"/>
              <a:t>senosor</a:t>
            </a:r>
            <a:r>
              <a:rPr lang="en-US" sz="2400" b="1" dirty="0"/>
              <a:t>, IR sensor and a GSM module in which the ultrasonic sensor will detect the sound of the insects in crops. After that the presence of the insects will be confirmed by the heat radiated by insect's body via IR sensor. If situation worsens and the farmer is also not </a:t>
            </a:r>
            <a:r>
              <a:rPr lang="en-US" sz="2400" b="1" dirty="0" err="1"/>
              <a:t>availabe</a:t>
            </a:r>
            <a:r>
              <a:rPr lang="en-US" sz="2400" b="1" dirty="0"/>
              <a:t> then sprinklers will be activated which will sprinkle certain amount of chemicals to destroy those pests.</a:t>
            </a:r>
          </a:p>
        </p:txBody>
      </p:sp>
      <p:sp>
        <p:nvSpPr>
          <p:cNvPr id="2" name="AutoShape 2" descr="Image result for Ultrasonic sens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179786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AutoShape 4" descr="Image result for farmers backgroun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descr="C:\Users\Aman Agarwal\Desktop\download.j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76337" cy="8542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99791" y="847371"/>
            <a:ext cx="4303742"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IN" sz="5400" dirty="0" smtClean="0">
                <a:solidFill>
                  <a:srgbClr val="FF0000"/>
                </a:solidFill>
              </a:rPr>
              <a:t>Other Sensors</a:t>
            </a:r>
            <a:r>
              <a:rPr lang="en-IN" sz="5400" dirty="0"/>
              <a:t> </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TextBox 4"/>
          <p:cNvSpPr txBox="1"/>
          <p:nvPr/>
        </p:nvSpPr>
        <p:spPr>
          <a:xfrm>
            <a:off x="955963" y="2133600"/>
            <a:ext cx="7391400" cy="1938992"/>
          </a:xfrm>
          <a:prstGeom prst="rect">
            <a:avLst/>
          </a:prstGeom>
          <a:noFill/>
        </p:spPr>
        <p:txBody>
          <a:bodyPr wrap="square" rtlCol="0">
            <a:spAutoFit/>
          </a:bodyPr>
          <a:lstStyle/>
          <a:p>
            <a:r>
              <a:rPr lang="en-US" sz="2400" b="1" dirty="0" smtClean="0"/>
              <a:t>We </a:t>
            </a:r>
            <a:r>
              <a:rPr lang="en-US" sz="2400" b="1" dirty="0"/>
              <a:t>will place suitable sensors in the places where water gets collected during rainy season and if the water level reaches certain limit then sheds will be provided automatically by the servo motors so that crops doesn't get damaged due to heavy rain.</a:t>
            </a:r>
          </a:p>
        </p:txBody>
      </p:sp>
      <p:sp>
        <p:nvSpPr>
          <p:cNvPr id="2" name="AutoShape 2" descr="Image result for Ultrasonic sens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4553540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AutoShape 4" descr="Image result for farmers backgroun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Rectangle 1"/>
          <p:cNvSpPr/>
          <p:nvPr/>
        </p:nvSpPr>
        <p:spPr>
          <a:xfrm>
            <a:off x="2057400" y="2057400"/>
            <a:ext cx="3973588" cy="1200329"/>
          </a:xfrm>
          <a:prstGeom prst="rect">
            <a:avLst/>
          </a:prstGeom>
          <a:noFill/>
        </p:spPr>
        <p:txBody>
          <a:bodyPr wrap="none" lIns="91440" tIns="45720" rIns="91440" bIns="45720">
            <a:spAutoFit/>
          </a:bodyPr>
          <a:lstStyle/>
          <a:p>
            <a:pPr algn="ctr"/>
            <a:r>
              <a:rPr lang="en-US" sz="72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FFFF00"/>
                </a:solidFill>
                <a:effectLst>
                  <a:outerShdw blurRad="50800" dist="40000" dir="5400000" algn="tl" rotWithShape="0">
                    <a:srgbClr val="000000">
                      <a:shade val="5000"/>
                      <a:satMod val="120000"/>
                      <a:alpha val="33000"/>
                    </a:srgbClr>
                  </a:outerShdw>
                </a:effectLst>
              </a:rPr>
              <a:t>Chat Bot..</a:t>
            </a:r>
            <a:endParaRPr lang="en-US" sz="72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FFFF00"/>
              </a:solidFill>
              <a:effectLst>
                <a:outerShdw blurRad="50800" dist="40000" dir="5400000" algn="tl" rotWithShape="0">
                  <a:srgbClr val="000000">
                    <a:shade val="5000"/>
                    <a:satMod val="120000"/>
                    <a:alpha val="33000"/>
                  </a:srgbClr>
                </a:outerShdw>
              </a:effectLs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971800"/>
            <a:ext cx="4313409" cy="2246856"/>
          </a:xfrm>
          <a:prstGeom prst="rect">
            <a:avLst/>
          </a:prstGeom>
          <a:noFill/>
          <a:ln>
            <a:noFill/>
          </a:ln>
          <a:effectLst>
            <a:outerShdw dist="35921" dir="2700000" algn="ctr" rotWithShape="0">
              <a:schemeClr val="bg2"/>
            </a:outerShdw>
            <a:softEdge rad="317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descr="C:\Users\Aman Agarwal\Desktop\download.j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76337" cy="854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222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AutoShape 4" descr="Image result for farmers backgroun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Rectangle 1"/>
          <p:cNvSpPr/>
          <p:nvPr/>
        </p:nvSpPr>
        <p:spPr>
          <a:xfrm>
            <a:off x="2922850" y="160338"/>
            <a:ext cx="2986715" cy="1200329"/>
          </a:xfrm>
          <a:prstGeom prst="rect">
            <a:avLst/>
          </a:prstGeom>
          <a:noFill/>
        </p:spPr>
        <p:txBody>
          <a:bodyPr wrap="none" lIns="91440" tIns="45720" rIns="91440" bIns="45720">
            <a:spAutoFit/>
          </a:bodyPr>
          <a:lstStyle/>
          <a:p>
            <a:pPr algn="ctr"/>
            <a:r>
              <a:rPr lang="en-US" sz="7200" b="1" dirty="0" err="1">
                <a:ln w="31550" cmpd="sng">
                  <a:gradFill>
                    <a:gsLst>
                      <a:gs pos="70000">
                        <a:schemeClr val="accent6">
                          <a:shade val="50000"/>
                          <a:satMod val="190000"/>
                        </a:schemeClr>
                      </a:gs>
                      <a:gs pos="0">
                        <a:schemeClr val="accent6">
                          <a:tint val="77000"/>
                          <a:satMod val="180000"/>
                        </a:schemeClr>
                      </a:gs>
                    </a:gsLst>
                    <a:lin ang="5400000"/>
                  </a:gradFill>
                  <a:prstDash val="solid"/>
                </a:ln>
                <a:solidFill>
                  <a:srgbClr val="00B0F0"/>
                </a:solidFill>
                <a:effectLst>
                  <a:outerShdw blurRad="50800" dist="40000" dir="5400000" algn="tl" rotWithShape="0">
                    <a:srgbClr val="000000">
                      <a:shade val="5000"/>
                      <a:satMod val="120000"/>
                      <a:alpha val="33000"/>
                    </a:srgbClr>
                  </a:outerShdw>
                </a:effectLst>
              </a:rPr>
              <a:t>m</a:t>
            </a:r>
            <a:r>
              <a:rPr lang="en-US" sz="7200" b="1"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00B0F0"/>
                </a:solidFill>
                <a:effectLst>
                  <a:outerShdw blurRad="50800" dist="40000" dir="5400000" algn="tl" rotWithShape="0">
                    <a:srgbClr val="000000">
                      <a:shade val="5000"/>
                      <a:satMod val="120000"/>
                      <a:alpha val="33000"/>
                    </a:srgbClr>
                  </a:outerShdw>
                </a:effectLst>
              </a:rPr>
              <a:t>Kisan</a:t>
            </a:r>
            <a:endParaRPr lang="en-US" sz="72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00B0F0"/>
              </a:solidFill>
              <a:effectLst>
                <a:outerShdw blurRad="50800" dist="40000" dir="5400000" algn="tl" rotWithShape="0">
                  <a:srgbClr val="000000">
                    <a:shade val="5000"/>
                    <a:satMod val="120000"/>
                    <a:alpha val="33000"/>
                  </a:srgbClr>
                </a:outerShdw>
              </a:effectLst>
            </a:endParaRPr>
          </a:p>
        </p:txBody>
      </p:sp>
      <p:sp>
        <p:nvSpPr>
          <p:cNvPr id="3" name="TextBox 2"/>
          <p:cNvSpPr txBox="1"/>
          <p:nvPr/>
        </p:nvSpPr>
        <p:spPr>
          <a:xfrm>
            <a:off x="996754" y="2355273"/>
            <a:ext cx="3575245" cy="3416320"/>
          </a:xfrm>
          <a:prstGeom prst="rect">
            <a:avLst/>
          </a:prstGeom>
          <a:solidFill>
            <a:schemeClr val="bg2"/>
          </a:solidFill>
        </p:spPr>
        <p:txBody>
          <a:bodyPr wrap="square" rtlCol="0">
            <a:spAutoFit/>
          </a:bodyPr>
          <a:lstStyle/>
          <a:p>
            <a:r>
              <a:rPr lang="en-US" b="1" dirty="0" smtClean="0">
                <a:solidFill>
                  <a:srgbClr val="00B050"/>
                </a:solidFill>
              </a:rPr>
              <a:t>MKisan is a farmer friendly chat bot which instantly gives answer to variety of farmers  </a:t>
            </a:r>
            <a:r>
              <a:rPr lang="en-US" b="1" dirty="0" err="1" smtClean="0">
                <a:solidFill>
                  <a:srgbClr val="00B050"/>
                </a:solidFill>
              </a:rPr>
              <a:t>quaries</a:t>
            </a:r>
            <a:r>
              <a:rPr lang="en-US" b="1" dirty="0">
                <a:solidFill>
                  <a:srgbClr val="00B050"/>
                </a:solidFill>
              </a:rPr>
              <a:t> </a:t>
            </a:r>
            <a:r>
              <a:rPr lang="en-US" b="1" dirty="0" smtClean="0">
                <a:solidFill>
                  <a:srgbClr val="00B050"/>
                </a:solidFill>
              </a:rPr>
              <a:t>related to different crops..</a:t>
            </a:r>
          </a:p>
          <a:p>
            <a:endParaRPr lang="en-US" b="1" dirty="0" smtClean="0">
              <a:solidFill>
                <a:srgbClr val="00B050"/>
              </a:solidFill>
            </a:endParaRPr>
          </a:p>
          <a:p>
            <a:r>
              <a:rPr lang="en-US" b="1" dirty="0" smtClean="0">
                <a:solidFill>
                  <a:srgbClr val="00B050"/>
                </a:solidFill>
              </a:rPr>
              <a:t>The chat bot is trained in such a manner so as to understand English as well as Hindi and respond to </a:t>
            </a:r>
            <a:r>
              <a:rPr lang="en-US" b="1" dirty="0" err="1" smtClean="0">
                <a:solidFill>
                  <a:srgbClr val="00B050"/>
                </a:solidFill>
              </a:rPr>
              <a:t>kisan</a:t>
            </a:r>
            <a:r>
              <a:rPr lang="en-US" b="1" dirty="0" smtClean="0">
                <a:solidFill>
                  <a:srgbClr val="00B050"/>
                </a:solidFill>
              </a:rPr>
              <a:t>..</a:t>
            </a:r>
          </a:p>
          <a:p>
            <a:endParaRPr lang="en-US" b="1" dirty="0" smtClean="0">
              <a:solidFill>
                <a:srgbClr val="00B050"/>
              </a:solidFill>
            </a:endParaRPr>
          </a:p>
          <a:p>
            <a:r>
              <a:rPr lang="en-US" b="1" dirty="0" smtClean="0">
                <a:solidFill>
                  <a:srgbClr val="00B050"/>
                </a:solidFill>
              </a:rPr>
              <a:t>Audio </a:t>
            </a:r>
            <a:r>
              <a:rPr lang="en-US" b="1" dirty="0" err="1" smtClean="0">
                <a:solidFill>
                  <a:srgbClr val="00B050"/>
                </a:solidFill>
              </a:rPr>
              <a:t>recognisition</a:t>
            </a:r>
            <a:r>
              <a:rPr lang="en-US" b="1" dirty="0" smtClean="0">
                <a:solidFill>
                  <a:srgbClr val="00B050"/>
                </a:solidFill>
              </a:rPr>
              <a:t> is what makes it more </a:t>
            </a:r>
            <a:r>
              <a:rPr lang="en-US" b="1" dirty="0" err="1" smtClean="0">
                <a:solidFill>
                  <a:srgbClr val="00B050"/>
                </a:solidFill>
              </a:rPr>
              <a:t>kisan</a:t>
            </a:r>
            <a:r>
              <a:rPr lang="en-US" b="1" dirty="0" smtClean="0">
                <a:solidFill>
                  <a:srgbClr val="00B050"/>
                </a:solidFill>
              </a:rPr>
              <a:t> friendly..</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2541" t="26587" r="18678" b="6250"/>
          <a:stretch/>
        </p:blipFill>
        <p:spPr bwMode="auto">
          <a:xfrm>
            <a:off x="5181601" y="1600200"/>
            <a:ext cx="3532286" cy="4634414"/>
          </a:xfrm>
          <a:prstGeom prst="rect">
            <a:avLst/>
          </a:prstGeom>
          <a:noFill/>
          <a:ln>
            <a:noFill/>
          </a:ln>
          <a:effectLst/>
          <a:scene3d>
            <a:camera prst="perspectiveContrastingLeftFacing"/>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Aman Agarwal\Desktop\download.j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76337" cy="854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687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AutoShape 4" descr="Image result for farmers backgroun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Rectangle 1"/>
          <p:cNvSpPr/>
          <p:nvPr/>
        </p:nvSpPr>
        <p:spPr>
          <a:xfrm>
            <a:off x="2803618" y="160338"/>
            <a:ext cx="3225178" cy="1200329"/>
          </a:xfrm>
          <a:prstGeom prst="rect">
            <a:avLst/>
          </a:prstGeom>
          <a:noFill/>
        </p:spPr>
        <p:txBody>
          <a:bodyPr wrap="none" lIns="91440" tIns="45720" rIns="91440" bIns="45720">
            <a:spAutoFit/>
          </a:bodyPr>
          <a:lstStyle/>
          <a:p>
            <a:pPr algn="ctr"/>
            <a:r>
              <a:rPr lang="en-US" sz="7200" b="1" dirty="0" err="1">
                <a:ln w="31550" cmpd="sng">
                  <a:gradFill>
                    <a:gsLst>
                      <a:gs pos="70000">
                        <a:schemeClr val="accent6">
                          <a:shade val="50000"/>
                          <a:satMod val="190000"/>
                        </a:schemeClr>
                      </a:gs>
                      <a:gs pos="0">
                        <a:schemeClr val="accent6">
                          <a:tint val="77000"/>
                          <a:satMod val="180000"/>
                        </a:schemeClr>
                      </a:gs>
                    </a:gsLst>
                    <a:lin ang="5400000"/>
                  </a:gradFill>
                  <a:prstDash val="solid"/>
                </a:ln>
                <a:solidFill>
                  <a:srgbClr val="00B0F0"/>
                </a:solidFill>
                <a:effectLst>
                  <a:outerShdw blurRad="50800" dist="40000" dir="5400000" algn="tl" rotWithShape="0">
                    <a:srgbClr val="000000">
                      <a:shade val="5000"/>
                      <a:satMod val="120000"/>
                      <a:alpha val="33000"/>
                    </a:srgbClr>
                  </a:outerShdw>
                </a:effectLst>
              </a:rPr>
              <a:t>m</a:t>
            </a:r>
            <a:r>
              <a:rPr lang="en-US" sz="7200" b="1"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00B0F0"/>
                </a:solidFill>
                <a:effectLst>
                  <a:outerShdw blurRad="50800" dist="40000" dir="5400000" algn="tl" rotWithShape="0">
                    <a:srgbClr val="000000">
                      <a:shade val="5000"/>
                      <a:satMod val="120000"/>
                      <a:alpha val="33000"/>
                    </a:srgbClr>
                  </a:outerShdw>
                </a:effectLst>
              </a:rPr>
              <a:t>Pashu</a:t>
            </a:r>
            <a:endParaRPr lang="en-US" sz="72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00B0F0"/>
              </a:solidFill>
              <a:effectLst>
                <a:outerShdw blurRad="50800" dist="40000" dir="5400000" algn="tl" rotWithShape="0">
                  <a:srgbClr val="000000">
                    <a:shade val="5000"/>
                    <a:satMod val="120000"/>
                    <a:alpha val="33000"/>
                  </a:srgbClr>
                </a:outerShdw>
              </a:effectLst>
            </a:endParaRPr>
          </a:p>
        </p:txBody>
      </p:sp>
      <p:sp>
        <p:nvSpPr>
          <p:cNvPr id="3" name="TextBox 2"/>
          <p:cNvSpPr txBox="1"/>
          <p:nvPr/>
        </p:nvSpPr>
        <p:spPr>
          <a:xfrm>
            <a:off x="4627418" y="1995054"/>
            <a:ext cx="3575245" cy="3970318"/>
          </a:xfrm>
          <a:prstGeom prst="rect">
            <a:avLst/>
          </a:prstGeom>
          <a:solidFill>
            <a:schemeClr val="bg2"/>
          </a:solidFill>
        </p:spPr>
        <p:txBody>
          <a:bodyPr wrap="square" rtlCol="0">
            <a:spAutoFit/>
          </a:bodyPr>
          <a:lstStyle/>
          <a:p>
            <a:r>
              <a:rPr lang="en-US" b="1" dirty="0" err="1" smtClean="0">
                <a:solidFill>
                  <a:srgbClr val="00B050"/>
                </a:solidFill>
              </a:rPr>
              <a:t>MPashu</a:t>
            </a:r>
            <a:r>
              <a:rPr lang="en-US" b="1" dirty="0" smtClean="0">
                <a:solidFill>
                  <a:srgbClr val="00B050"/>
                </a:solidFill>
              </a:rPr>
              <a:t> is a farmer friendly chat bot which instantly gives answer to variety of farmers  </a:t>
            </a:r>
            <a:r>
              <a:rPr lang="en-US" b="1" dirty="0" err="1" smtClean="0">
                <a:solidFill>
                  <a:srgbClr val="00B050"/>
                </a:solidFill>
              </a:rPr>
              <a:t>quaries</a:t>
            </a:r>
            <a:r>
              <a:rPr lang="en-US" b="1" dirty="0">
                <a:solidFill>
                  <a:srgbClr val="00B050"/>
                </a:solidFill>
              </a:rPr>
              <a:t> </a:t>
            </a:r>
            <a:r>
              <a:rPr lang="en-US" b="1" dirty="0" smtClean="0">
                <a:solidFill>
                  <a:srgbClr val="00B050"/>
                </a:solidFill>
              </a:rPr>
              <a:t>related to diseases of different animals..</a:t>
            </a:r>
            <a:endParaRPr lang="en-US" sz="900" b="1" dirty="0" smtClean="0">
              <a:solidFill>
                <a:srgbClr val="00B050"/>
              </a:solidFill>
            </a:endParaRPr>
          </a:p>
          <a:p>
            <a:endParaRPr lang="en-US" sz="900" b="1" dirty="0" smtClean="0">
              <a:solidFill>
                <a:srgbClr val="00B050"/>
              </a:solidFill>
            </a:endParaRPr>
          </a:p>
          <a:p>
            <a:r>
              <a:rPr lang="en-US" b="1" dirty="0" smtClean="0">
                <a:solidFill>
                  <a:srgbClr val="00B050"/>
                </a:solidFill>
              </a:rPr>
              <a:t>The </a:t>
            </a:r>
            <a:r>
              <a:rPr lang="en-US" b="1" u="sng" dirty="0" smtClean="0">
                <a:solidFill>
                  <a:srgbClr val="00B050"/>
                </a:solidFill>
              </a:rPr>
              <a:t>distinguishing feature</a:t>
            </a:r>
            <a:r>
              <a:rPr lang="en-US" b="1" dirty="0" smtClean="0">
                <a:solidFill>
                  <a:srgbClr val="00B050"/>
                </a:solidFill>
              </a:rPr>
              <a:t> of </a:t>
            </a:r>
            <a:r>
              <a:rPr lang="en-US" b="1" dirty="0" err="1" smtClean="0">
                <a:solidFill>
                  <a:srgbClr val="00B050"/>
                </a:solidFill>
              </a:rPr>
              <a:t>MPashu</a:t>
            </a:r>
            <a:r>
              <a:rPr lang="en-US" b="1" dirty="0" smtClean="0">
                <a:solidFill>
                  <a:srgbClr val="00B050"/>
                </a:solidFill>
              </a:rPr>
              <a:t> is that it only requires the animal name to provide farmer with variety of symptom that the animal might be facing and then assist him with an appropriate solution immediately..</a:t>
            </a:r>
          </a:p>
          <a:p>
            <a:r>
              <a:rPr lang="en-US" b="1" dirty="0" smtClean="0">
                <a:solidFill>
                  <a:srgbClr val="00B050"/>
                </a:solidFill>
              </a:rPr>
              <a:t>Audio </a:t>
            </a:r>
            <a:r>
              <a:rPr lang="en-US" b="1" dirty="0" err="1" smtClean="0">
                <a:solidFill>
                  <a:srgbClr val="00B050"/>
                </a:solidFill>
              </a:rPr>
              <a:t>recognisition</a:t>
            </a:r>
            <a:r>
              <a:rPr lang="en-US" b="1" dirty="0" smtClean="0">
                <a:solidFill>
                  <a:srgbClr val="00B050"/>
                </a:solidFill>
              </a:rPr>
              <a:t> is what makes it </a:t>
            </a:r>
            <a:r>
              <a:rPr lang="en-US" b="1" dirty="0" err="1" smtClean="0">
                <a:solidFill>
                  <a:srgbClr val="00B050"/>
                </a:solidFill>
              </a:rPr>
              <a:t>MPashu</a:t>
            </a:r>
            <a:r>
              <a:rPr lang="en-US" b="1" dirty="0" smtClean="0">
                <a:solidFill>
                  <a:srgbClr val="00B050"/>
                </a:solidFill>
              </a:rPr>
              <a:t> friendly to farmers..</a:t>
            </a:r>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2555" t="26826" r="18375" b="5587"/>
          <a:stretch/>
        </p:blipFill>
        <p:spPr bwMode="auto">
          <a:xfrm>
            <a:off x="633917" y="1508132"/>
            <a:ext cx="3633284" cy="4749382"/>
          </a:xfrm>
          <a:prstGeom prst="rect">
            <a:avLst/>
          </a:prstGeom>
          <a:noFill/>
          <a:ln>
            <a:noFill/>
          </a:ln>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Aman Agarwal\Desktop\download.j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76337" cy="854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2609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AutoShape 4" descr="Image result for farmers backgroun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Rectangle 1"/>
          <p:cNvSpPr/>
          <p:nvPr/>
        </p:nvSpPr>
        <p:spPr>
          <a:xfrm>
            <a:off x="1544992" y="457200"/>
            <a:ext cx="6054030" cy="1200329"/>
          </a:xfrm>
          <a:prstGeom prst="rect">
            <a:avLst/>
          </a:prstGeom>
          <a:noFill/>
        </p:spPr>
        <p:txBody>
          <a:bodyPr wrap="none" lIns="91440" tIns="45720" rIns="91440" bIns="45720">
            <a:spAutoFit/>
          </a:bodyPr>
          <a:lstStyle/>
          <a:p>
            <a:pPr algn="ctr"/>
            <a:r>
              <a:rPr lang="en-US" sz="7200" b="1" u="sng"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FFFF00"/>
                </a:solidFill>
                <a:effectLst>
                  <a:outerShdw blurRad="50800" dist="40000" dir="5400000" algn="tl" rotWithShape="0">
                    <a:srgbClr val="000000">
                      <a:shade val="5000"/>
                      <a:satMod val="120000"/>
                      <a:alpha val="33000"/>
                    </a:srgbClr>
                  </a:outerShdw>
                </a:effectLst>
              </a:rPr>
              <a:t>Predicting Crop</a:t>
            </a:r>
            <a:endParaRPr lang="en-US" sz="7200" b="1" u="sng"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FFFF00"/>
              </a:solidFill>
              <a:effectLst>
                <a:outerShdw blurRad="50800" dist="40000" dir="5400000" algn="tl" rotWithShape="0">
                  <a:srgbClr val="000000">
                    <a:shade val="5000"/>
                    <a:satMod val="120000"/>
                    <a:alpha val="33000"/>
                  </a:srgbClr>
                </a:outerShdw>
              </a:effectLst>
            </a:endParaRPr>
          </a:p>
        </p:txBody>
      </p:sp>
      <p:sp>
        <p:nvSpPr>
          <p:cNvPr id="3" name="TextBox 2"/>
          <p:cNvSpPr txBox="1"/>
          <p:nvPr/>
        </p:nvSpPr>
        <p:spPr>
          <a:xfrm>
            <a:off x="1371600" y="3352800"/>
            <a:ext cx="7162800" cy="369332"/>
          </a:xfrm>
          <a:prstGeom prst="rect">
            <a:avLst/>
          </a:prstGeom>
          <a:noFill/>
        </p:spPr>
        <p:txBody>
          <a:bodyPr wrap="square" rtlCol="0">
            <a:spAutoFit/>
          </a:bodyPr>
          <a:lstStyle/>
          <a:p>
            <a:r>
              <a:rPr lang="en-US" dirty="0" smtClean="0"/>
              <a:t>  </a:t>
            </a:r>
            <a:endParaRPr lang="en-IN" dirty="0"/>
          </a:p>
        </p:txBody>
      </p:sp>
      <p:sp>
        <p:nvSpPr>
          <p:cNvPr id="4" name="TextBox 3"/>
          <p:cNvSpPr txBox="1"/>
          <p:nvPr/>
        </p:nvSpPr>
        <p:spPr>
          <a:xfrm>
            <a:off x="1219200" y="2286000"/>
            <a:ext cx="7162800" cy="4154984"/>
          </a:xfrm>
          <a:prstGeom prst="rect">
            <a:avLst/>
          </a:prstGeom>
          <a:noFill/>
        </p:spPr>
        <p:txBody>
          <a:bodyPr wrap="square" rtlCol="0">
            <a:spAutoFit/>
          </a:bodyPr>
          <a:lstStyle/>
          <a:p>
            <a:r>
              <a:rPr lang="en-US" sz="2400" b="1" dirty="0" smtClean="0"/>
              <a:t>We have also integrated a Machine Learning model with our project which will guide farmer which crop he should grow based on the season, area and production he wants..</a:t>
            </a:r>
          </a:p>
          <a:p>
            <a:endParaRPr lang="en-US" sz="2400" b="1" dirty="0"/>
          </a:p>
          <a:p>
            <a:r>
              <a:rPr lang="en-US" sz="2400" b="1" dirty="0" smtClean="0"/>
              <a:t>The differentiating feature of these predictions will be that it will also take area and season into consideration which farmer is unlikely to find in other available application..</a:t>
            </a:r>
          </a:p>
          <a:p>
            <a:endParaRPr lang="en-US" sz="2400" b="1" dirty="0"/>
          </a:p>
          <a:p>
            <a:r>
              <a:rPr lang="en-US" sz="2400" b="1" dirty="0" smtClean="0"/>
              <a:t>We assure him the quality predictions!!!</a:t>
            </a:r>
            <a:endParaRPr lang="en-IN" sz="2400" b="1" dirty="0"/>
          </a:p>
        </p:txBody>
      </p:sp>
      <p:pic>
        <p:nvPicPr>
          <p:cNvPr id="8" name="Picture 2" descr="C:\Users\Aman Agarwal\Desktop\download.j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76337" cy="854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044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AutoShape 4" descr="Image result for farmers backgroun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467302" y="1305341"/>
            <a:ext cx="8107348" cy="4247317"/>
          </a:xfrm>
          <a:prstGeom prst="rect">
            <a:avLst/>
          </a:prstGeom>
          <a:noFill/>
        </p:spPr>
        <p:txBody>
          <a:bodyPr wrap="none" lIns="91440" tIns="45720" rIns="91440" bIns="45720">
            <a:spAutoFit/>
          </a:bodyPr>
          <a:lstStyle/>
          <a:p>
            <a:pPr algn="ctr"/>
            <a:r>
              <a:rPr lang="en-US" sz="5400" b="1" cap="none" spc="50" dirty="0" smtClean="0">
                <a:ln w="12700" cmpd="sng">
                  <a:solidFill>
                    <a:schemeClr val="accent6">
                      <a:satMod val="120000"/>
                      <a:shade val="80000"/>
                    </a:schemeClr>
                  </a:solidFill>
                  <a:prstDash val="solid"/>
                </a:ln>
                <a:solidFill>
                  <a:srgbClr val="002060"/>
                </a:solidFill>
                <a:effectLst>
                  <a:glow rad="53100">
                    <a:schemeClr val="accent6">
                      <a:satMod val="180000"/>
                      <a:alpha val="30000"/>
                    </a:schemeClr>
                  </a:glow>
                </a:effectLst>
              </a:rPr>
              <a:t>This project presented by </a:t>
            </a:r>
          </a:p>
          <a:p>
            <a:pPr algn="ctr"/>
            <a:r>
              <a:rPr lang="en-US" sz="5400" b="1" spc="50" dirty="0">
                <a:ln w="12700" cmpd="sng">
                  <a:solidFill>
                    <a:schemeClr val="accent6">
                      <a:satMod val="120000"/>
                      <a:shade val="80000"/>
                    </a:schemeClr>
                  </a:solidFill>
                  <a:prstDash val="solid"/>
                </a:ln>
                <a:solidFill>
                  <a:srgbClr val="002060"/>
                </a:solidFill>
                <a:effectLst>
                  <a:glow rad="53100">
                    <a:schemeClr val="accent6">
                      <a:satMod val="180000"/>
                      <a:alpha val="30000"/>
                    </a:schemeClr>
                  </a:glow>
                </a:effectLst>
              </a:rPr>
              <a:t>t</a:t>
            </a:r>
            <a:r>
              <a:rPr lang="en-US" sz="5400" b="1" spc="50" dirty="0" smtClean="0">
                <a:ln w="12700" cmpd="sng">
                  <a:solidFill>
                    <a:schemeClr val="accent6">
                      <a:satMod val="120000"/>
                      <a:shade val="80000"/>
                    </a:schemeClr>
                  </a:solidFill>
                  <a:prstDash val="solid"/>
                </a:ln>
                <a:solidFill>
                  <a:srgbClr val="002060"/>
                </a:solidFill>
                <a:effectLst>
                  <a:glow rad="53100">
                    <a:schemeClr val="accent6">
                      <a:satMod val="180000"/>
                      <a:alpha val="30000"/>
                    </a:schemeClr>
                  </a:glow>
                </a:effectLst>
              </a:rPr>
              <a:t>eam</a:t>
            </a:r>
          </a:p>
          <a:p>
            <a:pPr algn="ctr"/>
            <a:r>
              <a:rPr lang="en-US" sz="5400" b="1" spc="50" dirty="0" smtClean="0">
                <a:ln w="12700" cmpd="sng">
                  <a:solidFill>
                    <a:schemeClr val="accent6">
                      <a:satMod val="120000"/>
                      <a:shade val="80000"/>
                    </a:schemeClr>
                  </a:solidFill>
                  <a:prstDash val="solid"/>
                </a:ln>
                <a:solidFill>
                  <a:srgbClr val="002060"/>
                </a:solidFill>
                <a:effectLst>
                  <a:glow rad="53100">
                    <a:schemeClr val="accent6">
                      <a:satMod val="180000"/>
                      <a:alpha val="30000"/>
                    </a:schemeClr>
                  </a:glow>
                </a:effectLst>
              </a:rPr>
              <a:t>SAY Super3</a:t>
            </a:r>
          </a:p>
          <a:p>
            <a:pPr algn="ctr"/>
            <a:r>
              <a:rPr lang="en-US" sz="5400" b="1" spc="50" dirty="0">
                <a:ln w="12700" cmpd="sng">
                  <a:solidFill>
                    <a:schemeClr val="accent6">
                      <a:satMod val="120000"/>
                      <a:shade val="80000"/>
                    </a:schemeClr>
                  </a:solidFill>
                  <a:prstDash val="solid"/>
                </a:ln>
                <a:solidFill>
                  <a:srgbClr val="002060"/>
                </a:solidFill>
                <a:effectLst>
                  <a:glow rad="53100">
                    <a:schemeClr val="accent6">
                      <a:satMod val="180000"/>
                      <a:alpha val="30000"/>
                    </a:schemeClr>
                  </a:glow>
                </a:effectLst>
              </a:rPr>
              <a:t>h</a:t>
            </a:r>
            <a:r>
              <a:rPr lang="en-US" sz="5400" b="1" cap="none" spc="50" dirty="0" smtClean="0">
                <a:ln w="12700" cmpd="sng">
                  <a:solidFill>
                    <a:schemeClr val="accent6">
                      <a:satMod val="120000"/>
                      <a:shade val="80000"/>
                    </a:schemeClr>
                  </a:solidFill>
                  <a:prstDash val="solid"/>
                </a:ln>
                <a:solidFill>
                  <a:srgbClr val="002060"/>
                </a:solidFill>
                <a:effectLst>
                  <a:glow rad="53100">
                    <a:schemeClr val="accent6">
                      <a:satMod val="180000"/>
                      <a:alpha val="30000"/>
                    </a:schemeClr>
                  </a:glow>
                </a:effectLst>
              </a:rPr>
              <a:t>as th</a:t>
            </a:r>
            <a:r>
              <a:rPr lang="en-US" sz="5400" b="1" spc="50" dirty="0" smtClean="0">
                <a:ln w="12700" cmpd="sng">
                  <a:solidFill>
                    <a:schemeClr val="accent6">
                      <a:satMod val="120000"/>
                      <a:shade val="80000"/>
                    </a:schemeClr>
                  </a:solidFill>
                  <a:prstDash val="solid"/>
                </a:ln>
                <a:solidFill>
                  <a:srgbClr val="002060"/>
                </a:solidFill>
                <a:effectLst>
                  <a:glow rad="53100">
                    <a:schemeClr val="accent6">
                      <a:satMod val="180000"/>
                      <a:alpha val="30000"/>
                    </a:schemeClr>
                  </a:glow>
                </a:effectLst>
              </a:rPr>
              <a:t>e potential to create </a:t>
            </a:r>
          </a:p>
          <a:p>
            <a:pPr algn="ctr"/>
            <a:r>
              <a:rPr lang="en-US" sz="5400" b="1" spc="50" dirty="0" smtClean="0">
                <a:ln w="12700" cmpd="sng">
                  <a:solidFill>
                    <a:schemeClr val="accent6">
                      <a:satMod val="120000"/>
                      <a:shade val="80000"/>
                    </a:schemeClr>
                  </a:solidFill>
                  <a:prstDash val="solid"/>
                </a:ln>
                <a:solidFill>
                  <a:srgbClr val="002060"/>
                </a:solidFill>
                <a:effectLst>
                  <a:glow rad="53100">
                    <a:schemeClr val="accent6">
                      <a:satMod val="180000"/>
                      <a:alpha val="30000"/>
                    </a:schemeClr>
                  </a:glow>
                </a:effectLst>
              </a:rPr>
              <a:t>wo</a:t>
            </a:r>
            <a:r>
              <a:rPr lang="en-US" sz="5400" b="1" cap="none" spc="50" dirty="0" smtClean="0">
                <a:ln w="12700" cmpd="sng">
                  <a:solidFill>
                    <a:schemeClr val="accent6">
                      <a:satMod val="120000"/>
                      <a:shade val="80000"/>
                    </a:schemeClr>
                  </a:solidFill>
                  <a:prstDash val="solid"/>
                </a:ln>
                <a:solidFill>
                  <a:srgbClr val="002060"/>
                </a:solidFill>
                <a:effectLst>
                  <a:glow rad="53100">
                    <a:schemeClr val="accent6">
                      <a:satMod val="180000"/>
                      <a:alpha val="30000"/>
                    </a:schemeClr>
                  </a:glow>
                </a:effectLst>
              </a:rPr>
              <a:t>nders for a farmer..</a:t>
            </a:r>
          </a:p>
        </p:txBody>
      </p:sp>
      <p:pic>
        <p:nvPicPr>
          <p:cNvPr id="5" name="Picture 2" descr="C:\Users\Aman Agarwal\Desktop\download.j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76337" cy="854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697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AutoShape 4" descr="Image result for farmers backgroun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Rectangle 1"/>
          <p:cNvSpPr/>
          <p:nvPr/>
        </p:nvSpPr>
        <p:spPr>
          <a:xfrm>
            <a:off x="2438400" y="842665"/>
            <a:ext cx="4012509"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Contact us:</a:t>
            </a:r>
          </a:p>
        </p:txBody>
      </p:sp>
      <p:sp>
        <p:nvSpPr>
          <p:cNvPr id="3" name="TextBox 2"/>
          <p:cNvSpPr txBox="1"/>
          <p:nvPr/>
        </p:nvSpPr>
        <p:spPr>
          <a:xfrm>
            <a:off x="1295400" y="2743199"/>
            <a:ext cx="6477000" cy="1200329"/>
          </a:xfrm>
          <a:prstGeom prst="rect">
            <a:avLst/>
          </a:prstGeom>
          <a:noFill/>
        </p:spPr>
        <p:txBody>
          <a:bodyPr wrap="square" rtlCol="0">
            <a:spAutoFit/>
          </a:bodyPr>
          <a:lstStyle/>
          <a:p>
            <a:r>
              <a:rPr lang="en-US" b="1" dirty="0" err="1">
                <a:solidFill>
                  <a:srgbClr val="FF0000"/>
                </a:solidFill>
              </a:rPr>
              <a:t>Shivansh</a:t>
            </a:r>
            <a:r>
              <a:rPr lang="en-US" b="1" dirty="0">
                <a:solidFill>
                  <a:srgbClr val="FF0000"/>
                </a:solidFill>
              </a:rPr>
              <a:t> </a:t>
            </a:r>
            <a:r>
              <a:rPr lang="en-US" b="1" dirty="0" err="1">
                <a:solidFill>
                  <a:srgbClr val="FF0000"/>
                </a:solidFill>
              </a:rPr>
              <a:t>Srivastava</a:t>
            </a:r>
            <a:r>
              <a:rPr lang="en-US" b="1" dirty="0">
                <a:solidFill>
                  <a:srgbClr val="FF0000"/>
                </a:solidFill>
              </a:rPr>
              <a:t> -  shivanshsrivastava2000@gmail.com</a:t>
            </a:r>
          </a:p>
          <a:p>
            <a:r>
              <a:rPr lang="en-US" b="1" dirty="0" err="1" smtClean="0">
                <a:solidFill>
                  <a:srgbClr val="FF0000"/>
                </a:solidFill>
              </a:rPr>
              <a:t>Yuvraj</a:t>
            </a:r>
            <a:r>
              <a:rPr lang="en-US" b="1" dirty="0" smtClean="0">
                <a:solidFill>
                  <a:srgbClr val="FF0000"/>
                </a:solidFill>
              </a:rPr>
              <a:t> Kumar           -   yuvrajkumar013@gmail.com</a:t>
            </a:r>
          </a:p>
          <a:p>
            <a:r>
              <a:rPr lang="en-US" b="1" dirty="0" smtClean="0">
                <a:solidFill>
                  <a:srgbClr val="FF0000"/>
                </a:solidFill>
              </a:rPr>
              <a:t>Aman Agarwal          -  aman2382000@gmail.com</a:t>
            </a:r>
          </a:p>
          <a:p>
            <a:r>
              <a:rPr lang="en-US" b="1" dirty="0" smtClean="0">
                <a:solidFill>
                  <a:srgbClr val="FF0000"/>
                </a:solidFill>
              </a:rPr>
              <a:t>  </a:t>
            </a:r>
            <a:endParaRPr lang="en-IN" b="1" dirty="0">
              <a:solidFill>
                <a:srgbClr val="FF0000"/>
              </a:solidFill>
            </a:endParaRPr>
          </a:p>
        </p:txBody>
      </p:sp>
      <p:pic>
        <p:nvPicPr>
          <p:cNvPr id="6" name="Picture 2" descr="C:\Users\Aman Agarwal\Desktop\download.j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 y="35646"/>
            <a:ext cx="1176337" cy="854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838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AutoShape 4" descr="Image result for farmers backgroun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2" descr="C:\Users\Aman Agarwal\Desktop\download.j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76337" cy="854298"/>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Image result for 404 not foun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Rectangle 3"/>
          <p:cNvSpPr/>
          <p:nvPr/>
        </p:nvSpPr>
        <p:spPr>
          <a:xfrm>
            <a:off x="1778973" y="895862"/>
            <a:ext cx="5765104" cy="923330"/>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rPr>
              <a:t>Problem Statement</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endParaRPr>
          </a:p>
        </p:txBody>
      </p:sp>
      <p:sp>
        <p:nvSpPr>
          <p:cNvPr id="2" name="Rectangle 1"/>
          <p:cNvSpPr/>
          <p:nvPr/>
        </p:nvSpPr>
        <p:spPr>
          <a:xfrm>
            <a:off x="460374" y="3216257"/>
            <a:ext cx="5559425" cy="1477328"/>
          </a:xfrm>
          <a:prstGeom prst="rect">
            <a:avLst/>
          </a:prstGeom>
        </p:spPr>
        <p:txBody>
          <a:bodyPr wrap="square">
            <a:spAutoFit/>
          </a:bodyPr>
          <a:lstStyle/>
          <a:p>
            <a:r>
              <a:rPr lang="en-IN" dirty="0"/>
              <a:t/>
            </a:r>
            <a:br>
              <a:rPr lang="en-IN" dirty="0"/>
            </a:br>
            <a:r>
              <a:rPr lang="en-US" b="1" dirty="0" smtClean="0"/>
              <a:t>Most </a:t>
            </a:r>
            <a:r>
              <a:rPr lang="en-US" b="1" dirty="0"/>
              <a:t>of the farmers are unaware of the new technologies available to the new world. Develop a solution to help the farmers be more productive with less efforts</a:t>
            </a:r>
            <a:endParaRPr lang="en-IN" b="1" dirty="0"/>
          </a:p>
        </p:txBody>
      </p:sp>
      <p:sp>
        <p:nvSpPr>
          <p:cNvPr id="6" name="Rectangle 5"/>
          <p:cNvSpPr/>
          <p:nvPr/>
        </p:nvSpPr>
        <p:spPr>
          <a:xfrm>
            <a:off x="612775" y="2286000"/>
            <a:ext cx="3381310" cy="923330"/>
          </a:xfrm>
          <a:prstGeom prst="rect">
            <a:avLst/>
          </a:prstGeom>
          <a:noFill/>
        </p:spPr>
        <p:txBody>
          <a:bodyPr wrap="none" lIns="91440" tIns="45720" rIns="91440" bIns="45720">
            <a:spAutoFit/>
          </a:bodyPr>
          <a:lstStyle/>
          <a:p>
            <a:r>
              <a:rPr lang="en-IN" sz="5400" b="1" dirty="0">
                <a:solidFill>
                  <a:srgbClr val="00B050"/>
                </a:solidFill>
              </a:rPr>
              <a:t>Agriculture</a:t>
            </a:r>
          </a:p>
        </p:txBody>
      </p:sp>
    </p:spTree>
    <p:extLst>
      <p:ext uri="{BB962C8B-B14F-4D97-AF65-F5344CB8AC3E}">
        <p14:creationId xmlns:p14="http://schemas.microsoft.com/office/powerpoint/2010/main" val="1853160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520031" y="2514600"/>
            <a:ext cx="8103949" cy="1446550"/>
          </a:xfrm>
          <a:prstGeom prst="rect">
            <a:avLst/>
          </a:prstGeom>
          <a:noFill/>
        </p:spPr>
        <p:txBody>
          <a:bodyPr wrap="none" lIns="91440" tIns="45720" rIns="91440" bIns="45720">
            <a:spAutoFit/>
          </a:bodyPr>
          <a:lstStyle/>
          <a:p>
            <a:pPr algn="ctr"/>
            <a:r>
              <a:rPr lang="en-US" sz="4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002060"/>
                </a:solidFill>
                <a:effectLst>
                  <a:outerShdw blurRad="50800" dist="40000" dir="5400000" algn="tl" rotWithShape="0">
                    <a:srgbClr val="000000">
                      <a:shade val="5000"/>
                      <a:satMod val="120000"/>
                      <a:alpha val="33000"/>
                    </a:srgbClr>
                  </a:outerShdw>
                </a:effectLst>
              </a:rPr>
              <a:t>Platform where Technology helps </a:t>
            </a:r>
          </a:p>
          <a:p>
            <a:pPr algn="ctr"/>
            <a:r>
              <a:rPr lang="en-US" sz="4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002060"/>
                </a:solidFill>
                <a:effectLst>
                  <a:outerShdw blurRad="50800" dist="40000" dir="5400000" algn="tl" rotWithShape="0">
                    <a:srgbClr val="000000">
                      <a:shade val="5000"/>
                      <a:satMod val="120000"/>
                      <a:alpha val="33000"/>
                    </a:srgbClr>
                  </a:outerShdw>
                </a:effectLst>
              </a:rPr>
              <a:t>f</a:t>
            </a:r>
            <a:r>
              <a:rPr lang="en-US" sz="4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002060"/>
                </a:solidFill>
                <a:effectLst>
                  <a:outerShdw blurRad="50800" dist="40000" dir="5400000" algn="tl" rotWithShape="0">
                    <a:srgbClr val="000000">
                      <a:shade val="5000"/>
                      <a:satMod val="120000"/>
                      <a:alpha val="33000"/>
                    </a:srgbClr>
                  </a:outerShdw>
                </a:effectLst>
              </a:rPr>
              <a:t>armers to grow..</a:t>
            </a:r>
            <a:r>
              <a:rPr lang="en-US" sz="4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002060"/>
                </a:solidFill>
                <a:effectLst>
                  <a:outerShdw blurRad="50800" dist="40000" dir="5400000" algn="tl" rotWithShape="0">
                    <a:srgbClr val="000000">
                      <a:shade val="5000"/>
                      <a:satMod val="120000"/>
                      <a:alpha val="33000"/>
                    </a:srgbClr>
                  </a:outerShdw>
                </a:effectLst>
              </a:rPr>
              <a:t> </a:t>
            </a:r>
            <a:endParaRPr lang="en-US" sz="4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002060"/>
              </a:solidFill>
              <a:effectLst>
                <a:outerShdw blurRad="50800" dist="40000" dir="5400000" algn="tl" rotWithShape="0">
                  <a:srgbClr val="000000">
                    <a:shade val="5000"/>
                    <a:satMod val="120000"/>
                    <a:alpha val="33000"/>
                  </a:srgbClr>
                </a:outerShdw>
              </a:effectLst>
            </a:endParaRPr>
          </a:p>
        </p:txBody>
      </p:sp>
      <p:sp>
        <p:nvSpPr>
          <p:cNvPr id="7" name="AutoShape 4" descr="Image result for farmers backgroun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071833">
            <a:off x="855839" y="4421415"/>
            <a:ext cx="3124200" cy="1466850"/>
          </a:xfrm>
          <a:prstGeom prst="rect">
            <a:avLst/>
          </a:prstGeom>
          <a:noFill/>
          <a:ln>
            <a:noFill/>
          </a:ln>
          <a:effectLst>
            <a:outerShdw dist="35921" dir="2700000" algn="ctr" rotWithShape="0">
              <a:schemeClr val="bg2"/>
            </a:outerShdw>
            <a:softEdge rad="317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3554"/>
          <a:stretch/>
        </p:blipFill>
        <p:spPr bwMode="auto">
          <a:xfrm rot="1263803">
            <a:off x="5628666" y="4249053"/>
            <a:ext cx="2955572" cy="1880850"/>
          </a:xfrm>
          <a:prstGeom prst="rect">
            <a:avLst/>
          </a:prstGeom>
          <a:noFill/>
          <a:ln>
            <a:noFill/>
          </a:ln>
          <a:effectLst>
            <a:outerShdw dist="35921" dir="2700000" algn="ctr" rotWithShape="0">
              <a:schemeClr val="bg2"/>
            </a:outerShdw>
            <a:softEdge rad="317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descr="C:\Users\Aman Agarwal\Desktop\download.jp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76337" cy="85429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Aman Agarwal\Desktop\downloa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7174" y="854298"/>
            <a:ext cx="5049661" cy="1603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859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AutoShape 4" descr="Image result for farmers backgroun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p:cNvSpPr txBox="1"/>
          <p:nvPr/>
        </p:nvSpPr>
        <p:spPr>
          <a:xfrm>
            <a:off x="439592" y="1168248"/>
            <a:ext cx="7464425" cy="3754874"/>
          </a:xfrm>
          <a:prstGeom prst="rect">
            <a:avLst/>
          </a:prstGeom>
          <a:noFill/>
        </p:spPr>
        <p:txBody>
          <a:bodyPr wrap="square" rtlCol="0">
            <a:spAutoFit/>
          </a:bodyPr>
          <a:lstStyle/>
          <a:p>
            <a:pPr marL="285750" indent="-285750">
              <a:buFont typeface="Arial" pitchFamily="34" charset="0"/>
              <a:buChar char="•"/>
            </a:pPr>
            <a:r>
              <a:rPr lang="en-US" sz="2000" b="1" dirty="0">
                <a:solidFill>
                  <a:srgbClr val="002060"/>
                </a:solidFill>
                <a:latin typeface="Arial Black" pitchFamily="34" charset="0"/>
              </a:rPr>
              <a:t>Provides </a:t>
            </a:r>
            <a:r>
              <a:rPr lang="en-US" sz="2000" b="1" dirty="0" smtClean="0">
                <a:solidFill>
                  <a:srgbClr val="002060"/>
                </a:solidFill>
                <a:latin typeface="Arial Black" pitchFamily="34" charset="0"/>
              </a:rPr>
              <a:t>farmers </a:t>
            </a:r>
            <a:r>
              <a:rPr lang="en-US" sz="2000" b="1" dirty="0">
                <a:solidFill>
                  <a:srgbClr val="002060"/>
                </a:solidFill>
                <a:latin typeface="Arial Black" pitchFamily="34" charset="0"/>
              </a:rPr>
              <a:t>completely automated system which will minimize their loss and </a:t>
            </a:r>
            <a:r>
              <a:rPr lang="en-US" sz="2000" b="1" dirty="0" smtClean="0">
                <a:solidFill>
                  <a:srgbClr val="002060"/>
                </a:solidFill>
                <a:latin typeface="Arial Black" pitchFamily="34" charset="0"/>
              </a:rPr>
              <a:t>work..(</a:t>
            </a:r>
            <a:r>
              <a:rPr lang="en-US" sz="2000" b="1" dirty="0" err="1" smtClean="0">
                <a:solidFill>
                  <a:srgbClr val="002060"/>
                </a:solidFill>
                <a:latin typeface="Arial Black" pitchFamily="34" charset="0"/>
              </a:rPr>
              <a:t>IoT</a:t>
            </a:r>
            <a:r>
              <a:rPr lang="en-US" sz="2000" b="1" dirty="0" smtClean="0">
                <a:solidFill>
                  <a:srgbClr val="002060"/>
                </a:solidFill>
                <a:latin typeface="Arial Black" pitchFamily="34" charset="0"/>
              </a:rPr>
              <a:t>)</a:t>
            </a:r>
          </a:p>
          <a:p>
            <a:pPr marL="285750" indent="-285750">
              <a:buFont typeface="Arial" pitchFamily="34" charset="0"/>
              <a:buChar char="•"/>
            </a:pPr>
            <a:r>
              <a:rPr lang="en-US" sz="2000" b="1" dirty="0" smtClean="0">
                <a:solidFill>
                  <a:srgbClr val="002060"/>
                </a:solidFill>
                <a:latin typeface="Arial Black" pitchFamily="34" charset="0"/>
              </a:rPr>
              <a:t>Predict </a:t>
            </a:r>
            <a:r>
              <a:rPr lang="en-US" sz="2000" b="1" dirty="0">
                <a:solidFill>
                  <a:srgbClr val="002060"/>
                </a:solidFill>
                <a:latin typeface="Arial Black" pitchFamily="34" charset="0"/>
              </a:rPr>
              <a:t>which crop to sow according to the availability of the land, production he wants and the season in which the crop is grown..(ML</a:t>
            </a:r>
            <a:r>
              <a:rPr lang="en-US" sz="2000" b="1" dirty="0" smtClean="0">
                <a:solidFill>
                  <a:srgbClr val="002060"/>
                </a:solidFill>
                <a:latin typeface="Arial Black" pitchFamily="34" charset="0"/>
              </a:rPr>
              <a:t>)</a:t>
            </a:r>
          </a:p>
          <a:p>
            <a:pPr marL="285750" indent="-285750">
              <a:buFont typeface="Arial" pitchFamily="34" charset="0"/>
              <a:buChar char="•"/>
            </a:pPr>
            <a:r>
              <a:rPr lang="en-US" sz="2000" b="1" dirty="0" smtClean="0">
                <a:solidFill>
                  <a:srgbClr val="002060"/>
                </a:solidFill>
                <a:latin typeface="Arial Black" pitchFamily="34" charset="0"/>
              </a:rPr>
              <a:t>Provide them two interactive chat bots, one of which assist them for curing disease of an animal and other gives information about the variety of crops..(Chat Bots)</a:t>
            </a:r>
            <a:endParaRPr lang="en-US" sz="2000" b="1" dirty="0">
              <a:solidFill>
                <a:srgbClr val="002060"/>
              </a:solidFill>
              <a:latin typeface="Arial Black" pitchFamily="34" charset="0"/>
            </a:endParaRPr>
          </a:p>
          <a:p>
            <a:pPr marL="285750" indent="-285750">
              <a:buFont typeface="Arial" pitchFamily="34" charset="0"/>
              <a:buChar char="•"/>
            </a:pPr>
            <a:r>
              <a:rPr lang="en-US" sz="2000" b="1" dirty="0" smtClean="0">
                <a:solidFill>
                  <a:srgbClr val="002060"/>
                </a:solidFill>
                <a:latin typeface="Arial Black" pitchFamily="34" charset="0"/>
              </a:rPr>
              <a:t>Weather widget which will predict weather conditions of a particular place..</a:t>
            </a:r>
          </a:p>
          <a:p>
            <a:pPr marL="285750" indent="-285750">
              <a:buFont typeface="Arial" pitchFamily="34" charset="0"/>
              <a:buChar char="•"/>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4876800"/>
            <a:ext cx="2857500" cy="1600200"/>
          </a:xfrm>
          <a:prstGeom prst="rect">
            <a:avLst/>
          </a:prstGeom>
          <a:noFill/>
          <a:ln>
            <a:noFill/>
          </a:ln>
          <a:effectLst>
            <a:outerShdw dist="35921" dir="2700000" algn="ctr" rotWithShape="0">
              <a:schemeClr val="bg2"/>
            </a:outerShdw>
            <a:softEdge rad="317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594324"/>
            <a:ext cx="2533650" cy="1800225"/>
          </a:xfrm>
          <a:prstGeom prst="rect">
            <a:avLst/>
          </a:prstGeom>
          <a:noFill/>
          <a:ln>
            <a:noFill/>
          </a:ln>
          <a:effectLst>
            <a:outerShdw dist="35921" dir="2700000" algn="ctr" rotWithShape="0">
              <a:schemeClr val="bg2"/>
            </a:outerShdw>
            <a:softEdge rad="317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087537" y="231063"/>
            <a:ext cx="4914936" cy="923330"/>
          </a:xfrm>
          <a:prstGeom prst="rect">
            <a:avLst/>
          </a:prstGeom>
          <a:noFill/>
        </p:spPr>
        <p:txBody>
          <a:bodyPr wrap="none" lIns="91440" tIns="45720" rIns="91440" bIns="45720">
            <a:spAutoFit/>
          </a:bodyPr>
          <a:lstStyle/>
          <a:p>
            <a:pPr algn="ctr"/>
            <a:r>
              <a:rPr lang="en-US" sz="5400" b="1" cap="none" spc="0" dirty="0" smtClean="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rPr>
              <a:t>Why </a:t>
            </a:r>
            <a:r>
              <a:rPr lang="en-US" sz="5400" b="1" cap="none" spc="0" dirty="0" err="1" smtClean="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rPr>
              <a:t>AgriTech</a:t>
            </a:r>
            <a:r>
              <a:rPr lang="en-US" sz="5400" b="1" cap="none" spc="0" dirty="0" smtClean="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rPr>
              <a:t> ??</a:t>
            </a:r>
            <a:endParaRPr lang="en-US" sz="5400" b="1" cap="none" spc="0" dirty="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endParaRPr>
          </a:p>
        </p:txBody>
      </p:sp>
      <p:pic>
        <p:nvPicPr>
          <p:cNvPr id="8" name="Picture 2" descr="C:\Users\Aman Agarwal\Desktop\download.jp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76337" cy="854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448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AutoShape 4" descr="Image result for farmers backgroun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Rectangle 1"/>
          <p:cNvSpPr/>
          <p:nvPr/>
        </p:nvSpPr>
        <p:spPr>
          <a:xfrm>
            <a:off x="346584" y="2514600"/>
            <a:ext cx="8450840" cy="1200329"/>
          </a:xfrm>
          <a:prstGeom prst="rect">
            <a:avLst/>
          </a:prstGeom>
          <a:noFill/>
        </p:spPr>
        <p:txBody>
          <a:bodyPr wrap="none" lIns="91440" tIns="45720" rIns="91440" bIns="45720">
            <a:spAutoFit/>
          </a:bodyPr>
          <a:lstStyle/>
          <a:p>
            <a:pPr algn="ctr"/>
            <a:r>
              <a:rPr lang="en-US" sz="72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DETAILED WORKING..</a:t>
            </a:r>
            <a:endParaRPr lang="en-US" sz="72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pic>
        <p:nvPicPr>
          <p:cNvPr id="5" name="Picture 2" descr="C:\Users\Aman Agarwal\Desktop\download.j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76337" cy="854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50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AutoShape 4" descr="Image result for farmers backgroun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p:cNvSpPr txBox="1"/>
          <p:nvPr/>
        </p:nvSpPr>
        <p:spPr>
          <a:xfrm>
            <a:off x="1204046" y="2438400"/>
            <a:ext cx="7162800" cy="1107996"/>
          </a:xfrm>
          <a:prstGeom prst="rect">
            <a:avLst/>
          </a:prstGeom>
          <a:noFill/>
        </p:spPr>
        <p:txBody>
          <a:bodyPr wrap="square" rtlCol="0">
            <a:spAutoFit/>
          </a:bodyPr>
          <a:lstStyle/>
          <a:p>
            <a:r>
              <a:rPr lang="en-US" sz="6600" dirty="0" smtClean="0">
                <a:solidFill>
                  <a:srgbClr val="002060"/>
                </a:solidFill>
              </a:rPr>
              <a:t>Applications of </a:t>
            </a:r>
            <a:r>
              <a:rPr lang="en-US" sz="6600" dirty="0" err="1">
                <a:solidFill>
                  <a:srgbClr val="002060"/>
                </a:solidFill>
              </a:rPr>
              <a:t>IoT</a:t>
            </a:r>
            <a:endParaRPr lang="en-IN" sz="6600" dirty="0">
              <a:solidFill>
                <a:srgbClr val="002060"/>
              </a:solidFill>
            </a:endParaRPr>
          </a:p>
        </p:txBody>
      </p:sp>
      <p:pic>
        <p:nvPicPr>
          <p:cNvPr id="1026" name="Picture 2" descr="C:\Users\Aman Agarwal\Desktop\download.j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76337" cy="854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536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AutoShape 4" descr="Image result for farmers backgroun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descr="C:\Users\Aman Agarwal\Desktop\download.j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76337" cy="8542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044154" y="847371"/>
            <a:ext cx="5215018"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IN" sz="5400" dirty="0">
                <a:solidFill>
                  <a:srgbClr val="FF0000"/>
                </a:solidFill>
              </a:rPr>
              <a:t>Moisture Sensors</a:t>
            </a:r>
            <a:r>
              <a:rPr lang="en-IN" sz="5400" dirty="0"/>
              <a:t> </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TextBox 4"/>
          <p:cNvSpPr txBox="1"/>
          <p:nvPr/>
        </p:nvSpPr>
        <p:spPr>
          <a:xfrm>
            <a:off x="955963" y="2133600"/>
            <a:ext cx="7391400" cy="2308324"/>
          </a:xfrm>
          <a:prstGeom prst="rect">
            <a:avLst/>
          </a:prstGeom>
          <a:noFill/>
        </p:spPr>
        <p:txBody>
          <a:bodyPr wrap="square" rtlCol="0">
            <a:spAutoFit/>
          </a:bodyPr>
          <a:lstStyle/>
          <a:p>
            <a:r>
              <a:rPr lang="en-US" sz="2400" b="1" dirty="0" smtClean="0"/>
              <a:t>We</a:t>
            </a:r>
            <a:r>
              <a:rPr lang="en-IN" sz="2400" b="1" dirty="0" smtClean="0"/>
              <a:t>’ll be placing sensors like </a:t>
            </a:r>
            <a:r>
              <a:rPr lang="en-IN" sz="2400" b="1" dirty="0"/>
              <a:t>CJMCU- HUMIDITY MOISTURE </a:t>
            </a:r>
            <a:r>
              <a:rPr lang="en-IN" sz="2400" b="1" dirty="0" smtClean="0"/>
              <a:t>sensor </a:t>
            </a:r>
            <a:r>
              <a:rPr lang="en-US" sz="2400" b="1" dirty="0"/>
              <a:t>inside the soil which will keep record of moisture content in the soil and once the reading of the sensor reaches below a minimum limit then sprinklers will automatically be activated until the moisture content is balanced. </a:t>
            </a:r>
            <a:endParaRPr lang="en-US" sz="2400" b="1" dirty="0" smtClean="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3563" y="4191000"/>
            <a:ext cx="2433637" cy="243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1609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AutoShape 4" descr="Image result for farmers backgroun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descr="C:\Users\Aman Agarwal\Desktop\download.j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76337" cy="8542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111350" y="847371"/>
            <a:ext cx="5080623"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IN" sz="5400" dirty="0" smtClean="0">
                <a:solidFill>
                  <a:srgbClr val="FF0000"/>
                </a:solidFill>
              </a:rPr>
              <a:t>Pressure Sensors</a:t>
            </a:r>
            <a:r>
              <a:rPr lang="en-IN" sz="5400" dirty="0"/>
              <a:t> </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TextBox 4"/>
          <p:cNvSpPr txBox="1"/>
          <p:nvPr/>
        </p:nvSpPr>
        <p:spPr>
          <a:xfrm>
            <a:off x="955963" y="2133600"/>
            <a:ext cx="7391400" cy="1938992"/>
          </a:xfrm>
          <a:prstGeom prst="rect">
            <a:avLst/>
          </a:prstGeom>
          <a:noFill/>
        </p:spPr>
        <p:txBody>
          <a:bodyPr wrap="square" rtlCol="0">
            <a:spAutoFit/>
          </a:bodyPr>
          <a:lstStyle/>
          <a:p>
            <a:r>
              <a:rPr lang="en-IN" sz="2400" b="1" dirty="0"/>
              <a:t>Sensors like  SPD005G </a:t>
            </a:r>
            <a:r>
              <a:rPr lang="en-US" sz="2400" b="1" dirty="0"/>
              <a:t> will intimate the farmer about the hardness of the soil so that he can do the </a:t>
            </a:r>
            <a:r>
              <a:rPr lang="en-US" sz="2400" b="1" dirty="0" err="1"/>
              <a:t>needfull</a:t>
            </a:r>
            <a:r>
              <a:rPr lang="en-US" sz="2400" b="1" dirty="0"/>
              <a:t> to protect the crop such as </a:t>
            </a:r>
            <a:r>
              <a:rPr lang="en-US" sz="2400" b="1" dirty="0" err="1"/>
              <a:t>ploughing</a:t>
            </a:r>
            <a:r>
              <a:rPr lang="en-US" sz="2400" b="1" dirty="0"/>
              <a:t>. The farmers will receive a message alert using </a:t>
            </a:r>
            <a:r>
              <a:rPr lang="en-US" sz="2400" b="1" dirty="0" err="1"/>
              <a:t>Blynk</a:t>
            </a:r>
            <a:r>
              <a:rPr lang="en-US" sz="2400" b="1" dirty="0"/>
              <a:t> App and </a:t>
            </a:r>
            <a:r>
              <a:rPr lang="en-US" sz="2400" b="1" dirty="0" err="1"/>
              <a:t>NodeMcu</a:t>
            </a:r>
            <a:r>
              <a:rPr lang="en-US" sz="2400" b="1" dirty="0"/>
              <a:t> regarding the same.</a:t>
            </a:r>
          </a:p>
        </p:txBody>
      </p:sp>
      <p:sp>
        <p:nvSpPr>
          <p:cNvPr id="2" name="AutoShape 2" descr="Image result for SPD005G sens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4267200"/>
            <a:ext cx="200977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3858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AutoShape 4" descr="Image result for farmers backgroun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descr="C:\Users\Aman Agarwal\Desktop\download.j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76337" cy="8542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818383" y="847371"/>
            <a:ext cx="5666551"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IN" sz="5400" dirty="0" smtClean="0">
                <a:solidFill>
                  <a:srgbClr val="FF0000"/>
                </a:solidFill>
              </a:rPr>
              <a:t>Ultrasonic Sensors</a:t>
            </a:r>
            <a:r>
              <a:rPr lang="en-IN" sz="5400" dirty="0"/>
              <a:t> </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TextBox 4"/>
          <p:cNvSpPr txBox="1"/>
          <p:nvPr/>
        </p:nvSpPr>
        <p:spPr>
          <a:xfrm>
            <a:off x="955963" y="2133600"/>
            <a:ext cx="7391400" cy="1200329"/>
          </a:xfrm>
          <a:prstGeom prst="rect">
            <a:avLst/>
          </a:prstGeom>
          <a:noFill/>
        </p:spPr>
        <p:txBody>
          <a:bodyPr wrap="square" rtlCol="0">
            <a:spAutoFit/>
          </a:bodyPr>
          <a:lstStyle/>
          <a:p>
            <a:r>
              <a:rPr lang="en-US" sz="2400" b="1" dirty="0" smtClean="0"/>
              <a:t>Ultrasonic </a:t>
            </a:r>
            <a:r>
              <a:rPr lang="en-US" sz="2400" b="1" dirty="0"/>
              <a:t>Sensors near the crops </a:t>
            </a:r>
            <a:r>
              <a:rPr lang="en-US" sz="2400" b="1" dirty="0" err="1"/>
              <a:t>wich</a:t>
            </a:r>
            <a:r>
              <a:rPr lang="en-US" sz="2400" b="1" dirty="0"/>
              <a:t> will detect the incoming of the various animals and will warn the farmer about the same at the earliest.</a:t>
            </a:r>
          </a:p>
        </p:txBody>
      </p:sp>
      <p:sp>
        <p:nvSpPr>
          <p:cNvPr id="2" name="AutoShape 2" descr="Image result for Ultrasonic sens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3563" y="3886200"/>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7400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407</TotalTime>
  <Words>554</Words>
  <Application>Microsoft Office PowerPoint</Application>
  <PresentationFormat>On-screen Show (4:3)</PresentationFormat>
  <Paragraphs>52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Agarwal</dc:creator>
  <cp:lastModifiedBy>Aman Agarwal</cp:lastModifiedBy>
  <cp:revision>33</cp:revision>
  <dcterms:created xsi:type="dcterms:W3CDTF">2006-08-16T00:00:00Z</dcterms:created>
  <dcterms:modified xsi:type="dcterms:W3CDTF">2018-12-03T04:27:32Z</dcterms:modified>
</cp:coreProperties>
</file>