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60" r:id="rId4"/>
    <p:sldId id="261" r:id="rId5"/>
    <p:sldId id="262" r:id="rId6"/>
    <p:sldId id="265" r:id="rId7"/>
    <p:sldId id="263" r:id="rId8"/>
    <p:sldId id="264"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5932170" y="4323845"/>
            <a:ext cx="2297429" cy="365125"/>
          </a:xfrm>
        </p:spPr>
        <p:txBody>
          <a:bodyPr/>
          <a:lstStyle/>
          <a:p>
            <a:fld id="{AFA3831D-25E2-43CD-ADB5-2C5F59B374D2}" type="datetimeFigureOut">
              <a:rPr lang="en-IN" smtClean="0"/>
              <a:t>07-07-2024</a:t>
            </a:fld>
            <a:endParaRPr lang="en-IN"/>
          </a:p>
        </p:txBody>
      </p:sp>
      <p:sp>
        <p:nvSpPr>
          <p:cNvPr id="5" name="Footer Placeholder 4"/>
          <p:cNvSpPr>
            <a:spLocks noGrp="1"/>
          </p:cNvSpPr>
          <p:nvPr>
            <p:ph type="ftr" sz="quarter" idx="11"/>
          </p:nvPr>
        </p:nvSpPr>
        <p:spPr>
          <a:xfrm>
            <a:off x="914400" y="4323846"/>
            <a:ext cx="4880610" cy="365125"/>
          </a:xfrm>
        </p:spPr>
        <p:txBody>
          <a:bodyPr/>
          <a:lstStyle/>
          <a:p>
            <a:endParaRPr lang="en-IN"/>
          </a:p>
        </p:txBody>
      </p:sp>
      <p:sp>
        <p:nvSpPr>
          <p:cNvPr id="6" name="Slide Number Placeholder 5"/>
          <p:cNvSpPr>
            <a:spLocks noGrp="1"/>
          </p:cNvSpPr>
          <p:nvPr>
            <p:ph type="sldNum" sz="quarter" idx="12"/>
          </p:nvPr>
        </p:nvSpPr>
        <p:spPr>
          <a:xfrm>
            <a:off x="6057900" y="1430867"/>
            <a:ext cx="2171700" cy="365125"/>
          </a:xfrm>
        </p:spPr>
        <p:txBody>
          <a:bodyPr/>
          <a:lstStyle/>
          <a:p>
            <a:fld id="{FB1BA1CB-0D54-4E0D-A8ED-5CD20C91A835}" type="slidenum">
              <a:rPr lang="en-IN" smtClean="0"/>
              <a:t>‹#›</a:t>
            </a:fld>
            <a:endParaRPr lang="en-IN"/>
          </a:p>
        </p:txBody>
      </p:sp>
    </p:spTree>
    <p:extLst>
      <p:ext uri="{BB962C8B-B14F-4D97-AF65-F5344CB8AC3E}">
        <p14:creationId xmlns:p14="http://schemas.microsoft.com/office/powerpoint/2010/main" val="272108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A3831D-25E2-43CD-ADB5-2C5F59B374D2}" type="datetimeFigureOut">
              <a:rPr lang="en-IN" smtClean="0"/>
              <a:t>07-07-2024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1BA1CB-0D54-4E0D-A8ED-5CD20C91A835}" type="slidenum">
              <a:rPr lang="en-IN" smtClean="0"/>
              <a:t>‹#›</a:t>
            </a:fld>
            <a:endParaRPr lang="en-IN"/>
          </a:p>
        </p:txBody>
      </p:sp>
    </p:spTree>
    <p:extLst>
      <p:ext uri="{BB962C8B-B14F-4D97-AF65-F5344CB8AC3E}">
        <p14:creationId xmlns:p14="http://schemas.microsoft.com/office/powerpoint/2010/main" val="1088316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AFA3831D-25E2-43CD-ADB5-2C5F59B374D2}" type="datetimeFigureOut">
              <a:rPr lang="en-IN" smtClean="0"/>
              <a:t>07-07-2024</a:t>
            </a:fld>
            <a:endParaRPr lang="en-IN"/>
          </a:p>
        </p:txBody>
      </p:sp>
      <p:sp>
        <p:nvSpPr>
          <p:cNvPr id="6" name="Footer Placeholder 5"/>
          <p:cNvSpPr>
            <a:spLocks noGrp="1"/>
          </p:cNvSpPr>
          <p:nvPr>
            <p:ph type="ftr" sz="quarter" idx="11"/>
          </p:nvPr>
        </p:nvSpPr>
        <p:spPr>
          <a:xfrm>
            <a:off x="594360" y="381001"/>
            <a:ext cx="4830656" cy="365125"/>
          </a:xfrm>
        </p:spPr>
        <p:txBody>
          <a:bodyPr/>
          <a:lstStyle/>
          <a:p>
            <a:endParaRPr lang="en-IN"/>
          </a:p>
        </p:txBody>
      </p:sp>
      <p:sp>
        <p:nvSpPr>
          <p:cNvPr id="7" name="Slide Number Placeholder 6"/>
          <p:cNvSpPr>
            <a:spLocks noGrp="1"/>
          </p:cNvSpPr>
          <p:nvPr>
            <p:ph type="sldNum" sz="quarter" idx="12"/>
          </p:nvPr>
        </p:nvSpPr>
        <p:spPr>
          <a:xfrm>
            <a:off x="7882466" y="381001"/>
            <a:ext cx="667174" cy="365125"/>
          </a:xfrm>
        </p:spPr>
        <p:txBody>
          <a:bodyPr/>
          <a:lstStyle/>
          <a:p>
            <a:fld id="{FB1BA1CB-0D54-4E0D-A8ED-5CD20C91A835}" type="slidenum">
              <a:rPr lang="en-IN" smtClean="0"/>
              <a:t>‹#›</a:t>
            </a:fld>
            <a:endParaRPr lang="en-IN"/>
          </a:p>
        </p:txBody>
      </p:sp>
    </p:spTree>
    <p:extLst>
      <p:ext uri="{BB962C8B-B14F-4D97-AF65-F5344CB8AC3E}">
        <p14:creationId xmlns:p14="http://schemas.microsoft.com/office/powerpoint/2010/main" val="2700574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AFA3831D-25E2-43CD-ADB5-2C5F59B374D2}" type="datetimeFigureOut">
              <a:rPr lang="en-IN" smtClean="0"/>
              <a:t>07-07-2024</a:t>
            </a:fld>
            <a:endParaRPr lang="en-IN"/>
          </a:p>
        </p:txBody>
      </p:sp>
      <p:sp>
        <p:nvSpPr>
          <p:cNvPr id="6" name="Footer Placeholder 5"/>
          <p:cNvSpPr>
            <a:spLocks noGrp="1"/>
          </p:cNvSpPr>
          <p:nvPr>
            <p:ph type="ftr" sz="quarter" idx="11"/>
          </p:nvPr>
        </p:nvSpPr>
        <p:spPr>
          <a:xfrm>
            <a:off x="594360" y="379438"/>
            <a:ext cx="4830656" cy="365125"/>
          </a:xfrm>
        </p:spPr>
        <p:txBody>
          <a:bodyPr/>
          <a:lstStyle/>
          <a:p>
            <a:endParaRPr lang="en-IN"/>
          </a:p>
        </p:txBody>
      </p:sp>
      <p:sp>
        <p:nvSpPr>
          <p:cNvPr id="7" name="Slide Number Placeholder 6"/>
          <p:cNvSpPr>
            <a:spLocks noGrp="1"/>
          </p:cNvSpPr>
          <p:nvPr>
            <p:ph type="sldNum" sz="quarter" idx="12"/>
          </p:nvPr>
        </p:nvSpPr>
        <p:spPr>
          <a:xfrm>
            <a:off x="7882466" y="381001"/>
            <a:ext cx="667174" cy="365125"/>
          </a:xfrm>
        </p:spPr>
        <p:txBody>
          <a:bodyPr/>
          <a:lstStyle/>
          <a:p>
            <a:fld id="{FB1BA1CB-0D54-4E0D-A8ED-5CD20C91A835}" type="slidenum">
              <a:rPr lang="en-IN" smtClean="0"/>
              <a:t>‹#›</a:t>
            </a:fld>
            <a:endParaRPr lang="en-IN"/>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3915743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AFA3831D-25E2-43CD-ADB5-2C5F59B374D2}" type="datetimeFigureOut">
              <a:rPr lang="en-IN" smtClean="0"/>
              <a:t>07-07-2024</a:t>
            </a:fld>
            <a:endParaRPr lang="en-IN"/>
          </a:p>
        </p:txBody>
      </p:sp>
      <p:sp>
        <p:nvSpPr>
          <p:cNvPr id="6" name="Footer Placeholder 5"/>
          <p:cNvSpPr>
            <a:spLocks noGrp="1"/>
          </p:cNvSpPr>
          <p:nvPr>
            <p:ph type="ftr" sz="quarter" idx="11"/>
          </p:nvPr>
        </p:nvSpPr>
        <p:spPr>
          <a:xfrm>
            <a:off x="594360" y="378884"/>
            <a:ext cx="4830656" cy="365125"/>
          </a:xfrm>
        </p:spPr>
        <p:txBody>
          <a:bodyPr/>
          <a:lstStyle/>
          <a:p>
            <a:endParaRPr lang="en-IN"/>
          </a:p>
        </p:txBody>
      </p:sp>
      <p:sp>
        <p:nvSpPr>
          <p:cNvPr id="7" name="Slide Number Placeholder 6"/>
          <p:cNvSpPr>
            <a:spLocks noGrp="1"/>
          </p:cNvSpPr>
          <p:nvPr>
            <p:ph type="sldNum" sz="quarter" idx="12"/>
          </p:nvPr>
        </p:nvSpPr>
        <p:spPr>
          <a:xfrm>
            <a:off x="7882466" y="381001"/>
            <a:ext cx="667174" cy="365125"/>
          </a:xfrm>
        </p:spPr>
        <p:txBody>
          <a:bodyPr/>
          <a:lstStyle/>
          <a:p>
            <a:fld id="{FB1BA1CB-0D54-4E0D-A8ED-5CD20C91A835}" type="slidenum">
              <a:rPr lang="en-IN" smtClean="0"/>
              <a:t>‹#›</a:t>
            </a:fld>
            <a:endParaRPr lang="en-IN"/>
          </a:p>
        </p:txBody>
      </p:sp>
    </p:spTree>
    <p:extLst>
      <p:ext uri="{BB962C8B-B14F-4D97-AF65-F5344CB8AC3E}">
        <p14:creationId xmlns:p14="http://schemas.microsoft.com/office/powerpoint/2010/main" val="2509289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A3831D-25E2-43CD-ADB5-2C5F59B374D2}" type="datetimeFigureOut">
              <a:rPr lang="en-IN" smtClean="0"/>
              <a:t>07-07-2024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1BA1CB-0D54-4E0D-A8ED-5CD20C91A835}" type="slidenum">
              <a:rPr lang="en-IN" smtClean="0"/>
              <a:t>‹#›</a:t>
            </a:fld>
            <a:endParaRPr lang="en-IN"/>
          </a:p>
        </p:txBody>
      </p:sp>
    </p:spTree>
    <p:extLst>
      <p:ext uri="{BB962C8B-B14F-4D97-AF65-F5344CB8AC3E}">
        <p14:creationId xmlns:p14="http://schemas.microsoft.com/office/powerpoint/2010/main" val="633755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A3831D-25E2-43CD-ADB5-2C5F59B374D2}" type="datetimeFigureOut">
              <a:rPr lang="en-IN" smtClean="0"/>
              <a:t>07-07-2024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1BA1CB-0D54-4E0D-A8ED-5CD20C91A835}" type="slidenum">
              <a:rPr lang="en-IN" smtClean="0"/>
              <a:t>‹#›</a:t>
            </a:fld>
            <a:endParaRPr lang="en-IN"/>
          </a:p>
        </p:txBody>
      </p:sp>
    </p:spTree>
    <p:extLst>
      <p:ext uri="{BB962C8B-B14F-4D97-AF65-F5344CB8AC3E}">
        <p14:creationId xmlns:p14="http://schemas.microsoft.com/office/powerpoint/2010/main" val="216143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A3831D-25E2-43CD-ADB5-2C5F59B374D2}"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1BA1CB-0D54-4E0D-A8ED-5CD20C91A835}" type="slidenum">
              <a:rPr lang="en-IN" smtClean="0"/>
              <a:t>‹#›</a:t>
            </a:fld>
            <a:endParaRPr lang="en-IN"/>
          </a:p>
        </p:txBody>
      </p:sp>
    </p:spTree>
    <p:extLst>
      <p:ext uri="{BB962C8B-B14F-4D97-AF65-F5344CB8AC3E}">
        <p14:creationId xmlns:p14="http://schemas.microsoft.com/office/powerpoint/2010/main" val="1656558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AFA3831D-25E2-43CD-ADB5-2C5F59B374D2}" type="datetimeFigureOut">
              <a:rPr lang="en-IN" smtClean="0"/>
              <a:t>07-07-2024</a:t>
            </a:fld>
            <a:endParaRPr lang="en-IN"/>
          </a:p>
        </p:txBody>
      </p:sp>
      <p:sp>
        <p:nvSpPr>
          <p:cNvPr id="5" name="Footer Placeholder 4"/>
          <p:cNvSpPr>
            <a:spLocks noGrp="1"/>
          </p:cNvSpPr>
          <p:nvPr>
            <p:ph type="ftr" sz="quarter" idx="11"/>
          </p:nvPr>
        </p:nvSpPr>
        <p:spPr>
          <a:xfrm>
            <a:off x="594360" y="381001"/>
            <a:ext cx="4830656" cy="365125"/>
          </a:xfrm>
        </p:spPr>
        <p:txBody>
          <a:bodyPr/>
          <a:lstStyle/>
          <a:p>
            <a:endParaRPr lang="en-IN"/>
          </a:p>
        </p:txBody>
      </p:sp>
      <p:sp>
        <p:nvSpPr>
          <p:cNvPr id="6" name="Slide Number Placeholder 5"/>
          <p:cNvSpPr>
            <a:spLocks noGrp="1"/>
          </p:cNvSpPr>
          <p:nvPr>
            <p:ph type="sldNum" sz="quarter" idx="12"/>
          </p:nvPr>
        </p:nvSpPr>
        <p:spPr>
          <a:xfrm>
            <a:off x="7882466" y="381001"/>
            <a:ext cx="667174" cy="365125"/>
          </a:xfrm>
        </p:spPr>
        <p:txBody>
          <a:bodyPr/>
          <a:lstStyle/>
          <a:p>
            <a:fld id="{FB1BA1CB-0D54-4E0D-A8ED-5CD20C91A835}" type="slidenum">
              <a:rPr lang="en-IN" smtClean="0"/>
              <a:t>‹#›</a:t>
            </a:fld>
            <a:endParaRPr lang="en-IN"/>
          </a:p>
        </p:txBody>
      </p:sp>
    </p:spTree>
    <p:extLst>
      <p:ext uri="{BB962C8B-B14F-4D97-AF65-F5344CB8AC3E}">
        <p14:creationId xmlns:p14="http://schemas.microsoft.com/office/powerpoint/2010/main" val="127291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A3831D-25E2-43CD-ADB5-2C5F59B374D2}"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1BA1CB-0D54-4E0D-A8ED-5CD20C91A835}" type="slidenum">
              <a:rPr lang="en-IN" smtClean="0"/>
              <a:t>‹#›</a:t>
            </a:fld>
            <a:endParaRPr lang="en-IN"/>
          </a:p>
        </p:txBody>
      </p:sp>
    </p:spTree>
    <p:extLst>
      <p:ext uri="{BB962C8B-B14F-4D97-AF65-F5344CB8AC3E}">
        <p14:creationId xmlns:p14="http://schemas.microsoft.com/office/powerpoint/2010/main" val="2613416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AFA3831D-25E2-43CD-ADB5-2C5F59B374D2}" type="datetimeFigureOut">
              <a:rPr lang="en-IN" smtClean="0"/>
              <a:t>07-07-2024</a:t>
            </a:fld>
            <a:endParaRPr lang="en-IN"/>
          </a:p>
        </p:txBody>
      </p:sp>
      <p:sp>
        <p:nvSpPr>
          <p:cNvPr id="5" name="Footer Placeholder 4"/>
          <p:cNvSpPr>
            <a:spLocks noGrp="1"/>
          </p:cNvSpPr>
          <p:nvPr>
            <p:ph type="ftr" sz="quarter" idx="11"/>
          </p:nvPr>
        </p:nvSpPr>
        <p:spPr>
          <a:xfrm>
            <a:off x="594360" y="381001"/>
            <a:ext cx="4830656" cy="365125"/>
          </a:xfrm>
        </p:spPr>
        <p:txBody>
          <a:bodyPr/>
          <a:lstStyle/>
          <a:p>
            <a:endParaRPr lang="en-IN"/>
          </a:p>
        </p:txBody>
      </p:sp>
      <p:sp>
        <p:nvSpPr>
          <p:cNvPr id="6" name="Slide Number Placeholder 5"/>
          <p:cNvSpPr>
            <a:spLocks noGrp="1"/>
          </p:cNvSpPr>
          <p:nvPr>
            <p:ph type="sldNum" sz="quarter" idx="12"/>
          </p:nvPr>
        </p:nvSpPr>
        <p:spPr>
          <a:xfrm>
            <a:off x="7882466" y="381001"/>
            <a:ext cx="667173" cy="365125"/>
          </a:xfrm>
        </p:spPr>
        <p:txBody>
          <a:bodyPr/>
          <a:lstStyle/>
          <a:p>
            <a:fld id="{FB1BA1CB-0D54-4E0D-A8ED-5CD20C91A835}" type="slidenum">
              <a:rPr lang="en-IN" smtClean="0"/>
              <a:t>‹#›</a:t>
            </a:fld>
            <a:endParaRPr lang="en-IN"/>
          </a:p>
        </p:txBody>
      </p:sp>
    </p:spTree>
    <p:extLst>
      <p:ext uri="{BB962C8B-B14F-4D97-AF65-F5344CB8AC3E}">
        <p14:creationId xmlns:p14="http://schemas.microsoft.com/office/powerpoint/2010/main" val="1109332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A3831D-25E2-43CD-ADB5-2C5F59B374D2}" type="datetimeFigureOut">
              <a:rPr lang="en-IN" smtClean="0"/>
              <a:t>07-07-2024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1BA1CB-0D54-4E0D-A8ED-5CD20C91A835}" type="slidenum">
              <a:rPr lang="en-IN" smtClean="0"/>
              <a:t>‹#›</a:t>
            </a:fld>
            <a:endParaRPr lang="en-IN"/>
          </a:p>
        </p:txBody>
      </p:sp>
    </p:spTree>
    <p:extLst>
      <p:ext uri="{BB962C8B-B14F-4D97-AF65-F5344CB8AC3E}">
        <p14:creationId xmlns:p14="http://schemas.microsoft.com/office/powerpoint/2010/main" val="3151978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A3831D-25E2-43CD-ADB5-2C5F59B374D2}" type="datetimeFigureOut">
              <a:rPr lang="en-IN" smtClean="0"/>
              <a:t>07-07-2024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1BA1CB-0D54-4E0D-A8ED-5CD20C91A835}" type="slidenum">
              <a:rPr lang="en-IN" smtClean="0"/>
              <a:t>‹#›</a:t>
            </a:fld>
            <a:endParaRPr lang="en-IN"/>
          </a:p>
        </p:txBody>
      </p:sp>
    </p:spTree>
    <p:extLst>
      <p:ext uri="{BB962C8B-B14F-4D97-AF65-F5344CB8AC3E}">
        <p14:creationId xmlns:p14="http://schemas.microsoft.com/office/powerpoint/2010/main" val="1041700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A3831D-25E2-43CD-ADB5-2C5F59B374D2}" type="datetimeFigureOut">
              <a:rPr lang="en-IN" smtClean="0"/>
              <a:t>07-07-2024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1BA1CB-0D54-4E0D-A8ED-5CD20C91A835}" type="slidenum">
              <a:rPr lang="en-IN" smtClean="0"/>
              <a:t>‹#›</a:t>
            </a:fld>
            <a:endParaRPr lang="en-IN"/>
          </a:p>
        </p:txBody>
      </p:sp>
    </p:spTree>
    <p:extLst>
      <p:ext uri="{BB962C8B-B14F-4D97-AF65-F5344CB8AC3E}">
        <p14:creationId xmlns:p14="http://schemas.microsoft.com/office/powerpoint/2010/main" val="2942755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A3831D-25E2-43CD-ADB5-2C5F59B374D2}" type="datetimeFigureOut">
              <a:rPr lang="en-IN" smtClean="0"/>
              <a:t>07-07-2024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1BA1CB-0D54-4E0D-A8ED-5CD20C91A835}" type="slidenum">
              <a:rPr lang="en-IN" smtClean="0"/>
              <a:t>‹#›</a:t>
            </a:fld>
            <a:endParaRPr lang="en-IN"/>
          </a:p>
        </p:txBody>
      </p:sp>
    </p:spTree>
    <p:extLst>
      <p:ext uri="{BB962C8B-B14F-4D97-AF65-F5344CB8AC3E}">
        <p14:creationId xmlns:p14="http://schemas.microsoft.com/office/powerpoint/2010/main" val="730004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A3831D-25E2-43CD-ADB5-2C5F59B374D2}" type="datetimeFigureOut">
              <a:rPr lang="en-IN" smtClean="0"/>
              <a:t>07-07-2024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1BA1CB-0D54-4E0D-A8ED-5CD20C91A835}" type="slidenum">
              <a:rPr lang="en-IN" smtClean="0"/>
              <a:t>‹#›</a:t>
            </a:fld>
            <a:endParaRPr lang="en-IN"/>
          </a:p>
        </p:txBody>
      </p:sp>
    </p:spTree>
    <p:extLst>
      <p:ext uri="{BB962C8B-B14F-4D97-AF65-F5344CB8AC3E}">
        <p14:creationId xmlns:p14="http://schemas.microsoft.com/office/powerpoint/2010/main" val="83938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A3831D-25E2-43CD-ADB5-2C5F59B374D2}" type="datetimeFigureOut">
              <a:rPr lang="en-IN" smtClean="0"/>
              <a:t>07-07-2024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1BA1CB-0D54-4E0D-A8ED-5CD20C91A835}" type="slidenum">
              <a:rPr lang="en-IN" smtClean="0"/>
              <a:t>‹#›</a:t>
            </a:fld>
            <a:endParaRPr lang="en-IN"/>
          </a:p>
        </p:txBody>
      </p:sp>
    </p:spTree>
    <p:extLst>
      <p:ext uri="{BB962C8B-B14F-4D97-AF65-F5344CB8AC3E}">
        <p14:creationId xmlns:p14="http://schemas.microsoft.com/office/powerpoint/2010/main" val="227295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6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FA3831D-25E2-43CD-ADB5-2C5F59B374D2}" type="datetimeFigureOut">
              <a:rPr lang="en-IN" smtClean="0"/>
              <a:t>07-07-2024</a:t>
            </a:fld>
            <a:endParaRPr lang="en-IN"/>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1BA1CB-0D54-4E0D-A8ED-5CD20C91A835}" type="slidenum">
              <a:rPr lang="en-IN" smtClean="0"/>
              <a:t>‹#›</a:t>
            </a:fld>
            <a:endParaRPr lang="en-IN"/>
          </a:p>
        </p:txBody>
      </p:sp>
    </p:spTree>
    <p:extLst>
      <p:ext uri="{BB962C8B-B14F-4D97-AF65-F5344CB8AC3E}">
        <p14:creationId xmlns:p14="http://schemas.microsoft.com/office/powerpoint/2010/main" val="117624727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6093-9368-F57A-EDF3-F401E7627292}"/>
              </a:ext>
            </a:extLst>
          </p:cNvPr>
          <p:cNvSpPr>
            <a:spLocks noGrp="1"/>
          </p:cNvSpPr>
          <p:nvPr>
            <p:ph type="ctrTitle"/>
          </p:nvPr>
        </p:nvSpPr>
        <p:spPr>
          <a:xfrm>
            <a:off x="846174" y="409626"/>
            <a:ext cx="7315200" cy="1825096"/>
          </a:xfrm>
        </p:spPr>
        <p:txBody>
          <a:bodyPr>
            <a:normAutofit/>
          </a:bodyPr>
          <a:lstStyle/>
          <a:p>
            <a:pPr algn="ctr"/>
            <a:br>
              <a:rPr lang="en-US" sz="4000" b="1">
                <a:solidFill>
                  <a:schemeClr val="accent4">
                    <a:lumMod val="50000"/>
                  </a:schemeClr>
                </a:solidFill>
                <a:latin typeface="Algerian" panose="04020705040A02060702" pitchFamily="82" charset="0"/>
              </a:rPr>
            </a:br>
            <a:r>
              <a:rPr lang="en-US" sz="4000" b="1">
                <a:solidFill>
                  <a:schemeClr val="accent4">
                    <a:lumMod val="50000"/>
                  </a:schemeClr>
                </a:solidFill>
                <a:latin typeface="Algerian" panose="04020705040A02060702" pitchFamily="82" charset="0"/>
              </a:rPr>
              <a:t>INFORMATION SYSTEM FOR MANAGERS</a:t>
            </a:r>
            <a:endParaRPr lang="en-IN" sz="4000" b="1">
              <a:solidFill>
                <a:schemeClr val="accent4">
                  <a:lumMod val="50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FD73C9F8-4003-1A85-32B8-80527E1CED0A}"/>
              </a:ext>
            </a:extLst>
          </p:cNvPr>
          <p:cNvSpPr>
            <a:spLocks noGrp="1"/>
          </p:cNvSpPr>
          <p:nvPr>
            <p:ph type="subTitle" idx="1"/>
          </p:nvPr>
        </p:nvSpPr>
        <p:spPr>
          <a:xfrm>
            <a:off x="108155" y="2389637"/>
            <a:ext cx="9035845" cy="4562987"/>
          </a:xfrm>
        </p:spPr>
        <p:txBody>
          <a:bodyPr>
            <a:normAutofit/>
          </a:bodyPr>
          <a:lstStyle/>
          <a:p>
            <a:r>
              <a:rPr lang="en-US" dirty="0">
                <a:solidFill>
                  <a:schemeClr val="accent4">
                    <a:lumMod val="50000"/>
                  </a:schemeClr>
                </a:solidFill>
                <a:latin typeface="Algerian" panose="04020705040A02060702" pitchFamily="82" charset="0"/>
              </a:rPr>
              <a:t>PRESENTED BY-</a:t>
            </a:r>
          </a:p>
          <a:p>
            <a:r>
              <a:rPr lang="en-US" dirty="0">
                <a:solidFill>
                  <a:schemeClr val="accent4">
                    <a:lumMod val="50000"/>
                  </a:schemeClr>
                </a:solidFill>
                <a:latin typeface="Algerian" panose="04020705040A02060702" pitchFamily="82" charset="0"/>
              </a:rPr>
              <a:t>		</a:t>
            </a:r>
            <a:r>
              <a:rPr lang="en-US" dirty="0">
                <a:solidFill>
                  <a:schemeClr val="bg1"/>
                </a:solidFill>
                <a:latin typeface="Algerian" panose="04020705040A02060702" pitchFamily="82" charset="0"/>
              </a:rPr>
              <a:t>AMRISHA BARANWAL (24BSP0181)</a:t>
            </a:r>
          </a:p>
          <a:p>
            <a:r>
              <a:rPr lang="en-US" dirty="0">
                <a:solidFill>
                  <a:schemeClr val="bg1"/>
                </a:solidFill>
                <a:latin typeface="Algerian" panose="04020705040A02060702" pitchFamily="82" charset="0"/>
              </a:rPr>
              <a:t>		AMAN SRIVASTAVA (24BSP0166)</a:t>
            </a:r>
          </a:p>
          <a:p>
            <a:r>
              <a:rPr lang="en-US" dirty="0">
                <a:solidFill>
                  <a:schemeClr val="bg1"/>
                </a:solidFill>
                <a:latin typeface="Algerian" panose="04020705040A02060702" pitchFamily="82" charset="0"/>
              </a:rPr>
              <a:t>		VARSHA PRASAD (24BSP2220)</a:t>
            </a:r>
          </a:p>
          <a:p>
            <a:r>
              <a:rPr lang="en-US" dirty="0">
                <a:solidFill>
                  <a:schemeClr val="bg1"/>
                </a:solidFill>
                <a:latin typeface="Algerian" panose="04020705040A02060702" pitchFamily="82" charset="0"/>
              </a:rPr>
              <a:t>            		SIMRAN KUMARI (24BSP2467)</a:t>
            </a:r>
          </a:p>
          <a:p>
            <a:endParaRPr lang="en-US" dirty="0">
              <a:solidFill>
                <a:schemeClr val="bg1"/>
              </a:solidFill>
              <a:latin typeface="Algerian" panose="04020705040A02060702" pitchFamily="82" charset="0"/>
            </a:endParaRPr>
          </a:p>
          <a:p>
            <a:r>
              <a:rPr lang="en-US" dirty="0">
                <a:solidFill>
                  <a:schemeClr val="bg1"/>
                </a:solidFill>
                <a:latin typeface="Algerian" panose="04020705040A02060702" pitchFamily="82" charset="0"/>
              </a:rPr>
              <a:t>                                                                                                  </a:t>
            </a:r>
            <a:r>
              <a:rPr lang="en-US" b="1" dirty="0">
                <a:solidFill>
                  <a:schemeClr val="accent4">
                    <a:lumMod val="50000"/>
                  </a:schemeClr>
                </a:solidFill>
                <a:latin typeface="Algerian" panose="04020705040A02060702" pitchFamily="82" charset="0"/>
              </a:rPr>
              <a:t>TOPIC – “DOMINO’S”</a:t>
            </a:r>
          </a:p>
          <a:p>
            <a:endParaRPr lang="en-US" dirty="0">
              <a:solidFill>
                <a:schemeClr val="accent4">
                  <a:lumMod val="50000"/>
                </a:schemeClr>
              </a:solidFill>
              <a:latin typeface="Algerian" panose="04020705040A02060702" pitchFamily="82" charset="0"/>
            </a:endParaRPr>
          </a:p>
          <a:p>
            <a:endParaRPr lang="en-IN" dirty="0">
              <a:solidFill>
                <a:schemeClr val="accent4">
                  <a:lumMod val="50000"/>
                </a:schemeClr>
              </a:solidFill>
              <a:latin typeface="Algerian" panose="04020705040A02060702" pitchFamily="82" charset="0"/>
            </a:endParaRPr>
          </a:p>
        </p:txBody>
      </p:sp>
      <p:pic>
        <p:nvPicPr>
          <p:cNvPr id="4" name="Picture 3">
            <a:extLst>
              <a:ext uri="{FF2B5EF4-FFF2-40B4-BE49-F238E27FC236}">
                <a16:creationId xmlns:a16="http://schemas.microsoft.com/office/drawing/2014/main" id="{7C217B91-CD46-A3CF-A72F-682742A13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4349" y="348231"/>
            <a:ext cx="1534051" cy="615344"/>
          </a:xfrm>
          <a:prstGeom prst="rect">
            <a:avLst/>
          </a:prstGeom>
        </p:spPr>
      </p:pic>
      <p:pic>
        <p:nvPicPr>
          <p:cNvPr id="1026" name="Picture 2" descr="HD Linkedin Purple Logo Transparent Background | Citypng">
            <a:extLst>
              <a:ext uri="{FF2B5EF4-FFF2-40B4-BE49-F238E27FC236}">
                <a16:creationId xmlns:a16="http://schemas.microsoft.com/office/drawing/2014/main" id="{60802F27-2B29-CB0C-3B94-9633DEC4AB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7561" y="2286360"/>
            <a:ext cx="2386277" cy="2384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991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BAC0A-6F6A-DA8F-5B39-17D800EA436D}"/>
              </a:ext>
            </a:extLst>
          </p:cNvPr>
          <p:cNvSpPr>
            <a:spLocks noGrp="1"/>
          </p:cNvSpPr>
          <p:nvPr>
            <p:ph type="title"/>
          </p:nvPr>
        </p:nvSpPr>
        <p:spPr>
          <a:xfrm>
            <a:off x="1833101" y="646385"/>
            <a:ext cx="6170357" cy="1025098"/>
          </a:xfrm>
        </p:spPr>
        <p:txBody>
          <a:bodyPr/>
          <a:lstStyle/>
          <a:p>
            <a:pPr algn="l"/>
            <a:r>
              <a:rPr lang="en-IN" b="1" dirty="0">
                <a:solidFill>
                  <a:schemeClr val="bg1"/>
                </a:solidFill>
                <a:latin typeface="Algerian" panose="04020705040A02060702" pitchFamily="82" charset="0"/>
              </a:rPr>
              <a:t>HISTORY OF DOMINO’S</a:t>
            </a:r>
          </a:p>
        </p:txBody>
      </p:sp>
      <p:sp>
        <p:nvSpPr>
          <p:cNvPr id="3" name="Content Placeholder 2">
            <a:extLst>
              <a:ext uri="{FF2B5EF4-FFF2-40B4-BE49-F238E27FC236}">
                <a16:creationId xmlns:a16="http://schemas.microsoft.com/office/drawing/2014/main" id="{290C6337-2ACD-9710-4E58-C1B744F86842}"/>
              </a:ext>
            </a:extLst>
          </p:cNvPr>
          <p:cNvSpPr>
            <a:spLocks noGrp="1"/>
          </p:cNvSpPr>
          <p:nvPr>
            <p:ph idx="1"/>
          </p:nvPr>
        </p:nvSpPr>
        <p:spPr>
          <a:xfrm>
            <a:off x="0" y="1639442"/>
            <a:ext cx="9242323" cy="7384024"/>
          </a:xfrm>
        </p:spPr>
        <p:txBody>
          <a:bodyPr>
            <a:normAutofit/>
          </a:bodyPr>
          <a:lstStyle/>
          <a:p>
            <a:pPr marL="0" indent="0">
              <a:buNone/>
            </a:pPr>
            <a:r>
              <a:rPr lang="en-US" dirty="0">
                <a:solidFill>
                  <a:schemeClr val="accent4">
                    <a:lumMod val="50000"/>
                  </a:schemeClr>
                </a:solidFill>
                <a:latin typeface="Footlight MT Light" panose="0204060206030A020304" pitchFamily="18" charset="0"/>
              </a:rPr>
              <a:t>Domino's Pizza, an American multinational pizza restaurant chain founded in 1960, entered the Indian market in 1996. Jubilant Food Works Limited is the master franchisee for Domino's in India. The first Domino's outlet in India opened in New Delhi IN 1996.</a:t>
            </a:r>
            <a:endParaRPr lang="en-US" b="1" dirty="0">
              <a:solidFill>
                <a:schemeClr val="accent4">
                  <a:lumMod val="50000"/>
                </a:schemeClr>
              </a:solidFill>
              <a:latin typeface="Footlight MT Light" panose="0204060206030A020304" pitchFamily="18" charset="0"/>
            </a:endParaRPr>
          </a:p>
          <a:p>
            <a:pPr>
              <a:buFont typeface="Wingdings" panose="05000000000000000000" pitchFamily="2" charset="2"/>
              <a:buChar char="Ø"/>
            </a:pPr>
            <a:r>
              <a:rPr lang="en-US" sz="1800" b="1" dirty="0">
                <a:solidFill>
                  <a:schemeClr val="accent4">
                    <a:lumMod val="50000"/>
                  </a:schemeClr>
                </a:solidFill>
                <a:latin typeface="Footlight MT Light" panose="0204060206030A020304" pitchFamily="18" charset="0"/>
              </a:rPr>
              <a:t>1996:</a:t>
            </a:r>
            <a:r>
              <a:rPr lang="en-US" sz="1800" dirty="0">
                <a:solidFill>
                  <a:schemeClr val="accent4">
                    <a:lumMod val="50000"/>
                  </a:schemeClr>
                </a:solidFill>
                <a:latin typeface="Footlight MT Light" panose="0204060206030A020304" pitchFamily="18" charset="0"/>
              </a:rPr>
              <a:t> Domino's opens its first store in New Delhi.</a:t>
            </a:r>
          </a:p>
          <a:p>
            <a:pPr>
              <a:buFont typeface="Wingdings" panose="05000000000000000000" pitchFamily="2" charset="2"/>
              <a:buChar char="Ø"/>
            </a:pPr>
            <a:r>
              <a:rPr lang="en-US" sz="1800" b="1" dirty="0">
                <a:solidFill>
                  <a:schemeClr val="accent4">
                    <a:lumMod val="50000"/>
                  </a:schemeClr>
                </a:solidFill>
                <a:latin typeface="Footlight MT Light" panose="0204060206030A020304" pitchFamily="18" charset="0"/>
              </a:rPr>
              <a:t>2000: </a:t>
            </a:r>
            <a:r>
              <a:rPr lang="en-US" sz="1800" dirty="0">
                <a:solidFill>
                  <a:schemeClr val="accent4">
                    <a:lumMod val="50000"/>
                  </a:schemeClr>
                </a:solidFill>
                <a:latin typeface="Footlight MT Light" panose="0204060206030A020304" pitchFamily="18" charset="0"/>
              </a:rPr>
              <a:t>Introduction of the "30 minutes or free" delivery guarantee,</a:t>
            </a:r>
          </a:p>
          <a:p>
            <a:pPr marL="0" indent="0">
              <a:buNone/>
            </a:pPr>
            <a:r>
              <a:rPr lang="en-US" sz="1800" dirty="0">
                <a:solidFill>
                  <a:schemeClr val="accent4">
                    <a:lumMod val="50000"/>
                  </a:schemeClr>
                </a:solidFill>
                <a:latin typeface="Footlight MT Light" panose="0204060206030A020304" pitchFamily="18" charset="0"/>
              </a:rPr>
              <a:t>               which became a significant factor in its popularity.</a:t>
            </a:r>
          </a:p>
          <a:p>
            <a:pPr>
              <a:buFont typeface="Wingdings" panose="05000000000000000000" pitchFamily="2" charset="2"/>
              <a:buChar char="Ø"/>
            </a:pPr>
            <a:r>
              <a:rPr lang="en-US" sz="1800" b="1" dirty="0">
                <a:solidFill>
                  <a:schemeClr val="accent4">
                    <a:lumMod val="50000"/>
                  </a:schemeClr>
                </a:solidFill>
                <a:latin typeface="Footlight MT Light" panose="0204060206030A020304" pitchFamily="18" charset="0"/>
              </a:rPr>
              <a:t>2004:</a:t>
            </a:r>
            <a:r>
              <a:rPr lang="en-US" sz="1800" dirty="0">
                <a:solidFill>
                  <a:schemeClr val="accent4">
                    <a:lumMod val="50000"/>
                  </a:schemeClr>
                </a:solidFill>
                <a:latin typeface="Footlight MT Light" panose="0204060206030A020304" pitchFamily="18" charset="0"/>
              </a:rPr>
              <a:t> Launched its 100th outlet in India.</a:t>
            </a:r>
          </a:p>
          <a:p>
            <a:pPr>
              <a:buFont typeface="Wingdings" panose="05000000000000000000" pitchFamily="2" charset="2"/>
              <a:buChar char="Ø"/>
            </a:pPr>
            <a:r>
              <a:rPr lang="en-US" sz="1800" b="1" dirty="0">
                <a:solidFill>
                  <a:schemeClr val="accent4">
                    <a:lumMod val="50000"/>
                  </a:schemeClr>
                </a:solidFill>
                <a:latin typeface="Footlight MT Light" panose="0204060206030A020304" pitchFamily="18" charset="0"/>
              </a:rPr>
              <a:t>2012:</a:t>
            </a:r>
            <a:r>
              <a:rPr lang="en-US" sz="1800" dirty="0">
                <a:solidFill>
                  <a:schemeClr val="accent4">
                    <a:lumMod val="50000"/>
                  </a:schemeClr>
                </a:solidFill>
                <a:latin typeface="Footlight MT Light" panose="0204060206030A020304" pitchFamily="18" charset="0"/>
              </a:rPr>
              <a:t> Reached the milestone of 500 outlets.</a:t>
            </a:r>
          </a:p>
          <a:p>
            <a:pPr>
              <a:buFont typeface="Wingdings" panose="05000000000000000000" pitchFamily="2" charset="2"/>
              <a:buChar char="Ø"/>
            </a:pPr>
            <a:r>
              <a:rPr lang="en-US" sz="1800" b="1" dirty="0">
                <a:solidFill>
                  <a:schemeClr val="accent4">
                    <a:lumMod val="50000"/>
                  </a:schemeClr>
                </a:solidFill>
                <a:latin typeface="Footlight MT Light" panose="0204060206030A020304" pitchFamily="18" charset="0"/>
              </a:rPr>
              <a:t>2016:</a:t>
            </a:r>
            <a:r>
              <a:rPr lang="en-US" sz="1800" dirty="0">
                <a:solidFill>
                  <a:schemeClr val="accent4">
                    <a:lumMod val="50000"/>
                  </a:schemeClr>
                </a:solidFill>
                <a:latin typeface="Footlight MT Light" panose="0204060206030A020304" pitchFamily="18" charset="0"/>
              </a:rPr>
              <a:t> Celebrated its 20th anniversary in India with over 1,000</a:t>
            </a:r>
          </a:p>
          <a:p>
            <a:pPr marL="0" indent="0">
              <a:buNone/>
            </a:pPr>
            <a:r>
              <a:rPr lang="en-US" sz="1800" dirty="0">
                <a:solidFill>
                  <a:schemeClr val="accent4">
                    <a:lumMod val="50000"/>
                  </a:schemeClr>
                </a:solidFill>
                <a:latin typeface="Footlight MT Light" panose="0204060206030A020304" pitchFamily="18" charset="0"/>
              </a:rPr>
              <a:t>               outlets.</a:t>
            </a:r>
          </a:p>
          <a:p>
            <a:pPr>
              <a:buFont typeface="Wingdings" panose="05000000000000000000" pitchFamily="2" charset="2"/>
              <a:buChar char="Ø"/>
            </a:pPr>
            <a:r>
              <a:rPr lang="en-US" sz="1800" b="1" dirty="0">
                <a:solidFill>
                  <a:schemeClr val="accent4">
                    <a:lumMod val="50000"/>
                  </a:schemeClr>
                </a:solidFill>
                <a:latin typeface="Footlight MT Light" panose="0204060206030A020304" pitchFamily="18" charset="0"/>
              </a:rPr>
              <a:t>2021:</a:t>
            </a:r>
            <a:r>
              <a:rPr lang="en-US" sz="1800" dirty="0">
                <a:solidFill>
                  <a:schemeClr val="accent4">
                    <a:lumMod val="50000"/>
                  </a:schemeClr>
                </a:solidFill>
                <a:latin typeface="Footlight MT Light" panose="0204060206030A020304" pitchFamily="18" charset="0"/>
              </a:rPr>
              <a:t> Expanded to over 1,400 stores across 293 cities in India.</a:t>
            </a:r>
          </a:p>
          <a:p>
            <a:pPr>
              <a:buFont typeface="Wingdings" panose="05000000000000000000" pitchFamily="2" charset="2"/>
              <a:buChar char="Ø"/>
            </a:pPr>
            <a:r>
              <a:rPr lang="en-US" sz="1800" b="1" dirty="0">
                <a:solidFill>
                  <a:schemeClr val="accent4">
                    <a:lumMod val="50000"/>
                  </a:schemeClr>
                </a:solidFill>
                <a:latin typeface="Footlight MT Light" panose="0204060206030A020304" pitchFamily="18" charset="0"/>
              </a:rPr>
              <a:t>2023:</a:t>
            </a:r>
            <a:r>
              <a:rPr lang="en-US" sz="1800" dirty="0">
                <a:solidFill>
                  <a:schemeClr val="accent4">
                    <a:lumMod val="50000"/>
                  </a:schemeClr>
                </a:solidFill>
                <a:latin typeface="Footlight MT Light" panose="0204060206030A020304" pitchFamily="18" charset="0"/>
              </a:rPr>
              <a:t> India had over 1,900 Domino’s Pizza stores.</a:t>
            </a:r>
          </a:p>
          <a:p>
            <a:pPr>
              <a:buFont typeface="Wingdings" panose="05000000000000000000" pitchFamily="2" charset="2"/>
              <a:buChar char="Ø"/>
            </a:pPr>
            <a:endParaRPr lang="en-US" dirty="0">
              <a:solidFill>
                <a:schemeClr val="accent4">
                  <a:lumMod val="50000"/>
                </a:schemeClr>
              </a:solidFill>
              <a:latin typeface="Footlight MT Light" panose="0204060206030A020304" pitchFamily="18" charset="0"/>
            </a:endParaRPr>
          </a:p>
          <a:p>
            <a:endParaRPr lang="en-US" dirty="0">
              <a:solidFill>
                <a:schemeClr val="accent4">
                  <a:lumMod val="50000"/>
                </a:schemeClr>
              </a:solidFill>
              <a:latin typeface="Footlight MT Light" panose="0204060206030A020304" pitchFamily="18" charset="0"/>
            </a:endParaRPr>
          </a:p>
        </p:txBody>
      </p:sp>
      <p:pic>
        <p:nvPicPr>
          <p:cNvPr id="11" name="Picture 10">
            <a:extLst>
              <a:ext uri="{FF2B5EF4-FFF2-40B4-BE49-F238E27FC236}">
                <a16:creationId xmlns:a16="http://schemas.microsoft.com/office/drawing/2014/main" id="{1794A83A-83EE-5966-AC5A-85E049B7A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7613" y="2635129"/>
            <a:ext cx="2477729" cy="3126574"/>
          </a:xfrm>
          <a:prstGeom prst="rect">
            <a:avLst/>
          </a:prstGeom>
        </p:spPr>
      </p:pic>
    </p:spTree>
    <p:extLst>
      <p:ext uri="{BB962C8B-B14F-4D97-AF65-F5344CB8AC3E}">
        <p14:creationId xmlns:p14="http://schemas.microsoft.com/office/powerpoint/2010/main" val="2230590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C28053-5753-4A4A-EB1D-6E2BB7D65B0A}"/>
              </a:ext>
            </a:extLst>
          </p:cNvPr>
          <p:cNvSpPr>
            <a:spLocks noGrp="1"/>
          </p:cNvSpPr>
          <p:nvPr>
            <p:ph type="body" sz="half" idx="2"/>
          </p:nvPr>
        </p:nvSpPr>
        <p:spPr>
          <a:xfrm>
            <a:off x="1595293" y="693724"/>
            <a:ext cx="7030064" cy="461566"/>
          </a:xfrm>
        </p:spPr>
        <p:txBody>
          <a:bodyPr>
            <a:noAutofit/>
          </a:bodyPr>
          <a:lstStyle/>
          <a:p>
            <a:pPr algn="ctr"/>
            <a:r>
              <a:rPr lang="en-IN" b="1" i="1">
                <a:solidFill>
                  <a:schemeClr val="accent4">
                    <a:lumMod val="50000"/>
                  </a:schemeClr>
                </a:solidFill>
                <a:latin typeface="Algerian" panose="04020705040A02060702" pitchFamily="82" charset="0"/>
              </a:rPr>
              <a:t>NUMBER OF DOMINO’S PIZZA OUTLETS IN INDIA FROM 2006 TO 2023</a:t>
            </a:r>
          </a:p>
        </p:txBody>
      </p:sp>
      <p:pic>
        <p:nvPicPr>
          <p:cNvPr id="5" name="Picture 4">
            <a:extLst>
              <a:ext uri="{FF2B5EF4-FFF2-40B4-BE49-F238E27FC236}">
                <a16:creationId xmlns:a16="http://schemas.microsoft.com/office/drawing/2014/main" id="{04092B3E-EE5A-1115-A294-6C7B5BDB7B38}"/>
              </a:ext>
            </a:extLst>
          </p:cNvPr>
          <p:cNvPicPr>
            <a:picLocks noChangeAspect="1"/>
          </p:cNvPicPr>
          <p:nvPr/>
        </p:nvPicPr>
        <p:blipFill rotWithShape="1">
          <a:blip r:embed="rId2">
            <a:extLst>
              <a:ext uri="{28A0092B-C50C-407E-A947-70E740481C1C}">
                <a14:useLocalDpi xmlns:a14="http://schemas.microsoft.com/office/drawing/2010/main" val="0"/>
              </a:ext>
            </a:extLst>
          </a:blip>
          <a:srcRect t="18817" r="-323" b="8875"/>
          <a:stretch/>
        </p:blipFill>
        <p:spPr>
          <a:xfrm>
            <a:off x="167148" y="1076635"/>
            <a:ext cx="3972233" cy="4626075"/>
          </a:xfrm>
          <a:prstGeom prst="rect">
            <a:avLst/>
          </a:prstGeom>
        </p:spPr>
      </p:pic>
      <p:pic>
        <p:nvPicPr>
          <p:cNvPr id="7" name="Picture 6">
            <a:extLst>
              <a:ext uri="{FF2B5EF4-FFF2-40B4-BE49-F238E27FC236}">
                <a16:creationId xmlns:a16="http://schemas.microsoft.com/office/drawing/2014/main" id="{BB3FD108-F74F-39E2-7345-E7F4A13807EB}"/>
              </a:ext>
            </a:extLst>
          </p:cNvPr>
          <p:cNvPicPr>
            <a:picLocks noChangeAspect="1"/>
          </p:cNvPicPr>
          <p:nvPr/>
        </p:nvPicPr>
        <p:blipFill rotWithShape="1">
          <a:blip r:embed="rId3">
            <a:extLst>
              <a:ext uri="{28A0092B-C50C-407E-A947-70E740481C1C}">
                <a14:useLocalDpi xmlns:a14="http://schemas.microsoft.com/office/drawing/2010/main" val="0"/>
              </a:ext>
            </a:extLst>
          </a:blip>
          <a:srcRect t="37993" r="-42588" b="11971"/>
          <a:stretch/>
        </p:blipFill>
        <p:spPr>
          <a:xfrm>
            <a:off x="4257368" y="1076635"/>
            <a:ext cx="6813755" cy="4626075"/>
          </a:xfrm>
          <a:prstGeom prst="rect">
            <a:avLst/>
          </a:prstGeom>
        </p:spPr>
      </p:pic>
    </p:spTree>
    <p:extLst>
      <p:ext uri="{BB962C8B-B14F-4D97-AF65-F5344CB8AC3E}">
        <p14:creationId xmlns:p14="http://schemas.microsoft.com/office/powerpoint/2010/main" val="1113339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6FFDE-4B42-3AEF-8171-97DC7AC397B0}"/>
              </a:ext>
            </a:extLst>
          </p:cNvPr>
          <p:cNvSpPr>
            <a:spLocks noGrp="1"/>
          </p:cNvSpPr>
          <p:nvPr>
            <p:ph type="title"/>
          </p:nvPr>
        </p:nvSpPr>
        <p:spPr>
          <a:xfrm>
            <a:off x="594360" y="639097"/>
            <a:ext cx="7955280" cy="1268361"/>
          </a:xfrm>
        </p:spPr>
        <p:txBody>
          <a:bodyPr>
            <a:normAutofit/>
          </a:bodyPr>
          <a:lstStyle/>
          <a:p>
            <a:pPr algn="ctr"/>
            <a:r>
              <a:rPr lang="en-US" sz="2800" dirty="0">
                <a:solidFill>
                  <a:schemeClr val="accent4">
                    <a:lumMod val="50000"/>
                  </a:schemeClr>
                </a:solidFill>
                <a:latin typeface="Algerian" panose="04020705040A02060702" pitchFamily="82" charset="0"/>
              </a:rPr>
              <a:t>(TPS)</a:t>
            </a:r>
            <a:br>
              <a:rPr lang="en-US" sz="2800" dirty="0">
                <a:solidFill>
                  <a:schemeClr val="accent4">
                    <a:lumMod val="50000"/>
                  </a:schemeClr>
                </a:solidFill>
                <a:latin typeface="Algerian" panose="04020705040A02060702" pitchFamily="82" charset="0"/>
              </a:rPr>
            </a:br>
            <a:r>
              <a:rPr lang="en-US" sz="2800" dirty="0">
                <a:solidFill>
                  <a:schemeClr val="bg1"/>
                </a:solidFill>
                <a:latin typeface="Algerian" panose="04020705040A02060702" pitchFamily="82" charset="0"/>
              </a:rPr>
              <a:t>Here are some key points about the transaction process at Domino's India:</a:t>
            </a:r>
            <a:endParaRPr lang="en-IN" sz="2800" dirty="0">
              <a:solidFill>
                <a:schemeClr val="bg1"/>
              </a:solidFill>
              <a:latin typeface="Algerian" panose="04020705040A02060702" pitchFamily="82" charset="0"/>
            </a:endParaRPr>
          </a:p>
        </p:txBody>
      </p:sp>
      <p:sp>
        <p:nvSpPr>
          <p:cNvPr id="5" name="Text Placeholder 4">
            <a:extLst>
              <a:ext uri="{FF2B5EF4-FFF2-40B4-BE49-F238E27FC236}">
                <a16:creationId xmlns:a16="http://schemas.microsoft.com/office/drawing/2014/main" id="{F95CF494-D8AB-F8BD-761B-866171CC364B}"/>
              </a:ext>
            </a:extLst>
          </p:cNvPr>
          <p:cNvSpPr>
            <a:spLocks noGrp="1"/>
          </p:cNvSpPr>
          <p:nvPr>
            <p:ph type="body" idx="1"/>
          </p:nvPr>
        </p:nvSpPr>
        <p:spPr>
          <a:xfrm>
            <a:off x="594359" y="2182762"/>
            <a:ext cx="7955281" cy="3275215"/>
          </a:xfrm>
        </p:spPr>
        <p:txBody>
          <a:bodyPr>
            <a:normAutofit lnSpcReduction="10000"/>
          </a:bodyPr>
          <a:lstStyle/>
          <a:p>
            <a:pPr marL="342900" indent="-342900" algn="l">
              <a:buFont typeface="Wingdings" panose="05000000000000000000" pitchFamily="2" charset="2"/>
              <a:buChar char="q"/>
            </a:pPr>
            <a:r>
              <a:rPr lang="en-IN">
                <a:solidFill>
                  <a:schemeClr val="accent4">
                    <a:lumMod val="50000"/>
                  </a:schemeClr>
                </a:solidFill>
                <a:latin typeface="Algerian" panose="04020705040A02060702" pitchFamily="82" charset="0"/>
              </a:rPr>
              <a:t>ORDER PLACEMENT</a:t>
            </a:r>
          </a:p>
          <a:p>
            <a:pPr marL="342900" indent="-342900" algn="l">
              <a:buFont typeface="Wingdings" panose="05000000000000000000" pitchFamily="2" charset="2"/>
              <a:buChar char="q"/>
            </a:pPr>
            <a:r>
              <a:rPr lang="en-IN">
                <a:solidFill>
                  <a:schemeClr val="accent4">
                    <a:lumMod val="50000"/>
                  </a:schemeClr>
                </a:solidFill>
                <a:latin typeface="Algerian" panose="04020705040A02060702" pitchFamily="82" charset="0"/>
              </a:rPr>
              <a:t>ORDER CONFIRMATION</a:t>
            </a:r>
          </a:p>
          <a:p>
            <a:pPr marL="342900" indent="-342900" algn="l">
              <a:buFont typeface="Wingdings" panose="05000000000000000000" pitchFamily="2" charset="2"/>
              <a:buChar char="q"/>
            </a:pPr>
            <a:r>
              <a:rPr lang="en-IN">
                <a:solidFill>
                  <a:schemeClr val="accent4">
                    <a:lumMod val="50000"/>
                  </a:schemeClr>
                </a:solidFill>
                <a:latin typeface="Algerian" panose="04020705040A02060702" pitchFamily="82" charset="0"/>
              </a:rPr>
              <a:t>PREPARATION AND TRACKING</a:t>
            </a:r>
          </a:p>
          <a:p>
            <a:pPr marL="342900" indent="-342900" algn="l">
              <a:buFont typeface="Wingdings" panose="05000000000000000000" pitchFamily="2" charset="2"/>
              <a:buChar char="q"/>
            </a:pPr>
            <a:r>
              <a:rPr lang="en-IN">
                <a:solidFill>
                  <a:schemeClr val="accent4">
                    <a:lumMod val="50000"/>
                  </a:schemeClr>
                </a:solidFill>
                <a:latin typeface="Algerian" panose="04020705040A02060702" pitchFamily="82" charset="0"/>
              </a:rPr>
              <a:t>QUALITY CHECK</a:t>
            </a:r>
          </a:p>
          <a:p>
            <a:pPr marL="342900" indent="-342900" algn="l">
              <a:buFont typeface="Wingdings" panose="05000000000000000000" pitchFamily="2" charset="2"/>
              <a:buChar char="q"/>
            </a:pPr>
            <a:r>
              <a:rPr lang="en-IN">
                <a:solidFill>
                  <a:schemeClr val="accent4">
                    <a:lumMod val="50000"/>
                  </a:schemeClr>
                </a:solidFill>
                <a:latin typeface="Algerian" panose="04020705040A02060702" pitchFamily="82" charset="0"/>
              </a:rPr>
              <a:t>DISPATCH RECEIPT</a:t>
            </a:r>
          </a:p>
          <a:p>
            <a:pPr marL="342900" indent="-342900" algn="l">
              <a:buFont typeface="Wingdings" panose="05000000000000000000" pitchFamily="2" charset="2"/>
              <a:buChar char="q"/>
            </a:pPr>
            <a:r>
              <a:rPr lang="en-IN">
                <a:solidFill>
                  <a:schemeClr val="accent4">
                    <a:lumMod val="50000"/>
                  </a:schemeClr>
                </a:solidFill>
                <a:latin typeface="Algerian" panose="04020705040A02060702" pitchFamily="82" charset="0"/>
              </a:rPr>
              <a:t>CUSTOMER RECEIPT</a:t>
            </a:r>
          </a:p>
          <a:p>
            <a:pPr marL="342900" indent="-342900" algn="l">
              <a:buFont typeface="Wingdings" panose="05000000000000000000" pitchFamily="2" charset="2"/>
              <a:buChar char="q"/>
            </a:pPr>
            <a:r>
              <a:rPr lang="en-IN">
                <a:solidFill>
                  <a:schemeClr val="accent4">
                    <a:lumMod val="50000"/>
                  </a:schemeClr>
                </a:solidFill>
                <a:latin typeface="Algerian" panose="04020705040A02060702" pitchFamily="82" charset="0"/>
              </a:rPr>
              <a:t>PAYMENT PROCESSING</a:t>
            </a:r>
          </a:p>
          <a:p>
            <a:pPr marL="342900" indent="-342900" algn="l">
              <a:buFont typeface="Wingdings" panose="05000000000000000000" pitchFamily="2" charset="2"/>
              <a:buChar char="q"/>
            </a:pPr>
            <a:r>
              <a:rPr lang="en-IN">
                <a:solidFill>
                  <a:schemeClr val="accent4">
                    <a:lumMod val="50000"/>
                  </a:schemeClr>
                </a:solidFill>
                <a:latin typeface="Algerian" panose="04020705040A02060702" pitchFamily="82" charset="0"/>
              </a:rPr>
              <a:t>FEEDBACK AND SUPPORT</a:t>
            </a:r>
          </a:p>
          <a:p>
            <a:pPr marL="342900" indent="-342900" algn="l">
              <a:buFont typeface="Wingdings" panose="05000000000000000000" pitchFamily="2" charset="2"/>
              <a:buChar char="q"/>
            </a:pPr>
            <a:endParaRPr lang="en-IN">
              <a:solidFill>
                <a:schemeClr val="accent4">
                  <a:lumMod val="50000"/>
                </a:schemeClr>
              </a:solidFill>
              <a:latin typeface="Algerian" panose="04020705040A02060702" pitchFamily="82" charset="0"/>
            </a:endParaRPr>
          </a:p>
        </p:txBody>
      </p:sp>
    </p:spTree>
    <p:extLst>
      <p:ext uri="{BB962C8B-B14F-4D97-AF65-F5344CB8AC3E}">
        <p14:creationId xmlns:p14="http://schemas.microsoft.com/office/powerpoint/2010/main" val="215832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5EE93-DBD7-7AFA-E9E6-8085ABAF164D}"/>
              </a:ext>
            </a:extLst>
          </p:cNvPr>
          <p:cNvSpPr>
            <a:spLocks noGrp="1"/>
          </p:cNvSpPr>
          <p:nvPr>
            <p:ph type="title"/>
          </p:nvPr>
        </p:nvSpPr>
        <p:spPr>
          <a:xfrm>
            <a:off x="517625" y="0"/>
            <a:ext cx="8759108" cy="7816645"/>
          </a:xfrm>
        </p:spPr>
        <p:txBody>
          <a:bodyPr>
            <a:normAutofit/>
          </a:bodyPr>
          <a:lstStyle/>
          <a:p>
            <a:r>
              <a:rPr lang="en-US" sz="2000" dirty="0">
                <a:solidFill>
                  <a:schemeClr val="bg1"/>
                </a:solidFill>
                <a:latin typeface="Algerian" panose="04020705040A02060702" pitchFamily="82" charset="0"/>
              </a:rPr>
              <a:t>Planning:</a:t>
            </a:r>
            <a:r>
              <a:rPr lang="en-US" sz="2000" dirty="0">
                <a:solidFill>
                  <a:schemeClr val="accent4">
                    <a:lumMod val="50000"/>
                  </a:schemeClr>
                </a:solidFill>
                <a:latin typeface="Algerian" panose="04020705040A02060702" pitchFamily="82" charset="0"/>
              </a:rPr>
              <a:t> This phase involves defining the scope of the project, gathering requirements, and determining the feasibility of the software development.</a:t>
            </a:r>
            <a:br>
              <a:rPr lang="en-US" sz="2000" dirty="0">
                <a:solidFill>
                  <a:schemeClr val="accent4">
                    <a:lumMod val="50000"/>
                  </a:schemeClr>
                </a:solidFill>
                <a:latin typeface="Algerian" panose="04020705040A02060702" pitchFamily="82" charset="0"/>
              </a:rPr>
            </a:br>
            <a:br>
              <a:rPr lang="en-US" sz="2000" dirty="0">
                <a:solidFill>
                  <a:schemeClr val="accent4">
                    <a:lumMod val="50000"/>
                  </a:schemeClr>
                </a:solidFill>
                <a:latin typeface="Algerian" panose="04020705040A02060702" pitchFamily="82" charset="0"/>
              </a:rPr>
            </a:br>
            <a:r>
              <a:rPr lang="en-US" sz="2000" dirty="0">
                <a:solidFill>
                  <a:schemeClr val="bg1"/>
                </a:solidFill>
                <a:latin typeface="Algerian" panose="04020705040A02060702" pitchFamily="82" charset="0"/>
              </a:rPr>
              <a:t>Analysis:</a:t>
            </a:r>
            <a:r>
              <a:rPr lang="en-US" sz="2000" dirty="0">
                <a:solidFill>
                  <a:schemeClr val="accent4">
                    <a:lumMod val="50000"/>
                  </a:schemeClr>
                </a:solidFill>
                <a:latin typeface="Algerian" panose="04020705040A02060702" pitchFamily="82" charset="0"/>
              </a:rPr>
              <a:t> During this phase, Domino's would conduct a detailed analysis of the requirements gathered in the planning phase.</a:t>
            </a:r>
            <a:br>
              <a:rPr lang="en-US" sz="2000" dirty="0">
                <a:solidFill>
                  <a:schemeClr val="accent4">
                    <a:lumMod val="50000"/>
                  </a:schemeClr>
                </a:solidFill>
                <a:latin typeface="Algerian" panose="04020705040A02060702" pitchFamily="82" charset="0"/>
              </a:rPr>
            </a:br>
            <a:br>
              <a:rPr lang="en-US" sz="2000" dirty="0">
                <a:solidFill>
                  <a:schemeClr val="accent4">
                    <a:lumMod val="50000"/>
                  </a:schemeClr>
                </a:solidFill>
                <a:latin typeface="Algerian" panose="04020705040A02060702" pitchFamily="82" charset="0"/>
              </a:rPr>
            </a:br>
            <a:r>
              <a:rPr lang="en-US" sz="2000" dirty="0">
                <a:solidFill>
                  <a:schemeClr val="bg1"/>
                </a:solidFill>
                <a:latin typeface="Algerian" panose="04020705040A02060702" pitchFamily="82" charset="0"/>
              </a:rPr>
              <a:t>Design</a:t>
            </a:r>
            <a:r>
              <a:rPr lang="en-US" sz="2000" dirty="0">
                <a:solidFill>
                  <a:schemeClr val="accent4">
                    <a:lumMod val="50000"/>
                  </a:schemeClr>
                </a:solidFill>
                <a:latin typeface="Algerian" panose="04020705040A02060702" pitchFamily="82" charset="0"/>
              </a:rPr>
              <a:t>: In this phase, the architecture of the software system is designed.</a:t>
            </a:r>
            <a:br>
              <a:rPr lang="en-US" sz="2000" dirty="0">
                <a:solidFill>
                  <a:schemeClr val="accent4">
                    <a:lumMod val="50000"/>
                  </a:schemeClr>
                </a:solidFill>
                <a:latin typeface="Algerian" panose="04020705040A02060702" pitchFamily="82" charset="0"/>
              </a:rPr>
            </a:br>
            <a:br>
              <a:rPr lang="en-US" sz="2000" dirty="0">
                <a:solidFill>
                  <a:schemeClr val="accent4">
                    <a:lumMod val="50000"/>
                  </a:schemeClr>
                </a:solidFill>
                <a:latin typeface="Algerian" panose="04020705040A02060702" pitchFamily="82" charset="0"/>
              </a:rPr>
            </a:br>
            <a:r>
              <a:rPr lang="en-US" sz="2000" dirty="0">
                <a:solidFill>
                  <a:schemeClr val="bg1"/>
                </a:solidFill>
                <a:latin typeface="Algerian" panose="04020705040A02060702" pitchFamily="82" charset="0"/>
              </a:rPr>
              <a:t>Development: </a:t>
            </a:r>
            <a:r>
              <a:rPr lang="en-US" sz="2000" dirty="0">
                <a:solidFill>
                  <a:schemeClr val="accent4">
                    <a:lumMod val="50000"/>
                  </a:schemeClr>
                </a:solidFill>
                <a:latin typeface="Algerian" panose="04020705040A02060702" pitchFamily="82" charset="0"/>
              </a:rPr>
              <a:t>Actual coding of the software begins in this phase. Developers write code according to the design specifications.</a:t>
            </a:r>
            <a:br>
              <a:rPr lang="en-US" sz="2000" dirty="0">
                <a:solidFill>
                  <a:schemeClr val="accent4">
                    <a:lumMod val="50000"/>
                  </a:schemeClr>
                </a:solidFill>
                <a:latin typeface="Algerian" panose="04020705040A02060702" pitchFamily="82" charset="0"/>
              </a:rPr>
            </a:br>
            <a:br>
              <a:rPr lang="en-US" sz="2000" dirty="0">
                <a:solidFill>
                  <a:schemeClr val="accent4">
                    <a:lumMod val="50000"/>
                  </a:schemeClr>
                </a:solidFill>
                <a:latin typeface="Algerian" panose="04020705040A02060702" pitchFamily="82" charset="0"/>
              </a:rPr>
            </a:br>
            <a:endParaRPr lang="en-IN" sz="2000" dirty="0">
              <a:solidFill>
                <a:schemeClr val="accent4">
                  <a:lumMod val="50000"/>
                </a:schemeClr>
              </a:solidFill>
              <a:latin typeface="Algerian" panose="04020705040A02060702" pitchFamily="82" charset="0"/>
            </a:endParaRPr>
          </a:p>
        </p:txBody>
      </p:sp>
      <p:sp>
        <p:nvSpPr>
          <p:cNvPr id="6" name="TextBox 5">
            <a:extLst>
              <a:ext uri="{FF2B5EF4-FFF2-40B4-BE49-F238E27FC236}">
                <a16:creationId xmlns:a16="http://schemas.microsoft.com/office/drawing/2014/main" id="{024899E9-6EF1-97F0-A535-C0935C9585BC}"/>
              </a:ext>
            </a:extLst>
          </p:cNvPr>
          <p:cNvSpPr txBox="1"/>
          <p:nvPr/>
        </p:nvSpPr>
        <p:spPr>
          <a:xfrm>
            <a:off x="1691145" y="576371"/>
            <a:ext cx="5982930" cy="954107"/>
          </a:xfrm>
          <a:prstGeom prst="rect">
            <a:avLst/>
          </a:prstGeom>
          <a:noFill/>
        </p:spPr>
        <p:txBody>
          <a:bodyPr wrap="square">
            <a:spAutoFit/>
          </a:bodyPr>
          <a:lstStyle/>
          <a:p>
            <a:pPr algn="ctr"/>
            <a:r>
              <a:rPr lang="en-IN" sz="2800" b="1" dirty="0">
                <a:solidFill>
                  <a:schemeClr val="bg1"/>
                </a:solidFill>
                <a:latin typeface="Algerian" panose="04020705040A02060702" pitchFamily="82" charset="0"/>
              </a:rPr>
              <a:t>The Software Development Life Cycle (SDLC) of Domino’s</a:t>
            </a:r>
            <a:r>
              <a:rPr lang="en-IN" sz="2800" b="1" dirty="0">
                <a:solidFill>
                  <a:schemeClr val="accent4">
                    <a:lumMod val="50000"/>
                  </a:schemeClr>
                </a:solidFill>
                <a:latin typeface="Algerian" panose="04020705040A02060702" pitchFamily="82" charset="0"/>
              </a:rPr>
              <a:t>:-</a:t>
            </a:r>
          </a:p>
        </p:txBody>
      </p:sp>
    </p:spTree>
    <p:extLst>
      <p:ext uri="{BB962C8B-B14F-4D97-AF65-F5344CB8AC3E}">
        <p14:creationId xmlns:p14="http://schemas.microsoft.com/office/powerpoint/2010/main" val="53502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7F356-04DA-6B33-9DC8-43C4BF7F42C3}"/>
              </a:ext>
            </a:extLst>
          </p:cNvPr>
          <p:cNvSpPr>
            <a:spLocks noGrp="1"/>
          </p:cNvSpPr>
          <p:nvPr>
            <p:ph type="title"/>
          </p:nvPr>
        </p:nvSpPr>
        <p:spPr>
          <a:xfrm>
            <a:off x="781173" y="2641328"/>
            <a:ext cx="7955280" cy="2801935"/>
          </a:xfrm>
        </p:spPr>
        <p:txBody>
          <a:bodyPr>
            <a:noAutofit/>
          </a:bodyPr>
          <a:lstStyle/>
          <a:p>
            <a:pPr algn="l"/>
            <a:r>
              <a:rPr lang="en-US" sz="2000" dirty="0">
                <a:solidFill>
                  <a:schemeClr val="bg1"/>
                </a:solidFill>
                <a:latin typeface="Algerian" panose="04020705040A02060702" pitchFamily="82" charset="0"/>
              </a:rPr>
              <a:t>Maintenance</a:t>
            </a:r>
            <a:r>
              <a:rPr lang="en-US" sz="2000" dirty="0">
                <a:solidFill>
                  <a:schemeClr val="accent4">
                    <a:lumMod val="50000"/>
                  </a:schemeClr>
                </a:solidFill>
                <a:latin typeface="Algerian" panose="04020705040A02060702" pitchFamily="82" charset="0"/>
              </a:rPr>
              <a:t>: After deployment, the software enters the maintenance phase.</a:t>
            </a:r>
            <a:br>
              <a:rPr lang="en-US" sz="2000" dirty="0">
                <a:solidFill>
                  <a:schemeClr val="accent4">
                    <a:lumMod val="50000"/>
                  </a:schemeClr>
                </a:solidFill>
                <a:latin typeface="Algerian" panose="04020705040A02060702" pitchFamily="82" charset="0"/>
              </a:rPr>
            </a:br>
            <a:br>
              <a:rPr lang="en-US" sz="2000" dirty="0">
                <a:solidFill>
                  <a:schemeClr val="accent4">
                    <a:lumMod val="50000"/>
                  </a:schemeClr>
                </a:solidFill>
                <a:latin typeface="Algerian" panose="04020705040A02060702" pitchFamily="82" charset="0"/>
              </a:rPr>
            </a:br>
            <a:r>
              <a:rPr lang="en-US" sz="2000" dirty="0">
                <a:solidFill>
                  <a:schemeClr val="bg1"/>
                </a:solidFill>
                <a:latin typeface="Algerian" panose="04020705040A02060702" pitchFamily="82" charset="0"/>
              </a:rPr>
              <a:t>Monitoring and Optimization</a:t>
            </a:r>
            <a:r>
              <a:rPr lang="en-US" sz="2000" dirty="0">
                <a:solidFill>
                  <a:schemeClr val="accent4">
                    <a:lumMod val="50000"/>
                  </a:schemeClr>
                </a:solidFill>
                <a:latin typeface="Algerian" panose="04020705040A02060702" pitchFamily="82" charset="0"/>
              </a:rPr>
              <a:t>: Throughout the lifecycle, Domino's would monitor the performance of their software, gather user feedback, and optimize the system for better efficiency, usability, and customer satisfaction.</a:t>
            </a:r>
            <a:br>
              <a:rPr lang="en-US" sz="2000" dirty="0">
                <a:solidFill>
                  <a:schemeClr val="accent4">
                    <a:lumMod val="50000"/>
                  </a:schemeClr>
                </a:solidFill>
                <a:latin typeface="Algerian" panose="04020705040A02060702" pitchFamily="82" charset="0"/>
              </a:rPr>
            </a:br>
            <a:br>
              <a:rPr lang="en-US" sz="2000" dirty="0">
                <a:solidFill>
                  <a:schemeClr val="accent4">
                    <a:lumMod val="50000"/>
                  </a:schemeClr>
                </a:solidFill>
                <a:latin typeface="Algerian" panose="04020705040A02060702" pitchFamily="82" charset="0"/>
              </a:rPr>
            </a:br>
            <a:r>
              <a:rPr lang="en-US" sz="2000" dirty="0">
                <a:solidFill>
                  <a:schemeClr val="bg1"/>
                </a:solidFill>
                <a:latin typeface="Algerian" panose="04020705040A02060702" pitchFamily="82" charset="0"/>
              </a:rPr>
              <a:t>This SDLC process is iterative and may involve multiple cycles, especially as Domino's continues to innovate and improve their software systems to meet changing customer expectations and business requirements. Each phase is critical to ensuring that the software developed meets quality standards and fulfills its intended purpose effectively.</a:t>
            </a:r>
            <a:endParaRPr lang="en-IN" sz="2000" dirty="0">
              <a:solidFill>
                <a:schemeClr val="bg1"/>
              </a:solidFill>
            </a:endParaRPr>
          </a:p>
        </p:txBody>
      </p:sp>
    </p:spTree>
    <p:extLst>
      <p:ext uri="{BB962C8B-B14F-4D97-AF65-F5344CB8AC3E}">
        <p14:creationId xmlns:p14="http://schemas.microsoft.com/office/powerpoint/2010/main" val="2728721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5B68-F37A-5131-2668-1C4223F3C338}"/>
              </a:ext>
            </a:extLst>
          </p:cNvPr>
          <p:cNvSpPr>
            <a:spLocks noGrp="1"/>
          </p:cNvSpPr>
          <p:nvPr>
            <p:ph type="title"/>
          </p:nvPr>
        </p:nvSpPr>
        <p:spPr>
          <a:xfrm>
            <a:off x="594360" y="1569610"/>
            <a:ext cx="7955280" cy="2802467"/>
          </a:xfrm>
        </p:spPr>
        <p:txBody>
          <a:bodyPr/>
          <a:lstStyle/>
          <a:p>
            <a:endParaRPr lang="en-IN"/>
          </a:p>
        </p:txBody>
      </p:sp>
    </p:spTree>
    <p:extLst>
      <p:ext uri="{BB962C8B-B14F-4D97-AF65-F5344CB8AC3E}">
        <p14:creationId xmlns:p14="http://schemas.microsoft.com/office/powerpoint/2010/main" val="615461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EA761C-C450-EA76-3393-D2660D6BB86B}"/>
              </a:ext>
            </a:extLst>
          </p:cNvPr>
          <p:cNvSpPr>
            <a:spLocks noGrp="1"/>
          </p:cNvSpPr>
          <p:nvPr>
            <p:ph type="body" sz="half" idx="2"/>
          </p:nvPr>
        </p:nvSpPr>
        <p:spPr>
          <a:xfrm rot="20275026">
            <a:off x="668594" y="2252953"/>
            <a:ext cx="9045677" cy="1856931"/>
          </a:xfrm>
        </p:spPr>
        <p:txBody>
          <a:bodyPr>
            <a:noAutofit/>
          </a:bodyPr>
          <a:lstStyle/>
          <a:p>
            <a:r>
              <a:rPr lang="en-IN" sz="9600">
                <a:solidFill>
                  <a:schemeClr val="accent4">
                    <a:lumMod val="50000"/>
                  </a:schemeClr>
                </a:solidFill>
                <a:latin typeface="Algerian" panose="04020705040A02060702" pitchFamily="82" charset="0"/>
              </a:rPr>
              <a:t>THANK YOU….</a:t>
            </a:r>
          </a:p>
        </p:txBody>
      </p:sp>
      <p:pic>
        <p:nvPicPr>
          <p:cNvPr id="5" name="Picture 4">
            <a:extLst>
              <a:ext uri="{FF2B5EF4-FFF2-40B4-BE49-F238E27FC236}">
                <a16:creationId xmlns:a16="http://schemas.microsoft.com/office/drawing/2014/main" id="{7C217B91-CD46-A3CF-A72F-682742A13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6795" y="436700"/>
            <a:ext cx="1681143" cy="674346"/>
          </a:xfrm>
          <a:prstGeom prst="rect">
            <a:avLst/>
          </a:prstGeom>
        </p:spPr>
      </p:pic>
    </p:spTree>
    <p:extLst>
      <p:ext uri="{BB962C8B-B14F-4D97-AF65-F5344CB8AC3E}">
        <p14:creationId xmlns:p14="http://schemas.microsoft.com/office/powerpoint/2010/main" val="348601094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
  <TotalTime>14</TotalTime>
  <Words>432</Words>
  <Application>Microsoft Office PowerPoint</Application>
  <PresentationFormat>On-screen Show (4:3)</PresentationFormat>
  <Paragraphs>33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Century Gothic</vt:lpstr>
      <vt:lpstr>Footlight MT Light</vt:lpstr>
      <vt:lpstr>Wingdings</vt:lpstr>
      <vt:lpstr>Vapor Trail</vt:lpstr>
      <vt:lpstr> INFORMATION SYSTEM FOR MANAGERS</vt:lpstr>
      <vt:lpstr>HISTORY OF DOMINO’S</vt:lpstr>
      <vt:lpstr>PowerPoint Presentation</vt:lpstr>
      <vt:lpstr>(TPS) Here are some key points about the transaction process at Domino's India:</vt:lpstr>
      <vt:lpstr>Planning: This phase involves defining the scope of the project, gathering requirements, and determining the feasibility of the software development.  Analysis: During this phase, Domino's would conduct a detailed analysis of the requirements gathered in the planning phase.  Design: In this phase, the architecture of the software system is designed.  Development: Actual coding of the software begins in this phase. Developers write code according to the design specifications.  </vt:lpstr>
      <vt:lpstr>Maintenance: After deployment, the software enters the maintenance phase.  Monitoring and Optimization: Throughout the lifecycle, Domino's would monitor the performance of their software, gather user feedback, and optimize the system for better efficiency, usability, and customer satisfaction.  This SDLC process is iterative and may involve multiple cycles, especially as Domino's continues to innovate and improve their software systems to meet changing customer expectations and business requirements. Each phase is critical to ensuring that the software developed meets quality standards and fulfills its intended purpose effectively.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SYSTEM FOR MANAGERS</dc:title>
  <dc:creator>Ayush baranwal</dc:creator>
  <cp:lastModifiedBy>Ayush baranwal</cp:lastModifiedBy>
  <cp:revision>3</cp:revision>
  <dcterms:created xsi:type="dcterms:W3CDTF">2024-07-06T12:05:55Z</dcterms:created>
  <dcterms:modified xsi:type="dcterms:W3CDTF">2024-07-07T12:44:03Z</dcterms:modified>
</cp:coreProperties>
</file>