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Lst>
  <p:sldSz cx="7772400" cy="100584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467"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 name="Google Shape;13;p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6: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7: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8: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9: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19: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 name="Google Shape;24;p2: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2: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25: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25: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26: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27: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b8062c3cc_1_51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3" name="Google Shape;1083;g6b8062c3cc_1_51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6b8062c3cc_1_539: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3" name="Google Shape;1113;g6b8062c3cc_1_539: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6b8062c3cc_1_57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6" name="Google Shape;1146;g6b8062c3cc_1_57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 name="Google Shape;35;p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6b8062c3cc_1_60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g6b8062c3cc_1_60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6b8062c3cc_1_63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g6b8062c3cc_1_63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6b8062c3cc_1_66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2" name="Google Shape;1242;g6b8062c3cc_1_66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b8062c3cc_1_69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3" name="Google Shape;1273;g6b8062c3cc_1_69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6b8062c3cc_1_72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8" name="Google Shape;1308;g6b8062c3cc_1_728: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6b8062c3cc_1_76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3" name="Google Shape;1343;g6b8062c3cc_1_762: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6b8062c3cc_1_79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8" name="Google Shape;1378;g6b8062c3cc_1_796: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6b8062c3cc_1_83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3" name="Google Shape;1413;g6b8062c3cc_1_83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6b8062c3cc_1_86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7" name="Google Shape;1447;g6b8062c3cc_1_863: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6b8062c3cc_1_89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0" name="Google Shape;1480;g6b8062c3cc_1_89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4: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6b8062c3cc_1_92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1" name="Google Shape;1511;g6b8062c3cc_1_92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6b8062c3cc_1_95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8" name="Google Shape;1538;g6b8062c3cc_1_951: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5: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6: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7: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2574925" y="1257300"/>
            <a:ext cx="262255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stackexchange.com/" TargetMode="External"/><Relationship Id="rId3" Type="http://schemas.openxmlformats.org/officeDocument/2006/relationships/hyperlink" Target="https://getbootstrap.com/" TargetMode="External"/><Relationship Id="rId7" Type="http://schemas.openxmlformats.org/officeDocument/2006/relationships/hyperlink" Target="https://stackoverflow.com/"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hyperlink" Target="https://dev.mysql.com/doc/" TargetMode="External"/><Relationship Id="rId5" Type="http://schemas.openxmlformats.org/officeDocument/2006/relationships/hyperlink" Target="https://php.net/docs.php/" TargetMode="External"/><Relationship Id="rId4" Type="http://schemas.openxmlformats.org/officeDocument/2006/relationships/hyperlink" Target="https://www.w3school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Google Shape;15;p3"/>
          <p:cNvSpPr txBox="1"/>
          <p:nvPr/>
        </p:nvSpPr>
        <p:spPr>
          <a:xfrm>
            <a:off x="2365057" y="814508"/>
            <a:ext cx="3042285" cy="384175"/>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ABSTRACT</a:t>
            </a:r>
            <a:endParaRPr sz="11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100" b="0" i="0" u="none" strike="noStrike" cap="none">
                <a:solidFill>
                  <a:schemeClr val="dk1"/>
                </a:solidFill>
                <a:latin typeface="Calibri"/>
                <a:ea typeface="Calibri"/>
                <a:cs typeface="Calibri"/>
                <a:sym typeface="Calibri"/>
              </a:rPr>
              <a:t> </a:t>
            </a:r>
            <a:endParaRPr/>
          </a:p>
        </p:txBody>
      </p:sp>
      <p:sp>
        <p:nvSpPr>
          <p:cNvPr id="16" name="Google Shape;16;p3"/>
          <p:cNvSpPr txBox="1"/>
          <p:nvPr/>
        </p:nvSpPr>
        <p:spPr>
          <a:xfrm>
            <a:off x="675900" y="1295400"/>
            <a:ext cx="6420600" cy="3830700"/>
          </a:xfrm>
          <a:prstGeom prst="rect">
            <a:avLst/>
          </a:prstGeom>
          <a:noFill/>
          <a:ln>
            <a:noFill/>
          </a:ln>
        </p:spPr>
        <p:txBody>
          <a:bodyPr spcFirstLastPara="1" wrap="square" lIns="91425" tIns="45700" rIns="91425" bIns="45700" anchor="t" anchorCtr="0">
            <a:noAutofit/>
          </a:bodyPr>
          <a:lstStyle/>
          <a:p>
            <a:pPr marL="114300" marR="122336" lvl="0" indent="0" algn="just" rtl="0">
              <a:lnSpc>
                <a:spcPct val="150000"/>
              </a:lnSpc>
              <a:spcBef>
                <a:spcPts val="0"/>
              </a:spcBef>
              <a:spcAft>
                <a:spcPts val="0"/>
              </a:spcAft>
              <a:buNone/>
            </a:pPr>
            <a:r>
              <a:rPr lang="en-US" sz="1200">
                <a:solidFill>
                  <a:srgbClr val="222222"/>
                </a:solidFill>
                <a:latin typeface="Times New Roman"/>
                <a:ea typeface="Times New Roman"/>
                <a:cs typeface="Times New Roman"/>
                <a:sym typeface="Times New Roman"/>
              </a:rPr>
              <a:t>Police has always been a means of protecting people even in the remote area of this crowded world.So, in order to provide security to the people we have created a Police Station Database System which provides a secure interface that the users can experience. The user-friendly environment provides user-registration for the first-time to access the database related to the civilians and police can access all the database which only related to their respective police station. And admin can access the all the database about all police station. Once logged in, users can access all his details which are provided as many times they want.</a:t>
            </a:r>
            <a:endParaRPr sz="1200">
              <a:solidFill>
                <a:srgbClr val="222222"/>
              </a:solidFill>
              <a:latin typeface="Times New Roman"/>
              <a:ea typeface="Times New Roman"/>
              <a:cs typeface="Times New Roman"/>
              <a:sym typeface="Times New Roman"/>
            </a:endParaRPr>
          </a:p>
          <a:p>
            <a:pPr marL="114300" marR="122336" lvl="0" indent="0" algn="just" rtl="0">
              <a:lnSpc>
                <a:spcPct val="150000"/>
              </a:lnSpc>
              <a:spcBef>
                <a:spcPts val="0"/>
              </a:spcBef>
              <a:spcAft>
                <a:spcPts val="0"/>
              </a:spcAft>
              <a:buNone/>
            </a:pPr>
            <a:endParaRPr sz="1200">
              <a:solidFill>
                <a:srgbClr val="222222"/>
              </a:solidFill>
              <a:latin typeface="Times New Roman"/>
              <a:ea typeface="Times New Roman"/>
              <a:cs typeface="Times New Roman"/>
              <a:sym typeface="Times New Roman"/>
            </a:endParaRPr>
          </a:p>
          <a:p>
            <a:pPr marL="114300" marR="122336" lvl="0" indent="0" algn="just" rtl="0">
              <a:lnSpc>
                <a:spcPct val="150000"/>
              </a:lnSpc>
              <a:spcBef>
                <a:spcPts val="0"/>
              </a:spcBef>
              <a:spcAft>
                <a:spcPts val="0"/>
              </a:spcAft>
              <a:buNone/>
            </a:pPr>
            <a:r>
              <a:rPr lang="en-US" sz="1200">
                <a:solidFill>
                  <a:srgbClr val="222222"/>
                </a:solidFill>
                <a:latin typeface="Times New Roman"/>
                <a:ea typeface="Times New Roman"/>
                <a:cs typeface="Times New Roman"/>
                <a:sym typeface="Times New Roman"/>
              </a:rPr>
              <a:t>The police station database is also provided with the option to add FIR, so that user can add their profile details and file the FIR.They can also view the list of FIRs filed by them through their account. The user can also check the status of the FIRs which are done by them(pending or resolved).</a:t>
            </a:r>
            <a:r>
              <a:rPr lang="en-US" sz="1200" i="0" u="none" strike="noStrike" cap="none">
                <a:solidFill>
                  <a:srgbClr val="222222"/>
                </a:solidFill>
                <a:latin typeface="Times New Roman"/>
                <a:ea typeface="Times New Roman"/>
                <a:cs typeface="Times New Roman"/>
                <a:sym typeface="Times New Roman"/>
              </a:rPr>
              <a:t>Finally, when the users want to exit from the </a:t>
            </a:r>
            <a:r>
              <a:rPr lang="en-US" sz="1200">
                <a:solidFill>
                  <a:srgbClr val="222222"/>
                </a:solidFill>
                <a:latin typeface="Times New Roman"/>
                <a:ea typeface="Times New Roman"/>
                <a:cs typeface="Times New Roman"/>
                <a:sym typeface="Times New Roman"/>
              </a:rPr>
              <a:t>police database</a:t>
            </a:r>
            <a:r>
              <a:rPr lang="en-US" sz="1200" i="0" u="none" strike="noStrike" cap="none">
                <a:solidFill>
                  <a:srgbClr val="222222"/>
                </a:solidFill>
                <a:latin typeface="Times New Roman"/>
                <a:ea typeface="Times New Roman"/>
                <a:cs typeface="Times New Roman"/>
                <a:sym typeface="Times New Roman"/>
              </a:rPr>
              <a:t>, we have provided a logout option so that user can </a:t>
            </a:r>
            <a:r>
              <a:rPr lang="en-US" sz="1200">
                <a:solidFill>
                  <a:srgbClr val="222222"/>
                </a:solidFill>
                <a:latin typeface="Times New Roman"/>
                <a:ea typeface="Times New Roman"/>
                <a:cs typeface="Times New Roman"/>
                <a:sym typeface="Times New Roman"/>
              </a:rPr>
              <a:t>log out</a:t>
            </a:r>
            <a:r>
              <a:rPr lang="en-US" sz="1200" i="0" u="none" strike="noStrike" cap="none">
                <a:solidFill>
                  <a:srgbClr val="222222"/>
                </a:solidFill>
                <a:latin typeface="Times New Roman"/>
                <a:ea typeface="Times New Roman"/>
                <a:cs typeface="Times New Roman"/>
                <a:sym typeface="Times New Roman"/>
              </a:rPr>
              <a:t> safely by clicking logout button.</a:t>
            </a:r>
            <a:endParaRPr sz="1200" i="0" u="none" strike="noStrike" cap="none">
              <a:solidFill>
                <a:schemeClr val="dk1"/>
              </a:solidFill>
              <a:latin typeface="Times New Roman"/>
              <a:ea typeface="Times New Roman"/>
              <a:cs typeface="Times New Roman"/>
              <a:sym typeface="Times New Roman"/>
            </a:endParaRPr>
          </a:p>
        </p:txBody>
      </p:sp>
      <p:sp>
        <p:nvSpPr>
          <p:cNvPr id="17" name="Google Shape;17;p3"/>
          <p:cNvSpPr txBox="1"/>
          <p:nvPr/>
        </p:nvSpPr>
        <p:spPr>
          <a:xfrm>
            <a:off x="3721782" y="8920727"/>
            <a:ext cx="338554" cy="323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dirty="0">
                <a:solidFill>
                  <a:schemeClr val="dk1"/>
                </a:solidFill>
                <a:latin typeface="Calibri"/>
                <a:ea typeface="Calibri"/>
                <a:cs typeface="Calibri"/>
                <a:sym typeface="Calibri"/>
              </a:rPr>
              <a:t>II</a:t>
            </a:r>
            <a:endParaRPr dirty="0"/>
          </a:p>
        </p:txBody>
      </p:sp>
      <p:sp>
        <p:nvSpPr>
          <p:cNvPr id="18" name="Google Shape;18;p3"/>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3"/>
          <p:cNvSpPr/>
          <p:nvPr/>
        </p:nvSpPr>
        <p:spPr>
          <a:xfrm>
            <a:off x="895484" y="8828767"/>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3"/>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a:off x="895472" y="8828783"/>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p:nvPr/>
        </p:nvSpPr>
        <p:spPr>
          <a:xfrm>
            <a:off x="901703" y="452440"/>
            <a:ext cx="1918589"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83" name="Google Shape;183;p12"/>
          <p:cNvSpPr txBox="1"/>
          <p:nvPr/>
        </p:nvSpPr>
        <p:spPr>
          <a:xfrm>
            <a:off x="6057304" y="464607"/>
            <a:ext cx="845061"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Literary Survey</a:t>
            </a:r>
            <a:endParaRPr sz="1000">
              <a:solidFill>
                <a:schemeClr val="dk1"/>
              </a:solidFill>
              <a:latin typeface="Times New Roman"/>
              <a:ea typeface="Times New Roman"/>
              <a:cs typeface="Times New Roman"/>
              <a:sym typeface="Times New Roman"/>
            </a:endParaRPr>
          </a:p>
        </p:txBody>
      </p:sp>
      <p:sp>
        <p:nvSpPr>
          <p:cNvPr id="184" name="Google Shape;184;p12"/>
          <p:cNvSpPr txBox="1"/>
          <p:nvPr/>
        </p:nvSpPr>
        <p:spPr>
          <a:xfrm>
            <a:off x="901697" y="943669"/>
            <a:ext cx="6007998" cy="452089"/>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Hence, information is interpreted data- data provided with semantics.MS ACCESS</a:t>
            </a:r>
            <a:endParaRPr sz="1200">
              <a:solidFill>
                <a:schemeClr val="dk1"/>
              </a:solidFill>
              <a:latin typeface="Times New Roman"/>
              <a:ea typeface="Times New Roman"/>
              <a:cs typeface="Times New Roman"/>
              <a:sym typeface="Times New Roman"/>
            </a:endParaRPr>
          </a:p>
          <a:p>
            <a:pPr marL="12700" marR="22859" lvl="0" indent="0" algn="l" rtl="0">
              <a:lnSpc>
                <a:spcPct val="95825"/>
              </a:lnSpc>
              <a:spcBef>
                <a:spcPts val="713"/>
              </a:spcBef>
              <a:spcAft>
                <a:spcPts val="0"/>
              </a:spcAft>
              <a:buNone/>
            </a:pPr>
            <a:r>
              <a:rPr lang="en-US" sz="1200">
                <a:solidFill>
                  <a:schemeClr val="dk1"/>
                </a:solidFill>
                <a:latin typeface="Times New Roman"/>
                <a:ea typeface="Times New Roman"/>
                <a:cs typeface="Times New Roman"/>
                <a:sym typeface="Times New Roman"/>
              </a:rPr>
              <a:t>is one of the most common examples of database management software.</a:t>
            </a:r>
            <a:endParaRPr sz="1200">
              <a:solidFill>
                <a:schemeClr val="dk1"/>
              </a:solidFill>
              <a:latin typeface="Times New Roman"/>
              <a:ea typeface="Times New Roman"/>
              <a:cs typeface="Times New Roman"/>
              <a:sym typeface="Times New Roman"/>
            </a:endParaRPr>
          </a:p>
        </p:txBody>
      </p:sp>
      <p:sp>
        <p:nvSpPr>
          <p:cNvPr id="185" name="Google Shape;185;p12"/>
          <p:cNvSpPr txBox="1"/>
          <p:nvPr/>
        </p:nvSpPr>
        <p:spPr>
          <a:xfrm>
            <a:off x="901697" y="1792508"/>
            <a:ext cx="5996744" cy="1287310"/>
          </a:xfrm>
          <a:prstGeom prst="rect">
            <a:avLst/>
          </a:prstGeom>
          <a:noFill/>
          <a:ln>
            <a:noFill/>
          </a:ln>
        </p:spPr>
        <p:txBody>
          <a:bodyPr spcFirstLastPara="1" wrap="square" lIns="0" tIns="0" rIns="0" bIns="0" anchor="t" anchorCtr="0">
            <a:noAutofit/>
          </a:bodyPr>
          <a:lstStyle/>
          <a:p>
            <a:pPr marL="12700" marR="3425" lvl="0" indent="0" algn="just"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Database systems are meant to handle large collection of information. Management of data</a:t>
            </a:r>
            <a:endParaRPr sz="1200">
              <a:solidFill>
                <a:schemeClr val="dk1"/>
              </a:solidFill>
              <a:latin typeface="Times New Roman"/>
              <a:ea typeface="Times New Roman"/>
              <a:cs typeface="Times New Roman"/>
              <a:sym typeface="Times New Roman"/>
            </a:endParaRPr>
          </a:p>
          <a:p>
            <a:pPr marL="12700" marR="1444060" lvl="0" indent="0" algn="just" rtl="0">
              <a:lnSpc>
                <a:spcPct val="95825"/>
              </a:lnSpc>
              <a:spcBef>
                <a:spcPts val="714"/>
              </a:spcBef>
              <a:spcAft>
                <a:spcPts val="0"/>
              </a:spcAft>
              <a:buNone/>
            </a:pPr>
            <a:r>
              <a:rPr lang="en-US" sz="1200">
                <a:solidFill>
                  <a:schemeClr val="dk1"/>
                </a:solidFill>
                <a:latin typeface="Times New Roman"/>
                <a:ea typeface="Times New Roman"/>
                <a:cs typeface="Times New Roman"/>
                <a:sym typeface="Times New Roman"/>
              </a:rPr>
              <a:t>involves both defining structures for storage of information and providing</a:t>
            </a:r>
            <a:endParaRPr sz="1200">
              <a:solidFill>
                <a:schemeClr val="dk1"/>
              </a:solidFill>
              <a:latin typeface="Times New Roman"/>
              <a:ea typeface="Times New Roman"/>
              <a:cs typeface="Times New Roman"/>
              <a:sym typeface="Times New Roman"/>
            </a:endParaRPr>
          </a:p>
          <a:p>
            <a:pPr marL="12700" marR="0" lvl="0" indent="0" algn="just" rtl="0">
              <a:lnSpc>
                <a:spcPct val="149305"/>
              </a:lnSpc>
              <a:spcBef>
                <a:spcPts val="418"/>
              </a:spcBef>
              <a:spcAft>
                <a:spcPts val="0"/>
              </a:spcAft>
              <a:buNone/>
            </a:pPr>
            <a:r>
              <a:rPr lang="en-US" sz="1200">
                <a:solidFill>
                  <a:schemeClr val="dk1"/>
                </a:solidFill>
                <a:latin typeface="Times New Roman"/>
                <a:ea typeface="Times New Roman"/>
                <a:cs typeface="Times New Roman"/>
                <a:sym typeface="Times New Roman"/>
              </a:rPr>
              <a:t>mechanisms that can do the manipulation of those stored information. Moreover, the database system must ensure the safety of the information stored, despite system crash or attempts at unauthorized access.</a:t>
            </a:r>
            <a:endParaRPr sz="1200">
              <a:solidFill>
                <a:schemeClr val="dk1"/>
              </a:solidFill>
              <a:latin typeface="Times New Roman"/>
              <a:ea typeface="Times New Roman"/>
              <a:cs typeface="Times New Roman"/>
              <a:sym typeface="Times New Roman"/>
            </a:endParaRPr>
          </a:p>
        </p:txBody>
      </p:sp>
      <p:sp>
        <p:nvSpPr>
          <p:cNvPr id="186" name="Google Shape;186;p12"/>
          <p:cNvSpPr txBox="1"/>
          <p:nvPr/>
        </p:nvSpPr>
        <p:spPr>
          <a:xfrm>
            <a:off x="909271" y="3272300"/>
            <a:ext cx="3678000" cy="1779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b="1">
                <a:solidFill>
                  <a:schemeClr val="dk1"/>
                </a:solidFill>
                <a:latin typeface="Times New Roman"/>
                <a:ea typeface="Times New Roman"/>
                <a:cs typeface="Times New Roman"/>
                <a:sym typeface="Times New Roman"/>
              </a:rPr>
              <a:t>2.5 Indicative  areas for the use of a DBMS</a:t>
            </a:r>
            <a:endParaRPr b="1">
              <a:solidFill>
                <a:schemeClr val="dk1"/>
              </a:solidFill>
              <a:latin typeface="Times New Roman"/>
              <a:ea typeface="Times New Roman"/>
              <a:cs typeface="Times New Roman"/>
              <a:sym typeface="Times New Roman"/>
            </a:endParaRPr>
          </a:p>
        </p:txBody>
      </p:sp>
      <p:sp>
        <p:nvSpPr>
          <p:cNvPr id="187" name="Google Shape;187;p12"/>
          <p:cNvSpPr txBox="1"/>
          <p:nvPr/>
        </p:nvSpPr>
        <p:spPr>
          <a:xfrm>
            <a:off x="1110150" y="3628375"/>
            <a:ext cx="4036800" cy="1126800"/>
          </a:xfrm>
          <a:prstGeom prst="rect">
            <a:avLst/>
          </a:prstGeom>
          <a:noFill/>
          <a:ln>
            <a:noFill/>
          </a:ln>
        </p:spPr>
        <p:txBody>
          <a:bodyPr spcFirstLastPara="1" wrap="square" lIns="0" tIns="0" rIns="0" bIns="0" anchor="t" anchorCtr="0">
            <a:noAutofit/>
          </a:bodyPr>
          <a:lstStyle/>
          <a:p>
            <a:pPr marL="457200" marR="0" lvl="0" indent="-304800" algn="l"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Airline services and reservations etc.</a:t>
            </a:r>
            <a:endParaRPr sz="1200">
              <a:solidFill>
                <a:schemeClr val="dk1"/>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Telecom : calls made, customer details, network usage etc.</a:t>
            </a:r>
            <a:endParaRPr sz="1200">
              <a:solidFill>
                <a:schemeClr val="dk1"/>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Universities : registration, results, grades, etc.</a:t>
            </a:r>
            <a:endParaRPr sz="1200">
              <a:solidFill>
                <a:schemeClr val="dk1"/>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Sales: products, purchases, customers etc.</a:t>
            </a:r>
            <a:endParaRPr sz="1200">
              <a:solidFill>
                <a:schemeClr val="dk1"/>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Banking: all transactions etc.</a:t>
            </a:r>
            <a:endParaRPr sz="1200">
              <a:solidFill>
                <a:schemeClr val="dk1"/>
              </a:solidFill>
              <a:latin typeface="Times New Roman"/>
              <a:ea typeface="Times New Roman"/>
              <a:cs typeface="Times New Roman"/>
              <a:sym typeface="Times New Roman"/>
            </a:endParaRPr>
          </a:p>
        </p:txBody>
      </p:sp>
      <p:sp>
        <p:nvSpPr>
          <p:cNvPr id="188" name="Google Shape;188;p12"/>
          <p:cNvSpPr txBox="1"/>
          <p:nvPr/>
        </p:nvSpPr>
        <p:spPr>
          <a:xfrm>
            <a:off x="909266" y="4933450"/>
            <a:ext cx="3088500" cy="1779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b="1">
                <a:solidFill>
                  <a:schemeClr val="dk1"/>
                </a:solidFill>
                <a:latin typeface="Times New Roman"/>
                <a:ea typeface="Times New Roman"/>
                <a:cs typeface="Times New Roman"/>
                <a:sym typeface="Times New Roman"/>
              </a:rPr>
              <a:t>2.6Advantages  of a DBMS</a:t>
            </a:r>
            <a:endParaRPr b="1">
              <a:solidFill>
                <a:schemeClr val="dk1"/>
              </a:solidFill>
              <a:latin typeface="Times New Roman"/>
              <a:ea typeface="Times New Roman"/>
              <a:cs typeface="Times New Roman"/>
              <a:sym typeface="Times New Roman"/>
            </a:endParaRPr>
          </a:p>
        </p:txBody>
      </p:sp>
      <p:sp>
        <p:nvSpPr>
          <p:cNvPr id="189" name="Google Shape;189;p12"/>
          <p:cNvSpPr txBox="1"/>
          <p:nvPr/>
        </p:nvSpPr>
        <p:spPr>
          <a:xfrm>
            <a:off x="895595" y="5270324"/>
            <a:ext cx="5993368" cy="45206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A Database Management System has many advantages over the traditional file system used in</a:t>
            </a:r>
            <a:endParaRPr sz="1200">
              <a:solidFill>
                <a:schemeClr val="dk1"/>
              </a:solidFill>
              <a:latin typeface="Times New Roman"/>
              <a:ea typeface="Times New Roman"/>
              <a:cs typeface="Times New Roman"/>
              <a:sym typeface="Times New Roman"/>
            </a:endParaRPr>
          </a:p>
          <a:p>
            <a:pPr marL="12700" marR="22859" lvl="0" indent="0" algn="l" rtl="0">
              <a:lnSpc>
                <a:spcPct val="95825"/>
              </a:lnSpc>
              <a:spcBef>
                <a:spcPts val="713"/>
              </a:spcBef>
              <a:spcAft>
                <a:spcPts val="0"/>
              </a:spcAft>
              <a:buNone/>
            </a:pPr>
            <a:r>
              <a:rPr lang="en-US" sz="1200">
                <a:solidFill>
                  <a:schemeClr val="dk1"/>
                </a:solidFill>
                <a:latin typeface="Times New Roman"/>
                <a:ea typeface="Times New Roman"/>
                <a:cs typeface="Times New Roman"/>
                <a:sym typeface="Times New Roman"/>
              </a:rPr>
              <a:t>the earlier days, such as:</a:t>
            </a:r>
            <a:endParaRPr sz="1200">
              <a:solidFill>
                <a:schemeClr val="dk1"/>
              </a:solidFill>
              <a:latin typeface="Times New Roman"/>
              <a:ea typeface="Times New Roman"/>
              <a:cs typeface="Times New Roman"/>
              <a:sym typeface="Times New Roman"/>
            </a:endParaRPr>
          </a:p>
        </p:txBody>
      </p:sp>
      <p:sp>
        <p:nvSpPr>
          <p:cNvPr id="190" name="Google Shape;190;p12"/>
          <p:cNvSpPr txBox="1"/>
          <p:nvPr/>
        </p:nvSpPr>
        <p:spPr>
          <a:xfrm>
            <a:off x="1297951" y="5861589"/>
            <a:ext cx="117906" cy="177799"/>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191" name="Google Shape;191;p12"/>
          <p:cNvSpPr txBox="1"/>
          <p:nvPr/>
        </p:nvSpPr>
        <p:spPr>
          <a:xfrm>
            <a:off x="1470145" y="5861589"/>
            <a:ext cx="5368200" cy="3233400"/>
          </a:xfrm>
          <a:prstGeom prst="rect">
            <a:avLst/>
          </a:prstGeom>
          <a:noFill/>
          <a:ln>
            <a:noFill/>
          </a:ln>
        </p:spPr>
        <p:txBody>
          <a:bodyPr spcFirstLastPara="1" wrap="square" lIns="0" tIns="0" rIns="0" bIns="0" anchor="t" anchorCtr="0">
            <a:noAutofit/>
          </a:bodyPr>
          <a:lstStyle/>
          <a:p>
            <a:pPr marL="12700" marR="4341" lvl="0" indent="0" algn="just"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Data independence: Application programs should be as free or independent as possible</a:t>
            </a:r>
            <a:endParaRPr sz="1200">
              <a:solidFill>
                <a:schemeClr val="dk1"/>
              </a:solidFill>
              <a:latin typeface="Times New Roman"/>
              <a:ea typeface="Times New Roman"/>
              <a:cs typeface="Times New Roman"/>
              <a:sym typeface="Times New Roman"/>
            </a:endParaRPr>
          </a:p>
          <a:p>
            <a:pPr marL="12700" marR="914" lvl="0" indent="0" algn="just" rtl="0">
              <a:lnSpc>
                <a:spcPct val="114916"/>
              </a:lnSpc>
              <a:spcBef>
                <a:spcPts val="713"/>
              </a:spcBef>
              <a:spcAft>
                <a:spcPts val="0"/>
              </a:spcAft>
              <a:buNone/>
            </a:pPr>
            <a:r>
              <a:rPr lang="en-US" sz="1200">
                <a:solidFill>
                  <a:schemeClr val="dk1"/>
                </a:solidFill>
                <a:latin typeface="Times New Roman"/>
                <a:ea typeface="Times New Roman"/>
                <a:cs typeface="Times New Roman"/>
                <a:sym typeface="Times New Roman"/>
              </a:rPr>
              <a:t>from details of data representation and storage. DBMS can supply an abstract view of </a:t>
            </a:r>
            <a:endParaRPr sz="1200">
              <a:solidFill>
                <a:schemeClr val="dk1"/>
              </a:solidFill>
              <a:latin typeface="Times New Roman"/>
              <a:ea typeface="Times New Roman"/>
              <a:cs typeface="Times New Roman"/>
              <a:sym typeface="Times New Roman"/>
            </a:endParaRPr>
          </a:p>
          <a:p>
            <a:pPr marL="12700" marR="914" lvl="0" indent="0" algn="just" rtl="0">
              <a:lnSpc>
                <a:spcPct val="114916"/>
              </a:lnSpc>
              <a:spcBef>
                <a:spcPts val="781"/>
              </a:spcBef>
              <a:spcAft>
                <a:spcPts val="0"/>
              </a:spcAft>
              <a:buNone/>
            </a:pPr>
            <a:r>
              <a:rPr lang="en-US" sz="1200">
                <a:solidFill>
                  <a:schemeClr val="dk1"/>
                </a:solidFill>
                <a:latin typeface="Times New Roman"/>
                <a:ea typeface="Times New Roman"/>
                <a:cs typeface="Times New Roman"/>
                <a:sym typeface="Times New Roman"/>
              </a:rPr>
              <a:t>the data for insulating application code from such facts.</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901"/>
              </a:spcBef>
              <a:spcAft>
                <a:spcPts val="0"/>
              </a:spcAft>
              <a:buNone/>
            </a:pPr>
            <a:r>
              <a:rPr lang="en-US" sz="1200">
                <a:solidFill>
                  <a:schemeClr val="dk1"/>
                </a:solidFill>
                <a:latin typeface="Times New Roman"/>
                <a:ea typeface="Times New Roman"/>
                <a:cs typeface="Times New Roman"/>
                <a:sym typeface="Times New Roman"/>
              </a:rPr>
              <a:t>Efficient  data  access:  DBMS  utilize  a  mixture  of  sophisticated  concepts  and </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779"/>
              </a:spcBef>
              <a:spcAft>
                <a:spcPts val="0"/>
              </a:spcAft>
              <a:buNone/>
            </a:pPr>
            <a:r>
              <a:rPr lang="en-US" sz="1200">
                <a:solidFill>
                  <a:schemeClr val="dk1"/>
                </a:solidFill>
                <a:latin typeface="Times New Roman"/>
                <a:ea typeface="Times New Roman"/>
                <a:cs typeface="Times New Roman"/>
                <a:sym typeface="Times New Roman"/>
              </a:rPr>
              <a:t>techniques for storing and retrieving data competently and this feature becomes </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779"/>
              </a:spcBef>
              <a:spcAft>
                <a:spcPts val="0"/>
              </a:spcAft>
              <a:buNone/>
            </a:pPr>
            <a:r>
              <a:rPr lang="en-US" sz="1200">
                <a:solidFill>
                  <a:schemeClr val="dk1"/>
                </a:solidFill>
                <a:latin typeface="Times New Roman"/>
                <a:ea typeface="Times New Roman"/>
                <a:cs typeface="Times New Roman"/>
                <a:sym typeface="Times New Roman"/>
              </a:rPr>
              <a:t>important in cases where the data is stored on external storage devices.</a:t>
            </a:r>
            <a:endParaRPr sz="1200">
              <a:solidFill>
                <a:schemeClr val="dk1"/>
              </a:solidFill>
              <a:latin typeface="Times New Roman"/>
              <a:ea typeface="Times New Roman"/>
              <a:cs typeface="Times New Roman"/>
              <a:sym typeface="Times New Roman"/>
            </a:endParaRPr>
          </a:p>
          <a:p>
            <a:pPr marL="12700" marR="1371" lvl="0" indent="0" algn="just" rtl="0">
              <a:lnSpc>
                <a:spcPct val="114916"/>
              </a:lnSpc>
              <a:spcBef>
                <a:spcPts val="914"/>
              </a:spcBef>
              <a:spcAft>
                <a:spcPts val="0"/>
              </a:spcAft>
              <a:buNone/>
            </a:pPr>
            <a:r>
              <a:rPr lang="en-US" sz="1200">
                <a:solidFill>
                  <a:schemeClr val="dk1"/>
                </a:solidFill>
                <a:latin typeface="Times New Roman"/>
                <a:ea typeface="Times New Roman"/>
                <a:cs typeface="Times New Roman"/>
                <a:sym typeface="Times New Roman"/>
              </a:rPr>
              <a:t>Data integrity and Security : If data is accessed through the DBMS , the DBMS can </a:t>
            </a:r>
            <a:endParaRPr sz="1200">
              <a:solidFill>
                <a:schemeClr val="dk1"/>
              </a:solidFill>
              <a:latin typeface="Times New Roman"/>
              <a:ea typeface="Times New Roman"/>
              <a:cs typeface="Times New Roman"/>
              <a:sym typeface="Times New Roman"/>
            </a:endParaRPr>
          </a:p>
          <a:p>
            <a:pPr marL="12700" marR="1371" lvl="0" indent="0" algn="just" rtl="0">
              <a:lnSpc>
                <a:spcPct val="114916"/>
              </a:lnSpc>
              <a:spcBef>
                <a:spcPts val="781"/>
              </a:spcBef>
              <a:spcAft>
                <a:spcPts val="0"/>
              </a:spcAft>
              <a:buNone/>
            </a:pPr>
            <a:r>
              <a:rPr lang="en-US" sz="1200">
                <a:solidFill>
                  <a:schemeClr val="dk1"/>
                </a:solidFill>
                <a:latin typeface="Times New Roman"/>
                <a:ea typeface="Times New Roman"/>
                <a:cs typeface="Times New Roman"/>
                <a:sym typeface="Times New Roman"/>
              </a:rPr>
              <a:t>enforce integrity constraint on the data</a:t>
            </a:r>
            <a:endParaRPr sz="1200">
              <a:solidFill>
                <a:schemeClr val="dk1"/>
              </a:solidFill>
              <a:latin typeface="Times New Roman"/>
              <a:ea typeface="Times New Roman"/>
              <a:cs typeface="Times New Roman"/>
              <a:sym typeface="Times New Roman"/>
            </a:endParaRPr>
          </a:p>
        </p:txBody>
      </p:sp>
      <p:sp>
        <p:nvSpPr>
          <p:cNvPr id="192" name="Google Shape;192;p12"/>
          <p:cNvSpPr txBox="1"/>
          <p:nvPr/>
        </p:nvSpPr>
        <p:spPr>
          <a:xfrm>
            <a:off x="1297947" y="6789762"/>
            <a:ext cx="469500" cy="6273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193" name="Google Shape;193;p12"/>
          <p:cNvSpPr txBox="1"/>
          <p:nvPr/>
        </p:nvSpPr>
        <p:spPr>
          <a:xfrm>
            <a:off x="1297947" y="7728990"/>
            <a:ext cx="469500" cy="4521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194" name="Google Shape;194;p12"/>
          <p:cNvSpPr txBox="1"/>
          <p:nvPr/>
        </p:nvSpPr>
        <p:spPr>
          <a:xfrm>
            <a:off x="901703" y="9311382"/>
            <a:ext cx="1110692"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95" name="Google Shape;195;p12"/>
          <p:cNvSpPr txBox="1"/>
          <p:nvPr/>
        </p:nvSpPr>
        <p:spPr>
          <a:xfrm>
            <a:off x="3580865" y="9311382"/>
            <a:ext cx="469383"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96" name="Google Shape;196;p12"/>
          <p:cNvSpPr txBox="1"/>
          <p:nvPr/>
        </p:nvSpPr>
        <p:spPr>
          <a:xfrm>
            <a:off x="6400244" y="9311382"/>
            <a:ext cx="387164"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Page 5</a:t>
            </a:r>
            <a:endParaRPr sz="1000">
              <a:solidFill>
                <a:schemeClr val="dk1"/>
              </a:solidFill>
              <a:latin typeface="Times New Roman"/>
              <a:ea typeface="Times New Roman"/>
              <a:cs typeface="Times New Roman"/>
              <a:sym typeface="Times New Roman"/>
            </a:endParaRPr>
          </a:p>
        </p:txBody>
      </p:sp>
      <p:sp>
        <p:nvSpPr>
          <p:cNvPr id="197" name="Google Shape;197;p1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2"/>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2"/>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2"/>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2"/>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210" name="Google Shape;210;p13"/>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211" name="Google Shape;211;p13"/>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212" name="Google Shape;212;p13"/>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6</a:t>
            </a:r>
            <a:endParaRPr sz="1000">
              <a:solidFill>
                <a:schemeClr val="dk1"/>
              </a:solidFill>
              <a:latin typeface="Times New Roman"/>
              <a:ea typeface="Times New Roman"/>
              <a:cs typeface="Times New Roman"/>
              <a:sym typeface="Times New Roman"/>
            </a:endParaRPr>
          </a:p>
        </p:txBody>
      </p:sp>
      <p:sp>
        <p:nvSpPr>
          <p:cNvPr id="213" name="Google Shape;213;p13"/>
          <p:cNvSpPr txBox="1"/>
          <p:nvPr/>
        </p:nvSpPr>
        <p:spPr>
          <a:xfrm>
            <a:off x="896434" y="981110"/>
            <a:ext cx="5981413" cy="296264"/>
          </a:xfrm>
          <a:prstGeom prst="rect">
            <a:avLst/>
          </a:prstGeom>
          <a:noFill/>
          <a:ln>
            <a:noFill/>
          </a:ln>
        </p:spPr>
        <p:txBody>
          <a:bodyPr spcFirstLastPara="1" wrap="square" lIns="0" tIns="0" rIns="0" bIns="0" anchor="t" anchorCtr="0">
            <a:noAutofit/>
          </a:bodyPr>
          <a:lstStyle/>
          <a:p>
            <a:pPr marL="12700" marR="2041009"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2.7 Components of a DBMS</a:t>
            </a:r>
            <a:endParaRPr b="1">
              <a:solidFill>
                <a:schemeClr val="dk1"/>
              </a:solidFill>
              <a:latin typeface="Times New Roman"/>
              <a:ea typeface="Times New Roman"/>
              <a:cs typeface="Times New Roman"/>
              <a:sym typeface="Times New Roman"/>
            </a:endParaRPr>
          </a:p>
        </p:txBody>
      </p:sp>
      <p:sp>
        <p:nvSpPr>
          <p:cNvPr id="214" name="Google Shape;214;p13"/>
          <p:cNvSpPr txBox="1"/>
          <p:nvPr/>
        </p:nvSpPr>
        <p:spPr>
          <a:xfrm>
            <a:off x="896422" y="5802627"/>
            <a:ext cx="5626782" cy="2540074"/>
          </a:xfrm>
          <a:prstGeom prst="rect">
            <a:avLst/>
          </a:prstGeom>
          <a:noFill/>
          <a:ln>
            <a:noFill/>
          </a:ln>
        </p:spPr>
        <p:txBody>
          <a:bodyPr spcFirstLastPara="1" wrap="square" lIns="0" tIns="0" rIns="0" bIns="0" anchor="t" anchorCtr="0">
            <a:noAutofit/>
          </a:bodyPr>
          <a:lstStyle/>
          <a:p>
            <a:pPr marL="298450" marR="3434" lvl="0" indent="-285750" algn="just" rtl="0">
              <a:lnSpc>
                <a:spcPct val="150000"/>
              </a:lnSpc>
              <a:spcBef>
                <a:spcPts val="0"/>
              </a:spcBef>
              <a:spcAft>
                <a:spcPts val="0"/>
              </a:spcAft>
              <a:buClr>
                <a:schemeClr val="dk1"/>
              </a:buClr>
              <a:buSzPts val="1200"/>
              <a:buFont typeface="Arial"/>
              <a:buChar char="•"/>
            </a:pPr>
            <a:r>
              <a:rPr lang="en-US" sz="1200" b="1">
                <a:solidFill>
                  <a:schemeClr val="dk1"/>
                </a:solidFill>
                <a:latin typeface="Times New Roman"/>
                <a:ea typeface="Times New Roman"/>
                <a:cs typeface="Times New Roman"/>
                <a:sym typeface="Times New Roman"/>
              </a:rPr>
              <a:t>Users</a:t>
            </a:r>
            <a:r>
              <a:rPr lang="en-US" sz="1200">
                <a:solidFill>
                  <a:schemeClr val="dk1"/>
                </a:solidFill>
                <a:latin typeface="Times New Roman"/>
                <a:ea typeface="Times New Roman"/>
                <a:cs typeface="Times New Roman"/>
                <a:sym typeface="Times New Roman"/>
              </a:rPr>
              <a:t>: Users may be of any kind, such as database administrators,  system developers or database users.</a:t>
            </a:r>
            <a:endParaRPr/>
          </a:p>
          <a:p>
            <a:pPr marL="298450" marR="3434" lvl="0" indent="-209550" algn="just" rtl="0">
              <a:lnSpc>
                <a:spcPct val="150000"/>
              </a:lnSpc>
              <a:spcBef>
                <a:spcPts val="64"/>
              </a:spcBef>
              <a:spcAft>
                <a:spcPts val="0"/>
              </a:spcAft>
              <a:buClr>
                <a:schemeClr val="dk1"/>
              </a:buClr>
              <a:buSzPts val="1200"/>
              <a:buFont typeface="Arial"/>
              <a:buNone/>
            </a:pPr>
            <a:endParaRPr sz="1200">
              <a:solidFill>
                <a:schemeClr val="dk1"/>
              </a:solidFill>
              <a:latin typeface="Times New Roman"/>
              <a:ea typeface="Times New Roman"/>
              <a:cs typeface="Times New Roman"/>
              <a:sym typeface="Times New Roman"/>
            </a:endParaRPr>
          </a:p>
          <a:p>
            <a:pPr marL="298450" marR="3434" lvl="0" indent="-285750" algn="just" rtl="0">
              <a:lnSpc>
                <a:spcPct val="150000"/>
              </a:lnSpc>
              <a:spcBef>
                <a:spcPts val="64"/>
              </a:spcBef>
              <a:spcAft>
                <a:spcPts val="0"/>
              </a:spcAft>
              <a:buClr>
                <a:schemeClr val="dk1"/>
              </a:buClr>
              <a:buSzPts val="1200"/>
              <a:buFont typeface="Arial"/>
              <a:buChar char="•"/>
            </a:pPr>
            <a:r>
              <a:rPr lang="en-US" sz="1200" b="1">
                <a:solidFill>
                  <a:schemeClr val="dk1"/>
                </a:solidFill>
                <a:latin typeface="Times New Roman"/>
                <a:ea typeface="Times New Roman"/>
                <a:cs typeface="Times New Roman"/>
                <a:sym typeface="Times New Roman"/>
              </a:rPr>
              <a:t>Database</a:t>
            </a:r>
            <a:r>
              <a:rPr lang="en-US" sz="1200">
                <a:solidFill>
                  <a:schemeClr val="dk1"/>
                </a:solidFill>
                <a:latin typeface="Times New Roman"/>
                <a:ea typeface="Times New Roman"/>
                <a:cs typeface="Times New Roman"/>
                <a:sym typeface="Times New Roman"/>
              </a:rPr>
              <a:t> </a:t>
            </a:r>
            <a:r>
              <a:rPr lang="en-US" sz="1200" b="1">
                <a:solidFill>
                  <a:schemeClr val="dk1"/>
                </a:solidFill>
                <a:latin typeface="Times New Roman"/>
                <a:ea typeface="Times New Roman"/>
                <a:cs typeface="Times New Roman"/>
                <a:sym typeface="Times New Roman"/>
              </a:rPr>
              <a:t>application</a:t>
            </a:r>
            <a:r>
              <a:rPr lang="en-US" sz="1200">
                <a:solidFill>
                  <a:schemeClr val="dk1"/>
                </a:solidFill>
                <a:latin typeface="Times New Roman"/>
                <a:ea typeface="Times New Roman"/>
                <a:cs typeface="Times New Roman"/>
                <a:sym typeface="Times New Roman"/>
              </a:rPr>
              <a:t>: Database application may be Departmental,  Personal, Organizational and /or Internal</a:t>
            </a:r>
            <a:endParaRPr/>
          </a:p>
          <a:p>
            <a:pPr marL="298450" marR="3434" lvl="0" indent="-209550" algn="just" rtl="0">
              <a:lnSpc>
                <a:spcPct val="150000"/>
              </a:lnSpc>
              <a:spcBef>
                <a:spcPts val="64"/>
              </a:spcBef>
              <a:spcAft>
                <a:spcPts val="0"/>
              </a:spcAft>
              <a:buClr>
                <a:schemeClr val="dk1"/>
              </a:buClr>
              <a:buSzPts val="1200"/>
              <a:buFont typeface="Arial"/>
              <a:buNone/>
            </a:pPr>
            <a:endParaRPr sz="1200">
              <a:solidFill>
                <a:schemeClr val="dk1"/>
              </a:solidFill>
              <a:latin typeface="Times New Roman"/>
              <a:ea typeface="Times New Roman"/>
              <a:cs typeface="Times New Roman"/>
              <a:sym typeface="Times New Roman"/>
            </a:endParaRPr>
          </a:p>
          <a:p>
            <a:pPr marL="298450" marR="3434" lvl="0" indent="-285750" algn="just" rtl="0">
              <a:lnSpc>
                <a:spcPct val="150000"/>
              </a:lnSpc>
              <a:spcBef>
                <a:spcPts val="64"/>
              </a:spcBef>
              <a:spcAft>
                <a:spcPts val="0"/>
              </a:spcAft>
              <a:buClr>
                <a:schemeClr val="dk1"/>
              </a:buClr>
              <a:buSzPts val="1200"/>
              <a:buFont typeface="Arial"/>
              <a:buChar char="•"/>
            </a:pPr>
            <a:r>
              <a:rPr lang="en-US" sz="1200" b="1">
                <a:solidFill>
                  <a:schemeClr val="dk1"/>
                </a:solidFill>
                <a:latin typeface="Times New Roman"/>
                <a:ea typeface="Times New Roman"/>
                <a:cs typeface="Times New Roman"/>
                <a:sym typeface="Times New Roman"/>
              </a:rPr>
              <a:t>DBMS</a:t>
            </a:r>
            <a:r>
              <a:rPr lang="en-US" sz="1200">
                <a:solidFill>
                  <a:schemeClr val="dk1"/>
                </a:solidFill>
                <a:latin typeface="Times New Roman"/>
                <a:ea typeface="Times New Roman"/>
                <a:cs typeface="Times New Roman"/>
                <a:sym typeface="Times New Roman"/>
              </a:rPr>
              <a:t>: Software that allows users to create and manipulate database access.</a:t>
            </a:r>
            <a:endParaRPr/>
          </a:p>
          <a:p>
            <a:pPr marL="298450" marR="3434" lvl="0" indent="-209550" algn="just" rtl="0">
              <a:lnSpc>
                <a:spcPct val="150000"/>
              </a:lnSpc>
              <a:spcBef>
                <a:spcPts val="64"/>
              </a:spcBef>
              <a:spcAft>
                <a:spcPts val="0"/>
              </a:spcAft>
              <a:buClr>
                <a:schemeClr val="dk1"/>
              </a:buClr>
              <a:buSzPts val="1200"/>
              <a:buFont typeface="Arial"/>
              <a:buNone/>
            </a:pPr>
            <a:endParaRPr sz="1200">
              <a:solidFill>
                <a:schemeClr val="dk1"/>
              </a:solidFill>
              <a:latin typeface="Times New Roman"/>
              <a:ea typeface="Times New Roman"/>
              <a:cs typeface="Times New Roman"/>
              <a:sym typeface="Times New Roman"/>
            </a:endParaRPr>
          </a:p>
          <a:p>
            <a:pPr marL="298450" marR="3434" lvl="0" indent="-285750" algn="just" rtl="0">
              <a:lnSpc>
                <a:spcPct val="150000"/>
              </a:lnSpc>
              <a:spcBef>
                <a:spcPts val="64"/>
              </a:spcBef>
              <a:spcAft>
                <a:spcPts val="0"/>
              </a:spcAft>
              <a:buClr>
                <a:schemeClr val="dk1"/>
              </a:buClr>
              <a:buSzPts val="1200"/>
              <a:buFont typeface="Arial"/>
              <a:buChar char="•"/>
            </a:pPr>
            <a:r>
              <a:rPr lang="en-US" sz="1200" b="1">
                <a:solidFill>
                  <a:schemeClr val="dk1"/>
                </a:solidFill>
                <a:latin typeface="Times New Roman"/>
                <a:ea typeface="Times New Roman"/>
                <a:cs typeface="Times New Roman"/>
                <a:sym typeface="Times New Roman"/>
              </a:rPr>
              <a:t>Database</a:t>
            </a:r>
            <a:r>
              <a:rPr lang="en-US" sz="1200">
                <a:solidFill>
                  <a:schemeClr val="dk1"/>
                </a:solidFill>
                <a:latin typeface="Times New Roman"/>
                <a:ea typeface="Times New Roman"/>
                <a:cs typeface="Times New Roman"/>
                <a:sym typeface="Times New Roman"/>
              </a:rPr>
              <a:t>: Collection of logical data as a single unit. </a:t>
            </a:r>
            <a:endParaRPr/>
          </a:p>
        </p:txBody>
      </p:sp>
      <p:sp>
        <p:nvSpPr>
          <p:cNvPr id="215" name="Google Shape;215;p13"/>
          <p:cNvSpPr/>
          <p:nvPr/>
        </p:nvSpPr>
        <p:spPr>
          <a:xfrm rot="5400000">
            <a:off x="1273252" y="2302088"/>
            <a:ext cx="1568295" cy="914400"/>
          </a:xfrm>
          <a:prstGeom prst="triangle">
            <a:avLst>
              <a:gd name="adj"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cxnSp>
        <p:nvCxnSpPr>
          <p:cNvPr id="216" name="Google Shape;216;p13"/>
          <p:cNvCxnSpPr>
            <a:stCxn id="215" idx="0"/>
          </p:cNvCxnSpPr>
          <p:nvPr/>
        </p:nvCxnSpPr>
        <p:spPr>
          <a:xfrm>
            <a:off x="2514599" y="2759288"/>
            <a:ext cx="762000" cy="0"/>
          </a:xfrm>
          <a:prstGeom prst="straightConnector1">
            <a:avLst/>
          </a:prstGeom>
          <a:noFill/>
          <a:ln w="9525" cap="flat" cmpd="sng">
            <a:solidFill>
              <a:srgbClr val="4A7DBA"/>
            </a:solidFill>
            <a:prstDash val="solid"/>
            <a:round/>
            <a:headEnd type="none" w="sm" len="sm"/>
            <a:tailEnd type="none" w="sm" len="sm"/>
          </a:ln>
        </p:spPr>
      </p:cxnSp>
      <p:sp>
        <p:nvSpPr>
          <p:cNvPr id="217" name="Google Shape;217;p13"/>
          <p:cNvSpPr/>
          <p:nvPr/>
        </p:nvSpPr>
        <p:spPr>
          <a:xfrm>
            <a:off x="3145403" y="2302560"/>
            <a:ext cx="1447800" cy="9731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cxnSp>
        <p:nvCxnSpPr>
          <p:cNvPr id="218" name="Google Shape;218;p13"/>
          <p:cNvCxnSpPr/>
          <p:nvPr/>
        </p:nvCxnSpPr>
        <p:spPr>
          <a:xfrm rot="10800000" flipH="1">
            <a:off x="4593203" y="1892116"/>
            <a:ext cx="533400" cy="410929"/>
          </a:xfrm>
          <a:prstGeom prst="straightConnector1">
            <a:avLst/>
          </a:prstGeom>
          <a:noFill/>
          <a:ln w="9525" cap="flat" cmpd="sng">
            <a:solidFill>
              <a:srgbClr val="4A7DBA"/>
            </a:solidFill>
            <a:prstDash val="solid"/>
            <a:round/>
            <a:headEnd type="none" w="sm" len="sm"/>
            <a:tailEnd type="none" w="sm" len="sm"/>
          </a:ln>
        </p:spPr>
      </p:cxnSp>
      <p:cxnSp>
        <p:nvCxnSpPr>
          <p:cNvPr id="219" name="Google Shape;219;p13"/>
          <p:cNvCxnSpPr>
            <a:stCxn id="217" idx="3"/>
          </p:cNvCxnSpPr>
          <p:nvPr/>
        </p:nvCxnSpPr>
        <p:spPr>
          <a:xfrm>
            <a:off x="4593203" y="2789137"/>
            <a:ext cx="609600" cy="0"/>
          </a:xfrm>
          <a:prstGeom prst="straightConnector1">
            <a:avLst/>
          </a:prstGeom>
          <a:noFill/>
          <a:ln w="9525" cap="flat" cmpd="sng">
            <a:solidFill>
              <a:srgbClr val="4A7DBA"/>
            </a:solidFill>
            <a:prstDash val="solid"/>
            <a:round/>
            <a:headEnd type="none" w="sm" len="sm"/>
            <a:tailEnd type="none" w="sm" len="sm"/>
          </a:ln>
        </p:spPr>
      </p:cxnSp>
      <p:cxnSp>
        <p:nvCxnSpPr>
          <p:cNvPr id="220" name="Google Shape;220;p13"/>
          <p:cNvCxnSpPr/>
          <p:nvPr/>
        </p:nvCxnSpPr>
        <p:spPr>
          <a:xfrm>
            <a:off x="4593203" y="3275714"/>
            <a:ext cx="593639" cy="461588"/>
          </a:xfrm>
          <a:prstGeom prst="straightConnector1">
            <a:avLst/>
          </a:prstGeom>
          <a:noFill/>
          <a:ln w="9525" cap="flat" cmpd="sng">
            <a:solidFill>
              <a:srgbClr val="4A7DBA"/>
            </a:solidFill>
            <a:prstDash val="solid"/>
            <a:round/>
            <a:headEnd type="none" w="sm" len="sm"/>
            <a:tailEnd type="none" w="sm" len="sm"/>
          </a:ln>
        </p:spPr>
      </p:cxnSp>
      <p:sp>
        <p:nvSpPr>
          <p:cNvPr id="221" name="Google Shape;221;p13"/>
          <p:cNvSpPr/>
          <p:nvPr/>
        </p:nvSpPr>
        <p:spPr>
          <a:xfrm>
            <a:off x="5126603" y="1437553"/>
            <a:ext cx="762000" cy="73886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2" name="Google Shape;222;p13"/>
          <p:cNvSpPr/>
          <p:nvPr/>
        </p:nvSpPr>
        <p:spPr>
          <a:xfrm>
            <a:off x="5126603" y="2402138"/>
            <a:ext cx="762000" cy="773998"/>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3" name="Google Shape;223;p13"/>
          <p:cNvSpPr/>
          <p:nvPr/>
        </p:nvSpPr>
        <p:spPr>
          <a:xfrm>
            <a:off x="5126603" y="3471664"/>
            <a:ext cx="762000" cy="78587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4" name="Google Shape;224;p13"/>
          <p:cNvSpPr txBox="1"/>
          <p:nvPr/>
        </p:nvSpPr>
        <p:spPr>
          <a:xfrm>
            <a:off x="1557006" y="2605973"/>
            <a:ext cx="108957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DATABASE</a:t>
            </a:r>
            <a:endParaRPr/>
          </a:p>
        </p:txBody>
      </p:sp>
      <p:sp>
        <p:nvSpPr>
          <p:cNvPr id="225" name="Google Shape;225;p13"/>
          <p:cNvSpPr txBox="1"/>
          <p:nvPr/>
        </p:nvSpPr>
        <p:spPr>
          <a:xfrm>
            <a:off x="3516854" y="2632867"/>
            <a:ext cx="57579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DBMS</a:t>
            </a:r>
            <a:endParaRPr/>
          </a:p>
        </p:txBody>
      </p:sp>
      <p:sp>
        <p:nvSpPr>
          <p:cNvPr id="226" name="Google Shape;226;p13"/>
          <p:cNvSpPr txBox="1"/>
          <p:nvPr/>
        </p:nvSpPr>
        <p:spPr>
          <a:xfrm rot="-2270793">
            <a:off x="4608863" y="1866975"/>
            <a:ext cx="40107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API</a:t>
            </a:r>
            <a:endParaRPr/>
          </a:p>
        </p:txBody>
      </p:sp>
      <p:sp>
        <p:nvSpPr>
          <p:cNvPr id="227" name="Google Shape;227;p13"/>
          <p:cNvSpPr txBox="1"/>
          <p:nvPr/>
        </p:nvSpPr>
        <p:spPr>
          <a:xfrm>
            <a:off x="5230787" y="2632866"/>
            <a:ext cx="51969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USER</a:t>
            </a:r>
            <a:endParaRPr/>
          </a:p>
        </p:txBody>
      </p:sp>
      <p:sp>
        <p:nvSpPr>
          <p:cNvPr id="228" name="Google Shape;228;p13"/>
          <p:cNvSpPr txBox="1"/>
          <p:nvPr/>
        </p:nvSpPr>
        <p:spPr>
          <a:xfrm>
            <a:off x="5264588" y="3706436"/>
            <a:ext cx="4411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APP</a:t>
            </a:r>
            <a:endParaRPr/>
          </a:p>
        </p:txBody>
      </p:sp>
      <p:sp>
        <p:nvSpPr>
          <p:cNvPr id="229" name="Google Shape;229;p13"/>
          <p:cNvSpPr txBox="1"/>
          <p:nvPr/>
        </p:nvSpPr>
        <p:spPr>
          <a:xfrm>
            <a:off x="4679033" y="2535968"/>
            <a:ext cx="40107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API</a:t>
            </a:r>
            <a:endParaRPr/>
          </a:p>
        </p:txBody>
      </p:sp>
      <p:sp>
        <p:nvSpPr>
          <p:cNvPr id="230" name="Google Shape;230;p13"/>
          <p:cNvSpPr txBox="1"/>
          <p:nvPr/>
        </p:nvSpPr>
        <p:spPr>
          <a:xfrm rot="2383108">
            <a:off x="4676685" y="3232115"/>
            <a:ext cx="40107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API</a:t>
            </a:r>
            <a:endParaRPr/>
          </a:p>
        </p:txBody>
      </p:sp>
      <p:sp>
        <p:nvSpPr>
          <p:cNvPr id="231" name="Google Shape;231;p13"/>
          <p:cNvSpPr txBox="1"/>
          <p:nvPr/>
        </p:nvSpPr>
        <p:spPr>
          <a:xfrm>
            <a:off x="5275671" y="1667363"/>
            <a:ext cx="44114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lt1"/>
                </a:solidFill>
                <a:latin typeface="Calibri"/>
                <a:ea typeface="Calibri"/>
                <a:cs typeface="Calibri"/>
                <a:sym typeface="Calibri"/>
              </a:rPr>
              <a:t>APP</a:t>
            </a:r>
            <a:endParaRPr/>
          </a:p>
        </p:txBody>
      </p:sp>
      <p:sp>
        <p:nvSpPr>
          <p:cNvPr id="232" name="Google Shape;232;p13"/>
          <p:cNvSpPr txBox="1"/>
          <p:nvPr/>
        </p:nvSpPr>
        <p:spPr>
          <a:xfrm>
            <a:off x="2447317" y="4538002"/>
            <a:ext cx="4572000" cy="296264"/>
          </a:xfrm>
          <a:prstGeom prst="rect">
            <a:avLst/>
          </a:prstGeom>
          <a:noFill/>
          <a:ln>
            <a:noFill/>
          </a:ln>
        </p:spPr>
        <p:txBody>
          <a:bodyPr spcFirstLastPara="1" wrap="square" lIns="0" tIns="0" rIns="0" bIns="0" anchor="t" anchorCtr="0">
            <a:noAutofit/>
          </a:bodyPr>
          <a:lstStyle/>
          <a:p>
            <a:pPr marL="12700" marR="2041009" lvl="0" indent="0" algn="ctr" rtl="0">
              <a:lnSpc>
                <a:spcPct val="119642"/>
              </a:lnSpc>
              <a:spcBef>
                <a:spcPts val="0"/>
              </a:spcBef>
              <a:spcAft>
                <a:spcPts val="0"/>
              </a:spcAft>
              <a:buNone/>
            </a:pPr>
            <a:r>
              <a:rPr lang="en-US" sz="1400" b="1">
                <a:solidFill>
                  <a:schemeClr val="dk1"/>
                </a:solidFill>
                <a:latin typeface="Times New Roman"/>
                <a:ea typeface="Times New Roman"/>
                <a:cs typeface="Times New Roman"/>
                <a:sym typeface="Times New Roman"/>
              </a:rPr>
              <a:t>Fig 2.1 Components of a DBMS</a:t>
            </a:r>
            <a:endParaRPr sz="1400">
              <a:solidFill>
                <a:schemeClr val="dk1"/>
              </a:solidFill>
              <a:latin typeface="Times New Roman"/>
              <a:ea typeface="Times New Roman"/>
              <a:cs typeface="Times New Roman"/>
              <a:sym typeface="Times New Roman"/>
            </a:endParaRPr>
          </a:p>
        </p:txBody>
      </p:sp>
      <p:sp>
        <p:nvSpPr>
          <p:cNvPr id="233" name="Google Shape;233;p13"/>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Literary Survey</a:t>
            </a:r>
            <a:endParaRPr sz="1000">
              <a:solidFill>
                <a:schemeClr val="dk1"/>
              </a:solidFill>
              <a:latin typeface="Times New Roman"/>
              <a:ea typeface="Times New Roman"/>
              <a:cs typeface="Times New Roman"/>
              <a:sym typeface="Times New Roman"/>
            </a:endParaRPr>
          </a:p>
        </p:txBody>
      </p:sp>
      <p:sp>
        <p:nvSpPr>
          <p:cNvPr id="234" name="Google Shape;234;p13"/>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3"/>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3"/>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3"/>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3"/>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Google Shape;239;p13"/>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13"/>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3"/>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p:nvPr/>
        </p:nvSpPr>
        <p:spPr>
          <a:xfrm>
            <a:off x="902010" y="934624"/>
            <a:ext cx="1002990" cy="213477"/>
          </a:xfrm>
          <a:prstGeom prst="rect">
            <a:avLst/>
          </a:prstGeom>
          <a:noFill/>
          <a:ln>
            <a:noFill/>
          </a:ln>
        </p:spPr>
        <p:txBody>
          <a:bodyPr spcFirstLastPara="1" wrap="square" lIns="0" tIns="0" rIns="0" bIns="0" anchor="t" anchorCtr="0">
            <a:noAutofit/>
          </a:bodyPr>
          <a:lstStyle/>
          <a:p>
            <a:pPr marL="12700" marR="0" lvl="0" indent="0" algn="just"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 3</a:t>
            </a:r>
            <a:endParaRPr sz="1600" b="1">
              <a:solidFill>
                <a:schemeClr val="dk1"/>
              </a:solidFill>
              <a:latin typeface="Times New Roman"/>
              <a:ea typeface="Times New Roman"/>
              <a:cs typeface="Times New Roman"/>
              <a:sym typeface="Times New Roman"/>
            </a:endParaRPr>
          </a:p>
        </p:txBody>
      </p:sp>
      <p:sp>
        <p:nvSpPr>
          <p:cNvPr id="247" name="Google Shape;247;p14"/>
          <p:cNvSpPr txBox="1"/>
          <p:nvPr/>
        </p:nvSpPr>
        <p:spPr>
          <a:xfrm>
            <a:off x="2423576" y="1549475"/>
            <a:ext cx="3528900" cy="228000"/>
          </a:xfrm>
          <a:prstGeom prst="rect">
            <a:avLst/>
          </a:prstGeom>
          <a:noFill/>
          <a:ln>
            <a:noFill/>
          </a:ln>
        </p:spPr>
        <p:txBody>
          <a:bodyPr spcFirstLastPara="1" wrap="square" lIns="0" tIns="0" rIns="0" bIns="0" anchor="t" anchorCtr="0">
            <a:noAutofit/>
          </a:bodyPr>
          <a:lstStyle/>
          <a:p>
            <a:pPr marL="12700" marR="0" lvl="0" indent="0" algn="just"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Hardware Software Specification</a:t>
            </a:r>
            <a:endParaRPr sz="1800">
              <a:solidFill>
                <a:schemeClr val="dk1"/>
              </a:solidFill>
              <a:latin typeface="Times New Roman"/>
              <a:ea typeface="Times New Roman"/>
              <a:cs typeface="Times New Roman"/>
              <a:sym typeface="Times New Roman"/>
            </a:endParaRPr>
          </a:p>
        </p:txBody>
      </p:sp>
      <p:sp>
        <p:nvSpPr>
          <p:cNvPr id="248" name="Google Shape;248;p14"/>
          <p:cNvSpPr txBox="1"/>
          <p:nvPr/>
        </p:nvSpPr>
        <p:spPr>
          <a:xfrm>
            <a:off x="896422" y="2436341"/>
            <a:ext cx="2441798" cy="228092"/>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3.1 Hardware Requirement</a:t>
            </a:r>
            <a:endParaRPr>
              <a:solidFill>
                <a:schemeClr val="dk1"/>
              </a:solidFill>
              <a:latin typeface="Times New Roman"/>
              <a:ea typeface="Times New Roman"/>
              <a:cs typeface="Times New Roman"/>
              <a:sym typeface="Times New Roman"/>
            </a:endParaRPr>
          </a:p>
        </p:txBody>
      </p:sp>
      <p:sp>
        <p:nvSpPr>
          <p:cNvPr id="249" name="Google Shape;249;p14"/>
          <p:cNvSpPr txBox="1"/>
          <p:nvPr/>
        </p:nvSpPr>
        <p:spPr>
          <a:xfrm>
            <a:off x="896422" y="4425708"/>
            <a:ext cx="2327934" cy="228092"/>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3.2 Software Requirement</a:t>
            </a:r>
            <a:endParaRPr>
              <a:solidFill>
                <a:schemeClr val="dk1"/>
              </a:solidFill>
              <a:latin typeface="Times New Roman"/>
              <a:ea typeface="Times New Roman"/>
              <a:cs typeface="Times New Roman"/>
              <a:sym typeface="Times New Roman"/>
            </a:endParaRPr>
          </a:p>
        </p:txBody>
      </p:sp>
      <p:sp>
        <p:nvSpPr>
          <p:cNvPr id="250" name="Google Shape;250;p14"/>
          <p:cNvSpPr txBox="1"/>
          <p:nvPr/>
        </p:nvSpPr>
        <p:spPr>
          <a:xfrm>
            <a:off x="1360089" y="5239245"/>
            <a:ext cx="5517758" cy="957186"/>
          </a:xfrm>
          <a:prstGeom prst="rect">
            <a:avLst/>
          </a:prstGeom>
          <a:noFill/>
          <a:ln>
            <a:noFill/>
          </a:ln>
        </p:spPr>
        <p:txBody>
          <a:bodyPr spcFirstLastPara="1" wrap="square" lIns="0" tIns="0" rIns="0" bIns="0" anchor="t" anchorCtr="0">
            <a:noAutofit/>
          </a:bodyPr>
          <a:lstStyle/>
          <a:p>
            <a:pPr marL="184150" marR="3434" lvl="0" indent="-171450" algn="just" rtl="0">
              <a:lnSpc>
                <a:spcPct val="10708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Front End : HTML, CSS ,PHP</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Connection/Controller : PHP</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Back-End Database : MySQL</a:t>
            </a:r>
            <a:endParaRPr/>
          </a:p>
        </p:txBody>
      </p:sp>
      <p:sp>
        <p:nvSpPr>
          <p:cNvPr id="251" name="Google Shape;251;p14"/>
          <p:cNvSpPr txBox="1"/>
          <p:nvPr/>
        </p:nvSpPr>
        <p:spPr>
          <a:xfrm>
            <a:off x="1360089" y="2929497"/>
            <a:ext cx="5517758" cy="1165688"/>
          </a:xfrm>
          <a:prstGeom prst="rect">
            <a:avLst/>
          </a:prstGeom>
          <a:noFill/>
          <a:ln>
            <a:noFill/>
          </a:ln>
        </p:spPr>
        <p:txBody>
          <a:bodyPr spcFirstLastPara="1" wrap="square" lIns="0" tIns="0" rIns="0" bIns="0" anchor="t" anchorCtr="0">
            <a:noAutofit/>
          </a:bodyPr>
          <a:lstStyle/>
          <a:p>
            <a:pPr marL="184150" marR="3434" lvl="0" indent="-171450" algn="just" rtl="0">
              <a:lnSpc>
                <a:spcPct val="10708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Processor : Intel Core 2 Duo or above</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RAM : 2GB or more</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Hard Disk : 2GB or more</a:t>
            </a:r>
            <a:endParaRPr/>
          </a:p>
        </p:txBody>
      </p:sp>
      <p:sp>
        <p:nvSpPr>
          <p:cNvPr id="252" name="Google Shape;252;p14"/>
          <p:cNvSpPr txBox="1"/>
          <p:nvPr/>
        </p:nvSpPr>
        <p:spPr>
          <a:xfrm>
            <a:off x="896422" y="6593202"/>
            <a:ext cx="3585556" cy="219577"/>
          </a:xfrm>
          <a:prstGeom prst="rect">
            <a:avLst/>
          </a:prstGeom>
          <a:noFill/>
          <a:ln>
            <a:noFill/>
          </a:ln>
        </p:spPr>
        <p:txBody>
          <a:bodyPr spcFirstLastPara="1" wrap="square" lIns="0" tIns="0" rIns="0" bIns="0" anchor="t" anchorCtr="0">
            <a:noAutofit/>
          </a:bodyPr>
          <a:lstStyle/>
          <a:p>
            <a:pPr marL="12700" marR="2041009"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Software :</a:t>
            </a:r>
            <a:endParaRPr b="1"/>
          </a:p>
        </p:txBody>
      </p:sp>
      <p:sp>
        <p:nvSpPr>
          <p:cNvPr id="253" name="Google Shape;253;p14"/>
          <p:cNvSpPr txBox="1"/>
          <p:nvPr/>
        </p:nvSpPr>
        <p:spPr>
          <a:xfrm>
            <a:off x="1360089" y="6979457"/>
            <a:ext cx="5517758" cy="957186"/>
          </a:xfrm>
          <a:prstGeom prst="rect">
            <a:avLst/>
          </a:prstGeom>
          <a:noFill/>
          <a:ln>
            <a:noFill/>
          </a:ln>
        </p:spPr>
        <p:txBody>
          <a:bodyPr spcFirstLastPara="1" wrap="square" lIns="0" tIns="0" rIns="0" bIns="0" anchor="t" anchorCtr="0">
            <a:noAutofit/>
          </a:bodyPr>
          <a:lstStyle/>
          <a:p>
            <a:pPr marL="184150" marR="3434" lvl="0" indent="-171450" algn="just" rtl="0">
              <a:lnSpc>
                <a:spcPct val="10708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Text Editor : Brackets</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Server: Apache (on XAMPP 7)</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Operating System : Windows 10</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Database Support : MySQL 5</a:t>
            </a:r>
            <a:endParaRPr/>
          </a:p>
          <a:p>
            <a:pPr marL="184150" marR="3434" lvl="0" indent="-95250" algn="just" rtl="0">
              <a:lnSpc>
                <a:spcPct val="107083"/>
              </a:lnSpc>
              <a:spcBef>
                <a:spcPts val="64"/>
              </a:spcBef>
              <a:spcAft>
                <a:spcPts val="0"/>
              </a:spcAft>
              <a:buClr>
                <a:schemeClr val="dk1"/>
              </a:buClr>
              <a:buSzPts val="1200"/>
              <a:buFont typeface="Noto Sans Symbols"/>
              <a:buNone/>
            </a:pPr>
            <a:endParaRPr sz="1200">
              <a:solidFill>
                <a:schemeClr val="dk1"/>
              </a:solidFill>
              <a:latin typeface="Times New Roman"/>
              <a:ea typeface="Times New Roman"/>
              <a:cs typeface="Times New Roman"/>
              <a:sym typeface="Times New Roman"/>
            </a:endParaRPr>
          </a:p>
          <a:p>
            <a:pPr marL="184150" marR="3434" lvl="0" indent="-171450" algn="just" rtl="0">
              <a:lnSpc>
                <a:spcPct val="107083"/>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Back-End : PHP 7.2.8</a:t>
            </a:r>
            <a:endParaRPr/>
          </a:p>
        </p:txBody>
      </p:sp>
      <p:sp>
        <p:nvSpPr>
          <p:cNvPr id="254" name="Google Shape;254;p14"/>
          <p:cNvSpPr txBox="1"/>
          <p:nvPr/>
        </p:nvSpPr>
        <p:spPr>
          <a:xfrm>
            <a:off x="896422" y="4842619"/>
            <a:ext cx="3585556" cy="219577"/>
          </a:xfrm>
          <a:prstGeom prst="rect">
            <a:avLst/>
          </a:prstGeom>
          <a:noFill/>
          <a:ln>
            <a:noFill/>
          </a:ln>
        </p:spPr>
        <p:txBody>
          <a:bodyPr spcFirstLastPara="1" wrap="square" lIns="0" tIns="0" rIns="0" bIns="0" anchor="t" anchorCtr="0">
            <a:noAutofit/>
          </a:bodyPr>
          <a:lstStyle/>
          <a:p>
            <a:pPr marL="12700" marR="2041009"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Technologies Used:</a:t>
            </a:r>
            <a:endParaRPr sz="1200" b="1"/>
          </a:p>
        </p:txBody>
      </p:sp>
      <p:sp>
        <p:nvSpPr>
          <p:cNvPr id="255" name="Google Shape;255;p14"/>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4"/>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14"/>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14"/>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14"/>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14"/>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4"/>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4"/>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p:nvPr/>
        </p:nvSpPr>
        <p:spPr>
          <a:xfrm>
            <a:off x="902010" y="934624"/>
            <a:ext cx="1002990" cy="225093"/>
          </a:xfrm>
          <a:prstGeom prst="rect">
            <a:avLst/>
          </a:prstGeom>
          <a:noFill/>
          <a:ln>
            <a:noFill/>
          </a:ln>
        </p:spPr>
        <p:txBody>
          <a:bodyPr spcFirstLastPara="1" wrap="square" lIns="0" tIns="0" rIns="0" bIns="0" anchor="t" anchorCtr="0">
            <a:noAutofit/>
          </a:bodyPr>
          <a:lstStyle/>
          <a:p>
            <a:pPr marL="12700" marR="0" lvl="0" indent="0" algn="l"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 4</a:t>
            </a:r>
            <a:endParaRPr sz="1600" b="1">
              <a:solidFill>
                <a:schemeClr val="dk1"/>
              </a:solidFill>
              <a:latin typeface="Times New Roman"/>
              <a:ea typeface="Times New Roman"/>
              <a:cs typeface="Times New Roman"/>
              <a:sym typeface="Times New Roman"/>
            </a:endParaRPr>
          </a:p>
        </p:txBody>
      </p:sp>
      <p:sp>
        <p:nvSpPr>
          <p:cNvPr id="268" name="Google Shape;268;p15"/>
          <p:cNvSpPr txBox="1"/>
          <p:nvPr/>
        </p:nvSpPr>
        <p:spPr>
          <a:xfrm>
            <a:off x="3154749" y="1508378"/>
            <a:ext cx="1462902" cy="136678"/>
          </a:xfrm>
          <a:prstGeom prst="rect">
            <a:avLst/>
          </a:prstGeom>
          <a:noFill/>
          <a:ln>
            <a:noFill/>
          </a:ln>
        </p:spPr>
        <p:txBody>
          <a:bodyPr spcFirstLastPara="1" wrap="square" lIns="0" tIns="0" rIns="0" bIns="0" anchor="t" anchorCtr="0">
            <a:noAutofit/>
          </a:bodyPr>
          <a:lstStyle/>
          <a:p>
            <a:pPr marL="12700" marR="0" lvl="0" indent="0" algn="l"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System Design</a:t>
            </a:r>
            <a:endParaRPr sz="1800">
              <a:solidFill>
                <a:schemeClr val="dk1"/>
              </a:solidFill>
              <a:latin typeface="Times New Roman"/>
              <a:ea typeface="Times New Roman"/>
              <a:cs typeface="Times New Roman"/>
              <a:sym typeface="Times New Roman"/>
            </a:endParaRPr>
          </a:p>
        </p:txBody>
      </p:sp>
      <p:sp>
        <p:nvSpPr>
          <p:cNvPr id="269" name="Google Shape;269;p15"/>
          <p:cNvSpPr txBox="1"/>
          <p:nvPr/>
        </p:nvSpPr>
        <p:spPr>
          <a:xfrm>
            <a:off x="896422" y="2314410"/>
            <a:ext cx="2441798" cy="228092"/>
          </a:xfrm>
          <a:prstGeom prst="rect">
            <a:avLst/>
          </a:prstGeom>
          <a:noFill/>
          <a:ln>
            <a:noFill/>
          </a:ln>
        </p:spPr>
        <p:txBody>
          <a:bodyPr spcFirstLastPara="1" wrap="square" lIns="0" tIns="0" rIns="0" bIns="0" anchor="t" anchorCtr="0">
            <a:noAutofit/>
          </a:bodyPr>
          <a:lstStyle/>
          <a:p>
            <a:pPr marL="12700" marR="0" lvl="0" indent="0" algn="l"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4.1 Schema Diagram</a:t>
            </a:r>
            <a:endParaRPr>
              <a:solidFill>
                <a:schemeClr val="dk1"/>
              </a:solidFill>
              <a:latin typeface="Times New Roman"/>
              <a:ea typeface="Times New Roman"/>
              <a:cs typeface="Times New Roman"/>
              <a:sym typeface="Times New Roman"/>
            </a:endParaRPr>
          </a:p>
        </p:txBody>
      </p:sp>
      <p:sp>
        <p:nvSpPr>
          <p:cNvPr id="270" name="Google Shape;270;p15"/>
          <p:cNvSpPr txBox="1"/>
          <p:nvPr/>
        </p:nvSpPr>
        <p:spPr>
          <a:xfrm>
            <a:off x="2819400" y="7585555"/>
            <a:ext cx="3962400" cy="31687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Fig 4.1 Schema Diagram</a:t>
            </a:r>
            <a:endParaRPr sz="1200">
              <a:solidFill>
                <a:schemeClr val="dk1"/>
              </a:solidFill>
              <a:latin typeface="Times New Roman"/>
              <a:ea typeface="Times New Roman"/>
              <a:cs typeface="Times New Roman"/>
              <a:sym typeface="Times New Roman"/>
            </a:endParaRPr>
          </a:p>
        </p:txBody>
      </p:sp>
      <p:sp>
        <p:nvSpPr>
          <p:cNvPr id="271" name="Google Shape;271;p1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1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1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279" name="Google Shape;279;p15"/>
          <p:cNvPicPr preferRelativeResize="0"/>
          <p:nvPr/>
        </p:nvPicPr>
        <p:blipFill>
          <a:blip r:embed="rId3">
            <a:alphaModFix/>
          </a:blip>
          <a:stretch>
            <a:fillRect/>
          </a:stretch>
        </p:blipFill>
        <p:spPr>
          <a:xfrm>
            <a:off x="727125" y="2694000"/>
            <a:ext cx="6438251" cy="4450775"/>
          </a:xfrm>
          <a:prstGeom prst="rect">
            <a:avLst/>
          </a:prstGeom>
          <a:noFill/>
          <a:ln w="38100" cap="sq" cmpd="sng">
            <a:solidFill>
              <a:srgbClr val="000000"/>
            </a:solidFill>
            <a:prstDash val="solid"/>
            <a:miter lim="8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6"/>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285" name="Google Shape;285;p16"/>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286" name="Google Shape;286;p16"/>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287" name="Google Shape;287;p16"/>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9</a:t>
            </a:r>
            <a:endParaRPr sz="1000">
              <a:solidFill>
                <a:schemeClr val="dk1"/>
              </a:solidFill>
              <a:latin typeface="Times New Roman"/>
              <a:ea typeface="Times New Roman"/>
              <a:cs typeface="Times New Roman"/>
              <a:sym typeface="Times New Roman"/>
            </a:endParaRPr>
          </a:p>
        </p:txBody>
      </p:sp>
      <p:sp>
        <p:nvSpPr>
          <p:cNvPr id="288" name="Google Shape;288;p16"/>
          <p:cNvSpPr txBox="1"/>
          <p:nvPr/>
        </p:nvSpPr>
        <p:spPr>
          <a:xfrm>
            <a:off x="896422" y="1143000"/>
            <a:ext cx="2441798" cy="228092"/>
          </a:xfrm>
          <a:prstGeom prst="rect">
            <a:avLst/>
          </a:prstGeom>
          <a:noFill/>
          <a:ln>
            <a:noFill/>
          </a:ln>
        </p:spPr>
        <p:txBody>
          <a:bodyPr spcFirstLastPara="1" wrap="square" lIns="0" tIns="0" rIns="0" bIns="0" anchor="t" anchorCtr="0">
            <a:noAutofit/>
          </a:bodyPr>
          <a:lstStyle/>
          <a:p>
            <a:pPr marL="12700" marR="0" lvl="0" indent="0" algn="l"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4.2 ER Diagram</a:t>
            </a:r>
            <a:endParaRPr>
              <a:solidFill>
                <a:schemeClr val="dk1"/>
              </a:solidFill>
              <a:latin typeface="Times New Roman"/>
              <a:ea typeface="Times New Roman"/>
              <a:cs typeface="Times New Roman"/>
              <a:sym typeface="Times New Roman"/>
            </a:endParaRPr>
          </a:p>
        </p:txBody>
      </p:sp>
      <p:sp>
        <p:nvSpPr>
          <p:cNvPr id="289" name="Google Shape;289;p16"/>
          <p:cNvSpPr txBox="1"/>
          <p:nvPr/>
        </p:nvSpPr>
        <p:spPr>
          <a:xfrm>
            <a:off x="1479705" y="6761829"/>
            <a:ext cx="6781800" cy="284554"/>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Fig 4.2 ER Diagram for Police Database System</a:t>
            </a:r>
            <a:endParaRPr sz="1200">
              <a:solidFill>
                <a:schemeClr val="dk1"/>
              </a:solidFill>
              <a:latin typeface="Times New Roman"/>
              <a:ea typeface="Times New Roman"/>
              <a:cs typeface="Times New Roman"/>
              <a:sym typeface="Times New Roman"/>
            </a:endParaRPr>
          </a:p>
        </p:txBody>
      </p:sp>
      <p:sp>
        <p:nvSpPr>
          <p:cNvPr id="290" name="Google Shape;290;p16"/>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System Design</a:t>
            </a:r>
            <a:endParaRPr sz="1000">
              <a:solidFill>
                <a:schemeClr val="dk1"/>
              </a:solidFill>
              <a:latin typeface="Times New Roman"/>
              <a:ea typeface="Times New Roman"/>
              <a:cs typeface="Times New Roman"/>
              <a:sym typeface="Times New Roman"/>
            </a:endParaRPr>
          </a:p>
        </p:txBody>
      </p:sp>
      <p:sp>
        <p:nvSpPr>
          <p:cNvPr id="291" name="Google Shape;291;p1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1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1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295" name="Google Shape;295;p16"/>
          <p:cNvPicPr preferRelativeResize="0"/>
          <p:nvPr/>
        </p:nvPicPr>
        <p:blipFill rotWithShape="1">
          <a:blip r:embed="rId3">
            <a:alphaModFix/>
          </a:blip>
          <a:srcRect l="4793" t="25185" r="21801" b="9107"/>
          <a:stretch/>
        </p:blipFill>
        <p:spPr>
          <a:xfrm>
            <a:off x="350925" y="1859550"/>
            <a:ext cx="6927226" cy="413252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96" name="Google Shape;296;p16"/>
          <p:cNvSpPr txBox="1"/>
          <p:nvPr/>
        </p:nvSpPr>
        <p:spPr>
          <a:xfrm>
            <a:off x="896423" y="7572087"/>
            <a:ext cx="5973970" cy="613117"/>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The songs are composed by artists and present in respective albums in the cardinality ratio M:N, songs can be added to the selected playlist which are created by the respective users. </a:t>
            </a:r>
            <a:endParaRPr/>
          </a:p>
        </p:txBody>
      </p:sp>
      <p:sp>
        <p:nvSpPr>
          <p:cNvPr id="297" name="Google Shape;297;p1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p:nvPr/>
        </p:nvSpPr>
        <p:spPr>
          <a:xfrm>
            <a:off x="902010" y="933094"/>
            <a:ext cx="1002990" cy="249595"/>
          </a:xfrm>
          <a:prstGeom prst="rect">
            <a:avLst/>
          </a:prstGeom>
          <a:noFill/>
          <a:ln>
            <a:noFill/>
          </a:ln>
        </p:spPr>
        <p:txBody>
          <a:bodyPr spcFirstLastPara="1" wrap="square" lIns="0" tIns="0" rIns="0" bIns="0" anchor="t" anchorCtr="0">
            <a:noAutofit/>
          </a:bodyPr>
          <a:lstStyle/>
          <a:p>
            <a:pPr marL="12700" marR="0" lvl="0" indent="0" algn="l"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 5</a:t>
            </a:r>
            <a:endParaRPr sz="1600">
              <a:solidFill>
                <a:schemeClr val="dk1"/>
              </a:solidFill>
              <a:latin typeface="Times New Roman"/>
              <a:ea typeface="Times New Roman"/>
              <a:cs typeface="Times New Roman"/>
              <a:sym typeface="Times New Roman"/>
            </a:endParaRPr>
          </a:p>
        </p:txBody>
      </p:sp>
      <p:sp>
        <p:nvSpPr>
          <p:cNvPr id="306" name="Google Shape;306;p17"/>
          <p:cNvSpPr txBox="1"/>
          <p:nvPr/>
        </p:nvSpPr>
        <p:spPr>
          <a:xfrm>
            <a:off x="3006696" y="1215460"/>
            <a:ext cx="1603127" cy="186959"/>
          </a:xfrm>
          <a:prstGeom prst="rect">
            <a:avLst/>
          </a:prstGeom>
          <a:noFill/>
          <a:ln>
            <a:noFill/>
          </a:ln>
        </p:spPr>
        <p:txBody>
          <a:bodyPr spcFirstLastPara="1" wrap="square" lIns="0" tIns="0" rIns="0" bIns="0" anchor="t" anchorCtr="0">
            <a:noAutofit/>
          </a:bodyPr>
          <a:lstStyle/>
          <a:p>
            <a:pPr marL="12700" marR="0" lvl="0" indent="0" algn="l"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Implementation</a:t>
            </a:r>
            <a:endParaRPr sz="1800">
              <a:solidFill>
                <a:schemeClr val="dk1"/>
              </a:solidFill>
              <a:latin typeface="Times New Roman"/>
              <a:ea typeface="Times New Roman"/>
              <a:cs typeface="Times New Roman"/>
              <a:sym typeface="Times New Roman"/>
            </a:endParaRPr>
          </a:p>
        </p:txBody>
      </p:sp>
      <p:sp>
        <p:nvSpPr>
          <p:cNvPr id="307" name="Google Shape;307;p17"/>
          <p:cNvSpPr txBox="1"/>
          <p:nvPr/>
        </p:nvSpPr>
        <p:spPr>
          <a:xfrm>
            <a:off x="892884" y="1828219"/>
            <a:ext cx="5981637" cy="24222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dirty="0">
                <a:solidFill>
                  <a:schemeClr val="dk1"/>
                </a:solidFill>
                <a:latin typeface="Times New Roman"/>
                <a:ea typeface="Times New Roman"/>
                <a:cs typeface="Times New Roman"/>
                <a:sym typeface="Times New Roman"/>
              </a:rPr>
              <a:t>5.1 HTML5</a:t>
            </a:r>
            <a:endParaRPr dirty="0">
              <a:solidFill>
                <a:schemeClr val="dk1"/>
              </a:solidFill>
              <a:latin typeface="Times New Roman"/>
              <a:ea typeface="Times New Roman"/>
              <a:cs typeface="Times New Roman"/>
              <a:sym typeface="Times New Roman"/>
            </a:endParaRPr>
          </a:p>
        </p:txBody>
      </p:sp>
      <p:sp>
        <p:nvSpPr>
          <p:cNvPr id="308" name="Google Shape;308;p17"/>
          <p:cNvSpPr txBox="1"/>
          <p:nvPr/>
        </p:nvSpPr>
        <p:spPr>
          <a:xfrm>
            <a:off x="893121" y="2103206"/>
            <a:ext cx="5981400" cy="7022100"/>
          </a:xfrm>
          <a:prstGeom prst="rect">
            <a:avLst/>
          </a:prstGeom>
          <a:noFill/>
          <a:ln>
            <a:noFill/>
          </a:ln>
        </p:spPr>
        <p:txBody>
          <a:bodyPr spcFirstLastPara="1" wrap="square" lIns="0" tIns="0" rIns="0" bIns="0" anchor="t" anchorCtr="0">
            <a:noAutofit/>
          </a:bodyPr>
          <a:lstStyle/>
          <a:p>
            <a:pPr marL="12700" marR="0" lvl="0" indent="0" algn="just" rtl="0">
              <a:lnSpc>
                <a:spcPct val="150000"/>
              </a:lnSpc>
              <a:spcBef>
                <a:spcPts val="0"/>
              </a:spcBef>
              <a:spcAft>
                <a:spcPts val="0"/>
              </a:spcAft>
              <a:buNone/>
            </a:pPr>
            <a:r>
              <a:rPr lang="en-US" sz="1200" b="1" dirty="0">
                <a:solidFill>
                  <a:schemeClr val="dk1"/>
                </a:solidFill>
                <a:latin typeface="Times New Roman"/>
                <a:ea typeface="Times New Roman"/>
                <a:cs typeface="Times New Roman"/>
                <a:sym typeface="Times New Roman"/>
              </a:rPr>
              <a:t>HTML5</a:t>
            </a:r>
            <a:r>
              <a:rPr lang="en-US" sz="1200" dirty="0">
                <a:solidFill>
                  <a:schemeClr val="dk1"/>
                </a:solidFill>
                <a:latin typeface="Times New Roman"/>
                <a:ea typeface="Times New Roman"/>
                <a:cs typeface="Times New Roman"/>
                <a:sym typeface="Times New Roman"/>
              </a:rPr>
              <a:t> is a markup language used for structuring and presenting content on the World Wide Web. It is the fifth and current major version of the HTML standard.</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It was published in October 2014 by the World Wide Web Consortium (W3C) to improve the language with support for the latest multimedia, while keeping it both easily readable by humans and consistently understood by computers and devices such as web browsers, parsers, etc. HTML5 is intended to subsume not only HTML 4, but also XHTML 1 and DOM Level 2 HTML.</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HTML5 includes detailed processing models to encourage more interoperable implementations; it extends, improves and rationalizes the markup available for documents, and introduces markup and application programming interfaces (APIs) for complex web applications. For the same reasons,HTML5 is also a candidate for cross-platform mobile applications, because it includes features designed with low-powered devices in mind.</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Many new syntactic features are included. To natively include and handle multimedia and graphical content, the new &lt;video&gt;, &lt;audio&gt; and &lt;canvas&gt; elements were added, and support for scalable vector graphics (SVG) content and MathML for mathematical formulas. To enrich the semantic content of documents, new page structure elements such as&lt;main&gt;, &lt;section&gt;, &lt;article&gt;, &lt;header&gt;, &lt;footer&gt;, &lt;aside&gt;, &lt;nav&gt; and &lt;figure&gt;, are added. New attributes are introduced, some elements and attributes have been removed, and others such as &lt;a&gt;, &lt;cite&gt; and&lt;menu&gt; have been changed, redefined or standardized.</a:t>
            </a: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The APIs and Document Object Model(DOM) are now fundamental parts of the HTML5 specification and HTML5 also better defines the processing for, any invalid documents.</a:t>
            </a:r>
            <a:endParaRPr sz="1200" dirty="0">
              <a:solidFill>
                <a:schemeClr val="dk1"/>
              </a:solidFill>
              <a:latin typeface="Times New Roman"/>
              <a:ea typeface="Times New Roman"/>
              <a:cs typeface="Times New Roman"/>
              <a:sym typeface="Times New Roman"/>
            </a:endParaRPr>
          </a:p>
        </p:txBody>
      </p:sp>
      <p:sp>
        <p:nvSpPr>
          <p:cNvPr id="309" name="Google Shape;309;p1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1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1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17"/>
          <p:cNvSpPr/>
          <p:nvPr/>
        </p:nvSpPr>
        <p:spPr>
          <a:xfrm>
            <a:off x="893109"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17"/>
          <p:cNvSpPr/>
          <p:nvPr/>
        </p:nvSpPr>
        <p:spPr>
          <a:xfrm>
            <a:off x="893109"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17"/>
          <p:cNvSpPr/>
          <p:nvPr/>
        </p:nvSpPr>
        <p:spPr>
          <a:xfrm>
            <a:off x="893109"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17"/>
          <p:cNvSpPr/>
          <p:nvPr/>
        </p:nvSpPr>
        <p:spPr>
          <a:xfrm>
            <a:off x="893109"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325" name="Google Shape;325;p18"/>
          <p:cNvSpPr txBox="1"/>
          <p:nvPr/>
        </p:nvSpPr>
        <p:spPr>
          <a:xfrm>
            <a:off x="909017" y="765358"/>
            <a:ext cx="5981637" cy="24222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5.2 PHP</a:t>
            </a:r>
            <a:endParaRPr>
              <a:solidFill>
                <a:schemeClr val="dk1"/>
              </a:solidFill>
              <a:latin typeface="Times New Roman"/>
              <a:ea typeface="Times New Roman"/>
              <a:cs typeface="Times New Roman"/>
              <a:sym typeface="Times New Roman"/>
            </a:endParaRPr>
          </a:p>
        </p:txBody>
      </p:sp>
      <p:sp>
        <p:nvSpPr>
          <p:cNvPr id="326" name="Google Shape;326;p18"/>
          <p:cNvSpPr txBox="1"/>
          <p:nvPr/>
        </p:nvSpPr>
        <p:spPr>
          <a:xfrm>
            <a:off x="895487" y="1029843"/>
            <a:ext cx="5981425" cy="6825546"/>
          </a:xfrm>
          <a:prstGeom prst="rect">
            <a:avLst/>
          </a:prstGeom>
          <a:noFill/>
          <a:ln>
            <a:noFill/>
          </a:ln>
        </p:spPr>
        <p:txBody>
          <a:bodyPr spcFirstLastPara="1" wrap="square" lIns="0" tIns="0" rIns="0" bIns="0" anchor="t" anchorCtr="0">
            <a:noAutofit/>
          </a:bodyPr>
          <a:lstStyle/>
          <a:p>
            <a:pPr marL="12700" marR="0" lvl="0" indent="0" algn="just" rtl="0">
              <a:lnSpc>
                <a:spcPct val="150000"/>
              </a:lnSpc>
              <a:spcBef>
                <a:spcPts val="0"/>
              </a:spcBef>
              <a:spcAft>
                <a:spcPts val="0"/>
              </a:spcAft>
              <a:buNone/>
            </a:pPr>
            <a:r>
              <a:rPr lang="en-US" sz="1200" b="1" dirty="0">
                <a:solidFill>
                  <a:schemeClr val="dk1"/>
                </a:solidFill>
                <a:latin typeface="Times New Roman"/>
                <a:ea typeface="Times New Roman"/>
                <a:cs typeface="Times New Roman"/>
                <a:sym typeface="Times New Roman"/>
              </a:rPr>
              <a:t>PHP</a:t>
            </a:r>
            <a:r>
              <a:rPr lang="en-US" sz="1200" dirty="0">
                <a:solidFill>
                  <a:schemeClr val="dk1"/>
                </a:solidFill>
                <a:latin typeface="Times New Roman"/>
                <a:ea typeface="Times New Roman"/>
                <a:cs typeface="Times New Roman"/>
                <a:sym typeface="Times New Roman"/>
              </a:rPr>
              <a:t> is a servlet-side scripting language designed primarily for web development but also used as a general-purpose programming language. Originally created by Rasmus </a:t>
            </a:r>
            <a:r>
              <a:rPr lang="en-US" sz="1200" dirty="0" err="1">
                <a:solidFill>
                  <a:schemeClr val="dk1"/>
                </a:solidFill>
                <a:latin typeface="Times New Roman"/>
                <a:ea typeface="Times New Roman"/>
                <a:cs typeface="Times New Roman"/>
                <a:sym typeface="Times New Roman"/>
              </a:rPr>
              <a:t>Lerdorf</a:t>
            </a:r>
            <a:r>
              <a:rPr lang="en-US" sz="1200" dirty="0">
                <a:solidFill>
                  <a:schemeClr val="dk1"/>
                </a:solidFill>
                <a:latin typeface="Times New Roman"/>
                <a:ea typeface="Times New Roman"/>
                <a:cs typeface="Times New Roman"/>
                <a:sym typeface="Times New Roman"/>
              </a:rPr>
              <a:t> in I994, the PHP reference implementation is now produced by The PHP Development Team. PHP originally stood for Personal Home Page, but it now stands for the recursive acronym PHP: Hypertext Preprocessor.</a:t>
            </a:r>
            <a:endParaRPr lang="en-US" dirty="0"/>
          </a:p>
          <a:p>
            <a:pPr marL="12700" marR="0" lvl="0" indent="0" algn="just" rtl="0">
              <a:lnSpc>
                <a:spcPct val="150000"/>
              </a:lnSpc>
              <a:spcBef>
                <a:spcPts val="64"/>
              </a:spcBef>
              <a:spcAft>
                <a:spcPts val="0"/>
              </a:spcAft>
              <a:buNone/>
            </a:pPr>
            <a:endParaRPr lang="en-US"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PHP code may be embedded into HTML or HTML5 markup, or it can be used in combination with various web template systems, web content management</a:t>
            </a:r>
            <a:endParaRPr dirty="0"/>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systems and web frameworks. PHP code is usually processed by a PHP interpreter implemented as a module in the web server or as a Common Gateway interface (CGI) executable. The web server software combines the results of the interpreted and executed PHP code, which may beany type of data, including images, with the generated web page. PHP code may also be executed with a command-line interface (CLI) and can be used to implement standalone graphical applications.</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The standard PHP interpreter, powered by the Zend Engine, is free software released under the PHP License. PHP has been widely ported and can be deployed on most web servers on almost every operating system and platform, free of charge.</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The PHP language evolved without a written formal specification or standard until 2014, leaving the canonical PHP interpreter as a de facto standard. Since 2014 work has gone on to create a formal PHP specification.</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PHP</a:t>
            </a:r>
            <a:r>
              <a:rPr lang="en-US" sz="1200" dirty="0">
                <a:solidFill>
                  <a:schemeClr val="dk1"/>
                </a:solidFill>
                <a:latin typeface="Times New Roman"/>
                <a:ea typeface="Times New Roman"/>
                <a:cs typeface="Times New Roman"/>
                <a:sym typeface="Times New Roman"/>
              </a:rPr>
              <a:t> is a </a:t>
            </a:r>
            <a:r>
              <a:rPr lang="en-US" sz="1200" u="sng" dirty="0">
                <a:solidFill>
                  <a:schemeClr val="dk1"/>
                </a:solidFill>
                <a:latin typeface="Times New Roman"/>
                <a:ea typeface="Times New Roman"/>
                <a:cs typeface="Times New Roman"/>
                <a:sym typeface="Times New Roman"/>
              </a:rPr>
              <a:t>scripting language</a:t>
            </a:r>
            <a:r>
              <a:rPr lang="en-US" sz="1200" dirty="0">
                <a:solidFill>
                  <a:schemeClr val="dk1"/>
                </a:solidFill>
                <a:latin typeface="Times New Roman"/>
                <a:ea typeface="Times New Roman"/>
                <a:cs typeface="Times New Roman"/>
                <a:sym typeface="Times New Roman"/>
              </a:rPr>
              <a:t> that helps people make web pages more interactive by allowing them to do more things.</a:t>
            </a:r>
            <a:endParaRPr dirty="0"/>
          </a:p>
          <a:p>
            <a:pPr marL="12700" marR="0" lvl="0" indent="0" algn="just"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dirty="0">
                <a:solidFill>
                  <a:schemeClr val="dk1"/>
                </a:solidFill>
                <a:latin typeface="Times New Roman"/>
                <a:ea typeface="Times New Roman"/>
                <a:cs typeface="Times New Roman"/>
                <a:sym typeface="Times New Roman"/>
              </a:rPr>
              <a:t>A website programmed with PHP can have pages that are password protected. A website with no programming cannot do this without other complex things. Standard PHP file extensions are:php,php3 or, phtml, but a web server can be set up to use any extension.</a:t>
            </a:r>
            <a:endParaRPr sz="1200" dirty="0">
              <a:solidFill>
                <a:schemeClr val="dk1"/>
              </a:solidFill>
              <a:latin typeface="Times New Roman"/>
              <a:ea typeface="Times New Roman"/>
              <a:cs typeface="Times New Roman"/>
              <a:sym typeface="Times New Roman"/>
            </a:endParaRPr>
          </a:p>
        </p:txBody>
      </p:sp>
      <p:sp>
        <p:nvSpPr>
          <p:cNvPr id="327" name="Google Shape;327;p18"/>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328" name="Google Shape;328;p18"/>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329" name="Google Shape;329;p18"/>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11</a:t>
            </a:r>
            <a:endParaRPr sz="1000">
              <a:solidFill>
                <a:schemeClr val="dk1"/>
              </a:solidFill>
              <a:latin typeface="Times New Roman"/>
              <a:ea typeface="Times New Roman"/>
              <a:cs typeface="Times New Roman"/>
              <a:sym typeface="Times New Roman"/>
            </a:endParaRPr>
          </a:p>
        </p:txBody>
      </p:sp>
      <p:sp>
        <p:nvSpPr>
          <p:cNvPr id="330" name="Google Shape;330;p18"/>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331" name="Google Shape;331;p1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1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1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1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18"/>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18"/>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18"/>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18"/>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9"/>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344" name="Google Shape;344;p19"/>
          <p:cNvSpPr txBox="1"/>
          <p:nvPr/>
        </p:nvSpPr>
        <p:spPr>
          <a:xfrm>
            <a:off x="896422" y="722314"/>
            <a:ext cx="7104578" cy="19522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5.3 SQL(Structured Query Language)</a:t>
            </a:r>
            <a:endParaRPr>
              <a:solidFill>
                <a:schemeClr val="dk1"/>
              </a:solidFill>
              <a:latin typeface="Times New Roman"/>
              <a:ea typeface="Times New Roman"/>
              <a:cs typeface="Times New Roman"/>
              <a:sym typeface="Times New Roman"/>
            </a:endParaRPr>
          </a:p>
        </p:txBody>
      </p:sp>
      <p:sp>
        <p:nvSpPr>
          <p:cNvPr id="345" name="Google Shape;345;p19"/>
          <p:cNvSpPr txBox="1"/>
          <p:nvPr/>
        </p:nvSpPr>
        <p:spPr>
          <a:xfrm>
            <a:off x="895487" y="967433"/>
            <a:ext cx="5981425" cy="4677569"/>
          </a:xfrm>
          <a:prstGeom prst="rect">
            <a:avLst/>
          </a:prstGeom>
          <a:noFill/>
          <a:ln>
            <a:noFill/>
          </a:ln>
        </p:spPr>
        <p:txBody>
          <a:bodyPr spcFirstLastPara="1" wrap="square" lIns="0" tIns="0" rIns="0" bIns="0" anchor="t" anchorCtr="0">
            <a:noAutofit/>
          </a:bodyPr>
          <a:lstStyle/>
          <a:p>
            <a:pPr marL="12700" marR="0" lvl="0" indent="0" algn="just" rtl="0">
              <a:lnSpc>
                <a:spcPct val="150000"/>
              </a:lnSpc>
              <a:spcBef>
                <a:spcPts val="0"/>
              </a:spcBef>
              <a:spcAft>
                <a:spcPts val="0"/>
              </a:spcAft>
              <a:buNone/>
            </a:pPr>
            <a:r>
              <a:rPr lang="en-US" sz="1200" b="1">
                <a:solidFill>
                  <a:schemeClr val="dk1"/>
                </a:solidFill>
                <a:latin typeface="Times New Roman"/>
                <a:ea typeface="Times New Roman"/>
                <a:cs typeface="Times New Roman"/>
                <a:sym typeface="Times New Roman"/>
              </a:rPr>
              <a:t>SQL (Structured Query Language) </a:t>
            </a:r>
            <a:r>
              <a:rPr lang="en-US" sz="1200">
                <a:solidFill>
                  <a:schemeClr val="dk1"/>
                </a:solidFill>
                <a:latin typeface="Times New Roman"/>
                <a:ea typeface="Times New Roman"/>
                <a:cs typeface="Times New Roman"/>
                <a:sym typeface="Times New Roman"/>
              </a:rPr>
              <a:t>is a domain-specific language used in programming and designed for managing data held in a relational database Management system(RDBMS), or for stream processing in a relational data stream management system (RDSMS). In comparison to older read/write APIs like [SAM or VSAM, SQL offers two main advantages : first, it introduced the concept of accessing many records with one single command; and second, it eliminates the need to specify how to reach a record, e.g. with or without an index.</a:t>
            </a:r>
            <a:endParaRPr/>
          </a:p>
          <a:p>
            <a:pPr marL="12700" marR="0" lvl="0" indent="0" algn="just" rtl="0">
              <a:lnSpc>
                <a:spcPct val="150000"/>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Originally based upon relational algebra and tuple relational calculus, SQL consists of a data definition language, data manipulation language, and data control language. The scope of SQL includes data insert, query, update and delete, schema creation and modification, and data access control. Although SQL is often described as, and to a great extent is, a declarative language (4GL), it also includes procedural elements.</a:t>
            </a:r>
            <a:endParaRPr/>
          </a:p>
          <a:p>
            <a:pPr marL="12700" marR="0" lvl="0" indent="0" algn="just" rtl="0">
              <a:lnSpc>
                <a:spcPct val="150000"/>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SQL was one of the first commercial languages for Edgar F Codd's relational model, as described in his influential 1970 paper, "A Relational Model of Data for Large Shared DataBanks"</a:t>
            </a:r>
            <a:endParaRPr sz="1200">
              <a:solidFill>
                <a:schemeClr val="dk1"/>
              </a:solidFill>
              <a:latin typeface="Times New Roman"/>
              <a:ea typeface="Times New Roman"/>
              <a:cs typeface="Times New Roman"/>
              <a:sym typeface="Times New Roman"/>
            </a:endParaRPr>
          </a:p>
          <a:p>
            <a:pPr marL="12700" marR="0"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SQL became a standard of the American National Standards Institute(ANSI) in 1986 and of the International Organization for Standardization(ISO) in 1987. Since then, the standard has been revised to include a larger set of features. Despite the existence .of such standards, most SQL code is not completely portable among different database systems without adjustments.</a:t>
            </a:r>
            <a:endParaRPr/>
          </a:p>
        </p:txBody>
      </p:sp>
      <p:sp>
        <p:nvSpPr>
          <p:cNvPr id="346" name="Google Shape;346;p19"/>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347" name="Google Shape;347;p19"/>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348" name="Google Shape;348;p19"/>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12</a:t>
            </a:r>
            <a:endParaRPr sz="1000">
              <a:solidFill>
                <a:schemeClr val="dk1"/>
              </a:solidFill>
              <a:latin typeface="Times New Roman"/>
              <a:ea typeface="Times New Roman"/>
              <a:cs typeface="Times New Roman"/>
              <a:sym typeface="Times New Roman"/>
            </a:endParaRPr>
          </a:p>
        </p:txBody>
      </p:sp>
      <p:sp>
        <p:nvSpPr>
          <p:cNvPr id="349" name="Google Shape;349;p19"/>
          <p:cNvSpPr txBox="1"/>
          <p:nvPr/>
        </p:nvSpPr>
        <p:spPr>
          <a:xfrm>
            <a:off x="1001197" y="6520841"/>
            <a:ext cx="5275800" cy="1494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5.4 Code Snippets</a:t>
            </a:r>
            <a:endParaRPr>
              <a:solidFill>
                <a:schemeClr val="dk1"/>
              </a:solidFill>
              <a:latin typeface="Times New Roman"/>
              <a:ea typeface="Times New Roman"/>
              <a:cs typeface="Times New Roman"/>
              <a:sym typeface="Times New Roman"/>
            </a:endParaRPr>
          </a:p>
        </p:txBody>
      </p:sp>
      <p:sp>
        <p:nvSpPr>
          <p:cNvPr id="350" name="Google Shape;350;p19"/>
          <p:cNvSpPr txBox="1"/>
          <p:nvPr/>
        </p:nvSpPr>
        <p:spPr>
          <a:xfrm>
            <a:off x="955866" y="6845643"/>
            <a:ext cx="6876000" cy="1494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5.4.1 Config – To establish connection</a:t>
            </a:r>
            <a:endParaRPr sz="1200">
              <a:solidFill>
                <a:schemeClr val="dk1"/>
              </a:solidFill>
              <a:latin typeface="Times New Roman"/>
              <a:ea typeface="Times New Roman"/>
              <a:cs typeface="Times New Roman"/>
              <a:sym typeface="Times New Roman"/>
            </a:endParaRPr>
          </a:p>
        </p:txBody>
      </p:sp>
      <p:sp>
        <p:nvSpPr>
          <p:cNvPr id="351" name="Google Shape;351;p19"/>
          <p:cNvSpPr txBox="1"/>
          <p:nvPr/>
        </p:nvSpPr>
        <p:spPr>
          <a:xfrm>
            <a:off x="895475" y="7231025"/>
            <a:ext cx="5981400" cy="14682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0"/>
              </a:spcBef>
              <a:spcAft>
                <a:spcPts val="0"/>
              </a:spcAft>
              <a:buNone/>
            </a:pPr>
            <a:r>
              <a:rPr lang="en-US" sz="1200">
                <a:solidFill>
                  <a:schemeClr val="dk1"/>
                </a:solidFill>
                <a:latin typeface="Times New Roman"/>
                <a:ea typeface="Times New Roman"/>
                <a:cs typeface="Times New Roman"/>
                <a:sym typeface="Times New Roman"/>
              </a:rPr>
              <a:t>This is a code snippet to show how PHP is used to connect to the local MySQL database using the localhost server.</a:t>
            </a:r>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$mysqlServer = "localhost";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$mysqlDb = "police";</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$mysqlUser = "root";</a:t>
            </a:r>
            <a:endParaRPr sz="1200">
              <a:solidFill>
                <a:schemeClr val="dk1"/>
              </a:solidFill>
              <a:latin typeface="Times New Roman"/>
              <a:ea typeface="Times New Roman"/>
              <a:cs typeface="Times New Roman"/>
              <a:sym typeface="Times New Roman"/>
            </a:endParaRPr>
          </a:p>
          <a:p>
            <a:pPr marL="0" marR="0" lvl="0" indent="0" algn="l" rtl="0">
              <a:lnSpc>
                <a:spcPct val="107083"/>
              </a:lnSpc>
              <a:spcBef>
                <a:spcPts val="64"/>
              </a:spcBef>
              <a:spcAft>
                <a:spcPts val="0"/>
              </a:spcAft>
              <a:buNone/>
            </a:pPr>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a:p>
        </p:txBody>
      </p:sp>
      <p:sp>
        <p:nvSpPr>
          <p:cNvPr id="352" name="Google Shape;352;p19"/>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353" name="Google Shape;353;p19"/>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19"/>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19"/>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19"/>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19"/>
          <p:cNvSpPr/>
          <p:nvPr/>
        </p:nvSpPr>
        <p:spPr>
          <a:xfrm>
            <a:off x="895487" y="654292"/>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19"/>
          <p:cNvSpPr/>
          <p:nvPr/>
        </p:nvSpPr>
        <p:spPr>
          <a:xfrm>
            <a:off x="895487" y="621526"/>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19"/>
          <p:cNvSpPr/>
          <p:nvPr/>
        </p:nvSpPr>
        <p:spPr>
          <a:xfrm>
            <a:off x="895487" y="9260009"/>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19"/>
          <p:cNvSpPr/>
          <p:nvPr/>
        </p:nvSpPr>
        <p:spPr>
          <a:xfrm>
            <a:off x="895487" y="9292775"/>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0"/>
          <p:cNvSpPr txBox="1"/>
          <p:nvPr/>
        </p:nvSpPr>
        <p:spPr>
          <a:xfrm>
            <a:off x="902010" y="463004"/>
            <a:ext cx="17553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366" name="Google Shape;366;p20"/>
          <p:cNvSpPr txBox="1"/>
          <p:nvPr/>
        </p:nvSpPr>
        <p:spPr>
          <a:xfrm>
            <a:off x="901849" y="833958"/>
            <a:ext cx="5981400" cy="15759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$mysqlPass = "pwdpwd";</a:t>
            </a:r>
            <a:endParaRPr sz="1200">
              <a:solidFill>
                <a:schemeClr val="dk1"/>
              </a:solidFill>
              <a:latin typeface="Times New Roman"/>
              <a:ea typeface="Times New Roman"/>
              <a:cs typeface="Times New Roman"/>
              <a:sym typeface="Times New Roman"/>
            </a:endParaRPr>
          </a:p>
          <a:p>
            <a:pPr marL="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$link = mysqli_connect($mysqlServer, $mysqlUser, $mysqlPass,$mysqlDb) or die("ERROR: Failed to connect to DB : ". mysqli_connect_error());</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p:txBody>
      </p:sp>
      <p:sp>
        <p:nvSpPr>
          <p:cNvPr id="367" name="Google Shape;367;p20"/>
          <p:cNvSpPr txBox="1"/>
          <p:nvPr/>
        </p:nvSpPr>
        <p:spPr>
          <a:xfrm>
            <a:off x="3581529" y="9315622"/>
            <a:ext cx="4659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368" name="Google Shape;368;p20"/>
          <p:cNvSpPr txBox="1"/>
          <p:nvPr/>
        </p:nvSpPr>
        <p:spPr>
          <a:xfrm>
            <a:off x="902010" y="9315622"/>
            <a:ext cx="11553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369" name="Google Shape;369;p20"/>
          <p:cNvSpPr txBox="1"/>
          <p:nvPr/>
        </p:nvSpPr>
        <p:spPr>
          <a:xfrm>
            <a:off x="6400800" y="9315622"/>
            <a:ext cx="4896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13</a:t>
            </a:r>
            <a:endParaRPr sz="1000">
              <a:solidFill>
                <a:schemeClr val="dk1"/>
              </a:solidFill>
              <a:latin typeface="Times New Roman"/>
              <a:ea typeface="Times New Roman"/>
              <a:cs typeface="Times New Roman"/>
              <a:sym typeface="Times New Roman"/>
            </a:endParaRPr>
          </a:p>
        </p:txBody>
      </p:sp>
      <p:sp>
        <p:nvSpPr>
          <p:cNvPr id="370" name="Google Shape;370;p20"/>
          <p:cNvSpPr txBox="1"/>
          <p:nvPr/>
        </p:nvSpPr>
        <p:spPr>
          <a:xfrm>
            <a:off x="911788" y="2912933"/>
            <a:ext cx="5978700" cy="63114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&lt;?php</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session_start();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require_once "config.php";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(array_key_exists("id", $_COOKIE) &amp;&amp; $_COOKIE ['id'])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$_SESSION['id'] = $_COOKIE['id'];</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if(isset($_SESSION['id']))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header("Location: loggedinpage.php");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/*-----------------------SIGNUP----------------------------------------*/</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(array_key_exists("submit", $_POST))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(!$_POST['AADHAR'])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"A AADHAR is required&lt;br&gt;";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(!$_POST['password'])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"A password is required&lt;br&gt;";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($error != "")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"&lt;p&gt;There were error(s) in your form:&lt;/p&gt;".$error;</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/*-----------------SIGNUP-duplicate check--------------------------------------*/</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($_POST['signUp'] == '1')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$query = "SELECT id FROM `users` WHERE AADHAR = '".mysqli_real_escape_string($link, $_POST['AADHAR'])."' LIMIT 1";</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
        <p:nvSpPr>
          <p:cNvPr id="371" name="Google Shape;371;p20"/>
          <p:cNvSpPr txBox="1"/>
          <p:nvPr/>
        </p:nvSpPr>
        <p:spPr>
          <a:xfrm>
            <a:off x="896422" y="2524367"/>
            <a:ext cx="6876000" cy="2286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5.4.2 The Login and Register Pages</a:t>
            </a:r>
            <a:endParaRPr sz="1200">
              <a:solidFill>
                <a:schemeClr val="dk1"/>
              </a:solidFill>
              <a:latin typeface="Times New Roman"/>
              <a:ea typeface="Times New Roman"/>
              <a:cs typeface="Times New Roman"/>
              <a:sym typeface="Times New Roman"/>
            </a:endParaRPr>
          </a:p>
        </p:txBody>
      </p:sp>
      <p:sp>
        <p:nvSpPr>
          <p:cNvPr id="372" name="Google Shape;372;p20"/>
          <p:cNvSpPr txBox="1"/>
          <p:nvPr/>
        </p:nvSpPr>
        <p:spPr>
          <a:xfrm>
            <a:off x="5115203" y="469900"/>
            <a:ext cx="1755300" cy="151800"/>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373" name="Google Shape;373;p20"/>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0"/>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20"/>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20"/>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20"/>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20"/>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20"/>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20"/>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1"/>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386" name="Google Shape;386;p21"/>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387" name="Google Shape;387;p21"/>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388" name="Google Shape;388;p21"/>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14</a:t>
            </a:r>
            <a:endParaRPr sz="1000">
              <a:solidFill>
                <a:schemeClr val="dk1"/>
              </a:solidFill>
              <a:latin typeface="Times New Roman"/>
              <a:ea typeface="Times New Roman"/>
              <a:cs typeface="Times New Roman"/>
              <a:sym typeface="Times New Roman"/>
            </a:endParaRPr>
          </a:p>
        </p:txBody>
      </p:sp>
      <p:sp>
        <p:nvSpPr>
          <p:cNvPr id="389" name="Google Shape;389;p21"/>
          <p:cNvSpPr txBox="1"/>
          <p:nvPr/>
        </p:nvSpPr>
        <p:spPr>
          <a:xfrm>
            <a:off x="890121" y="840575"/>
            <a:ext cx="5994000" cy="80772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$result = mysqli_query($link, $query);</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(mysqli_num_rows($result) &gt; 0)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"Account with that AADHAR number already exists.";</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/*------------------------SIGNUP-Insertion--------------------------------------*/</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$query = "INSERT INTO `users` (`name`,`AADHAR`, `password`) VALUES ('".mysqli_real_escape_string($link, $_POST['name'])."','".mysqli_real_escape_string($link, $_POST['AADHAR'])."','".mysqli_real_escape_string($link, $_POST['password'])."')";</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(!mysqli_query($link, $query))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"&lt;p&gt;Could not sign you up - please try again later.&lt;/p&gt;";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/*------------------------SIGNUP-update MD5 hashing-------------------------------*/</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$query = "UPDATE `users` SET password = '".md5(md5(mysqli_insert_id($link)).$_POST['password'])."' WHERE id = ".mysqli_insert_id($link)." LIMIT 1";</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mysqli_query($link, $query);</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$_SESSION['id'] = mysqli_insert_id($link);</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($_POST['stayLoggedIn'] == '1')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setcookie("id", mysqli_insert_id($link), time() + 60*60*24*365);</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header("Location: loggedinpage.php");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/*===========================LOGIN=================================*/</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$query = "SELECT * FROM `users` WHERE AADHAR = '".mysqli_real_escape_string($link, $_POST['AADHAR'])."'";</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$result = mysqli_query($link, $query);</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$row = mysqli_fetch_array($result);</a:t>
            </a:r>
            <a:endParaRPr sz="1200">
              <a:solidFill>
                <a:schemeClr val="dk1"/>
              </a:solidFill>
              <a:latin typeface="Times New Roman"/>
              <a:ea typeface="Times New Roman"/>
              <a:cs typeface="Times New Roman"/>
              <a:sym typeface="Times New Roman"/>
            </a:endParaRPr>
          </a:p>
          <a:p>
            <a:pPr marL="469900" lvl="0" indent="44450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(isset($row))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$hashedPassword = md5(md5($row['id']).$_POST['password']);</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390" name="Google Shape;390;p21"/>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391" name="Google Shape;391;p21"/>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21"/>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1"/>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1"/>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1"/>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21"/>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21"/>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21"/>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4"/>
          <p:cNvSpPr txBox="1"/>
          <p:nvPr/>
        </p:nvSpPr>
        <p:spPr>
          <a:xfrm>
            <a:off x="3007481" y="769743"/>
            <a:ext cx="1778379" cy="254000"/>
          </a:xfrm>
          <a:prstGeom prst="rect">
            <a:avLst/>
          </a:prstGeom>
          <a:noFill/>
          <a:ln>
            <a:noFill/>
          </a:ln>
        </p:spPr>
        <p:txBody>
          <a:bodyPr spcFirstLastPara="1" wrap="square" lIns="0" tIns="0" rIns="0" bIns="0" anchor="t" anchorCtr="0">
            <a:noAutofit/>
          </a:bodyPr>
          <a:lstStyle/>
          <a:p>
            <a:pPr marL="12700" marR="0" lvl="0" indent="0" algn="r" rtl="0">
              <a:lnSpc>
                <a:spcPct val="104166"/>
              </a:lnSpc>
              <a:spcBef>
                <a:spcPts val="0"/>
              </a:spcBef>
              <a:spcAft>
                <a:spcPts val="0"/>
              </a:spcAft>
              <a:buNone/>
            </a:pPr>
            <a:r>
              <a:rPr lang="en-US" sz="1800" b="1">
                <a:solidFill>
                  <a:schemeClr val="dk1"/>
                </a:solidFill>
                <a:latin typeface="Times New Roman"/>
                <a:ea typeface="Times New Roman"/>
                <a:cs typeface="Times New Roman"/>
                <a:sym typeface="Times New Roman"/>
              </a:rPr>
              <a:t>Table of Contents</a:t>
            </a:r>
            <a:endParaRPr sz="1800">
              <a:solidFill>
                <a:schemeClr val="dk1"/>
              </a:solidFill>
              <a:latin typeface="Times New Roman"/>
              <a:ea typeface="Times New Roman"/>
              <a:cs typeface="Times New Roman"/>
              <a:sym typeface="Times New Roman"/>
            </a:endParaRPr>
          </a:p>
        </p:txBody>
      </p:sp>
      <p:sp>
        <p:nvSpPr>
          <p:cNvPr id="27" name="Google Shape;27;p4"/>
          <p:cNvSpPr txBox="1"/>
          <p:nvPr/>
        </p:nvSpPr>
        <p:spPr>
          <a:xfrm>
            <a:off x="905963" y="1115736"/>
            <a:ext cx="5981413" cy="7556028"/>
          </a:xfrm>
          <a:prstGeom prst="rect">
            <a:avLst/>
          </a:prstGeom>
          <a:noFill/>
          <a:ln>
            <a:noFill/>
          </a:ln>
        </p:spPr>
        <p:txBody>
          <a:bodyPr spcFirstLastPara="1" wrap="square" lIns="0" tIns="0" rIns="0" bIns="0" anchor="t" anchorCtr="0">
            <a:noAutofit/>
          </a:bodyPr>
          <a:lstStyle/>
          <a:p>
            <a:pPr marL="12700" marR="3434" lvl="0" indent="0" algn="r" rtl="0">
              <a:lnSpc>
                <a:spcPct val="150000"/>
              </a:lnSpc>
              <a:spcBef>
                <a:spcPts val="64"/>
              </a:spcBef>
              <a:spcAft>
                <a:spcPts val="0"/>
              </a:spcAft>
              <a:buNone/>
            </a:pPr>
            <a:r>
              <a:rPr lang="en-US" b="1">
                <a:solidFill>
                  <a:schemeClr val="dk1"/>
                </a:solidFill>
                <a:latin typeface="Times New Roman"/>
                <a:ea typeface="Times New Roman"/>
                <a:cs typeface="Times New Roman"/>
                <a:sym typeface="Times New Roman"/>
              </a:rPr>
              <a:t>Acknowledgment…….……………………………</a:t>
            </a:r>
            <a:r>
              <a:rPr lang="en-US" sz="1500" b="1">
                <a:solidFill>
                  <a:schemeClr val="dk1"/>
                </a:solidFill>
                <a:latin typeface="Times New Roman"/>
                <a:ea typeface="Times New Roman"/>
                <a:cs typeface="Times New Roman"/>
                <a:sym typeface="Times New Roman"/>
              </a:rPr>
              <a:t>....…………………………I</a:t>
            </a:r>
            <a:endParaRPr sz="1500" b="1"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b="1" dirty="0">
                <a:solidFill>
                  <a:schemeClr val="dk1"/>
                </a:solidFill>
                <a:latin typeface="Times New Roman"/>
                <a:ea typeface="Times New Roman"/>
                <a:cs typeface="Times New Roman"/>
                <a:sym typeface="Times New Roman"/>
              </a:rPr>
              <a:t>Abstract……………………………..……………</a:t>
            </a:r>
            <a:r>
              <a:rPr lang="en-US" sz="1500" b="1" dirty="0">
                <a:solidFill>
                  <a:schemeClr val="dk1"/>
                </a:solidFill>
                <a:latin typeface="Times New Roman"/>
                <a:ea typeface="Times New Roman"/>
                <a:cs typeface="Times New Roman"/>
                <a:sym typeface="Times New Roman"/>
              </a:rPr>
              <a:t>...…………………………..II</a:t>
            </a:r>
            <a:endParaRPr sz="1500" b="1"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b="1" dirty="0">
                <a:solidFill>
                  <a:schemeClr val="dk1"/>
                </a:solidFill>
                <a:latin typeface="Times New Roman"/>
                <a:ea typeface="Times New Roman"/>
                <a:cs typeface="Times New Roman"/>
                <a:sym typeface="Times New Roman"/>
              </a:rPr>
              <a:t>Table of Contents</a:t>
            </a:r>
            <a:r>
              <a:rPr lang="en-US" sz="1500" b="1" dirty="0">
                <a:solidFill>
                  <a:schemeClr val="dk1"/>
                </a:solidFill>
                <a:latin typeface="Times New Roman"/>
                <a:ea typeface="Times New Roman"/>
                <a:cs typeface="Times New Roman"/>
                <a:sym typeface="Times New Roman"/>
              </a:rPr>
              <a:t>……………………..…………………………...…….III,IV</a:t>
            </a:r>
            <a:endParaRPr sz="1200"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b="1" dirty="0">
                <a:solidFill>
                  <a:schemeClr val="dk1"/>
                </a:solidFill>
                <a:latin typeface="Times New Roman"/>
                <a:ea typeface="Times New Roman"/>
                <a:cs typeface="Times New Roman"/>
                <a:sym typeface="Times New Roman"/>
              </a:rPr>
              <a:t>List of Figures……...………….…………………………………………...…….V</a:t>
            </a:r>
            <a:endParaRPr b="1"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b="1" dirty="0">
                <a:solidFill>
                  <a:schemeClr val="dk1"/>
                </a:solidFill>
                <a:latin typeface="Times New Roman"/>
                <a:ea typeface="Times New Roman"/>
                <a:cs typeface="Times New Roman"/>
                <a:sym typeface="Times New Roman"/>
              </a:rPr>
              <a:t>List of Tables………………….………………...……………………...……….VI</a:t>
            </a:r>
          </a:p>
          <a:p>
            <a:pPr marL="12700" marR="3434" lvl="0" indent="0" algn="r"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b="1" dirty="0">
                <a:solidFill>
                  <a:schemeClr val="dk1"/>
                </a:solidFill>
                <a:latin typeface="Times New Roman"/>
                <a:ea typeface="Times New Roman"/>
                <a:cs typeface="Times New Roman"/>
                <a:sym typeface="Times New Roman"/>
              </a:rPr>
              <a:t>Chapter 1 </a:t>
            </a:r>
            <a:r>
              <a:rPr lang="en-US" sz="1500" b="1" dirty="0">
                <a:solidFill>
                  <a:schemeClr val="dk1"/>
                </a:solidFill>
                <a:latin typeface="Times New Roman"/>
                <a:ea typeface="Times New Roman"/>
                <a:cs typeface="Times New Roman"/>
                <a:sym typeface="Times New Roman"/>
              </a:rPr>
              <a:t>……………………..…………………………………..…………..1</a:t>
            </a:r>
          </a:p>
          <a:p>
            <a:pPr marL="12700" marR="3434" lvl="0" indent="0" algn="r" rtl="0">
              <a:lnSpc>
                <a:spcPct val="85666"/>
              </a:lnSpc>
              <a:spcBef>
                <a:spcPts val="64"/>
              </a:spcBef>
              <a:spcAft>
                <a:spcPts val="0"/>
              </a:spcAft>
              <a:buNone/>
            </a:pPr>
            <a:endParaRPr lang="en-US" sz="15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500" b="1"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Introduction</a:t>
            </a:r>
            <a:r>
              <a:rPr lang="en-US" sz="1500" b="1" dirty="0">
                <a:solidFill>
                  <a:schemeClr val="dk1"/>
                </a:solidFill>
                <a:latin typeface="Times New Roman"/>
                <a:ea typeface="Times New Roman"/>
                <a:cs typeface="Times New Roman"/>
                <a:sym typeface="Times New Roman"/>
              </a:rPr>
              <a:t>………………………………………………………..….…1</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1.1 Problem Statement ………………………………………………………………..1</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1.2 Objectives ………………………………………………………………………….1</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1.3 Scope ……………………………………………………………………………….1</a:t>
            </a:r>
          </a:p>
          <a:p>
            <a:pPr marL="12700" marR="3434" lvl="0" indent="0" algn="r" rtl="0">
              <a:lnSpc>
                <a:spcPct val="107083"/>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b="1" dirty="0">
                <a:solidFill>
                  <a:schemeClr val="dk1"/>
                </a:solidFill>
                <a:latin typeface="Times New Roman"/>
                <a:ea typeface="Times New Roman"/>
                <a:cs typeface="Times New Roman"/>
                <a:sym typeface="Times New Roman"/>
              </a:rPr>
              <a:t>Chapter 2</a:t>
            </a:r>
            <a:r>
              <a:rPr lang="en-US" sz="1500" b="1" dirty="0">
                <a:solidFill>
                  <a:schemeClr val="dk1"/>
                </a:solidFill>
                <a:latin typeface="Times New Roman"/>
                <a:ea typeface="Times New Roman"/>
                <a:cs typeface="Times New Roman"/>
                <a:sym typeface="Times New Roman"/>
              </a:rPr>
              <a:t>…………………………………………...…………………………2</a:t>
            </a:r>
          </a:p>
          <a:p>
            <a:pPr marL="12700" marR="3434" lvl="0" indent="0" algn="r" rtl="0">
              <a:lnSpc>
                <a:spcPct val="85666"/>
              </a:lnSpc>
              <a:spcBef>
                <a:spcPts val="64"/>
              </a:spcBef>
              <a:spcAft>
                <a:spcPts val="0"/>
              </a:spcAft>
              <a:buNone/>
            </a:pPr>
            <a:endParaRPr lang="en-US" dirty="0"/>
          </a:p>
          <a:p>
            <a:pPr marL="12700" marR="3434" lvl="0" indent="0" algn="r" rtl="0">
              <a:lnSpc>
                <a:spcPct val="85666"/>
              </a:lnSpc>
              <a:spcBef>
                <a:spcPts val="64"/>
              </a:spcBef>
              <a:spcAft>
                <a:spcPts val="0"/>
              </a:spcAft>
              <a:buNone/>
            </a:pPr>
            <a:r>
              <a:rPr lang="en-US" sz="1200"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Literary Survey</a:t>
            </a:r>
            <a:r>
              <a:rPr lang="en-US" sz="1500" b="1" dirty="0">
                <a:solidFill>
                  <a:schemeClr val="dk1"/>
                </a:solidFill>
                <a:latin typeface="Times New Roman"/>
                <a:ea typeface="Times New Roman"/>
                <a:cs typeface="Times New Roman"/>
                <a:sym typeface="Times New Roman"/>
              </a:rPr>
              <a:t>………………………………………………….....……2</a:t>
            </a:r>
            <a:endParaRPr sz="1500" b="1" dirty="0">
              <a:solidFill>
                <a:schemeClr val="dk1"/>
              </a:solidFill>
              <a:latin typeface="Times New Roman"/>
              <a:ea typeface="Times New Roman"/>
              <a:cs typeface="Times New Roman"/>
              <a:sym typeface="Times New Roman"/>
            </a:endParaRPr>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2.1 Traditional File Systems……………………………..……………………….…..2</a:t>
            </a:r>
            <a:endParaRPr lang="en-US" dirty="0">
              <a:ea typeface="Times New Roman"/>
            </a:endParaRPr>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2.2 Pros and Cons of the Traditional Approach………………………………….....2</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2.3 Downfall of Traditional Management System…………………………………..4</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2.4 Introduction to the Database Management System…………………………….4</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2.5 Indicative areas for the use of a DBMS……………………………………….....5</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2.6 Advantages of a DBMS………………………………...……………………....…5</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2.7 Components of a DBMS………………………………………………………......6</a:t>
            </a:r>
          </a:p>
          <a:p>
            <a:pPr marL="12700" marR="3434" lvl="0" indent="0" algn="r" rtl="0">
              <a:lnSpc>
                <a:spcPct val="107083"/>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b="1" dirty="0">
                <a:solidFill>
                  <a:schemeClr val="dk1"/>
                </a:solidFill>
                <a:latin typeface="Times New Roman"/>
                <a:ea typeface="Times New Roman"/>
                <a:cs typeface="Times New Roman"/>
                <a:sym typeface="Times New Roman"/>
              </a:rPr>
              <a:t>Chapter 3</a:t>
            </a:r>
            <a:r>
              <a:rPr lang="en-US" sz="1500" b="1" dirty="0">
                <a:solidFill>
                  <a:schemeClr val="dk1"/>
                </a:solidFill>
                <a:latin typeface="Times New Roman"/>
                <a:ea typeface="Times New Roman"/>
                <a:cs typeface="Times New Roman"/>
                <a:sym typeface="Times New Roman"/>
              </a:rPr>
              <a:t>……………………………………………………………………...7</a:t>
            </a:r>
          </a:p>
          <a:p>
            <a:pPr marL="12700" marR="3434" lvl="0" indent="0" algn="r" rtl="0">
              <a:lnSpc>
                <a:spcPct val="85666"/>
              </a:lnSpc>
              <a:spcBef>
                <a:spcPts val="64"/>
              </a:spcBef>
              <a:spcAft>
                <a:spcPts val="0"/>
              </a:spcAft>
              <a:buNone/>
            </a:pPr>
            <a:endParaRPr lang="en-US" sz="1500" b="1"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500"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System Requirements</a:t>
            </a:r>
            <a:r>
              <a:rPr lang="en-US" sz="1500" b="1" dirty="0">
                <a:solidFill>
                  <a:schemeClr val="dk1"/>
                </a:solidFill>
                <a:latin typeface="Times New Roman"/>
                <a:ea typeface="Times New Roman"/>
                <a:cs typeface="Times New Roman"/>
                <a:sym typeface="Times New Roman"/>
              </a:rPr>
              <a:t>………………………………………...................7</a:t>
            </a:r>
            <a:endParaRPr sz="1500" b="1" dirty="0">
              <a:solidFill>
                <a:schemeClr val="dk1"/>
              </a:solidFill>
              <a:latin typeface="Times New Roman"/>
              <a:ea typeface="Times New Roman"/>
              <a:cs typeface="Times New Roman"/>
              <a:sym typeface="Times New Roman"/>
            </a:endParaRPr>
          </a:p>
          <a:p>
            <a:pPr marL="12700" marR="3434" lvl="0" indent="0" algn="r" rtl="0">
              <a:lnSpc>
                <a:spcPct val="107083"/>
              </a:lnSpc>
              <a:spcBef>
                <a:spcPts val="64"/>
              </a:spcBef>
              <a:spcAft>
                <a:spcPts val="0"/>
              </a:spcAft>
              <a:buNone/>
            </a:pPr>
            <a:r>
              <a:rPr lang="en-US" sz="1200" dirty="0">
                <a:solidFill>
                  <a:schemeClr val="dk1"/>
                </a:solidFill>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3.1 Hardware Requirements…………………………………………………….…...7</a:t>
            </a:r>
            <a:endParaRPr dirty="0"/>
          </a:p>
          <a:p>
            <a:pPr marL="12700" marR="3434" lvl="0" indent="0"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                 3.2 Software Requirements…………………………………………………………...7</a:t>
            </a:r>
            <a:endParaRPr dirty="0"/>
          </a:p>
          <a:p>
            <a:pPr marL="12700" marR="3434" lvl="0" indent="0" algn="r" rtl="0">
              <a:lnSpc>
                <a:spcPct val="107083"/>
              </a:lnSpc>
              <a:spcBef>
                <a:spcPts val="64"/>
              </a:spcBef>
              <a:spcAft>
                <a:spcPts val="0"/>
              </a:spcAft>
              <a:buNone/>
            </a:pPr>
            <a:endParaRPr sz="12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endParaRPr dirty="0"/>
          </a:p>
          <a:p>
            <a:pPr marL="12700" marR="3434" lvl="0" indent="0" algn="r" rtl="0">
              <a:lnSpc>
                <a:spcPct val="107083"/>
              </a:lnSpc>
              <a:spcBef>
                <a:spcPts val="64"/>
              </a:spcBef>
              <a:spcAft>
                <a:spcPts val="0"/>
              </a:spcAft>
              <a:buNone/>
            </a:pPr>
            <a:endParaRPr sz="1200" dirty="0">
              <a:solidFill>
                <a:schemeClr val="dk1"/>
              </a:solidFill>
              <a:latin typeface="Times New Roman"/>
              <a:ea typeface="Times New Roman"/>
              <a:cs typeface="Times New Roman"/>
              <a:sym typeface="Times New Roman"/>
            </a:endParaRPr>
          </a:p>
        </p:txBody>
      </p:sp>
      <p:sp>
        <p:nvSpPr>
          <p:cNvPr id="29" name="Google Shape;29;p4"/>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4"/>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7;p3">
            <a:extLst>
              <a:ext uri="{FF2B5EF4-FFF2-40B4-BE49-F238E27FC236}">
                <a16:creationId xmlns:a16="http://schemas.microsoft.com/office/drawing/2014/main" id="{C1DF9807-E010-434B-8114-4ADB7DE71087}"/>
              </a:ext>
            </a:extLst>
          </p:cNvPr>
          <p:cNvSpPr txBox="1"/>
          <p:nvPr/>
        </p:nvSpPr>
        <p:spPr>
          <a:xfrm>
            <a:off x="3721782" y="8942664"/>
            <a:ext cx="356732" cy="3012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III</a:t>
            </a:r>
            <a:endParaRPr dirty="0"/>
          </a:p>
        </p:txBody>
      </p:sp>
      <p:sp>
        <p:nvSpPr>
          <p:cNvPr id="10" name="Google Shape;19;p3">
            <a:extLst>
              <a:ext uri="{FF2B5EF4-FFF2-40B4-BE49-F238E27FC236}">
                <a16:creationId xmlns:a16="http://schemas.microsoft.com/office/drawing/2014/main" id="{19D98E47-8EBD-4371-9331-161B3C3EDB06}"/>
              </a:ext>
            </a:extLst>
          </p:cNvPr>
          <p:cNvSpPr/>
          <p:nvPr/>
        </p:nvSpPr>
        <p:spPr>
          <a:xfrm>
            <a:off x="895484" y="8828767"/>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21;p3">
            <a:extLst>
              <a:ext uri="{FF2B5EF4-FFF2-40B4-BE49-F238E27FC236}">
                <a16:creationId xmlns:a16="http://schemas.microsoft.com/office/drawing/2014/main" id="{8F80AE8F-C580-47C5-BDB6-AB5440E224DF}"/>
              </a:ext>
            </a:extLst>
          </p:cNvPr>
          <p:cNvSpPr/>
          <p:nvPr/>
        </p:nvSpPr>
        <p:spPr>
          <a:xfrm>
            <a:off x="895472" y="8828783"/>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2"/>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lvl="0" indent="0" algn="l" rtl="0">
              <a:lnSpc>
                <a:spcPct val="108500"/>
              </a:lnSpc>
              <a:spcBef>
                <a:spcPts val="0"/>
              </a:spcBef>
              <a:spcAft>
                <a:spcPts val="0"/>
              </a:spcAft>
              <a:buClr>
                <a:schemeClr val="dk1"/>
              </a:buClr>
              <a:buFont typeface="Arial"/>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a:p>
            <a:pPr marL="12700" marR="0" lvl="0" indent="0" algn="l" rtl="0">
              <a:lnSpc>
                <a:spcPct val="108500"/>
              </a:lnSpc>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404" name="Google Shape;404;p22"/>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405" name="Google Shape;405;p22"/>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406" name="Google Shape;406;p22"/>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15</a:t>
            </a:r>
            <a:endParaRPr sz="1000">
              <a:solidFill>
                <a:schemeClr val="dk1"/>
              </a:solidFill>
              <a:latin typeface="Times New Roman"/>
              <a:ea typeface="Times New Roman"/>
              <a:cs typeface="Times New Roman"/>
              <a:sym typeface="Times New Roman"/>
            </a:endParaRPr>
          </a:p>
        </p:txBody>
      </p:sp>
      <p:sp>
        <p:nvSpPr>
          <p:cNvPr id="407" name="Google Shape;407;p22"/>
          <p:cNvSpPr txBox="1"/>
          <p:nvPr/>
        </p:nvSpPr>
        <p:spPr>
          <a:xfrm>
            <a:off x="890138" y="687300"/>
            <a:ext cx="5994000" cy="8110800"/>
          </a:xfrm>
          <a:prstGeom prst="rect">
            <a:avLst/>
          </a:prstGeom>
          <a:noFill/>
          <a:ln>
            <a:noFill/>
          </a:ln>
        </p:spPr>
        <p:txBody>
          <a:bodyPr spcFirstLastPara="1" wrap="square" lIns="0" tIns="0" rIns="0" bIns="0" anchor="t" anchorCtr="0">
            <a:noAutofit/>
          </a:bodyPr>
          <a:lstStyle/>
          <a:p>
            <a:pPr marL="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($hashedPassword == $row['password'])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$_SESSION['id'] = $row['id'];</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($_POST['stayLoggedIn'] == '1')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setcookie("id", $row['id'], time() + 60*60*24*365);</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header("Location: loggedinpage.php");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"That AADHAR/password combination Wrong.";</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$error = "That AADHAR/password combination could not be found.";</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================================HTML================================</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&lt;div class="col-sm-4"&gt;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&lt;center&gt;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&lt;b&gt;SIGNUP/LOGIN&lt;/b&gt;&lt;br&gt;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&lt;div id="error"&gt;&lt;?php if ($error!="")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echo '&lt;div class="alert alert-danger alert-dismissible fade show" role="alert"&gt;'.$error.'&lt;/div&gt;';} ?&gt;&lt;/div&gt;&lt;br&gt;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&lt;!--=========================login=========================--&gt;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&lt;form method="post" id="logInForm"&gt;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&lt;input type="text" name="AADHAR" placeholder="AADHAR Number" class="form-control" pattern="[0-9]{2}"required&gt;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&lt;small id="emailHelp" class="form-text text-muted"&gt;16 digit AADHAR number&lt;/small&gt;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&lt;input type="password" name="password" placeholder="Password" class="form-control" required&gt;&lt;/fieldset&gt;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&lt;div class="form-group form-check"&gt;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&lt;label&gt;&lt;input type="checkbox" name="stayLoggedIn" value=1&gt; Stay loggedin&lt;/label&gt;&lt;/div&gt;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type="hidden" name="signUp" value="0"&gt;</a:t>
            </a:r>
            <a:endParaRPr sz="1200">
              <a:solidFill>
                <a:schemeClr val="dk1"/>
              </a:solidFill>
              <a:latin typeface="Times New Roman"/>
              <a:ea typeface="Times New Roman"/>
              <a:cs typeface="Times New Roman"/>
              <a:sym typeface="Times New Roman"/>
            </a:endParaRPr>
          </a:p>
        </p:txBody>
      </p:sp>
      <p:sp>
        <p:nvSpPr>
          <p:cNvPr id="408" name="Google Shape;408;p22"/>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409" name="Google Shape;409;p2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2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2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2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22"/>
          <p:cNvSpPr/>
          <p:nvPr/>
        </p:nvSpPr>
        <p:spPr>
          <a:xfrm>
            <a:off x="896422" y="653580"/>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22"/>
          <p:cNvSpPr/>
          <p:nvPr/>
        </p:nvSpPr>
        <p:spPr>
          <a:xfrm>
            <a:off x="896422" y="620814"/>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2"/>
          <p:cNvSpPr/>
          <p:nvPr/>
        </p:nvSpPr>
        <p:spPr>
          <a:xfrm>
            <a:off x="896422" y="9259297"/>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22"/>
          <p:cNvSpPr/>
          <p:nvPr/>
        </p:nvSpPr>
        <p:spPr>
          <a:xfrm>
            <a:off x="896422" y="9292063"/>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422" name="Google Shape;422;p23"/>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423" name="Google Shape;423;p23"/>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424" name="Google Shape;424;p23"/>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16</a:t>
            </a:r>
            <a:endParaRPr sz="1000">
              <a:solidFill>
                <a:schemeClr val="dk1"/>
              </a:solidFill>
              <a:latin typeface="Times New Roman"/>
              <a:ea typeface="Times New Roman"/>
              <a:cs typeface="Times New Roman"/>
              <a:sym typeface="Times New Roman"/>
            </a:endParaRPr>
          </a:p>
        </p:txBody>
      </p:sp>
      <p:sp>
        <p:nvSpPr>
          <p:cNvPr id="425" name="Google Shape;425;p23"/>
          <p:cNvSpPr txBox="1"/>
          <p:nvPr/>
        </p:nvSpPr>
        <p:spPr>
          <a:xfrm>
            <a:off x="896421" y="677138"/>
            <a:ext cx="5994000" cy="60720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&lt;input type="submit" class="btn btn-success" name="submit" value="Log In!"&gt;&lt;/fieldset&gt;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&lt;p&gt;&lt;a class="toggleForms"&gt;&lt;span style="font-weight:normal;"&gt;New User ? &lt;/span&gt;Sign up&lt;/a&gt;&lt;/p&gt;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&lt;/form&gt;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&lt;!--=========================signup=========================--&gt;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&lt;form method="post" id = "signUpForm"&gt;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name="name" placeholder="Your Name" class="form-control" required&gt;&lt;/fieldset&gt;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name="AADHAR" placeholder="Your AADHAR" class="form-control" required&gt;&lt;/fieldset&gt;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type="password" name="password" placeholder="Password" class="form-control" required&gt;&lt;/fieldset&gt;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 form-check"&gt;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&lt;label&gt;&lt;input type="checkbox" name="stayLoggedIn" value=1&gt; Stay logged in&lt;/label&gt;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&lt;fieldset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type="hidden" name="signUp" value="1"&gt;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type="submit" class="btn btn-success" name="submit" value="Sign Up!"&gt;&lt;/fieldset&gt;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&lt;p&gt;&lt;a class="toggleForms"&gt;&lt;span style="font-weight:normal;"&gt;Already have an account ? &lt;/span&gt;Login&lt;/a&gt;&lt;/p&gt;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&lt;/form&gt;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&lt;/center&gt;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p:txBody>
      </p:sp>
      <p:sp>
        <p:nvSpPr>
          <p:cNvPr id="426" name="Google Shape;426;p23"/>
          <p:cNvSpPr txBox="1"/>
          <p:nvPr/>
        </p:nvSpPr>
        <p:spPr>
          <a:xfrm>
            <a:off x="896420" y="6737824"/>
            <a:ext cx="6875978" cy="22865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5.4.3 Home / Browse Page</a:t>
            </a:r>
            <a:endParaRPr sz="1200">
              <a:solidFill>
                <a:schemeClr val="dk1"/>
              </a:solidFill>
              <a:latin typeface="Times New Roman"/>
              <a:ea typeface="Times New Roman"/>
              <a:cs typeface="Times New Roman"/>
              <a:sym typeface="Times New Roman"/>
            </a:endParaRPr>
          </a:p>
        </p:txBody>
      </p:sp>
      <p:sp>
        <p:nvSpPr>
          <p:cNvPr id="427" name="Google Shape;427;p23"/>
          <p:cNvSpPr txBox="1"/>
          <p:nvPr/>
        </p:nvSpPr>
        <p:spPr>
          <a:xfrm>
            <a:off x="896425" y="7086350"/>
            <a:ext cx="5994000" cy="20505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&lt;body&gt;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&lt;nav class="navbar navbar-expand-lg fixed-nav-bar navbar-dark bg-dark" id="navbar"&gt;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&lt;a class="navbar-brand" id="topleft" href="#"&gt;&lt;span style="font-weight:bold"&gt;PoliceDB&lt;/span&gt;&lt;/a&gt;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&lt;button class="navbar-toggler" type="button" data-toggle="collapse" data-target="#navbarSupportedContent" aria-controls="navbarSupportedContent" aria-expanded="false" aria-label="Toggle navigation"&gt;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&lt;span class="navbar-toggler-icon"&gt;&lt;/span&gt;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&lt;/button&gt;</a:t>
            </a:r>
            <a:endParaRPr sz="1200">
              <a:solidFill>
                <a:schemeClr val="dk1"/>
              </a:solidFill>
              <a:latin typeface="Times New Roman"/>
              <a:ea typeface="Times New Roman"/>
              <a:cs typeface="Times New Roman"/>
              <a:sym typeface="Times New Roman"/>
            </a:endParaRPr>
          </a:p>
        </p:txBody>
      </p:sp>
      <p:sp>
        <p:nvSpPr>
          <p:cNvPr id="428" name="Google Shape;428;p23"/>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429" name="Google Shape;429;p23"/>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23"/>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3"/>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3"/>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23"/>
          <p:cNvSpPr/>
          <p:nvPr/>
        </p:nvSpPr>
        <p:spPr>
          <a:xfrm>
            <a:off x="895487" y="653907"/>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23"/>
          <p:cNvSpPr/>
          <p:nvPr/>
        </p:nvSpPr>
        <p:spPr>
          <a:xfrm>
            <a:off x="895487" y="6211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3"/>
          <p:cNvSpPr/>
          <p:nvPr/>
        </p:nvSpPr>
        <p:spPr>
          <a:xfrm>
            <a:off x="895487" y="9259624"/>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23"/>
          <p:cNvSpPr/>
          <p:nvPr/>
        </p:nvSpPr>
        <p:spPr>
          <a:xfrm>
            <a:off x="895487" y="9292390"/>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4"/>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442" name="Google Shape;442;p24"/>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443" name="Google Shape;443;p24"/>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444" name="Google Shape;444;p24"/>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17</a:t>
            </a:r>
            <a:endParaRPr sz="1000">
              <a:solidFill>
                <a:schemeClr val="dk1"/>
              </a:solidFill>
              <a:latin typeface="Times New Roman"/>
              <a:ea typeface="Times New Roman"/>
              <a:cs typeface="Times New Roman"/>
              <a:sym typeface="Times New Roman"/>
            </a:endParaRPr>
          </a:p>
        </p:txBody>
      </p:sp>
      <p:sp>
        <p:nvSpPr>
          <p:cNvPr id="445" name="Google Shape;445;p24"/>
          <p:cNvSpPr txBox="1"/>
          <p:nvPr/>
        </p:nvSpPr>
        <p:spPr>
          <a:xfrm>
            <a:off x="896421" y="687324"/>
            <a:ext cx="5994021" cy="5789676"/>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12700" marR="0" lvl="0" indent="0" algn="l" rtl="0">
              <a:lnSpc>
                <a:spcPct val="91785"/>
              </a:lnSpc>
              <a:spcBef>
                <a:spcPts val="64"/>
              </a:spcBef>
              <a:spcAft>
                <a:spcPts val="0"/>
              </a:spcAft>
              <a:buNone/>
            </a:pPr>
            <a:endParaRPr sz="1400">
              <a:solidFill>
                <a:schemeClr val="dk1"/>
              </a:solidFill>
              <a:latin typeface="Times New Roman"/>
              <a:ea typeface="Times New Roman"/>
              <a:cs typeface="Times New Roman"/>
              <a:sym typeface="Times New Roman"/>
            </a:endParaRPr>
          </a:p>
        </p:txBody>
      </p:sp>
      <p:sp>
        <p:nvSpPr>
          <p:cNvPr id="446" name="Google Shape;446;p24"/>
          <p:cNvSpPr txBox="1"/>
          <p:nvPr/>
        </p:nvSpPr>
        <p:spPr>
          <a:xfrm>
            <a:off x="896425" y="841744"/>
            <a:ext cx="5994000" cy="82338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class="navbar-nav navbar-collapse mr-auto" id="wel"&gt; welcome,&lt;?php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$result = mysqli_query($link,"SELECT Name FROM users where id=$iid");</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while($row = mysqli_fetch_array($result, MYSQLI_ASSOC))</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{echo " ".$row["Name"];}?&gt; &lt;a href="profile.php"&gt;&amp;nbsp;edit&lt;/a&gt;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class="collapse navbar-collapse" id="navbarSupportedContent"&gt;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&lt;ul class="navbar-nav mr-auto"&gt;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 class="nav-item active"&gt;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&lt;a class="nav-link" href="index.php"&gt;Home &lt;span class="sr-only"&gt;(current)&lt;/span&gt;&lt;/a&gt;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 class="nav-item"&gt;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&lt;a class="nav-link" href="contact.php"&gt;Contact Us&lt;/a&gt;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 class="nav-item"&gt;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&lt;a class="nav-link" href="about.php"&gt;About&lt;/a&gt;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&lt;li class="nav-item"&gt;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&lt;a class="nav-link" href='logout.php'&gt;Log out&lt;/a&gt;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&lt;/li&gt; &lt;/ul&gt;&lt;/div&gt; &lt;/nav&gt;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id="content" class="container-fluid"&gt;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id="myInput" onkeyup="myFunction()" placeholder="Search for id.."&gt;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type="button" class="btn btn-primary" id="Fir" value="ADD FIR" style="margin:10px"&gt;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type="button" class="btn btn-primary admin" id="Police" value="ADD POLICE" style="margin:10px"&gt;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type="button" class="btn btn-primary" id="shFir" value="SHOW FIR" style="margin:10px"&gt;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type="button" class="btn btn-primary admin" id="shPolice" value="SHOW POLICE" style="margin:10px"&gt;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id="firtable"&gt;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a:p>
        </p:txBody>
      </p:sp>
      <p:sp>
        <p:nvSpPr>
          <p:cNvPr id="447" name="Google Shape;447;p24"/>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448" name="Google Shape;448;p24"/>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24"/>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24"/>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24"/>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24"/>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24"/>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24"/>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24"/>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461" name="Google Shape;461;p25"/>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462" name="Google Shape;462;p25"/>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463" name="Google Shape;463;p25"/>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18</a:t>
            </a:r>
            <a:endParaRPr sz="1000">
              <a:solidFill>
                <a:schemeClr val="dk1"/>
              </a:solidFill>
              <a:latin typeface="Times New Roman"/>
              <a:ea typeface="Times New Roman"/>
              <a:cs typeface="Times New Roman"/>
              <a:sym typeface="Times New Roman"/>
            </a:endParaRPr>
          </a:p>
        </p:txBody>
      </p:sp>
      <p:sp>
        <p:nvSpPr>
          <p:cNvPr id="464" name="Google Shape;464;p25"/>
          <p:cNvSpPr txBox="1"/>
          <p:nvPr/>
        </p:nvSpPr>
        <p:spPr>
          <a:xfrm>
            <a:off x="896421" y="841718"/>
            <a:ext cx="5994021" cy="8149882"/>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&lt;table class="table table-striped" id="myTable"&gt;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&lt;thead&gt;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&lt;th&gt;FIR_id&lt;/th&gt;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&lt;th&gt;FIR_Type&lt;/th&gt;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&lt;th&gt;Reporter&lt;/th&gt;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&lt;th&gt;Station_id&lt;/th&gt;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&lt;th&gt;Status&lt;/th&gt;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&lt;th&gt;Details&lt;/th&gt;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&lt;/thead&gt;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if($priv&lt;1){</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$result = mysqli_query($link,"SELECT * FROM fir where Reporter = $ad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else{</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$result = mysqli_query($link,"SELECT * FROM fir");</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while($row = mysqli_fetch_array($result, MYSQLI_ASSOC))</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echo "&lt;tr&gt;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&lt;td&gt;".$row["FIR_ID"]."&lt;/td&gt;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&lt;td&gt;".$row["FIR_TYPE"]."&lt;/td&gt;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&lt;td&gt;".$row["reporter"]."&lt;/td&gt;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&lt;td&gt;".$row["station_id"]."&lt;/td&gt;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&lt;td&gt;".$row["status"]."&lt;/td&gt;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&lt;td&gt;&lt;a href='firdetails.php/?firid=".$row["FIR_ID"]."'&gt;Details&lt;/a&gt;&lt;/td&gt;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&lt;/table&gt;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p:txBody>
      </p:sp>
      <p:sp>
        <p:nvSpPr>
          <p:cNvPr id="465" name="Google Shape;465;p25"/>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466" name="Google Shape;466;p2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2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2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2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2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2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2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26"/>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482" name="Google Shape;482;p26"/>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483" name="Google Shape;483;p26"/>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484" name="Google Shape;484;p26"/>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19</a:t>
            </a:r>
            <a:endParaRPr sz="1000">
              <a:solidFill>
                <a:schemeClr val="dk1"/>
              </a:solidFill>
              <a:latin typeface="Times New Roman"/>
              <a:ea typeface="Times New Roman"/>
              <a:cs typeface="Times New Roman"/>
              <a:sym typeface="Times New Roman"/>
            </a:endParaRPr>
          </a:p>
        </p:txBody>
      </p:sp>
      <p:sp>
        <p:nvSpPr>
          <p:cNvPr id="485" name="Google Shape;485;p26"/>
          <p:cNvSpPr txBox="1"/>
          <p:nvPr/>
        </p:nvSpPr>
        <p:spPr>
          <a:xfrm>
            <a:off x="896421" y="647556"/>
            <a:ext cx="5994021" cy="5829444"/>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12700" marR="0" lvl="0" indent="0" algn="l" rtl="0">
              <a:lnSpc>
                <a:spcPct val="91785"/>
              </a:lnSpc>
              <a:spcBef>
                <a:spcPts val="64"/>
              </a:spcBef>
              <a:spcAft>
                <a:spcPts val="0"/>
              </a:spcAft>
              <a:buNone/>
            </a:pPr>
            <a:endParaRPr sz="1400">
              <a:solidFill>
                <a:schemeClr val="dk1"/>
              </a:solidFill>
              <a:latin typeface="Times New Roman"/>
              <a:ea typeface="Times New Roman"/>
              <a:cs typeface="Times New Roman"/>
              <a:sym typeface="Times New Roman"/>
            </a:endParaRPr>
          </a:p>
        </p:txBody>
      </p:sp>
      <p:sp>
        <p:nvSpPr>
          <p:cNvPr id="486" name="Google Shape;486;p26"/>
          <p:cNvSpPr txBox="1"/>
          <p:nvPr/>
        </p:nvSpPr>
        <p:spPr>
          <a:xfrm>
            <a:off x="881959" y="1219200"/>
            <a:ext cx="6008484" cy="7772399"/>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&lt;div id="content" class="container-fluid"&gt;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&lt;input type="text" id="myInput" onkeyup="myFunction()" placeholder="Search for id.."&gt;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&lt;script&gt;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function myFunction()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var input, filter, table, tr, td, i, txtValue;</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input = document.getElementById("myInput");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filter = input.value.toUpperCase();</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table = document.getElementById("myTable");</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tr = table.getElementsByTagName("tr");</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for (i = 0; i &lt; tr.length; i++)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td = tr[i].getElementsByTagName("td")[0];</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(td)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txtValue = td.textContent || td.innerText;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if (txtValue.toUpperCase().indexOf(filter) &gt; -1)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tr[i].style.display =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 else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tr[i].style.display = "none";</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&lt;/script&gt;</a:t>
            </a:r>
            <a:endParaRPr sz="1200">
              <a:solidFill>
                <a:schemeClr val="dk1"/>
              </a:solidFill>
              <a:latin typeface="Times New Roman"/>
              <a:ea typeface="Times New Roman"/>
              <a:cs typeface="Times New Roman"/>
              <a:sym typeface="Times New Roman"/>
            </a:endParaRPr>
          </a:p>
        </p:txBody>
      </p:sp>
      <p:sp>
        <p:nvSpPr>
          <p:cNvPr id="487" name="Google Shape;487;p26"/>
          <p:cNvSpPr txBox="1"/>
          <p:nvPr/>
        </p:nvSpPr>
        <p:spPr>
          <a:xfrm>
            <a:off x="896422" y="803433"/>
            <a:ext cx="6876000" cy="2286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5.4.5 Search Page</a:t>
            </a:r>
            <a:endParaRPr sz="1200">
              <a:solidFill>
                <a:schemeClr val="dk1"/>
              </a:solidFill>
              <a:latin typeface="Times New Roman"/>
              <a:ea typeface="Times New Roman"/>
              <a:cs typeface="Times New Roman"/>
              <a:sym typeface="Times New Roman"/>
            </a:endParaRPr>
          </a:p>
        </p:txBody>
      </p:sp>
      <p:sp>
        <p:nvSpPr>
          <p:cNvPr id="488" name="Google Shape;488;p26"/>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489" name="Google Shape;489;p2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2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2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2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2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2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2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7"/>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506" name="Google Shape;506;p27"/>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507" name="Google Shape;507;p27"/>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508" name="Google Shape;508;p27"/>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20</a:t>
            </a:r>
            <a:endParaRPr sz="1000">
              <a:solidFill>
                <a:schemeClr val="dk1"/>
              </a:solidFill>
              <a:latin typeface="Times New Roman"/>
              <a:ea typeface="Times New Roman"/>
              <a:cs typeface="Times New Roman"/>
              <a:sym typeface="Times New Roman"/>
            </a:endParaRPr>
          </a:p>
        </p:txBody>
      </p:sp>
      <p:sp>
        <p:nvSpPr>
          <p:cNvPr id="509" name="Google Shape;509;p27"/>
          <p:cNvSpPr txBox="1"/>
          <p:nvPr/>
        </p:nvSpPr>
        <p:spPr>
          <a:xfrm>
            <a:off x="896421" y="647556"/>
            <a:ext cx="5994021" cy="5829444"/>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12700" marR="0" lvl="0" indent="0" algn="l" rtl="0">
              <a:lnSpc>
                <a:spcPct val="91785"/>
              </a:lnSpc>
              <a:spcBef>
                <a:spcPts val="64"/>
              </a:spcBef>
              <a:spcAft>
                <a:spcPts val="0"/>
              </a:spcAft>
              <a:buNone/>
            </a:pPr>
            <a:endParaRPr sz="1400">
              <a:solidFill>
                <a:schemeClr val="dk1"/>
              </a:solidFill>
              <a:latin typeface="Times New Roman"/>
              <a:ea typeface="Times New Roman"/>
              <a:cs typeface="Times New Roman"/>
              <a:sym typeface="Times New Roman"/>
            </a:endParaRPr>
          </a:p>
        </p:txBody>
      </p:sp>
      <p:sp>
        <p:nvSpPr>
          <p:cNvPr id="510" name="Google Shape;510;p27"/>
          <p:cNvSpPr txBox="1"/>
          <p:nvPr/>
        </p:nvSpPr>
        <p:spPr>
          <a:xfrm>
            <a:off x="896425" y="1318675"/>
            <a:ext cx="5994000" cy="78252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&lt;form method="post" action="profile.php"&gt;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&lt;label&gt;AADHAR:&lt;/label&gt;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&lt;input type="text" class="form-control" value="&lt;?php echo $ad; ?&gt;" name="fir" readonly&gt;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&lt;label&gt;Name:&lt;/label&gt;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&lt;input type="text" class="form-control" value="&lt;?php echo $na; ?&gt;" name="name"&gt;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&lt;label&gt;E-mail:&lt;/label&gt;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&lt;input type="email" class="form-control" value="&lt;?php echo $em; ?&gt;" name="email"&gt;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&lt;label&gt;Phone Number:&lt;/label&gt;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&lt;input type="tel" class="form-control" value="&lt;?php echo $ph; ?&gt;" name="phone" pattern="[0-9]{3}-[0-9]{3}-[0-9]{4}"&gt;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&lt;small&gt;Format: 123-456-7890&lt;/small&gt;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&lt;label&gt;Address:&lt;/label&gt;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&lt;textarea type="text" class="form-control" name="addr" value="&lt;?php echo $add; ?&gt;" rows="3"&gt;&lt;/textarea&gt;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class="form-check"&gt;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&lt;label&gt;Gender:&lt;/label&gt;&lt;br&gt;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latin typeface="Times New Roman"/>
                <a:ea typeface="Times New Roman"/>
                <a:cs typeface="Times New Roman"/>
                <a:sym typeface="Times New Roman"/>
              </a:rPr>
              <a:t>                        &lt;label class="radio-inline"&gt;&lt;input type="radio" name="gender" value="Male"&gt; Male &lt;/label&gt;</a:t>
            </a:r>
            <a:endParaRPr sz="1200">
              <a:latin typeface="Times New Roman"/>
              <a:ea typeface="Times New Roman"/>
              <a:cs typeface="Times New Roman"/>
              <a:sym typeface="Times New Roman"/>
            </a:endParaRPr>
          </a:p>
        </p:txBody>
      </p:sp>
      <p:sp>
        <p:nvSpPr>
          <p:cNvPr id="511" name="Google Shape;511;p27"/>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512" name="Google Shape;512;p2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2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2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2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2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2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2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27"/>
          <p:cNvSpPr txBox="1"/>
          <p:nvPr/>
        </p:nvSpPr>
        <p:spPr>
          <a:xfrm>
            <a:off x="895471" y="973678"/>
            <a:ext cx="6876000" cy="2286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5.4.6 Profile Page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2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2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2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28"/>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530" name="Google Shape;530;p28"/>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531" name="Google Shape;531;p28"/>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532" name="Google Shape;532;p28"/>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21</a:t>
            </a:r>
            <a:endParaRPr sz="1000">
              <a:solidFill>
                <a:schemeClr val="dk1"/>
              </a:solidFill>
              <a:latin typeface="Times New Roman"/>
              <a:ea typeface="Times New Roman"/>
              <a:cs typeface="Times New Roman"/>
              <a:sym typeface="Times New Roman"/>
            </a:endParaRPr>
          </a:p>
        </p:txBody>
      </p:sp>
      <p:sp>
        <p:nvSpPr>
          <p:cNvPr id="533" name="Google Shape;533;p28"/>
          <p:cNvSpPr txBox="1"/>
          <p:nvPr/>
        </p:nvSpPr>
        <p:spPr>
          <a:xfrm>
            <a:off x="896425" y="647553"/>
            <a:ext cx="5994000" cy="3006600"/>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12700" marR="0" lvl="0" indent="0" algn="l" rtl="0">
              <a:lnSpc>
                <a:spcPct val="91785"/>
              </a:lnSpc>
              <a:spcBef>
                <a:spcPts val="64"/>
              </a:spcBef>
              <a:spcAft>
                <a:spcPts val="0"/>
              </a:spcAft>
              <a:buNone/>
            </a:pPr>
            <a:endParaRPr sz="1400">
              <a:solidFill>
                <a:schemeClr val="dk1"/>
              </a:solidFill>
              <a:latin typeface="Times New Roman"/>
              <a:ea typeface="Times New Roman"/>
              <a:cs typeface="Times New Roman"/>
              <a:sym typeface="Times New Roman"/>
            </a:endParaRPr>
          </a:p>
        </p:txBody>
      </p:sp>
      <p:sp>
        <p:nvSpPr>
          <p:cNvPr id="534" name="Google Shape;534;p28"/>
          <p:cNvSpPr txBox="1"/>
          <p:nvPr/>
        </p:nvSpPr>
        <p:spPr>
          <a:xfrm>
            <a:off x="896425" y="838200"/>
            <a:ext cx="5994000" cy="26391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class="radio-inline"&gt;&lt;input type="radio"  name="gender" value="Female"&gt; Female &lt;/label&gt;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class="radio-inline"&gt;&lt;input type="radio" name="gender" value="other"&gt; Other&lt;/label&gt;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&lt;/div&gt;&lt;br&gt;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&lt;button type="submit" name="profile" class="btn btn-success"&gt;Submit&lt;/button&gt; &lt;button class="btn btn-info"&gt;&lt;a style="color:white" href="loggedinpage.php"&gt;BACK&lt;/a&gt;&lt;/button&gt;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&lt;/form&gt;</a:t>
            </a:r>
            <a:endParaRPr sz="1200">
              <a:solidFill>
                <a:schemeClr val="dk1"/>
              </a:solidFill>
              <a:latin typeface="Times New Roman"/>
              <a:ea typeface="Times New Roman"/>
              <a:cs typeface="Times New Roman"/>
              <a:sym typeface="Times New Roman"/>
            </a:endParaRPr>
          </a:p>
        </p:txBody>
      </p:sp>
      <p:sp>
        <p:nvSpPr>
          <p:cNvPr id="535" name="Google Shape;535;p28"/>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536" name="Google Shape;536;p2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2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2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2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2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2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2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2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28"/>
          <p:cNvSpPr txBox="1"/>
          <p:nvPr/>
        </p:nvSpPr>
        <p:spPr>
          <a:xfrm>
            <a:off x="827275" y="3492238"/>
            <a:ext cx="5994000" cy="49290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&lt;form method="post" action="firentry.php"&gt;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for="exampleInputEmail1"&gt;FIR_TYPE&lt;/label&gt;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placeholder="fir-type" name="fir" required&gt;&lt;/div&gt;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for="exampleInputPassword1"&gt;Station_id&lt;/label&gt;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class="form-control"placeholder="station-id" name="station" required&gt;&lt;/div&gt;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for="exampleInputPassword1"&gt;Location:&lt;/label&gt;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placeholder="location" name="location" required&gt; &lt;/div&gt;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for="exampleInputPassword1"&gt;date-time:&lt;/label&gt;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type="datetime-local" class="form-control" placeholder="" name="firtime" required&gt;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545" name="Google Shape;545;p28"/>
          <p:cNvSpPr txBox="1"/>
          <p:nvPr/>
        </p:nvSpPr>
        <p:spPr>
          <a:xfrm>
            <a:off x="827277" y="3104055"/>
            <a:ext cx="6876000" cy="2286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5.4.7 FIR Page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5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5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5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5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55"/>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090" name="Google Shape;1090;p55"/>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091" name="Google Shape;1091;p55"/>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092" name="Google Shape;1092;p55"/>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22</a:t>
            </a:r>
            <a:endParaRPr sz="1000">
              <a:solidFill>
                <a:schemeClr val="dk1"/>
              </a:solidFill>
              <a:latin typeface="Times New Roman"/>
              <a:ea typeface="Times New Roman"/>
              <a:cs typeface="Times New Roman"/>
              <a:sym typeface="Times New Roman"/>
            </a:endParaRPr>
          </a:p>
        </p:txBody>
      </p:sp>
      <p:sp>
        <p:nvSpPr>
          <p:cNvPr id="1093" name="Google Shape;1093;p55"/>
          <p:cNvSpPr txBox="1"/>
          <p:nvPr/>
        </p:nvSpPr>
        <p:spPr>
          <a:xfrm>
            <a:off x="896425" y="838201"/>
            <a:ext cx="5994000" cy="66468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for="Password1"&gt;detail&lt;/label&gt;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&lt;textarea class="form-control" placeholder="Detail" name="details" rows="3" required&gt;&lt;/textarea&gt;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&lt;button type="submit" name="fentry" class="btn btn-success"&gt;Submit&lt;/button&gt;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&lt;/form&gt;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&lt;?php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$datet=date("Y-m-d H:i:s", strtotime($_POST["firtime"]));</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echo $datet;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if(array_key_exists("fentry", $_POST)){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$query1 = "INSERT INTO `fir` (`FIR_TYPE`, `reporter`, `station_id`,`filed_at`) VALUES ('".$_POST["fir"]."', ".$ad.", ".$_POST["station"].",'".$datet."')";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if(!mysqli_query($link, $query1)){</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echo "entry problem";</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else{</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$query2 = "INSERT INTO `fir_detail` (`fir_id`, `detail`, `location`) VALUES ('".mysqli_insert_id($link)."', '".$_POST["details"]."', '".$_POST["location"]."')";</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if(!mysqli_query($link, $query2)){</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echo "entry problem in details";}else{</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header("Location: loggedinpage.php");}</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
        <p:nvSpPr>
          <p:cNvPr id="1094" name="Google Shape;1094;p55"/>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1095" name="Google Shape;1095;p55"/>
          <p:cNvSpPr/>
          <p:nvPr/>
        </p:nvSpPr>
        <p:spPr>
          <a:xfrm>
            <a:off x="90901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6" name="Google Shape;1096;p55"/>
          <p:cNvSpPr/>
          <p:nvPr/>
        </p:nvSpPr>
        <p:spPr>
          <a:xfrm>
            <a:off x="90901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55"/>
          <p:cNvSpPr/>
          <p:nvPr/>
        </p:nvSpPr>
        <p:spPr>
          <a:xfrm>
            <a:off x="90901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55"/>
          <p:cNvSpPr/>
          <p:nvPr/>
        </p:nvSpPr>
        <p:spPr>
          <a:xfrm>
            <a:off x="90901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099" name="Google Shape;1099;p55"/>
          <p:cNvSpPr/>
          <p:nvPr/>
        </p:nvSpPr>
        <p:spPr>
          <a:xfrm>
            <a:off x="90901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0" name="Google Shape;1100;p55"/>
          <p:cNvSpPr/>
          <p:nvPr/>
        </p:nvSpPr>
        <p:spPr>
          <a:xfrm>
            <a:off x="90901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55"/>
          <p:cNvSpPr/>
          <p:nvPr/>
        </p:nvSpPr>
        <p:spPr>
          <a:xfrm>
            <a:off x="90901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55"/>
          <p:cNvSpPr/>
          <p:nvPr/>
        </p:nvSpPr>
        <p:spPr>
          <a:xfrm>
            <a:off x="90901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55"/>
          <p:cNvSpPr/>
          <p:nvPr/>
        </p:nvSpPr>
        <p:spPr>
          <a:xfrm>
            <a:off x="90901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4" name="Google Shape;1104;p55"/>
          <p:cNvSpPr/>
          <p:nvPr/>
        </p:nvSpPr>
        <p:spPr>
          <a:xfrm>
            <a:off x="90901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5" name="Google Shape;1105;p55"/>
          <p:cNvSpPr/>
          <p:nvPr/>
        </p:nvSpPr>
        <p:spPr>
          <a:xfrm>
            <a:off x="90901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06" name="Google Shape;1106;p55"/>
          <p:cNvSpPr/>
          <p:nvPr/>
        </p:nvSpPr>
        <p:spPr>
          <a:xfrm>
            <a:off x="90901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07" name="Google Shape;1107;p55"/>
          <p:cNvSpPr/>
          <p:nvPr/>
        </p:nvSpPr>
        <p:spPr>
          <a:xfrm>
            <a:off x="90901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55"/>
          <p:cNvSpPr/>
          <p:nvPr/>
        </p:nvSpPr>
        <p:spPr>
          <a:xfrm>
            <a:off x="90901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9" name="Google Shape;1109;p55"/>
          <p:cNvSpPr/>
          <p:nvPr/>
        </p:nvSpPr>
        <p:spPr>
          <a:xfrm>
            <a:off x="90901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10" name="Google Shape;1110;p55"/>
          <p:cNvSpPr/>
          <p:nvPr/>
        </p:nvSpPr>
        <p:spPr>
          <a:xfrm>
            <a:off x="90901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5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6" name="Google Shape;1116;p5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7" name="Google Shape;1117;p5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8" name="Google Shape;1118;p5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9" name="Google Shape;1119;p56"/>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120" name="Google Shape;1120;p56"/>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121" name="Google Shape;1121;p56"/>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122" name="Google Shape;1122;p56"/>
          <p:cNvSpPr txBox="1"/>
          <p:nvPr/>
        </p:nvSpPr>
        <p:spPr>
          <a:xfrm>
            <a:off x="896421" y="647556"/>
            <a:ext cx="5994021" cy="5829444"/>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12700" marR="0" lvl="0" indent="0" algn="l" rtl="0">
              <a:lnSpc>
                <a:spcPct val="91785"/>
              </a:lnSpc>
              <a:spcBef>
                <a:spcPts val="64"/>
              </a:spcBef>
              <a:spcAft>
                <a:spcPts val="0"/>
              </a:spcAft>
              <a:buNone/>
            </a:pPr>
            <a:endParaRPr sz="1400">
              <a:solidFill>
                <a:schemeClr val="dk1"/>
              </a:solidFill>
              <a:latin typeface="Times New Roman"/>
              <a:ea typeface="Times New Roman"/>
              <a:cs typeface="Times New Roman"/>
              <a:sym typeface="Times New Roman"/>
            </a:endParaRPr>
          </a:p>
        </p:txBody>
      </p:sp>
      <p:sp>
        <p:nvSpPr>
          <p:cNvPr id="1123" name="Google Shape;1123;p56"/>
          <p:cNvSpPr txBox="1"/>
          <p:nvPr/>
        </p:nvSpPr>
        <p:spPr>
          <a:xfrm>
            <a:off x="817477" y="1397688"/>
            <a:ext cx="5994000" cy="70866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&lt;?php</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if(array_key_exists("pentry", $_POST)){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$querycheck = "SELECT name FROM `policemen` WHERE AADHAR = ".$_POST['aadhar'];</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$result = mysqli_query($link, $querycheck);</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if (mysqli_num_rows($result) &gt; 0)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echo "&lt;center id='content'&gt;Already a Police&lt;br&gt;&lt;a href='loggedinpage.php'&gt;&lt;-back&lt;/a&gt;&lt;/center&gt;";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else{</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$query1 = "INSERT INTO `policemen` (`AADHAR`, `batch_id`, `station_id`, `name`) VALUES (".$_POST["aadhar"].", ".$_POST["batch"].", ".$_POST["station"].", '".$_POST["name"]."')";</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$query2 = "UPDATE `users` SET `access`=1 WHERE `AADHAR` = ".$_POST["aadhar"];</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if(!mysqli_query($link, $query1) || !mysqli_query($link, $query2)){</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echo "&lt;center id='content'&gt;entry problem&lt;br&gt;&lt;a href='loggedinpage.php'&gt;&lt;-back&lt;/a&gt;&lt;/center&gt;";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else{</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header("Location: loggedinpage.php");</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}else{</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header("Location: loggedinpage.php");</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latin typeface="Times New Roman"/>
                <a:ea typeface="Times New Roman"/>
                <a:cs typeface="Times New Roman"/>
                <a:sym typeface="Times New Roman"/>
              </a:rPr>
              <a:t>?&gt;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&lt;form method="post" action="policeentry.php"&gt;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&lt;div class="form-group"&gt;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&lt;label for="exampleInputEmail1"&gt;aadhar&lt;/label&gt;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latin typeface="Times New Roman"/>
              <a:ea typeface="Times New Roman"/>
              <a:cs typeface="Times New Roman"/>
              <a:sym typeface="Times New Roman"/>
            </a:endParaRPr>
          </a:p>
        </p:txBody>
      </p:sp>
      <p:sp>
        <p:nvSpPr>
          <p:cNvPr id="1124" name="Google Shape;1124;p56"/>
          <p:cNvSpPr txBox="1"/>
          <p:nvPr/>
        </p:nvSpPr>
        <p:spPr>
          <a:xfrm>
            <a:off x="883827" y="1038830"/>
            <a:ext cx="6876000" cy="2286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5.4.7 Police Entry Page</a:t>
            </a:r>
            <a:endParaRPr sz="1200">
              <a:solidFill>
                <a:schemeClr val="dk1"/>
              </a:solidFill>
              <a:latin typeface="Times New Roman"/>
              <a:ea typeface="Times New Roman"/>
              <a:cs typeface="Times New Roman"/>
              <a:sym typeface="Times New Roman"/>
            </a:endParaRPr>
          </a:p>
        </p:txBody>
      </p:sp>
      <p:sp>
        <p:nvSpPr>
          <p:cNvPr id="1125" name="Google Shape;1125;p56"/>
          <p:cNvSpPr txBox="1"/>
          <p:nvPr/>
        </p:nvSpPr>
        <p:spPr>
          <a:xfrm>
            <a:off x="896421" y="8371360"/>
            <a:ext cx="5994020" cy="13716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None/>
            </a:pPr>
            <a:endParaRPr/>
          </a:p>
        </p:txBody>
      </p:sp>
      <p:sp>
        <p:nvSpPr>
          <p:cNvPr id="1126" name="Google Shape;1126;p56"/>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1127" name="Google Shape;1127;p5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8" name="Google Shape;1128;p5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9" name="Google Shape;1129;p5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30" name="Google Shape;1130;p5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31" name="Google Shape;1131;p56"/>
          <p:cNvSpPr txBox="1"/>
          <p:nvPr/>
        </p:nvSpPr>
        <p:spPr>
          <a:xfrm>
            <a:off x="6324600" y="9260275"/>
            <a:ext cx="718241"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Times New Roman"/>
                <a:ea typeface="Times New Roman"/>
                <a:cs typeface="Times New Roman"/>
                <a:sym typeface="Times New Roman"/>
              </a:rPr>
              <a:t>Page 23</a:t>
            </a:r>
            <a:endParaRPr sz="1800">
              <a:solidFill>
                <a:schemeClr val="dk1"/>
              </a:solidFill>
              <a:latin typeface="Times New Roman"/>
              <a:ea typeface="Times New Roman"/>
              <a:cs typeface="Times New Roman"/>
              <a:sym typeface="Times New Roman"/>
            </a:endParaRPr>
          </a:p>
        </p:txBody>
      </p:sp>
      <p:sp>
        <p:nvSpPr>
          <p:cNvPr id="1132" name="Google Shape;1132;p5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3" name="Google Shape;1133;p5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4" name="Google Shape;1134;p5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5" name="Google Shape;1135;p5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6" name="Google Shape;1136;p5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7" name="Google Shape;1137;p5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8" name="Google Shape;1138;p5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39" name="Google Shape;1139;p5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40" name="Google Shape;1140;p5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1" name="Google Shape;1141;p5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2" name="Google Shape;1142;p5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43" name="Google Shape;1143;p5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9" name="Google Shape;1149;p5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0" name="Google Shape;1150;p5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1" name="Google Shape;1151;p5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2" name="Google Shape;1152;p57"/>
          <p:cNvSpPr txBox="1"/>
          <p:nvPr/>
        </p:nvSpPr>
        <p:spPr>
          <a:xfrm>
            <a:off x="902010" y="463004"/>
            <a:ext cx="17553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153" name="Google Shape;1153;p57"/>
          <p:cNvSpPr txBox="1"/>
          <p:nvPr/>
        </p:nvSpPr>
        <p:spPr>
          <a:xfrm>
            <a:off x="3581529" y="9315622"/>
            <a:ext cx="4659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154" name="Google Shape;1154;p57"/>
          <p:cNvSpPr txBox="1"/>
          <p:nvPr/>
        </p:nvSpPr>
        <p:spPr>
          <a:xfrm>
            <a:off x="902010" y="9315622"/>
            <a:ext cx="11553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155" name="Google Shape;1155;p57"/>
          <p:cNvSpPr txBox="1"/>
          <p:nvPr/>
        </p:nvSpPr>
        <p:spPr>
          <a:xfrm>
            <a:off x="6400800" y="9315622"/>
            <a:ext cx="4896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24</a:t>
            </a:r>
            <a:endParaRPr sz="1000">
              <a:solidFill>
                <a:schemeClr val="dk1"/>
              </a:solidFill>
              <a:latin typeface="Times New Roman"/>
              <a:ea typeface="Times New Roman"/>
              <a:cs typeface="Times New Roman"/>
              <a:sym typeface="Times New Roman"/>
            </a:endParaRPr>
          </a:p>
        </p:txBody>
      </p:sp>
      <p:sp>
        <p:nvSpPr>
          <p:cNvPr id="1156" name="Google Shape;1156;p57"/>
          <p:cNvSpPr txBox="1"/>
          <p:nvPr/>
        </p:nvSpPr>
        <p:spPr>
          <a:xfrm>
            <a:off x="896425" y="687326"/>
            <a:ext cx="5994000" cy="5552400"/>
          </a:xfrm>
          <a:prstGeom prst="rect">
            <a:avLst/>
          </a:prstGeom>
          <a:noFill/>
          <a:ln>
            <a:noFill/>
          </a:ln>
        </p:spPr>
        <p:txBody>
          <a:bodyPr spcFirstLastPara="1" wrap="square" lIns="0" tIns="0" rIns="0" bIns="0" anchor="t" anchorCtr="0">
            <a:noAutofit/>
          </a:bodyPr>
          <a:lstStyle/>
          <a:p>
            <a:pPr marL="1270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placeholder="AADHAR" name="aadhar" required&gt;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for="Batch"&gt;batch ID&lt;/label&gt;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placeholder="Batch ID" name="batch" required&gt;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for="station_ID"&gt;station ID&lt;/label&gt;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placeholder="Station ID" name="station" required&gt;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 class="form-group"&gt;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&lt;label for="Name"&gt;Name&lt;/label&gt;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&lt;input type="text" class="form-control"  placeholder="NAME" name="name" required&gt;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&lt;/div&gt;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&lt;button type="submit" name="pentry" class="btn btn-success"&gt;Submit&lt;/button&gt;</a:t>
            </a:r>
            <a:endParaRPr sz="1200">
              <a:solidFill>
                <a:schemeClr val="dk1"/>
              </a:solidFill>
              <a:latin typeface="Times New Roman"/>
              <a:ea typeface="Times New Roman"/>
              <a:cs typeface="Times New Roman"/>
              <a:sym typeface="Times New Roman"/>
            </a:endParaRPr>
          </a:p>
          <a:p>
            <a:pPr marL="1270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&lt;/form&gt;</a:t>
            </a:r>
            <a:endParaRPr sz="1200">
              <a:latin typeface="Times New Roman"/>
              <a:ea typeface="Times New Roman"/>
              <a:cs typeface="Times New Roman"/>
              <a:sym typeface="Times New Roman"/>
            </a:endParaRPr>
          </a:p>
        </p:txBody>
      </p:sp>
      <p:sp>
        <p:nvSpPr>
          <p:cNvPr id="1157" name="Google Shape;1157;p57"/>
          <p:cNvSpPr txBox="1"/>
          <p:nvPr/>
        </p:nvSpPr>
        <p:spPr>
          <a:xfrm>
            <a:off x="5115203" y="469900"/>
            <a:ext cx="1755300" cy="151800"/>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1158" name="Google Shape;1158;p57"/>
          <p:cNvSpPr/>
          <p:nvPr/>
        </p:nvSpPr>
        <p:spPr>
          <a:xfrm>
            <a:off x="896422" y="655649"/>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9" name="Google Shape;1159;p57"/>
          <p:cNvSpPr/>
          <p:nvPr/>
        </p:nvSpPr>
        <p:spPr>
          <a:xfrm>
            <a:off x="896422" y="622883"/>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0" name="Google Shape;1160;p57"/>
          <p:cNvSpPr/>
          <p:nvPr/>
        </p:nvSpPr>
        <p:spPr>
          <a:xfrm>
            <a:off x="896422" y="9261366"/>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61" name="Google Shape;1161;p57"/>
          <p:cNvSpPr/>
          <p:nvPr/>
        </p:nvSpPr>
        <p:spPr>
          <a:xfrm>
            <a:off x="896422" y="929413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62" name="Google Shape;1162;p5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3" name="Google Shape;1163;p5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4" name="Google Shape;1164;p5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5" name="Google Shape;1165;p5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6" name="Google Shape;1166;p5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7" name="Google Shape;1167;p5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8" name="Google Shape;1168;p5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69" name="Google Shape;1169;p5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70" name="Google Shape;1170;p5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1" name="Google Shape;1171;p5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2" name="Google Shape;1172;p5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73" name="Google Shape;1173;p5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5"/>
          <p:cNvSpPr txBox="1"/>
          <p:nvPr/>
        </p:nvSpPr>
        <p:spPr>
          <a:xfrm>
            <a:off x="902000" y="835325"/>
            <a:ext cx="5981400" cy="8174100"/>
          </a:xfrm>
          <a:prstGeom prst="rect">
            <a:avLst/>
          </a:prstGeom>
          <a:noFill/>
          <a:ln>
            <a:noFill/>
          </a:ln>
        </p:spPr>
        <p:txBody>
          <a:bodyPr spcFirstLastPara="1" wrap="square" lIns="0" tIns="0" rIns="0" bIns="0" anchor="t" anchorCtr="0">
            <a:noAutofit/>
          </a:bodyPr>
          <a:lstStyle/>
          <a:p>
            <a:pPr marL="0" marR="3434" lvl="0" indent="0" algn="r" rtl="0">
              <a:lnSpc>
                <a:spcPct val="107083"/>
              </a:lnSpc>
              <a:spcBef>
                <a:spcPts val="0"/>
              </a:spcBef>
              <a:spcAft>
                <a:spcPts val="0"/>
              </a:spcAft>
              <a:buNone/>
            </a:pPr>
            <a:r>
              <a:rPr lang="en-US" sz="1600" b="1" dirty="0">
                <a:solidFill>
                  <a:schemeClr val="dk1"/>
                </a:solidFill>
                <a:latin typeface="Times New Roman"/>
                <a:ea typeface="Times New Roman"/>
                <a:cs typeface="Times New Roman"/>
                <a:sym typeface="Times New Roman"/>
              </a:rPr>
              <a:t>Chapter 4</a:t>
            </a:r>
            <a:r>
              <a:rPr lang="en-US" sz="1500" b="1" dirty="0">
                <a:solidFill>
                  <a:schemeClr val="dk1"/>
                </a:solidFill>
                <a:latin typeface="Times New Roman"/>
                <a:ea typeface="Times New Roman"/>
                <a:cs typeface="Times New Roman"/>
                <a:sym typeface="Times New Roman"/>
              </a:rPr>
              <a:t>………………………………………………………................….</a:t>
            </a:r>
            <a:r>
              <a:rPr lang="en-US" sz="1500" dirty="0">
                <a:solidFill>
                  <a:schemeClr val="dk1"/>
                </a:solidFill>
                <a:latin typeface="Times New Roman"/>
                <a:ea typeface="Times New Roman"/>
                <a:cs typeface="Times New Roman"/>
                <a:sym typeface="Times New Roman"/>
              </a:rPr>
              <a:t>8</a:t>
            </a:r>
          </a:p>
          <a:p>
            <a:pPr marL="0" marR="3434" lvl="0" indent="0" algn="r" rtl="0">
              <a:lnSpc>
                <a:spcPct val="107083"/>
              </a:lnSpc>
              <a:spcBef>
                <a:spcPts val="0"/>
              </a:spcBef>
              <a:spcAft>
                <a:spcPts val="0"/>
              </a:spcAft>
              <a:buNone/>
            </a:pPr>
            <a:r>
              <a:rPr lang="en-US" sz="1500" b="1" dirty="0">
                <a:solidFill>
                  <a:schemeClr val="dk1"/>
                </a:solidFill>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4.1 System Design</a:t>
            </a:r>
            <a:r>
              <a:rPr lang="en-US" sz="1500" b="1" dirty="0">
                <a:solidFill>
                  <a:schemeClr val="dk1"/>
                </a:solidFill>
                <a:latin typeface="Times New Roman"/>
                <a:ea typeface="Times New Roman"/>
                <a:cs typeface="Times New Roman"/>
                <a:sym typeface="Times New Roman"/>
              </a:rPr>
              <a:t>…………………...…………………………………......8</a:t>
            </a:r>
            <a:endParaRPr sz="1200" b="1" dirty="0">
              <a:solidFill>
                <a:schemeClr val="dk1"/>
              </a:solidFill>
              <a:latin typeface="Times New Roman"/>
              <a:ea typeface="Times New Roman"/>
              <a:cs typeface="Times New Roman"/>
              <a:sym typeface="Times New Roman"/>
            </a:endParaRPr>
          </a:p>
          <a:p>
            <a:pPr marL="12700" marR="3434" lvl="0" indent="0" algn="r" rtl="0">
              <a:lnSpc>
                <a:spcPct val="107083"/>
              </a:lnSpc>
              <a:spcBef>
                <a:spcPts val="0"/>
              </a:spcBef>
              <a:spcAft>
                <a:spcPts val="0"/>
              </a:spcAft>
              <a:buNone/>
            </a:pPr>
            <a:r>
              <a:rPr lang="en-US" sz="1200" b="1" dirty="0">
                <a:solidFill>
                  <a:schemeClr val="dk1"/>
                </a:solidFill>
                <a:latin typeface="Times New Roman"/>
                <a:ea typeface="Times New Roman"/>
                <a:cs typeface="Times New Roman"/>
                <a:sym typeface="Times New Roman"/>
              </a:rPr>
              <a:t>           4.2 ER Diagrams……...……………………………………………………………….…..9</a:t>
            </a:r>
          </a:p>
          <a:p>
            <a:pPr marL="12700" marR="3434" lvl="0" indent="0" algn="r" rtl="0">
              <a:lnSpc>
                <a:spcPct val="107083"/>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600" b="1" dirty="0">
                <a:solidFill>
                  <a:schemeClr val="dk1"/>
                </a:solidFill>
                <a:latin typeface="Times New Roman"/>
                <a:ea typeface="Times New Roman"/>
                <a:cs typeface="Times New Roman"/>
                <a:sym typeface="Times New Roman"/>
              </a:rPr>
              <a:t>Chapter 5</a:t>
            </a:r>
            <a:r>
              <a:rPr lang="en-US" sz="1500" b="1" dirty="0">
                <a:solidFill>
                  <a:schemeClr val="dk1"/>
                </a:solidFill>
                <a:latin typeface="Times New Roman"/>
                <a:ea typeface="Times New Roman"/>
                <a:cs typeface="Times New Roman"/>
                <a:sym typeface="Times New Roman"/>
              </a:rPr>
              <a:t>………………………………………...…………………….…..10</a:t>
            </a:r>
          </a:p>
          <a:p>
            <a:pPr marL="12700" marR="3434" lvl="0" indent="0" algn="r" rtl="0">
              <a:lnSpc>
                <a:spcPct val="85666"/>
              </a:lnSpc>
              <a:spcBef>
                <a:spcPts val="64"/>
              </a:spcBef>
              <a:spcAft>
                <a:spcPts val="0"/>
              </a:spcAft>
              <a:buNone/>
            </a:pPr>
            <a:endParaRPr lang="en-US" sz="15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500" b="1"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 Implementation</a:t>
            </a:r>
            <a:r>
              <a:rPr lang="en-US" sz="1500" b="1" dirty="0">
                <a:solidFill>
                  <a:schemeClr val="dk1"/>
                </a:solidFill>
                <a:latin typeface="Times New Roman"/>
                <a:ea typeface="Times New Roman"/>
                <a:cs typeface="Times New Roman"/>
                <a:sym typeface="Times New Roman"/>
              </a:rPr>
              <a:t>….………………………………………………….....</a:t>
            </a:r>
            <a:r>
              <a:rPr lang="en-US" b="1" dirty="0">
                <a:solidFill>
                  <a:schemeClr val="dk1"/>
                </a:solidFill>
                <a:latin typeface="Times New Roman"/>
                <a:ea typeface="Times New Roman"/>
                <a:cs typeface="Times New Roman"/>
                <a:sym typeface="Times New Roman"/>
              </a:rPr>
              <a:t>10</a:t>
            </a:r>
          </a:p>
          <a:p>
            <a:pPr marR="3434" lvl="0" indent="785813"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5.1 HTML5………………...………………………………………………………10</a:t>
            </a:r>
            <a:endParaRPr lang="en-US" dirty="0"/>
          </a:p>
          <a:p>
            <a:pPr marR="3434" lvl="0" indent="785813"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5.2 PHP……………………………………………………………….……………11</a:t>
            </a:r>
            <a:endParaRPr dirty="0"/>
          </a:p>
          <a:p>
            <a:pPr marR="3434" lvl="0" indent="785813"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5.3 SQL(Structured Query Language)………….……………………………….12</a:t>
            </a:r>
            <a:endParaRPr dirty="0"/>
          </a:p>
          <a:p>
            <a:pPr marR="3434" lvl="0" indent="785813" algn="r" rtl="0">
              <a:lnSpc>
                <a:spcPct val="107083"/>
              </a:lnSpc>
              <a:spcBef>
                <a:spcPts val="64"/>
              </a:spcBef>
              <a:spcAft>
                <a:spcPts val="0"/>
              </a:spcAft>
              <a:buNone/>
            </a:pPr>
            <a:r>
              <a:rPr lang="en-US" sz="1200" b="1" dirty="0">
                <a:solidFill>
                  <a:schemeClr val="dk1"/>
                </a:solidFill>
                <a:latin typeface="Times New Roman"/>
                <a:ea typeface="Times New Roman"/>
                <a:cs typeface="Times New Roman"/>
                <a:sym typeface="Times New Roman"/>
              </a:rPr>
              <a:t>5.4 Code Snippets…………………………………………………………….……12</a:t>
            </a:r>
          </a:p>
          <a:p>
            <a:pPr marL="12700" marR="3434" lvl="0" indent="0" algn="r" rtl="0">
              <a:lnSpc>
                <a:spcPct val="107083"/>
              </a:lnSpc>
              <a:spcBef>
                <a:spcPts val="64"/>
              </a:spcBef>
              <a:spcAft>
                <a:spcPts val="0"/>
              </a:spcAft>
              <a:buNone/>
            </a:pPr>
            <a:endParaRPr sz="1200" b="1"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600" b="1" dirty="0">
                <a:solidFill>
                  <a:schemeClr val="dk1"/>
                </a:solidFill>
                <a:latin typeface="Times New Roman"/>
                <a:ea typeface="Times New Roman"/>
                <a:cs typeface="Times New Roman"/>
                <a:sym typeface="Times New Roman"/>
              </a:rPr>
              <a:t>Chapter 6</a:t>
            </a:r>
            <a:r>
              <a:rPr lang="en-US" sz="1500" b="1" dirty="0">
                <a:solidFill>
                  <a:schemeClr val="dk1"/>
                </a:solidFill>
                <a:latin typeface="Times New Roman"/>
                <a:ea typeface="Times New Roman"/>
                <a:cs typeface="Times New Roman"/>
                <a:sym typeface="Times New Roman"/>
              </a:rPr>
              <a:t>…………………………………………………………………..27</a:t>
            </a:r>
          </a:p>
          <a:p>
            <a:pPr marL="12700" marR="3434" lvl="0" indent="0" algn="r" rtl="0">
              <a:lnSpc>
                <a:spcPct val="85666"/>
              </a:lnSpc>
              <a:spcBef>
                <a:spcPts val="64"/>
              </a:spcBef>
              <a:spcAft>
                <a:spcPts val="0"/>
              </a:spcAft>
              <a:buNone/>
            </a:pPr>
            <a:endParaRPr lang="en-US" sz="15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500"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S</a:t>
            </a:r>
            <a:r>
              <a:rPr lang="en-US" b="1" dirty="0">
                <a:solidFill>
                  <a:schemeClr val="dk1"/>
                </a:solidFill>
                <a:latin typeface="Times New Roman"/>
                <a:ea typeface="Times New Roman"/>
                <a:cs typeface="Times New Roman"/>
                <a:sym typeface="Times New Roman"/>
              </a:rPr>
              <a:t>napshots</a:t>
            </a:r>
            <a:r>
              <a:rPr lang="en-US" sz="1500" b="1" dirty="0">
                <a:solidFill>
                  <a:schemeClr val="dk1"/>
                </a:solidFill>
                <a:latin typeface="Times New Roman"/>
                <a:ea typeface="Times New Roman"/>
                <a:cs typeface="Times New Roman"/>
                <a:sym typeface="Times New Roman"/>
              </a:rPr>
              <a:t>…………....…………………………………</a:t>
            </a:r>
            <a:r>
              <a:rPr lang="en-US" b="1" dirty="0">
                <a:solidFill>
                  <a:schemeClr val="dk1"/>
                </a:solidFill>
                <a:latin typeface="Times New Roman"/>
                <a:ea typeface="Times New Roman"/>
                <a:cs typeface="Times New Roman"/>
                <a:sym typeface="Times New Roman"/>
              </a:rPr>
              <a:t>….</a:t>
            </a:r>
            <a:r>
              <a:rPr lang="en-US" sz="1500" b="1" dirty="0">
                <a:solidFill>
                  <a:schemeClr val="dk1"/>
                </a:solidFill>
                <a:latin typeface="Times New Roman"/>
                <a:ea typeface="Times New Roman"/>
                <a:cs typeface="Times New Roman"/>
                <a:sym typeface="Times New Roman"/>
              </a:rPr>
              <a:t>………..…27</a:t>
            </a:r>
            <a:endParaRPr sz="1500" b="1" dirty="0">
              <a:solidFill>
                <a:schemeClr val="dk1"/>
              </a:solidFill>
              <a:latin typeface="Times New Roman"/>
              <a:ea typeface="Times New Roman"/>
              <a:cs typeface="Times New Roman"/>
              <a:sym typeface="Times New Roman"/>
            </a:endParaRPr>
          </a:p>
          <a:p>
            <a:pPr marL="798513" marR="3434" lvl="0" algn="r" rtl="0">
              <a:lnSpc>
                <a:spcPct val="85666"/>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6.1 The Login Page.……….…………….....………………………….....……27</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6.1 The Register Page.………..…………………………………..….…...…..27</a:t>
            </a:r>
            <a:endParaRPr dirty="0">
              <a:solidFill>
                <a:schemeClr val="dk1"/>
              </a:solidFill>
            </a:endParaRPr>
          </a:p>
          <a:p>
            <a:pPr marL="798513" marR="3434" lvl="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6.2 The Home Page……..…………………………………………….....……28</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6.3 User Home Page.……….…….……..…………………………..……...…28</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6.4 The Search Page.……….……..…………………………………….....….29</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6.5 Admin FIR Page………..……………….…………………………..…….29</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6.6 Add Police…...……….………......…………………………………….….30</a:t>
            </a:r>
            <a:endParaRPr dirty="0">
              <a:solidFill>
                <a:schemeClr val="dk1"/>
              </a:solidFill>
            </a:endParaRPr>
          </a:p>
          <a:p>
            <a:pPr marL="798513" marR="3434" lvl="0" algn="r" rtl="0">
              <a:lnSpc>
                <a:spcPct val="150000"/>
              </a:lnSpc>
              <a:spcBef>
                <a:spcPts val="64"/>
              </a:spcBef>
              <a:spcAft>
                <a:spcPts val="0"/>
              </a:spcAft>
              <a:buClr>
                <a:schemeClr val="dk1"/>
              </a:buClr>
              <a:buFont typeface="Arial"/>
              <a:buNone/>
            </a:pPr>
            <a:r>
              <a:rPr lang="en-US" sz="1200" b="1" dirty="0">
                <a:solidFill>
                  <a:schemeClr val="dk1"/>
                </a:solidFill>
                <a:latin typeface="Times New Roman"/>
                <a:ea typeface="Times New Roman"/>
                <a:cs typeface="Times New Roman"/>
                <a:sym typeface="Times New Roman"/>
              </a:rPr>
              <a:t>Fig 6.7 Admin Edit……...……….……..……………………………………........30</a:t>
            </a:r>
          </a:p>
          <a:p>
            <a:pPr marL="798513" marR="3434" algn="r">
              <a:lnSpc>
                <a:spcPct val="150000"/>
              </a:lnSpc>
              <a:spcBef>
                <a:spcPts val="64"/>
              </a:spcBef>
              <a:buClr>
                <a:schemeClr val="dk1"/>
              </a:buClr>
            </a:pPr>
            <a:r>
              <a:rPr lang="en-US" sz="1200" b="1" dirty="0">
                <a:solidFill>
                  <a:schemeClr val="dk1"/>
                </a:solidFill>
                <a:latin typeface="Times New Roman"/>
                <a:ea typeface="Times New Roman"/>
                <a:cs typeface="Times New Roman"/>
                <a:sym typeface="Times New Roman"/>
              </a:rPr>
              <a:t>Fig 6.8 Add FIR.………...……….……..……………………………………........31</a:t>
            </a:r>
          </a:p>
          <a:p>
            <a:pPr marL="798513" marR="3434" algn="r">
              <a:lnSpc>
                <a:spcPct val="150000"/>
              </a:lnSpc>
              <a:spcBef>
                <a:spcPts val="64"/>
              </a:spcBef>
              <a:buClr>
                <a:schemeClr val="dk1"/>
              </a:buClr>
            </a:pPr>
            <a:r>
              <a:rPr lang="en-US" sz="1200" b="1" dirty="0">
                <a:solidFill>
                  <a:schemeClr val="dk1"/>
                </a:solidFill>
                <a:latin typeface="Times New Roman"/>
                <a:ea typeface="Times New Roman"/>
                <a:cs typeface="Times New Roman"/>
                <a:sym typeface="Times New Roman"/>
              </a:rPr>
              <a:t>Fig 6.9 Add Police…..…...……….……..……………………………………........31</a:t>
            </a:r>
          </a:p>
          <a:p>
            <a:pPr marL="12700" marR="3434" algn="r">
              <a:lnSpc>
                <a:spcPct val="150000"/>
              </a:lnSpc>
              <a:spcBef>
                <a:spcPts val="64"/>
              </a:spcBef>
              <a:buClr>
                <a:schemeClr val="dk1"/>
              </a:buClr>
            </a:pPr>
            <a:r>
              <a:rPr lang="en-US" sz="1200" b="1" dirty="0">
                <a:solidFill>
                  <a:schemeClr val="dk1"/>
                </a:solidFill>
                <a:latin typeface="Times New Roman"/>
                <a:ea typeface="Times New Roman"/>
                <a:cs typeface="Times New Roman"/>
                <a:sym typeface="Times New Roman"/>
              </a:rPr>
              <a:t>Fig 6.10 Tables…..…..…...……….……..……………………………………........32</a:t>
            </a:r>
          </a:p>
          <a:p>
            <a:pPr marL="12700" marR="3434" lvl="0" indent="0" algn="r" rtl="0">
              <a:lnSpc>
                <a:spcPct val="150000"/>
              </a:lnSpc>
              <a:spcBef>
                <a:spcPts val="64"/>
              </a:spcBef>
              <a:spcAft>
                <a:spcPts val="0"/>
              </a:spcAft>
              <a:buClr>
                <a:schemeClr val="dk1"/>
              </a:buClr>
              <a:buFont typeface="Arial"/>
              <a:buNone/>
            </a:pPr>
            <a:r>
              <a:rPr lang="en-US" sz="1200" dirty="0">
                <a:solidFill>
                  <a:schemeClr val="dk1"/>
                </a:solidFill>
                <a:latin typeface="Times New Roman"/>
                <a:ea typeface="Times New Roman"/>
                <a:cs typeface="Times New Roman"/>
                <a:sym typeface="Times New Roman"/>
              </a:rPr>
              <a:t> </a:t>
            </a:r>
            <a:endParaRPr dirty="0"/>
          </a:p>
          <a:p>
            <a:pPr marL="12700" marR="3434" lvl="0" indent="0" algn="r" rtl="0">
              <a:lnSpc>
                <a:spcPct val="85666"/>
              </a:lnSpc>
              <a:spcBef>
                <a:spcPts val="64"/>
              </a:spcBef>
              <a:spcAft>
                <a:spcPts val="0"/>
              </a:spcAft>
              <a:buNone/>
            </a:pPr>
            <a:r>
              <a:rPr lang="en-US" sz="1600" b="1" dirty="0">
                <a:solidFill>
                  <a:schemeClr val="dk1"/>
                </a:solidFill>
                <a:latin typeface="Times New Roman"/>
                <a:ea typeface="Times New Roman"/>
                <a:cs typeface="Times New Roman"/>
                <a:sym typeface="Times New Roman"/>
              </a:rPr>
              <a:t>Chapter 7</a:t>
            </a:r>
            <a:r>
              <a:rPr lang="en-US" sz="1500" b="1" dirty="0">
                <a:solidFill>
                  <a:schemeClr val="dk1"/>
                </a:solidFill>
                <a:latin typeface="Times New Roman"/>
                <a:ea typeface="Times New Roman"/>
                <a:cs typeface="Times New Roman"/>
                <a:sym typeface="Times New Roman"/>
              </a:rPr>
              <a:t>…………………………………………………………..........…</a:t>
            </a:r>
            <a:r>
              <a:rPr lang="en-US" sz="1600" b="1" dirty="0">
                <a:solidFill>
                  <a:schemeClr val="dk1"/>
                </a:solidFill>
                <a:latin typeface="Times New Roman"/>
                <a:ea typeface="Times New Roman"/>
                <a:cs typeface="Times New Roman"/>
                <a:sym typeface="Times New Roman"/>
              </a:rPr>
              <a:t>35</a:t>
            </a:r>
            <a:endParaRPr sz="1600"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500"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Conclusion…………..……………………………………………………...35</a:t>
            </a:r>
          </a:p>
          <a:p>
            <a:pPr marL="12700" marR="3434" lvl="0" indent="0" algn="r" rtl="0">
              <a:lnSpc>
                <a:spcPct val="85666"/>
              </a:lnSpc>
              <a:spcBef>
                <a:spcPts val="64"/>
              </a:spcBef>
              <a:spcAft>
                <a:spcPts val="0"/>
              </a:spcAft>
              <a:buNone/>
            </a:pPr>
            <a:endParaRPr lang="en-US" sz="1500" b="1" dirty="0">
              <a:solidFill>
                <a:schemeClr val="dk1"/>
              </a:solidFill>
              <a:latin typeface="Times New Roman"/>
              <a:ea typeface="Times New Roman"/>
              <a:cs typeface="Times New Roman"/>
              <a:sym typeface="Times New Roman"/>
            </a:endParaRPr>
          </a:p>
          <a:p>
            <a:pPr marL="12700" marR="3434" lvl="0" indent="0" algn="r" rtl="0">
              <a:lnSpc>
                <a:spcPct val="85666"/>
              </a:lnSpc>
              <a:spcBef>
                <a:spcPts val="64"/>
              </a:spcBef>
              <a:spcAft>
                <a:spcPts val="0"/>
              </a:spcAft>
              <a:buNone/>
            </a:pPr>
            <a:r>
              <a:rPr lang="en-US" sz="1600" b="1" dirty="0">
                <a:solidFill>
                  <a:schemeClr val="dk1"/>
                </a:solidFill>
                <a:latin typeface="Times New Roman"/>
                <a:ea typeface="Times New Roman"/>
                <a:cs typeface="Times New Roman"/>
                <a:sym typeface="Times New Roman"/>
              </a:rPr>
              <a:t>References……………………………………………….....................36</a:t>
            </a:r>
            <a:endParaRPr sz="1600" b="1" dirty="0"/>
          </a:p>
          <a:p>
            <a:pPr marL="12700" marR="3434" lvl="0" indent="0" algn="r" rtl="0">
              <a:lnSpc>
                <a:spcPct val="85666"/>
              </a:lnSpc>
              <a:spcBef>
                <a:spcPts val="64"/>
              </a:spcBef>
              <a:spcAft>
                <a:spcPts val="0"/>
              </a:spcAft>
              <a:buNone/>
            </a:pPr>
            <a:endParaRPr sz="1500" b="1" dirty="0">
              <a:solidFill>
                <a:schemeClr val="dk1"/>
              </a:solidFill>
              <a:latin typeface="Times New Roman"/>
              <a:ea typeface="Times New Roman"/>
              <a:cs typeface="Times New Roman"/>
              <a:sym typeface="Times New Roman"/>
            </a:endParaRPr>
          </a:p>
          <a:p>
            <a:pPr marL="12700" marR="3434" lvl="0" indent="0" algn="r" rtl="0">
              <a:lnSpc>
                <a:spcPct val="107083"/>
              </a:lnSpc>
              <a:spcBef>
                <a:spcPts val="64"/>
              </a:spcBef>
              <a:spcAft>
                <a:spcPts val="0"/>
              </a:spcAft>
              <a:buNone/>
            </a:pPr>
            <a:endParaRPr sz="1200" dirty="0">
              <a:solidFill>
                <a:schemeClr val="dk1"/>
              </a:solidFill>
              <a:latin typeface="Times New Roman"/>
              <a:ea typeface="Times New Roman"/>
              <a:cs typeface="Times New Roman"/>
              <a:sym typeface="Times New Roman"/>
            </a:endParaRPr>
          </a:p>
        </p:txBody>
      </p:sp>
      <p:sp>
        <p:nvSpPr>
          <p:cNvPr id="39" name="Google Shape;39;p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5"/>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5"/>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7;p3">
            <a:extLst>
              <a:ext uri="{FF2B5EF4-FFF2-40B4-BE49-F238E27FC236}">
                <a16:creationId xmlns:a16="http://schemas.microsoft.com/office/drawing/2014/main" id="{8D9A8905-385E-46E5-90FA-8A5657769258}"/>
              </a:ext>
            </a:extLst>
          </p:cNvPr>
          <p:cNvSpPr txBox="1"/>
          <p:nvPr/>
        </p:nvSpPr>
        <p:spPr>
          <a:xfrm>
            <a:off x="3721781" y="8920728"/>
            <a:ext cx="588961" cy="302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cs typeface="Calibri"/>
                <a:sym typeface="Calibri"/>
              </a:rPr>
              <a:t>IV</a:t>
            </a:r>
            <a:endParaRPr dirty="0"/>
          </a:p>
        </p:txBody>
      </p:sp>
      <p:sp>
        <p:nvSpPr>
          <p:cNvPr id="13" name="Google Shape;19;p3">
            <a:extLst>
              <a:ext uri="{FF2B5EF4-FFF2-40B4-BE49-F238E27FC236}">
                <a16:creationId xmlns:a16="http://schemas.microsoft.com/office/drawing/2014/main" id="{B167D107-D2DC-4ACE-88ED-3666E139EB6D}"/>
              </a:ext>
            </a:extLst>
          </p:cNvPr>
          <p:cNvSpPr/>
          <p:nvPr/>
        </p:nvSpPr>
        <p:spPr>
          <a:xfrm>
            <a:off x="895484" y="8828767"/>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1;p3">
            <a:extLst>
              <a:ext uri="{FF2B5EF4-FFF2-40B4-BE49-F238E27FC236}">
                <a16:creationId xmlns:a16="http://schemas.microsoft.com/office/drawing/2014/main" id="{B9E6D568-0A05-48A9-9E97-6E00F526F9AB}"/>
              </a:ext>
            </a:extLst>
          </p:cNvPr>
          <p:cNvSpPr/>
          <p:nvPr/>
        </p:nvSpPr>
        <p:spPr>
          <a:xfrm>
            <a:off x="895472" y="8828783"/>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9" name="Google Shape;1179;p5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5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1" name="Google Shape;1181;p5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2" name="Google Shape;1182;p58"/>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183" name="Google Shape;1183;p58"/>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184" name="Google Shape;1184;p58"/>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185" name="Google Shape;1185;p58"/>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25</a:t>
            </a:r>
            <a:endParaRPr sz="1000">
              <a:solidFill>
                <a:schemeClr val="dk1"/>
              </a:solidFill>
              <a:latin typeface="Times New Roman"/>
              <a:ea typeface="Times New Roman"/>
              <a:cs typeface="Times New Roman"/>
              <a:sym typeface="Times New Roman"/>
            </a:endParaRPr>
          </a:p>
        </p:txBody>
      </p:sp>
      <p:sp>
        <p:nvSpPr>
          <p:cNvPr id="1186" name="Google Shape;1186;p58"/>
          <p:cNvSpPr txBox="1"/>
          <p:nvPr/>
        </p:nvSpPr>
        <p:spPr>
          <a:xfrm>
            <a:off x="883827" y="762000"/>
            <a:ext cx="5994020" cy="7239001"/>
          </a:xfrm>
          <a:prstGeom prst="rect">
            <a:avLst/>
          </a:prstGeom>
          <a:noFill/>
          <a:ln>
            <a:noFill/>
          </a:ln>
        </p:spPr>
        <p:txBody>
          <a:bodyPr spcFirstLastPara="1" wrap="square" lIns="0" tIns="0" rIns="0" bIns="0" anchor="t" anchorCtr="0">
            <a:noAutofit/>
          </a:bodyPr>
          <a:lstStyle/>
          <a:p>
            <a:pPr marL="12700" marR="0" lvl="0" indent="0" algn="l" rtl="0">
              <a:lnSpc>
                <a:spcPct val="91785"/>
              </a:lnSpc>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1187" name="Google Shape;1187;p58"/>
          <p:cNvSpPr txBox="1"/>
          <p:nvPr/>
        </p:nvSpPr>
        <p:spPr>
          <a:xfrm>
            <a:off x="883827" y="964978"/>
            <a:ext cx="6875978" cy="22865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5.4.9 Log Out Page</a:t>
            </a:r>
            <a:endParaRPr sz="1200">
              <a:solidFill>
                <a:schemeClr val="dk1"/>
              </a:solidFill>
              <a:latin typeface="Times New Roman"/>
              <a:ea typeface="Times New Roman"/>
              <a:cs typeface="Times New Roman"/>
              <a:sym typeface="Times New Roman"/>
            </a:endParaRPr>
          </a:p>
        </p:txBody>
      </p:sp>
      <p:sp>
        <p:nvSpPr>
          <p:cNvPr id="1188" name="Google Shape;1188;p58"/>
          <p:cNvSpPr txBox="1"/>
          <p:nvPr/>
        </p:nvSpPr>
        <p:spPr>
          <a:xfrm>
            <a:off x="896421" y="1396608"/>
            <a:ext cx="5994021" cy="7442592"/>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&lt;?php</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Initialize the session</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session_start();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Unset all of the session variables</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$_SESSION = array();</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setcookie("id", "", time() - 60*60);</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$_COOKIE['id'] =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session_destroy();</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 Redirect to login page</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header("location: index.php");</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exit;</a:t>
            </a:r>
            <a:endParaRPr sz="1200">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latin typeface="Times New Roman"/>
                <a:ea typeface="Times New Roman"/>
                <a:cs typeface="Times New Roman"/>
                <a:sym typeface="Times New Roman"/>
              </a:rPr>
              <a:t>?&gt;</a:t>
            </a:r>
            <a:endParaRPr sz="1200">
              <a:latin typeface="Times New Roman"/>
              <a:ea typeface="Times New Roman"/>
              <a:cs typeface="Times New Roman"/>
              <a:sym typeface="Times New Roman"/>
            </a:endParaRPr>
          </a:p>
        </p:txBody>
      </p:sp>
      <p:sp>
        <p:nvSpPr>
          <p:cNvPr id="1189" name="Google Shape;1189;p58"/>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1190" name="Google Shape;1190;p5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5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2" name="Google Shape;1192;p5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5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5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5" name="Google Shape;1195;p5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6" name="Google Shape;1196;p5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7" name="Google Shape;1197;p5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8" name="Google Shape;1198;p5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9" name="Google Shape;1199;p5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0" name="Google Shape;1200;p5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5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5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3" name="Google Shape;1203;p5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4" name="Google Shape;1204;p5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05" name="Google Shape;1205;p5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59"/>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1" name="Google Shape;1211;p59"/>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2" name="Google Shape;1212;p59"/>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3" name="Google Shape;1213;p59"/>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4" name="Google Shape;1214;p59"/>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215" name="Google Shape;1215;p59"/>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216" name="Google Shape;1216;p59"/>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217" name="Google Shape;1217;p59"/>
          <p:cNvSpPr txBox="1"/>
          <p:nvPr/>
        </p:nvSpPr>
        <p:spPr>
          <a:xfrm>
            <a:off x="896422" y="914400"/>
            <a:ext cx="5809178" cy="1524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5.4.10 Stored Procedure</a:t>
            </a:r>
            <a:endParaRPr sz="1200">
              <a:solidFill>
                <a:schemeClr val="dk1"/>
              </a:solidFill>
              <a:latin typeface="Times New Roman"/>
              <a:ea typeface="Times New Roman"/>
              <a:cs typeface="Times New Roman"/>
              <a:sym typeface="Times New Roman"/>
            </a:endParaRPr>
          </a:p>
        </p:txBody>
      </p:sp>
      <p:sp>
        <p:nvSpPr>
          <p:cNvPr id="1218" name="Google Shape;1218;p59"/>
          <p:cNvSpPr txBox="1"/>
          <p:nvPr/>
        </p:nvSpPr>
        <p:spPr>
          <a:xfrm>
            <a:off x="896422" y="1169333"/>
            <a:ext cx="5994020" cy="2941944"/>
          </a:xfrm>
          <a:prstGeom prst="rect">
            <a:avLst/>
          </a:prstGeom>
          <a:noFill/>
          <a:ln>
            <a:noFill/>
          </a:ln>
        </p:spPr>
        <p:txBody>
          <a:bodyPr spcFirstLastPara="1" wrap="square" lIns="0" tIns="0" rIns="0" bIns="0" anchor="t" anchorCtr="0">
            <a:noAutofit/>
          </a:bodyPr>
          <a:lstStyle/>
          <a:p>
            <a:pPr marL="12700" marR="0" lvl="0" indent="0" algn="l"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This procedure is implemented to  either update or insert  into the Albums page , based on whether an Album is already present the table or not. If the result is already present, then an UPDATE operation is carried out.</a:t>
            </a:r>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DELIMITER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CREATE DEFINER=`root`@`localhost` PROCEDURE `GetPolice`()</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BEGIN</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SELECT * FROM `policemen`;</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END$$</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DELIMITER ;</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p:txBody>
      </p:sp>
      <p:sp>
        <p:nvSpPr>
          <p:cNvPr id="1219" name="Google Shape;1219;p59"/>
          <p:cNvSpPr txBox="1"/>
          <p:nvPr/>
        </p:nvSpPr>
        <p:spPr>
          <a:xfrm>
            <a:off x="896422" y="4942527"/>
            <a:ext cx="5809178" cy="152400"/>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5.4.11 Triggered Action</a:t>
            </a:r>
            <a:endParaRPr sz="1200">
              <a:solidFill>
                <a:schemeClr val="dk1"/>
              </a:solidFill>
              <a:latin typeface="Times New Roman"/>
              <a:ea typeface="Times New Roman"/>
              <a:cs typeface="Times New Roman"/>
              <a:sym typeface="Times New Roman"/>
            </a:endParaRPr>
          </a:p>
        </p:txBody>
      </p:sp>
      <p:sp>
        <p:nvSpPr>
          <p:cNvPr id="1220" name="Google Shape;1220;p59"/>
          <p:cNvSpPr txBox="1"/>
          <p:nvPr/>
        </p:nvSpPr>
        <p:spPr>
          <a:xfrm>
            <a:off x="895487" y="5223875"/>
            <a:ext cx="9542978" cy="120400"/>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sz="1200" b="1">
                <a:solidFill>
                  <a:schemeClr val="dk1"/>
                </a:solidFill>
                <a:latin typeface="Times New Roman"/>
                <a:ea typeface="Times New Roman"/>
                <a:cs typeface="Times New Roman"/>
                <a:sym typeface="Times New Roman"/>
              </a:rPr>
              <a:t>Resolved_at update: </a:t>
            </a:r>
            <a:r>
              <a:rPr lang="en-US" sz="1200">
                <a:solidFill>
                  <a:schemeClr val="dk1"/>
                </a:solidFill>
                <a:latin typeface="Times New Roman"/>
                <a:ea typeface="Times New Roman"/>
                <a:cs typeface="Times New Roman"/>
                <a:sym typeface="Times New Roman"/>
              </a:rPr>
              <a:t>Whenever a FIR is resolved, it inserts the timestamp in the database in resolved_at column when there is any update in FIR status.</a:t>
            </a:r>
            <a:endParaRPr sz="1200">
              <a:solidFill>
                <a:schemeClr val="dk1"/>
              </a:solidFill>
              <a:latin typeface="Times New Roman"/>
              <a:ea typeface="Times New Roman"/>
              <a:cs typeface="Times New Roman"/>
              <a:sym typeface="Times New Roman"/>
            </a:endParaRPr>
          </a:p>
        </p:txBody>
      </p:sp>
      <p:sp>
        <p:nvSpPr>
          <p:cNvPr id="1221" name="Google Shape;1221;p59"/>
          <p:cNvSpPr txBox="1"/>
          <p:nvPr/>
        </p:nvSpPr>
        <p:spPr>
          <a:xfrm>
            <a:off x="902010" y="5958735"/>
            <a:ext cx="6000318" cy="1295400"/>
          </a:xfrm>
          <a:prstGeom prst="rect">
            <a:avLst/>
          </a:prstGeom>
          <a:noFill/>
          <a:ln>
            <a:noFill/>
          </a:ln>
        </p:spPr>
        <p:txBody>
          <a:bodyPr spcFirstLastPara="1" wrap="square" lIns="0" tIns="0" rIns="0" bIns="0" anchor="t" anchorCtr="0">
            <a:noAutofit/>
          </a:bodyPr>
          <a:lstStyle/>
          <a:p>
            <a:pPr marL="12700" marR="0" lvl="0" indent="0" algn="l" rtl="0">
              <a:lnSpc>
                <a:spcPct val="107083"/>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0" lvl="0" indent="0" algn="just"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CREATE TRIGGER `res` AFTER UPDATE ON `fir`</a:t>
            </a:r>
            <a:endParaRPr sz="1200">
              <a:solidFill>
                <a:schemeClr val="dk1"/>
              </a:solidFill>
              <a:latin typeface="Times New Roman"/>
              <a:ea typeface="Times New Roman"/>
              <a:cs typeface="Times New Roman"/>
              <a:sym typeface="Times New Roman"/>
            </a:endParaRPr>
          </a:p>
          <a:p>
            <a:pPr marL="12700" marR="0" lvl="0" indent="0" algn="just" rtl="0">
              <a:lnSpc>
                <a:spcPct val="107083"/>
              </a:lnSpc>
              <a:spcBef>
                <a:spcPts val="64"/>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12700" marR="0" lvl="0" indent="0" algn="just" rtl="0">
              <a:lnSpc>
                <a:spcPct val="107083"/>
              </a:lnSpc>
              <a:spcBef>
                <a:spcPts val="64"/>
              </a:spcBef>
              <a:spcAft>
                <a:spcPts val="0"/>
              </a:spcAft>
              <a:buSzPts val="1100"/>
              <a:buNone/>
            </a:pPr>
            <a:r>
              <a:rPr lang="en-US" sz="1200">
                <a:solidFill>
                  <a:schemeClr val="dk1"/>
                </a:solidFill>
                <a:latin typeface="Times New Roman"/>
                <a:ea typeface="Times New Roman"/>
                <a:cs typeface="Times New Roman"/>
                <a:sym typeface="Times New Roman"/>
              </a:rPr>
              <a:t> FOR EACH ROW UPDATE `fir_detail` SET `resolved_at`=NOW() WHERE fir_id=NEW.fir_id</a:t>
            </a:r>
            <a:endParaRPr sz="1200">
              <a:solidFill>
                <a:schemeClr val="dk1"/>
              </a:solidFill>
              <a:latin typeface="Times New Roman"/>
              <a:ea typeface="Times New Roman"/>
              <a:cs typeface="Times New Roman"/>
              <a:sym typeface="Times New Roman"/>
            </a:endParaRPr>
          </a:p>
          <a:p>
            <a:pPr marL="12700" marR="0" lvl="0" indent="0" algn="l" rtl="0">
              <a:lnSpc>
                <a:spcPct val="107083"/>
              </a:lnSpc>
              <a:spcBef>
                <a:spcPts val="64"/>
              </a:spcBef>
              <a:spcAft>
                <a:spcPts val="0"/>
              </a:spcAft>
              <a:buNone/>
            </a:pPr>
            <a:endParaRPr/>
          </a:p>
        </p:txBody>
      </p:sp>
      <p:sp>
        <p:nvSpPr>
          <p:cNvPr id="1222" name="Google Shape;1222;p59"/>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26</a:t>
            </a:r>
            <a:endParaRPr sz="1000">
              <a:solidFill>
                <a:schemeClr val="dk1"/>
              </a:solidFill>
              <a:latin typeface="Times New Roman"/>
              <a:ea typeface="Times New Roman"/>
              <a:cs typeface="Times New Roman"/>
              <a:sym typeface="Times New Roman"/>
            </a:endParaRPr>
          </a:p>
        </p:txBody>
      </p:sp>
      <p:sp>
        <p:nvSpPr>
          <p:cNvPr id="1223" name="Google Shape;1223;p59"/>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Implementation</a:t>
            </a:r>
            <a:endParaRPr sz="1000">
              <a:solidFill>
                <a:schemeClr val="dk1"/>
              </a:solidFill>
              <a:latin typeface="Times New Roman"/>
              <a:ea typeface="Times New Roman"/>
              <a:cs typeface="Times New Roman"/>
              <a:sym typeface="Times New Roman"/>
            </a:endParaRPr>
          </a:p>
        </p:txBody>
      </p:sp>
      <p:sp>
        <p:nvSpPr>
          <p:cNvPr id="1224" name="Google Shape;1224;p5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5" name="Google Shape;1225;p5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6" name="Google Shape;1226;p5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5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5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9" name="Google Shape;1229;p5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0" name="Google Shape;1230;p5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1" name="Google Shape;1231;p5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2" name="Google Shape;1232;p5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3" name="Google Shape;1233;p5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4" name="Google Shape;1234;p5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35" name="Google Shape;1235;p5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36" name="Google Shape;1236;p5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7" name="Google Shape;1237;p5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8" name="Google Shape;1238;p5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39" name="Google Shape;1239;p5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60"/>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5" name="Google Shape;1245;p60"/>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60"/>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60"/>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60"/>
          <p:cNvSpPr txBox="1"/>
          <p:nvPr/>
        </p:nvSpPr>
        <p:spPr>
          <a:xfrm>
            <a:off x="896422" y="788646"/>
            <a:ext cx="1010318" cy="214246"/>
          </a:xfrm>
          <a:prstGeom prst="rect">
            <a:avLst/>
          </a:prstGeom>
          <a:noFill/>
          <a:ln>
            <a:noFill/>
          </a:ln>
        </p:spPr>
        <p:txBody>
          <a:bodyPr spcFirstLastPara="1" wrap="square" lIns="0" tIns="0" rIns="0" bIns="0" anchor="t" anchorCtr="0">
            <a:noAutofit/>
          </a:bodyPr>
          <a:lstStyle/>
          <a:p>
            <a:pPr marL="12700" marR="0" lvl="0" indent="0" algn="l"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 6</a:t>
            </a:r>
            <a:endParaRPr sz="1600">
              <a:solidFill>
                <a:schemeClr val="dk1"/>
              </a:solidFill>
              <a:latin typeface="Times New Roman"/>
              <a:ea typeface="Times New Roman"/>
              <a:cs typeface="Times New Roman"/>
              <a:sym typeface="Times New Roman"/>
            </a:endParaRPr>
          </a:p>
        </p:txBody>
      </p:sp>
      <p:sp>
        <p:nvSpPr>
          <p:cNvPr id="1249" name="Google Shape;1249;p60"/>
          <p:cNvSpPr txBox="1"/>
          <p:nvPr/>
        </p:nvSpPr>
        <p:spPr>
          <a:xfrm>
            <a:off x="3381975" y="1008637"/>
            <a:ext cx="1010318" cy="228600"/>
          </a:xfrm>
          <a:prstGeom prst="rect">
            <a:avLst/>
          </a:prstGeom>
          <a:noFill/>
          <a:ln>
            <a:noFill/>
          </a:ln>
        </p:spPr>
        <p:txBody>
          <a:bodyPr spcFirstLastPara="1" wrap="square" lIns="0" tIns="0" rIns="0" bIns="0" anchor="t" anchorCtr="0">
            <a:noAutofit/>
          </a:bodyPr>
          <a:lstStyle/>
          <a:p>
            <a:pPr marL="12700" marR="0" lvl="0" indent="0" algn="l"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Snapshots</a:t>
            </a:r>
            <a:endParaRPr sz="1800">
              <a:solidFill>
                <a:schemeClr val="dk1"/>
              </a:solidFill>
              <a:latin typeface="Times New Roman"/>
              <a:ea typeface="Times New Roman"/>
              <a:cs typeface="Times New Roman"/>
              <a:sym typeface="Times New Roman"/>
            </a:endParaRPr>
          </a:p>
        </p:txBody>
      </p:sp>
      <p:sp>
        <p:nvSpPr>
          <p:cNvPr id="1250" name="Google Shape;1250;p60"/>
          <p:cNvSpPr txBox="1"/>
          <p:nvPr/>
        </p:nvSpPr>
        <p:spPr>
          <a:xfrm>
            <a:off x="896422" y="1303495"/>
            <a:ext cx="9619178" cy="142466"/>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dirty="0">
                <a:solidFill>
                  <a:schemeClr val="dk1"/>
                </a:solidFill>
                <a:latin typeface="Times New Roman"/>
                <a:ea typeface="Times New Roman"/>
                <a:cs typeface="Times New Roman"/>
                <a:sym typeface="Times New Roman"/>
              </a:rPr>
              <a:t>6.1 The Login and Register Page </a:t>
            </a:r>
            <a:endParaRPr dirty="0"/>
          </a:p>
          <a:p>
            <a:pPr marL="12700" marR="3694735" lvl="0" indent="0" algn="just" rtl="0">
              <a:lnSpc>
                <a:spcPct val="150000"/>
              </a:lnSpc>
              <a:spcBef>
                <a:spcPts val="83"/>
              </a:spcBef>
              <a:spcAft>
                <a:spcPts val="0"/>
              </a:spcAft>
              <a:buNone/>
            </a:pPr>
            <a:r>
              <a:rPr lang="en-US" sz="1200" dirty="0">
                <a:solidFill>
                  <a:schemeClr val="dk1"/>
                </a:solidFill>
                <a:latin typeface="Times New Roman"/>
                <a:ea typeface="Times New Roman"/>
                <a:cs typeface="Times New Roman"/>
                <a:sym typeface="Times New Roman"/>
              </a:rPr>
              <a:t>This is the users Login page, the registered users can have access to this, which will navigate them to the police station home page, else they can click the register button to get user registration.</a:t>
            </a:r>
            <a:endParaRPr sz="1200" dirty="0">
              <a:solidFill>
                <a:schemeClr val="dk1"/>
              </a:solidFill>
              <a:latin typeface="Times New Roman"/>
              <a:ea typeface="Times New Roman"/>
              <a:cs typeface="Times New Roman"/>
              <a:sym typeface="Times New Roman"/>
            </a:endParaRPr>
          </a:p>
        </p:txBody>
      </p:sp>
      <p:sp>
        <p:nvSpPr>
          <p:cNvPr id="1251" name="Google Shape;1251;p60"/>
          <p:cNvSpPr txBox="1"/>
          <p:nvPr/>
        </p:nvSpPr>
        <p:spPr>
          <a:xfrm>
            <a:off x="2905600" y="5413521"/>
            <a:ext cx="3749100" cy="2790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6.1.1 Login Page</a:t>
            </a:r>
            <a:endParaRPr sz="1100" dirty="0">
              <a:solidFill>
                <a:schemeClr val="dk1"/>
              </a:solidFill>
              <a:latin typeface="Times New Roman"/>
              <a:ea typeface="Times New Roman"/>
              <a:cs typeface="Times New Roman"/>
              <a:sym typeface="Times New Roman"/>
            </a:endParaRPr>
          </a:p>
        </p:txBody>
      </p:sp>
      <p:sp>
        <p:nvSpPr>
          <p:cNvPr id="1252" name="Google Shape;1252;p60"/>
          <p:cNvSpPr txBox="1"/>
          <p:nvPr/>
        </p:nvSpPr>
        <p:spPr>
          <a:xfrm>
            <a:off x="2905600" y="8815931"/>
            <a:ext cx="3842443" cy="307152"/>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6.1.2 Register Page</a:t>
            </a:r>
            <a:endParaRPr sz="1100" dirty="0">
              <a:solidFill>
                <a:schemeClr val="dk1"/>
              </a:solidFill>
              <a:latin typeface="Times New Roman"/>
              <a:ea typeface="Times New Roman"/>
              <a:cs typeface="Times New Roman"/>
              <a:sym typeface="Times New Roman"/>
            </a:endParaRPr>
          </a:p>
        </p:txBody>
      </p:sp>
      <p:sp>
        <p:nvSpPr>
          <p:cNvPr id="1253" name="Google Shape;1253;p60"/>
          <p:cNvSpPr/>
          <p:nvPr/>
        </p:nvSpPr>
        <p:spPr>
          <a:xfrm>
            <a:off x="896421"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4" name="Google Shape;1254;p60"/>
          <p:cNvSpPr/>
          <p:nvPr/>
        </p:nvSpPr>
        <p:spPr>
          <a:xfrm>
            <a:off x="896421"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60"/>
          <p:cNvSpPr/>
          <p:nvPr/>
        </p:nvSpPr>
        <p:spPr>
          <a:xfrm>
            <a:off x="896421"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56" name="Google Shape;1256;p60"/>
          <p:cNvSpPr/>
          <p:nvPr/>
        </p:nvSpPr>
        <p:spPr>
          <a:xfrm>
            <a:off x="896421"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257" name="Google Shape;1257;p60"/>
          <p:cNvPicPr preferRelativeResize="0"/>
          <p:nvPr/>
        </p:nvPicPr>
        <p:blipFill rotWithShape="1">
          <a:blip r:embed="rId3">
            <a:alphaModFix/>
          </a:blip>
          <a:srcRect l="2998" r="3007"/>
          <a:stretch/>
        </p:blipFill>
        <p:spPr>
          <a:xfrm>
            <a:off x="888968" y="2459219"/>
            <a:ext cx="5981424" cy="2953059"/>
          </a:xfrm>
          <a:prstGeom prst="rect">
            <a:avLst/>
          </a:prstGeom>
          <a:noFill/>
          <a:ln>
            <a:noFill/>
          </a:ln>
        </p:spPr>
      </p:pic>
      <p:pic>
        <p:nvPicPr>
          <p:cNvPr id="1258" name="Google Shape;1258;p60"/>
          <p:cNvPicPr preferRelativeResize="0"/>
          <p:nvPr/>
        </p:nvPicPr>
        <p:blipFill rotWithShape="1">
          <a:blip r:embed="rId4">
            <a:alphaModFix/>
          </a:blip>
          <a:srcRect l="3600" r="3609"/>
          <a:stretch/>
        </p:blipFill>
        <p:spPr>
          <a:xfrm>
            <a:off x="896421" y="5839470"/>
            <a:ext cx="5981424" cy="2967807"/>
          </a:xfrm>
          <a:prstGeom prst="rect">
            <a:avLst/>
          </a:prstGeom>
          <a:noFill/>
          <a:ln>
            <a:noFill/>
          </a:ln>
        </p:spPr>
      </p:pic>
      <p:sp>
        <p:nvSpPr>
          <p:cNvPr id="1259" name="Google Shape;1259;p60"/>
          <p:cNvSpPr/>
          <p:nvPr/>
        </p:nvSpPr>
        <p:spPr>
          <a:xfrm>
            <a:off x="896421"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0" name="Google Shape;1260;p60"/>
          <p:cNvSpPr/>
          <p:nvPr/>
        </p:nvSpPr>
        <p:spPr>
          <a:xfrm>
            <a:off x="896421"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1" name="Google Shape;1261;p60"/>
          <p:cNvSpPr/>
          <p:nvPr/>
        </p:nvSpPr>
        <p:spPr>
          <a:xfrm>
            <a:off x="896421"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2" name="Google Shape;1262;p60"/>
          <p:cNvSpPr/>
          <p:nvPr/>
        </p:nvSpPr>
        <p:spPr>
          <a:xfrm>
            <a:off x="896421"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3" name="Google Shape;1263;p60"/>
          <p:cNvSpPr/>
          <p:nvPr/>
        </p:nvSpPr>
        <p:spPr>
          <a:xfrm>
            <a:off x="896421"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4" name="Google Shape;1264;p60"/>
          <p:cNvSpPr/>
          <p:nvPr/>
        </p:nvSpPr>
        <p:spPr>
          <a:xfrm>
            <a:off x="896421"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5" name="Google Shape;1265;p60"/>
          <p:cNvSpPr/>
          <p:nvPr/>
        </p:nvSpPr>
        <p:spPr>
          <a:xfrm>
            <a:off x="896421"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66" name="Google Shape;1266;p60"/>
          <p:cNvSpPr/>
          <p:nvPr/>
        </p:nvSpPr>
        <p:spPr>
          <a:xfrm>
            <a:off x="896421"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67" name="Google Shape;1267;p60"/>
          <p:cNvSpPr/>
          <p:nvPr/>
        </p:nvSpPr>
        <p:spPr>
          <a:xfrm>
            <a:off x="896421"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8" name="Google Shape;1268;p60"/>
          <p:cNvSpPr/>
          <p:nvPr/>
        </p:nvSpPr>
        <p:spPr>
          <a:xfrm>
            <a:off x="896421"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9" name="Google Shape;1269;p60"/>
          <p:cNvSpPr/>
          <p:nvPr/>
        </p:nvSpPr>
        <p:spPr>
          <a:xfrm>
            <a:off x="896421"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70" name="Google Shape;1270;p60"/>
          <p:cNvSpPr/>
          <p:nvPr/>
        </p:nvSpPr>
        <p:spPr>
          <a:xfrm>
            <a:off x="896421"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61"/>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6" name="Google Shape;1276;p61"/>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7" name="Google Shape;1277;p61"/>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8" name="Google Shape;1278;p61"/>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61"/>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280" name="Google Shape;1280;p61"/>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281" name="Google Shape;1281;p61"/>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282" name="Google Shape;1282;p61"/>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28</a:t>
            </a:r>
            <a:endParaRPr sz="1000" dirty="0">
              <a:solidFill>
                <a:schemeClr val="dk1"/>
              </a:solidFill>
              <a:latin typeface="Times New Roman"/>
              <a:ea typeface="Times New Roman"/>
              <a:cs typeface="Times New Roman"/>
              <a:sym typeface="Times New Roman"/>
            </a:endParaRPr>
          </a:p>
        </p:txBody>
      </p:sp>
      <p:sp>
        <p:nvSpPr>
          <p:cNvPr id="1283" name="Google Shape;1283;p61"/>
          <p:cNvSpPr txBox="1"/>
          <p:nvPr/>
        </p:nvSpPr>
        <p:spPr>
          <a:xfrm>
            <a:off x="896422" y="809058"/>
            <a:ext cx="9619178" cy="94354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dirty="0">
                <a:solidFill>
                  <a:schemeClr val="dk1"/>
                </a:solidFill>
                <a:latin typeface="Times New Roman"/>
                <a:ea typeface="Times New Roman"/>
                <a:cs typeface="Times New Roman"/>
                <a:sym typeface="Times New Roman"/>
              </a:rPr>
              <a:t>6.2 The Browse/Home Page </a:t>
            </a:r>
            <a:endParaRPr dirty="0"/>
          </a:p>
          <a:p>
            <a:pPr marL="12700" marR="3694735" lvl="0" indent="0" algn="just" rtl="0">
              <a:lnSpc>
                <a:spcPct val="150000"/>
              </a:lnSpc>
              <a:spcBef>
                <a:spcPts val="83"/>
              </a:spcBef>
              <a:spcAft>
                <a:spcPts val="0"/>
              </a:spcAft>
              <a:buNone/>
            </a:pPr>
            <a:r>
              <a:rPr lang="en-US" sz="1200" dirty="0">
                <a:solidFill>
                  <a:schemeClr val="dk1"/>
                </a:solidFill>
                <a:latin typeface="Times New Roman"/>
                <a:ea typeface="Times New Roman"/>
                <a:cs typeface="Times New Roman"/>
                <a:sym typeface="Times New Roman"/>
              </a:rPr>
              <a:t>The Browse page is the page to which the user will be navigated once he logs into his account. </a:t>
            </a:r>
            <a:endParaRPr sz="1200" dirty="0">
              <a:solidFill>
                <a:schemeClr val="dk1"/>
              </a:solidFill>
              <a:latin typeface="Times New Roman"/>
              <a:ea typeface="Times New Roman"/>
              <a:cs typeface="Times New Roman"/>
              <a:sym typeface="Times New Roman"/>
            </a:endParaRPr>
          </a:p>
        </p:txBody>
      </p:sp>
      <p:pic>
        <p:nvPicPr>
          <p:cNvPr id="1284" name="Google Shape;1284;p61"/>
          <p:cNvPicPr preferRelativeResize="0"/>
          <p:nvPr/>
        </p:nvPicPr>
        <p:blipFill rotWithShape="1">
          <a:blip r:embed="rId3">
            <a:alphaModFix/>
          </a:blip>
          <a:srcRect l="3183" r="3183"/>
          <a:stretch/>
        </p:blipFill>
        <p:spPr>
          <a:xfrm>
            <a:off x="896419" y="1721347"/>
            <a:ext cx="5981425" cy="2910150"/>
          </a:xfrm>
          <a:prstGeom prst="rect">
            <a:avLst/>
          </a:prstGeom>
          <a:noFill/>
          <a:ln>
            <a:noFill/>
          </a:ln>
        </p:spPr>
      </p:pic>
      <p:pic>
        <p:nvPicPr>
          <p:cNvPr id="1285" name="Google Shape;1285;p61"/>
          <p:cNvPicPr preferRelativeResize="0"/>
          <p:nvPr/>
        </p:nvPicPr>
        <p:blipFill rotWithShape="1">
          <a:blip r:embed="rId4">
            <a:alphaModFix/>
          </a:blip>
          <a:srcRect l="2936" r="2936"/>
          <a:stretch/>
        </p:blipFill>
        <p:spPr>
          <a:xfrm>
            <a:off x="899200" y="5501825"/>
            <a:ext cx="5973977" cy="3047624"/>
          </a:xfrm>
          <a:prstGeom prst="rect">
            <a:avLst/>
          </a:prstGeom>
          <a:noFill/>
          <a:ln>
            <a:noFill/>
          </a:ln>
        </p:spPr>
      </p:pic>
      <p:sp>
        <p:nvSpPr>
          <p:cNvPr id="1286" name="Google Shape;1286;p61"/>
          <p:cNvSpPr txBox="1"/>
          <p:nvPr/>
        </p:nvSpPr>
        <p:spPr>
          <a:xfrm>
            <a:off x="2662529" y="4649468"/>
            <a:ext cx="4134647" cy="27899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6.2 Admin Home Page</a:t>
            </a:r>
            <a:endParaRPr sz="1100" dirty="0">
              <a:solidFill>
                <a:schemeClr val="dk1"/>
              </a:solidFill>
              <a:latin typeface="Times New Roman"/>
              <a:ea typeface="Times New Roman"/>
              <a:cs typeface="Times New Roman"/>
              <a:sym typeface="Times New Roman"/>
            </a:endParaRPr>
          </a:p>
        </p:txBody>
      </p:sp>
      <p:sp>
        <p:nvSpPr>
          <p:cNvPr id="1287" name="Google Shape;1287;p61"/>
          <p:cNvSpPr txBox="1"/>
          <p:nvPr/>
        </p:nvSpPr>
        <p:spPr>
          <a:xfrm>
            <a:off x="2741476" y="8572029"/>
            <a:ext cx="4055700" cy="3831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6.3  User Home Page</a:t>
            </a:r>
            <a:endParaRPr sz="1100" dirty="0">
              <a:solidFill>
                <a:schemeClr val="dk1"/>
              </a:solidFill>
              <a:latin typeface="Times New Roman"/>
              <a:ea typeface="Times New Roman"/>
              <a:cs typeface="Times New Roman"/>
              <a:sym typeface="Times New Roman"/>
            </a:endParaRPr>
          </a:p>
        </p:txBody>
      </p:sp>
      <p:sp>
        <p:nvSpPr>
          <p:cNvPr id="1288" name="Google Shape;1288;p61"/>
          <p:cNvSpPr txBox="1"/>
          <p:nvPr/>
        </p:nvSpPr>
        <p:spPr>
          <a:xfrm>
            <a:off x="896422" y="5046714"/>
            <a:ext cx="9619178" cy="94354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dirty="0">
                <a:solidFill>
                  <a:schemeClr val="dk1"/>
                </a:solidFill>
                <a:latin typeface="Times New Roman"/>
                <a:ea typeface="Times New Roman"/>
                <a:cs typeface="Times New Roman"/>
                <a:sym typeface="Times New Roman"/>
              </a:rPr>
              <a:t>6.3 User Home Page </a:t>
            </a:r>
            <a:endParaRPr dirty="0"/>
          </a:p>
          <a:p>
            <a:pPr marL="12700" marR="3694735" lvl="0" indent="0" algn="just" rtl="0">
              <a:lnSpc>
                <a:spcPct val="139583"/>
              </a:lnSpc>
              <a:spcBef>
                <a:spcPts val="83"/>
              </a:spcBef>
              <a:spcAft>
                <a:spcPts val="0"/>
              </a:spcAft>
              <a:buNone/>
            </a:pPr>
            <a:endParaRPr dirty="0">
              <a:solidFill>
                <a:schemeClr val="dk1"/>
              </a:solidFill>
              <a:latin typeface="Times New Roman"/>
              <a:ea typeface="Times New Roman"/>
              <a:cs typeface="Times New Roman"/>
              <a:sym typeface="Times New Roman"/>
            </a:endParaRPr>
          </a:p>
        </p:txBody>
      </p:sp>
      <p:sp>
        <p:nvSpPr>
          <p:cNvPr id="1289" name="Google Shape;1289;p61"/>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290" name="Google Shape;1290;p61"/>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1" name="Google Shape;1291;p61"/>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2" name="Google Shape;1292;p61"/>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61"/>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94" name="Google Shape;1294;p61"/>
          <p:cNvSpPr/>
          <p:nvPr/>
        </p:nvSpPr>
        <p:spPr>
          <a:xfrm>
            <a:off x="902010"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5" name="Google Shape;1295;p61"/>
          <p:cNvSpPr/>
          <p:nvPr/>
        </p:nvSpPr>
        <p:spPr>
          <a:xfrm>
            <a:off x="902010"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6" name="Google Shape;1296;p61"/>
          <p:cNvSpPr/>
          <p:nvPr/>
        </p:nvSpPr>
        <p:spPr>
          <a:xfrm>
            <a:off x="902010"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7" name="Google Shape;1297;p61"/>
          <p:cNvSpPr/>
          <p:nvPr/>
        </p:nvSpPr>
        <p:spPr>
          <a:xfrm>
            <a:off x="902010"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8" name="Google Shape;1298;p61"/>
          <p:cNvSpPr/>
          <p:nvPr/>
        </p:nvSpPr>
        <p:spPr>
          <a:xfrm>
            <a:off x="902010"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9" name="Google Shape;1299;p61"/>
          <p:cNvSpPr/>
          <p:nvPr/>
        </p:nvSpPr>
        <p:spPr>
          <a:xfrm>
            <a:off x="902010"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0" name="Google Shape;1300;p61"/>
          <p:cNvSpPr/>
          <p:nvPr/>
        </p:nvSpPr>
        <p:spPr>
          <a:xfrm>
            <a:off x="902010"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01" name="Google Shape;1301;p61"/>
          <p:cNvSpPr/>
          <p:nvPr/>
        </p:nvSpPr>
        <p:spPr>
          <a:xfrm>
            <a:off x="902010"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02" name="Google Shape;1302;p61"/>
          <p:cNvSpPr/>
          <p:nvPr/>
        </p:nvSpPr>
        <p:spPr>
          <a:xfrm>
            <a:off x="902010"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3" name="Google Shape;1303;p61"/>
          <p:cNvSpPr/>
          <p:nvPr/>
        </p:nvSpPr>
        <p:spPr>
          <a:xfrm>
            <a:off x="902010"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4" name="Google Shape;1304;p61"/>
          <p:cNvSpPr/>
          <p:nvPr/>
        </p:nvSpPr>
        <p:spPr>
          <a:xfrm>
            <a:off x="902010"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61"/>
          <p:cNvSpPr/>
          <p:nvPr/>
        </p:nvSpPr>
        <p:spPr>
          <a:xfrm>
            <a:off x="902010"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6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1" name="Google Shape;1311;p6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2" name="Google Shape;1312;p6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3" name="Google Shape;1313;p6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4" name="Google Shape;1314;p62"/>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315" name="Google Shape;1315;p62"/>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316" name="Google Shape;1316;p62"/>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Dept. of CSE, SJBIT</a:t>
            </a:r>
            <a:endParaRPr sz="1000" dirty="0">
              <a:solidFill>
                <a:schemeClr val="dk1"/>
              </a:solidFill>
              <a:latin typeface="Times New Roman"/>
              <a:ea typeface="Times New Roman"/>
              <a:cs typeface="Times New Roman"/>
              <a:sym typeface="Times New Roman"/>
            </a:endParaRPr>
          </a:p>
        </p:txBody>
      </p:sp>
      <p:sp>
        <p:nvSpPr>
          <p:cNvPr id="1317" name="Google Shape;1317;p62"/>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29</a:t>
            </a:r>
            <a:endParaRPr sz="1000" dirty="0">
              <a:solidFill>
                <a:schemeClr val="dk1"/>
              </a:solidFill>
              <a:latin typeface="Times New Roman"/>
              <a:ea typeface="Times New Roman"/>
              <a:cs typeface="Times New Roman"/>
              <a:sym typeface="Times New Roman"/>
            </a:endParaRPr>
          </a:p>
        </p:txBody>
      </p:sp>
      <p:sp>
        <p:nvSpPr>
          <p:cNvPr id="1318" name="Google Shape;1318;p62"/>
          <p:cNvSpPr txBox="1"/>
          <p:nvPr/>
        </p:nvSpPr>
        <p:spPr>
          <a:xfrm>
            <a:off x="896422" y="809058"/>
            <a:ext cx="9619178" cy="943541"/>
          </a:xfrm>
          <a:prstGeom prst="rect">
            <a:avLst/>
          </a:prstGeom>
          <a:noFill/>
          <a:ln>
            <a:noFill/>
          </a:ln>
        </p:spPr>
        <p:txBody>
          <a:bodyPr spcFirstLastPara="1" wrap="square" lIns="0" tIns="0" rIns="0" bIns="0" anchor="t" anchorCtr="0">
            <a:noAutofit/>
          </a:bodyPr>
          <a:lstStyle/>
          <a:p>
            <a:pPr marL="12700" marR="3694735" lvl="0" indent="0" algn="just" rtl="0">
              <a:lnSpc>
                <a:spcPct val="139583"/>
              </a:lnSpc>
              <a:spcBef>
                <a:spcPts val="0"/>
              </a:spcBef>
              <a:spcAft>
                <a:spcPts val="0"/>
              </a:spcAft>
              <a:buNone/>
            </a:pPr>
            <a:r>
              <a:rPr lang="en-US" b="1" dirty="0">
                <a:solidFill>
                  <a:schemeClr val="dk1"/>
                </a:solidFill>
                <a:latin typeface="Times New Roman"/>
                <a:ea typeface="Times New Roman"/>
                <a:cs typeface="Times New Roman"/>
                <a:sym typeface="Times New Roman"/>
              </a:rPr>
              <a:t>6.4 Admin Search Page</a:t>
            </a:r>
            <a:endParaRPr b="1" dirty="0">
              <a:solidFill>
                <a:schemeClr val="dk1"/>
              </a:solidFill>
              <a:latin typeface="Times New Roman"/>
              <a:ea typeface="Times New Roman"/>
              <a:cs typeface="Times New Roman"/>
              <a:sym typeface="Times New Roman"/>
            </a:endParaRPr>
          </a:p>
          <a:p>
            <a:pPr marL="12700" marR="3694735" lvl="0" indent="0" algn="just" rtl="0">
              <a:lnSpc>
                <a:spcPct val="150000"/>
              </a:lnSpc>
              <a:spcBef>
                <a:spcPts val="83"/>
              </a:spcBef>
              <a:spcAft>
                <a:spcPts val="0"/>
              </a:spcAft>
              <a:buClr>
                <a:schemeClr val="dk1"/>
              </a:buClr>
              <a:buFont typeface="Arial"/>
              <a:buNone/>
            </a:pPr>
            <a:r>
              <a:rPr lang="en-US" sz="1200" dirty="0">
                <a:solidFill>
                  <a:schemeClr val="dk1"/>
                </a:solidFill>
                <a:latin typeface="Times New Roman"/>
                <a:ea typeface="Times New Roman"/>
                <a:cs typeface="Times New Roman"/>
                <a:sym typeface="Times New Roman"/>
              </a:rPr>
              <a:t>The Fir-list page contains all the Fir-list that are created by the Admin.</a:t>
            </a:r>
            <a:endParaRPr sz="1200" dirty="0">
              <a:solidFill>
                <a:schemeClr val="dk1"/>
              </a:solidFill>
              <a:latin typeface="Times New Roman"/>
              <a:ea typeface="Times New Roman"/>
              <a:cs typeface="Times New Roman"/>
              <a:sym typeface="Times New Roman"/>
            </a:endParaRPr>
          </a:p>
        </p:txBody>
      </p:sp>
      <p:pic>
        <p:nvPicPr>
          <p:cNvPr id="1319" name="Google Shape;1319;p62"/>
          <p:cNvPicPr preferRelativeResize="0"/>
          <p:nvPr/>
        </p:nvPicPr>
        <p:blipFill rotWithShape="1">
          <a:blip r:embed="rId3">
            <a:alphaModFix/>
          </a:blip>
          <a:srcRect l="3034" r="3034"/>
          <a:stretch/>
        </p:blipFill>
        <p:spPr>
          <a:xfrm>
            <a:off x="896420" y="1715649"/>
            <a:ext cx="5994024" cy="2915848"/>
          </a:xfrm>
          <a:prstGeom prst="rect">
            <a:avLst/>
          </a:prstGeom>
          <a:noFill/>
          <a:ln>
            <a:noFill/>
          </a:ln>
        </p:spPr>
      </p:pic>
      <p:pic>
        <p:nvPicPr>
          <p:cNvPr id="1320" name="Google Shape;1320;p62"/>
          <p:cNvPicPr preferRelativeResize="0"/>
          <p:nvPr/>
        </p:nvPicPr>
        <p:blipFill rotWithShape="1">
          <a:blip r:embed="rId4">
            <a:alphaModFix/>
          </a:blip>
          <a:srcRect l="2561" r="2570"/>
          <a:stretch/>
        </p:blipFill>
        <p:spPr>
          <a:xfrm>
            <a:off x="896420" y="5884140"/>
            <a:ext cx="5994024" cy="2927077"/>
          </a:xfrm>
          <a:prstGeom prst="rect">
            <a:avLst/>
          </a:prstGeom>
          <a:noFill/>
          <a:ln>
            <a:noFill/>
          </a:ln>
        </p:spPr>
      </p:pic>
      <p:sp>
        <p:nvSpPr>
          <p:cNvPr id="1321" name="Google Shape;1321;p62"/>
          <p:cNvSpPr txBox="1"/>
          <p:nvPr/>
        </p:nvSpPr>
        <p:spPr>
          <a:xfrm>
            <a:off x="2662529" y="4649468"/>
            <a:ext cx="4134647" cy="27899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6.4 Admin Search Page</a:t>
            </a:r>
            <a:endParaRPr sz="1100" dirty="0">
              <a:solidFill>
                <a:schemeClr val="dk1"/>
              </a:solidFill>
              <a:latin typeface="Times New Roman"/>
              <a:ea typeface="Times New Roman"/>
              <a:cs typeface="Times New Roman"/>
              <a:sym typeface="Times New Roman"/>
            </a:endParaRPr>
          </a:p>
        </p:txBody>
      </p:sp>
      <p:sp>
        <p:nvSpPr>
          <p:cNvPr id="1322" name="Google Shape;1322;p62"/>
          <p:cNvSpPr txBox="1"/>
          <p:nvPr/>
        </p:nvSpPr>
        <p:spPr>
          <a:xfrm>
            <a:off x="2404900" y="8860373"/>
            <a:ext cx="4650000" cy="3834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6.5 User Search Page</a:t>
            </a:r>
            <a:endParaRPr sz="1100" dirty="0">
              <a:solidFill>
                <a:schemeClr val="dk1"/>
              </a:solidFill>
              <a:latin typeface="Times New Roman"/>
              <a:ea typeface="Times New Roman"/>
              <a:cs typeface="Times New Roman"/>
              <a:sym typeface="Times New Roman"/>
            </a:endParaRPr>
          </a:p>
          <a:p>
            <a:pPr marL="12700" marR="2041009" lvl="0" indent="0" algn="ctr" rtl="0">
              <a:lnSpc>
                <a:spcPct val="139583"/>
              </a:lnSpc>
              <a:spcBef>
                <a:spcPts val="0"/>
              </a:spcBef>
              <a:spcAft>
                <a:spcPts val="0"/>
              </a:spcAft>
              <a:buNone/>
            </a:pPr>
            <a:endParaRPr sz="1100" b="1" dirty="0">
              <a:solidFill>
                <a:schemeClr val="dk1"/>
              </a:solidFill>
              <a:latin typeface="Times New Roman"/>
              <a:ea typeface="Times New Roman"/>
              <a:cs typeface="Times New Roman"/>
              <a:sym typeface="Times New Roman"/>
            </a:endParaRPr>
          </a:p>
        </p:txBody>
      </p:sp>
      <p:sp>
        <p:nvSpPr>
          <p:cNvPr id="1323" name="Google Shape;1323;p62"/>
          <p:cNvSpPr txBox="1"/>
          <p:nvPr/>
        </p:nvSpPr>
        <p:spPr>
          <a:xfrm>
            <a:off x="896422" y="5046714"/>
            <a:ext cx="9619178" cy="943541"/>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6.5 User Search Page</a:t>
            </a:r>
            <a:endParaRPr b="1" dirty="0">
              <a:solidFill>
                <a:schemeClr val="dk1"/>
              </a:solidFill>
              <a:latin typeface="Times New Roman"/>
              <a:ea typeface="Times New Roman"/>
              <a:cs typeface="Times New Roman"/>
              <a:sym typeface="Times New Roman"/>
            </a:endParaRPr>
          </a:p>
          <a:p>
            <a:pPr marL="12700" marR="3694735" lvl="0" indent="0" algn="just" rtl="0">
              <a:lnSpc>
                <a:spcPct val="150000"/>
              </a:lnSpc>
              <a:spcBef>
                <a:spcPts val="83"/>
              </a:spcBef>
              <a:spcAft>
                <a:spcPts val="0"/>
              </a:spcAft>
              <a:buNone/>
            </a:pPr>
            <a:r>
              <a:rPr lang="en-US" sz="1200" dirty="0">
                <a:solidFill>
                  <a:schemeClr val="dk1"/>
                </a:solidFill>
                <a:latin typeface="Times New Roman"/>
                <a:ea typeface="Times New Roman"/>
                <a:cs typeface="Times New Roman"/>
                <a:sym typeface="Times New Roman"/>
              </a:rPr>
              <a:t>The Fir-list page contains all the Fir-list that are created by the respective User. </a:t>
            </a:r>
            <a:endParaRPr sz="1200" dirty="0">
              <a:solidFill>
                <a:schemeClr val="dk1"/>
              </a:solidFill>
              <a:latin typeface="Times New Roman"/>
              <a:ea typeface="Times New Roman"/>
              <a:cs typeface="Times New Roman"/>
              <a:sym typeface="Times New Roman"/>
            </a:endParaRPr>
          </a:p>
        </p:txBody>
      </p:sp>
      <p:sp>
        <p:nvSpPr>
          <p:cNvPr id="1324" name="Google Shape;1324;p62"/>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325" name="Google Shape;1325;p6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6" name="Google Shape;1326;p6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7" name="Google Shape;1327;p6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28" name="Google Shape;1328;p6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29" name="Google Shape;1329;p6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0" name="Google Shape;1330;p6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1" name="Google Shape;1331;p6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2" name="Google Shape;1332;p6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3" name="Google Shape;1333;p6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4" name="Google Shape;1334;p6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5" name="Google Shape;1335;p6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36" name="Google Shape;1336;p6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37" name="Google Shape;1337;p62"/>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8" name="Google Shape;1338;p62"/>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9" name="Google Shape;1339;p62"/>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40" name="Google Shape;1340;p62"/>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63"/>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63"/>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63"/>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63"/>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63"/>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350" name="Google Shape;1350;p63"/>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351" name="Google Shape;1351;p63"/>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352" name="Google Shape;1352;p63"/>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30</a:t>
            </a:r>
            <a:endParaRPr sz="1000" dirty="0">
              <a:solidFill>
                <a:schemeClr val="dk1"/>
              </a:solidFill>
              <a:latin typeface="Times New Roman"/>
              <a:ea typeface="Times New Roman"/>
              <a:cs typeface="Times New Roman"/>
              <a:sym typeface="Times New Roman"/>
            </a:endParaRPr>
          </a:p>
        </p:txBody>
      </p:sp>
      <p:sp>
        <p:nvSpPr>
          <p:cNvPr id="1353" name="Google Shape;1353;p63"/>
          <p:cNvSpPr txBox="1"/>
          <p:nvPr/>
        </p:nvSpPr>
        <p:spPr>
          <a:xfrm>
            <a:off x="896425" y="736400"/>
            <a:ext cx="5981400" cy="383400"/>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6.6 Admin Edit Page</a:t>
            </a:r>
            <a:endParaRPr dirty="0"/>
          </a:p>
          <a:p>
            <a:pPr marL="12700" marR="3694735" lvl="0" indent="0" algn="just" rtl="0">
              <a:lnSpc>
                <a:spcPct val="150000"/>
              </a:lnSpc>
              <a:spcBef>
                <a:spcPts val="83"/>
              </a:spcBef>
              <a:spcAft>
                <a:spcPts val="0"/>
              </a:spcAft>
              <a:buNone/>
            </a:pPr>
            <a:endParaRPr dirty="0">
              <a:solidFill>
                <a:schemeClr val="dk1"/>
              </a:solidFill>
              <a:latin typeface="Times New Roman"/>
              <a:ea typeface="Times New Roman"/>
              <a:cs typeface="Times New Roman"/>
              <a:sym typeface="Times New Roman"/>
            </a:endParaRPr>
          </a:p>
        </p:txBody>
      </p:sp>
      <p:pic>
        <p:nvPicPr>
          <p:cNvPr id="1354" name="Google Shape;1354;p63"/>
          <p:cNvPicPr preferRelativeResize="0"/>
          <p:nvPr/>
        </p:nvPicPr>
        <p:blipFill rotWithShape="1">
          <a:blip r:embed="rId3">
            <a:alphaModFix/>
          </a:blip>
          <a:srcRect l="3600" r="3600"/>
          <a:stretch/>
        </p:blipFill>
        <p:spPr>
          <a:xfrm>
            <a:off x="896425" y="1051825"/>
            <a:ext cx="5981424" cy="3146062"/>
          </a:xfrm>
          <a:prstGeom prst="rect">
            <a:avLst/>
          </a:prstGeom>
          <a:noFill/>
          <a:ln>
            <a:noFill/>
          </a:ln>
        </p:spPr>
      </p:pic>
      <p:pic>
        <p:nvPicPr>
          <p:cNvPr id="1355" name="Google Shape;1355;p63"/>
          <p:cNvPicPr preferRelativeResize="0"/>
          <p:nvPr/>
        </p:nvPicPr>
        <p:blipFill rotWithShape="1">
          <a:blip r:embed="rId4">
            <a:alphaModFix/>
          </a:blip>
          <a:srcRect l="2372" r="2362"/>
          <a:stretch/>
        </p:blipFill>
        <p:spPr>
          <a:xfrm>
            <a:off x="896416" y="5134030"/>
            <a:ext cx="5981428" cy="2984008"/>
          </a:xfrm>
          <a:prstGeom prst="rect">
            <a:avLst/>
          </a:prstGeom>
          <a:noFill/>
          <a:ln>
            <a:noFill/>
          </a:ln>
        </p:spPr>
      </p:pic>
      <p:sp>
        <p:nvSpPr>
          <p:cNvPr id="1356" name="Google Shape;1356;p63"/>
          <p:cNvSpPr txBox="1"/>
          <p:nvPr/>
        </p:nvSpPr>
        <p:spPr>
          <a:xfrm>
            <a:off x="2657204" y="4220467"/>
            <a:ext cx="4502100" cy="3186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6.6 Admin Edit Page</a:t>
            </a:r>
            <a:endParaRPr sz="1100" dirty="0">
              <a:solidFill>
                <a:schemeClr val="dk1"/>
              </a:solidFill>
              <a:latin typeface="Times New Roman"/>
              <a:ea typeface="Times New Roman"/>
              <a:cs typeface="Times New Roman"/>
              <a:sym typeface="Times New Roman"/>
            </a:endParaRPr>
          </a:p>
        </p:txBody>
      </p:sp>
      <p:sp>
        <p:nvSpPr>
          <p:cNvPr id="1357" name="Google Shape;1357;p63"/>
          <p:cNvSpPr txBox="1"/>
          <p:nvPr/>
        </p:nvSpPr>
        <p:spPr>
          <a:xfrm>
            <a:off x="2509304" y="8142003"/>
            <a:ext cx="4650000" cy="3834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6.7 User Edit Page</a:t>
            </a:r>
            <a:endParaRPr sz="1100" dirty="0">
              <a:solidFill>
                <a:schemeClr val="dk1"/>
              </a:solidFill>
              <a:latin typeface="Times New Roman"/>
              <a:ea typeface="Times New Roman"/>
              <a:cs typeface="Times New Roman"/>
              <a:sym typeface="Times New Roman"/>
            </a:endParaRPr>
          </a:p>
        </p:txBody>
      </p:sp>
      <p:sp>
        <p:nvSpPr>
          <p:cNvPr id="1358" name="Google Shape;1358;p63"/>
          <p:cNvSpPr txBox="1"/>
          <p:nvPr/>
        </p:nvSpPr>
        <p:spPr>
          <a:xfrm>
            <a:off x="894550" y="4796406"/>
            <a:ext cx="9619200" cy="383400"/>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6.7 User Edit Page</a:t>
            </a:r>
            <a:endParaRPr dirty="0">
              <a:solidFill>
                <a:schemeClr val="dk1"/>
              </a:solidFill>
              <a:latin typeface="Times New Roman"/>
              <a:ea typeface="Times New Roman"/>
              <a:cs typeface="Times New Roman"/>
              <a:sym typeface="Times New Roman"/>
            </a:endParaRPr>
          </a:p>
        </p:txBody>
      </p:sp>
      <p:sp>
        <p:nvSpPr>
          <p:cNvPr id="1359" name="Google Shape;1359;p63"/>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360" name="Google Shape;1360;p63"/>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63"/>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63"/>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63" name="Google Shape;1363;p63"/>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63"/>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63"/>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63"/>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7" name="Google Shape;1367;p63"/>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8" name="Google Shape;1368;p63"/>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63"/>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63"/>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71" name="Google Shape;1371;p63"/>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72" name="Google Shape;1372;p63"/>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3" name="Google Shape;1373;p63"/>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4" name="Google Shape;1374;p63"/>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75" name="Google Shape;1375;p63"/>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64"/>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1" name="Google Shape;1381;p64"/>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2" name="Google Shape;1382;p64"/>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3" name="Google Shape;1383;p64"/>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4" name="Google Shape;1384;p64"/>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385" name="Google Shape;1385;p64"/>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386" name="Google Shape;1386;p64"/>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387" name="Google Shape;1387;p64"/>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31</a:t>
            </a:r>
            <a:endParaRPr sz="1000" dirty="0">
              <a:solidFill>
                <a:schemeClr val="dk1"/>
              </a:solidFill>
              <a:latin typeface="Times New Roman"/>
              <a:ea typeface="Times New Roman"/>
              <a:cs typeface="Times New Roman"/>
              <a:sym typeface="Times New Roman"/>
            </a:endParaRPr>
          </a:p>
        </p:txBody>
      </p:sp>
      <p:sp>
        <p:nvSpPr>
          <p:cNvPr id="1388" name="Google Shape;1388;p64"/>
          <p:cNvSpPr txBox="1"/>
          <p:nvPr/>
        </p:nvSpPr>
        <p:spPr>
          <a:xfrm>
            <a:off x="914400" y="744130"/>
            <a:ext cx="9619200" cy="382800"/>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6.8 Add FIR</a:t>
            </a:r>
            <a:endParaRPr dirty="0">
              <a:solidFill>
                <a:schemeClr val="dk1"/>
              </a:solidFill>
              <a:latin typeface="Times New Roman"/>
              <a:ea typeface="Times New Roman"/>
              <a:cs typeface="Times New Roman"/>
              <a:sym typeface="Times New Roman"/>
            </a:endParaRPr>
          </a:p>
        </p:txBody>
      </p:sp>
      <p:pic>
        <p:nvPicPr>
          <p:cNvPr id="1389" name="Google Shape;1389;p64"/>
          <p:cNvPicPr preferRelativeResize="0"/>
          <p:nvPr/>
        </p:nvPicPr>
        <p:blipFill rotWithShape="1">
          <a:blip r:embed="rId3">
            <a:alphaModFix/>
          </a:blip>
          <a:srcRect l="5044" r="5035"/>
          <a:stretch/>
        </p:blipFill>
        <p:spPr>
          <a:xfrm>
            <a:off x="895494" y="1059835"/>
            <a:ext cx="5981425" cy="3089949"/>
          </a:xfrm>
          <a:prstGeom prst="rect">
            <a:avLst/>
          </a:prstGeom>
          <a:noFill/>
          <a:ln>
            <a:noFill/>
          </a:ln>
        </p:spPr>
      </p:pic>
      <p:sp>
        <p:nvSpPr>
          <p:cNvPr id="1390" name="Google Shape;1390;p64"/>
          <p:cNvSpPr txBox="1"/>
          <p:nvPr/>
        </p:nvSpPr>
        <p:spPr>
          <a:xfrm>
            <a:off x="2398486" y="4182549"/>
            <a:ext cx="4728900" cy="2565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6.8 Add FIR</a:t>
            </a:r>
            <a:endParaRPr sz="1100" dirty="0">
              <a:solidFill>
                <a:schemeClr val="dk1"/>
              </a:solidFill>
              <a:latin typeface="Times New Roman"/>
              <a:ea typeface="Times New Roman"/>
              <a:cs typeface="Times New Roman"/>
              <a:sym typeface="Times New Roman"/>
            </a:endParaRPr>
          </a:p>
        </p:txBody>
      </p:sp>
      <p:sp>
        <p:nvSpPr>
          <p:cNvPr id="1391" name="Google Shape;1391;p64"/>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392" name="Google Shape;1392;p64"/>
          <p:cNvSpPr/>
          <p:nvPr/>
        </p:nvSpPr>
        <p:spPr>
          <a:xfrm>
            <a:off x="896420"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3" name="Google Shape;1393;p64"/>
          <p:cNvSpPr/>
          <p:nvPr/>
        </p:nvSpPr>
        <p:spPr>
          <a:xfrm>
            <a:off x="896420"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64"/>
          <p:cNvSpPr/>
          <p:nvPr/>
        </p:nvSpPr>
        <p:spPr>
          <a:xfrm>
            <a:off x="896420"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95" name="Google Shape;1395;p64"/>
          <p:cNvSpPr/>
          <p:nvPr/>
        </p:nvSpPr>
        <p:spPr>
          <a:xfrm>
            <a:off x="896420"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396" name="Google Shape;1396;p64"/>
          <p:cNvSpPr/>
          <p:nvPr/>
        </p:nvSpPr>
        <p:spPr>
          <a:xfrm>
            <a:off x="896420"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7" name="Google Shape;1397;p64"/>
          <p:cNvSpPr/>
          <p:nvPr/>
        </p:nvSpPr>
        <p:spPr>
          <a:xfrm>
            <a:off x="896420"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64"/>
          <p:cNvSpPr/>
          <p:nvPr/>
        </p:nvSpPr>
        <p:spPr>
          <a:xfrm>
            <a:off x="896420"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64"/>
          <p:cNvSpPr/>
          <p:nvPr/>
        </p:nvSpPr>
        <p:spPr>
          <a:xfrm>
            <a:off x="896420"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64"/>
          <p:cNvSpPr/>
          <p:nvPr/>
        </p:nvSpPr>
        <p:spPr>
          <a:xfrm>
            <a:off x="896420"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64"/>
          <p:cNvSpPr/>
          <p:nvPr/>
        </p:nvSpPr>
        <p:spPr>
          <a:xfrm>
            <a:off x="896420"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64"/>
          <p:cNvSpPr/>
          <p:nvPr/>
        </p:nvSpPr>
        <p:spPr>
          <a:xfrm>
            <a:off x="896420"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64"/>
          <p:cNvSpPr/>
          <p:nvPr/>
        </p:nvSpPr>
        <p:spPr>
          <a:xfrm>
            <a:off x="896420"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04" name="Google Shape;1404;p64"/>
          <p:cNvSpPr/>
          <p:nvPr/>
        </p:nvSpPr>
        <p:spPr>
          <a:xfrm>
            <a:off x="896420"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64"/>
          <p:cNvSpPr/>
          <p:nvPr/>
        </p:nvSpPr>
        <p:spPr>
          <a:xfrm>
            <a:off x="896420"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64"/>
          <p:cNvSpPr/>
          <p:nvPr/>
        </p:nvSpPr>
        <p:spPr>
          <a:xfrm>
            <a:off x="896420"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64"/>
          <p:cNvSpPr/>
          <p:nvPr/>
        </p:nvSpPr>
        <p:spPr>
          <a:xfrm>
            <a:off x="896420"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08" name="Google Shape;1408;p64"/>
          <p:cNvSpPr txBox="1"/>
          <p:nvPr/>
        </p:nvSpPr>
        <p:spPr>
          <a:xfrm>
            <a:off x="823825" y="5029880"/>
            <a:ext cx="9619200" cy="382800"/>
          </a:xfrm>
          <a:prstGeom prst="rect">
            <a:avLst/>
          </a:prstGeom>
          <a:noFill/>
          <a:ln>
            <a:noFill/>
          </a:ln>
        </p:spPr>
        <p:txBody>
          <a:bodyPr spcFirstLastPara="1" wrap="square" lIns="0" tIns="0" rIns="0" bIns="0" anchor="t" anchorCtr="0">
            <a:noAutofit/>
          </a:bodyPr>
          <a:lstStyle/>
          <a:p>
            <a:pPr marL="12700" marR="3694735" lvl="0" indent="0" algn="just" rtl="0">
              <a:lnSpc>
                <a:spcPct val="150000"/>
              </a:lnSpc>
              <a:spcBef>
                <a:spcPts val="0"/>
              </a:spcBef>
              <a:spcAft>
                <a:spcPts val="0"/>
              </a:spcAft>
              <a:buNone/>
            </a:pPr>
            <a:r>
              <a:rPr lang="en-US" b="1" dirty="0">
                <a:solidFill>
                  <a:schemeClr val="dk1"/>
                </a:solidFill>
                <a:latin typeface="Times New Roman"/>
                <a:ea typeface="Times New Roman"/>
                <a:cs typeface="Times New Roman"/>
                <a:sym typeface="Times New Roman"/>
              </a:rPr>
              <a:t>6.9 Add Police</a:t>
            </a:r>
            <a:endParaRPr dirty="0">
              <a:solidFill>
                <a:schemeClr val="dk1"/>
              </a:solidFill>
              <a:latin typeface="Times New Roman"/>
              <a:ea typeface="Times New Roman"/>
              <a:cs typeface="Times New Roman"/>
              <a:sym typeface="Times New Roman"/>
            </a:endParaRPr>
          </a:p>
        </p:txBody>
      </p:sp>
      <p:pic>
        <p:nvPicPr>
          <p:cNvPr id="1409" name="Google Shape;1409;p64"/>
          <p:cNvPicPr preferRelativeResize="0"/>
          <p:nvPr/>
        </p:nvPicPr>
        <p:blipFill rotWithShape="1">
          <a:blip r:embed="rId4">
            <a:alphaModFix/>
          </a:blip>
          <a:srcRect l="6009" r="6009"/>
          <a:stretch/>
        </p:blipFill>
        <p:spPr>
          <a:xfrm>
            <a:off x="823832" y="5441260"/>
            <a:ext cx="5981424" cy="3089949"/>
          </a:xfrm>
          <a:prstGeom prst="rect">
            <a:avLst/>
          </a:prstGeom>
          <a:noFill/>
          <a:ln>
            <a:noFill/>
          </a:ln>
        </p:spPr>
      </p:pic>
      <p:sp>
        <p:nvSpPr>
          <p:cNvPr id="1410" name="Google Shape;1410;p64"/>
          <p:cNvSpPr txBox="1"/>
          <p:nvPr/>
        </p:nvSpPr>
        <p:spPr>
          <a:xfrm>
            <a:off x="2398486" y="8563974"/>
            <a:ext cx="4728900" cy="2565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Fig 6.9 Add Police</a:t>
            </a:r>
            <a:endParaRPr sz="11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5"/>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6" name="Google Shape;1416;p65"/>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7" name="Google Shape;1417;p65"/>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8" name="Google Shape;1418;p65"/>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9" name="Google Shape;1419;p65"/>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420" name="Google Shape;1420;p65"/>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421" name="Google Shape;1421;p65"/>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422" name="Google Shape;1422;p65"/>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32</a:t>
            </a:r>
            <a:endParaRPr sz="1000" dirty="0">
              <a:solidFill>
                <a:schemeClr val="dk1"/>
              </a:solidFill>
              <a:latin typeface="Times New Roman"/>
              <a:ea typeface="Times New Roman"/>
              <a:cs typeface="Times New Roman"/>
              <a:sym typeface="Times New Roman"/>
            </a:endParaRPr>
          </a:p>
        </p:txBody>
      </p:sp>
      <p:sp>
        <p:nvSpPr>
          <p:cNvPr id="1423" name="Google Shape;1423;p65"/>
          <p:cNvSpPr txBox="1"/>
          <p:nvPr/>
        </p:nvSpPr>
        <p:spPr>
          <a:xfrm>
            <a:off x="2481943" y="8347291"/>
            <a:ext cx="4728871" cy="25641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Table 6-2 FIR details Table</a:t>
            </a:r>
            <a:endParaRPr sz="1100" dirty="0">
              <a:solidFill>
                <a:schemeClr val="dk1"/>
              </a:solidFill>
              <a:latin typeface="Times New Roman"/>
              <a:ea typeface="Times New Roman"/>
              <a:cs typeface="Times New Roman"/>
              <a:sym typeface="Times New Roman"/>
            </a:endParaRPr>
          </a:p>
        </p:txBody>
      </p:sp>
      <p:sp>
        <p:nvSpPr>
          <p:cNvPr id="1424" name="Google Shape;1424;p65"/>
          <p:cNvSpPr txBox="1"/>
          <p:nvPr/>
        </p:nvSpPr>
        <p:spPr>
          <a:xfrm>
            <a:off x="894560" y="778706"/>
            <a:ext cx="1010318" cy="228600"/>
          </a:xfrm>
          <a:prstGeom prst="rect">
            <a:avLst/>
          </a:prstGeom>
          <a:noFill/>
          <a:ln>
            <a:noFill/>
          </a:ln>
        </p:spPr>
        <p:txBody>
          <a:bodyPr spcFirstLastPara="1" wrap="square" lIns="0" tIns="0" rIns="0" bIns="0" anchor="t" anchorCtr="0">
            <a:noAutofit/>
          </a:bodyPr>
          <a:lstStyle/>
          <a:p>
            <a:pPr marL="12700" marR="0" lvl="0" indent="0" algn="l" rtl="0">
              <a:lnSpc>
                <a:spcPct val="156250"/>
              </a:lnSpc>
              <a:spcBef>
                <a:spcPts val="0"/>
              </a:spcBef>
              <a:spcAft>
                <a:spcPts val="0"/>
              </a:spcAft>
              <a:buNone/>
            </a:pPr>
            <a:r>
              <a:rPr lang="en-US" b="1" dirty="0">
                <a:solidFill>
                  <a:schemeClr val="dk1"/>
                </a:solidFill>
                <a:latin typeface="Times New Roman"/>
                <a:ea typeface="Times New Roman"/>
                <a:cs typeface="Times New Roman"/>
                <a:sym typeface="Times New Roman"/>
              </a:rPr>
              <a:t>6.8 Tables</a:t>
            </a:r>
            <a:endParaRPr dirty="0">
              <a:solidFill>
                <a:schemeClr val="dk1"/>
              </a:solidFill>
              <a:latin typeface="Times New Roman"/>
              <a:ea typeface="Times New Roman"/>
              <a:cs typeface="Times New Roman"/>
              <a:sym typeface="Times New Roman"/>
            </a:endParaRPr>
          </a:p>
        </p:txBody>
      </p:sp>
      <p:sp>
        <p:nvSpPr>
          <p:cNvPr id="1425" name="Google Shape;1425;p65"/>
          <p:cNvSpPr txBox="1"/>
          <p:nvPr/>
        </p:nvSpPr>
        <p:spPr>
          <a:xfrm>
            <a:off x="2481942" y="4408221"/>
            <a:ext cx="4728871" cy="25641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Table 6-1 FIR Table</a:t>
            </a:r>
            <a:endParaRPr sz="1100" dirty="0">
              <a:solidFill>
                <a:schemeClr val="dk1"/>
              </a:solidFill>
              <a:latin typeface="Times New Roman"/>
              <a:ea typeface="Times New Roman"/>
              <a:cs typeface="Times New Roman"/>
              <a:sym typeface="Times New Roman"/>
            </a:endParaRPr>
          </a:p>
        </p:txBody>
      </p:sp>
      <p:sp>
        <p:nvSpPr>
          <p:cNvPr id="1426" name="Google Shape;1426;p65"/>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427" name="Google Shape;1427;p65"/>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8" name="Google Shape;1428;p65"/>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9" name="Google Shape;1429;p65"/>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30" name="Google Shape;1430;p65"/>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31" name="Google Shape;1431;p65"/>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2" name="Google Shape;1432;p65"/>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3" name="Google Shape;1433;p65"/>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4" name="Google Shape;1434;p65"/>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5" name="Google Shape;1435;p65"/>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6" name="Google Shape;1436;p65"/>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7" name="Google Shape;1437;p65"/>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38" name="Google Shape;1438;p65"/>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39" name="Google Shape;1439;p65"/>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0" name="Google Shape;1440;p65"/>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1" name="Google Shape;1441;p65"/>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42" name="Google Shape;1442;p65"/>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443" name="Google Shape;1443;p65"/>
          <p:cNvPicPr preferRelativeResize="0"/>
          <p:nvPr/>
        </p:nvPicPr>
        <p:blipFill>
          <a:blip r:embed="rId3">
            <a:alphaModFix/>
          </a:blip>
          <a:stretch>
            <a:fillRect/>
          </a:stretch>
        </p:blipFill>
        <p:spPr>
          <a:xfrm>
            <a:off x="902000" y="1232450"/>
            <a:ext cx="5981425" cy="3120425"/>
          </a:xfrm>
          <a:prstGeom prst="rect">
            <a:avLst/>
          </a:prstGeom>
          <a:noFill/>
          <a:ln>
            <a:noFill/>
          </a:ln>
        </p:spPr>
      </p:pic>
      <p:pic>
        <p:nvPicPr>
          <p:cNvPr id="1444" name="Google Shape;1444;p65"/>
          <p:cNvPicPr preferRelativeResize="0"/>
          <p:nvPr/>
        </p:nvPicPr>
        <p:blipFill>
          <a:blip r:embed="rId4">
            <a:alphaModFix/>
          </a:blip>
          <a:stretch>
            <a:fillRect/>
          </a:stretch>
        </p:blipFill>
        <p:spPr>
          <a:xfrm>
            <a:off x="902000" y="4841350"/>
            <a:ext cx="5981425" cy="34731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0" name="Google Shape;1450;p6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1" name="Google Shape;1451;p66"/>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2" name="Google Shape;1452;p66"/>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3" name="Google Shape;1453;p66"/>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454" name="Google Shape;1454;p66"/>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455" name="Google Shape;1455;p66"/>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456" name="Google Shape;1456;p66"/>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33</a:t>
            </a:r>
            <a:endParaRPr sz="1000" dirty="0">
              <a:solidFill>
                <a:schemeClr val="dk1"/>
              </a:solidFill>
              <a:latin typeface="Times New Roman"/>
              <a:ea typeface="Times New Roman"/>
              <a:cs typeface="Times New Roman"/>
              <a:sym typeface="Times New Roman"/>
            </a:endParaRPr>
          </a:p>
        </p:txBody>
      </p:sp>
      <p:sp>
        <p:nvSpPr>
          <p:cNvPr id="1457" name="Google Shape;1457;p66"/>
          <p:cNvSpPr txBox="1"/>
          <p:nvPr/>
        </p:nvSpPr>
        <p:spPr>
          <a:xfrm>
            <a:off x="2409371" y="8369872"/>
            <a:ext cx="4728871" cy="25641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Table 6-4 Police station Table</a:t>
            </a:r>
            <a:endParaRPr sz="1100" dirty="0">
              <a:solidFill>
                <a:schemeClr val="dk1"/>
              </a:solidFill>
              <a:latin typeface="Times New Roman"/>
              <a:ea typeface="Times New Roman"/>
              <a:cs typeface="Times New Roman"/>
              <a:sym typeface="Times New Roman"/>
            </a:endParaRPr>
          </a:p>
        </p:txBody>
      </p:sp>
      <p:sp>
        <p:nvSpPr>
          <p:cNvPr id="1458" name="Google Shape;1458;p66"/>
          <p:cNvSpPr txBox="1"/>
          <p:nvPr/>
        </p:nvSpPr>
        <p:spPr>
          <a:xfrm>
            <a:off x="2409370" y="4280507"/>
            <a:ext cx="4728871" cy="256415"/>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Table 6-3 Policemen Table</a:t>
            </a:r>
            <a:endParaRPr sz="1100" dirty="0">
              <a:solidFill>
                <a:schemeClr val="dk1"/>
              </a:solidFill>
              <a:latin typeface="Times New Roman"/>
              <a:ea typeface="Times New Roman"/>
              <a:cs typeface="Times New Roman"/>
              <a:sym typeface="Times New Roman"/>
            </a:endParaRPr>
          </a:p>
        </p:txBody>
      </p:sp>
      <p:sp>
        <p:nvSpPr>
          <p:cNvPr id="1459" name="Google Shape;1459;p66"/>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460" name="Google Shape;1460;p6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1" name="Google Shape;1461;p6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2" name="Google Shape;1462;p6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63" name="Google Shape;1463;p6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64" name="Google Shape;1464;p6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5" name="Google Shape;1465;p6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6" name="Google Shape;1466;p6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7" name="Google Shape;1467;p6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8" name="Google Shape;1468;p6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9" name="Google Shape;1469;p6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0" name="Google Shape;1470;p6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71" name="Google Shape;1471;p6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72" name="Google Shape;1472;p66"/>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3" name="Google Shape;1473;p66"/>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4" name="Google Shape;1474;p66"/>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75" name="Google Shape;1475;p66"/>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476" name="Google Shape;1476;p66"/>
          <p:cNvPicPr preferRelativeResize="0"/>
          <p:nvPr/>
        </p:nvPicPr>
        <p:blipFill>
          <a:blip r:embed="rId3">
            <a:alphaModFix/>
          </a:blip>
          <a:stretch>
            <a:fillRect/>
          </a:stretch>
        </p:blipFill>
        <p:spPr>
          <a:xfrm>
            <a:off x="895475" y="774200"/>
            <a:ext cx="5981425" cy="3505926"/>
          </a:xfrm>
          <a:prstGeom prst="rect">
            <a:avLst/>
          </a:prstGeom>
          <a:noFill/>
          <a:ln>
            <a:noFill/>
          </a:ln>
        </p:spPr>
      </p:pic>
      <p:pic>
        <p:nvPicPr>
          <p:cNvPr id="1477" name="Google Shape;1477;p66"/>
          <p:cNvPicPr preferRelativeResize="0"/>
          <p:nvPr/>
        </p:nvPicPr>
        <p:blipFill>
          <a:blip r:embed="rId4">
            <a:alphaModFix/>
          </a:blip>
          <a:stretch>
            <a:fillRect/>
          </a:stretch>
        </p:blipFill>
        <p:spPr>
          <a:xfrm>
            <a:off x="895475" y="4841350"/>
            <a:ext cx="5981423" cy="34731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6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3" name="Google Shape;1483;p6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4" name="Google Shape;1484;p67"/>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5" name="Google Shape;1485;p67"/>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6" name="Google Shape;1486;p67"/>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487" name="Google Shape;1487;p67"/>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488" name="Google Shape;1488;p67"/>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489" name="Google Shape;1489;p67"/>
          <p:cNvSpPr txBox="1"/>
          <p:nvPr/>
        </p:nvSpPr>
        <p:spPr>
          <a:xfrm>
            <a:off x="6400800" y="9315622"/>
            <a:ext cx="489642"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dirty="0">
                <a:solidFill>
                  <a:schemeClr val="dk1"/>
                </a:solidFill>
                <a:latin typeface="Times New Roman"/>
                <a:ea typeface="Times New Roman"/>
                <a:cs typeface="Times New Roman"/>
                <a:sym typeface="Times New Roman"/>
              </a:rPr>
              <a:t>Page 34</a:t>
            </a:r>
            <a:endParaRPr sz="1000" dirty="0">
              <a:solidFill>
                <a:schemeClr val="dk1"/>
              </a:solidFill>
              <a:latin typeface="Times New Roman"/>
              <a:ea typeface="Times New Roman"/>
              <a:cs typeface="Times New Roman"/>
              <a:sym typeface="Times New Roman"/>
            </a:endParaRPr>
          </a:p>
        </p:txBody>
      </p:sp>
      <p:sp>
        <p:nvSpPr>
          <p:cNvPr id="1490" name="Google Shape;1490;p67"/>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Snapshots</a:t>
            </a:r>
            <a:endParaRPr sz="1000">
              <a:solidFill>
                <a:schemeClr val="dk1"/>
              </a:solidFill>
              <a:latin typeface="Times New Roman"/>
              <a:ea typeface="Times New Roman"/>
              <a:cs typeface="Times New Roman"/>
              <a:sym typeface="Times New Roman"/>
            </a:endParaRPr>
          </a:p>
        </p:txBody>
      </p:sp>
      <p:sp>
        <p:nvSpPr>
          <p:cNvPr id="1491" name="Google Shape;1491;p6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2" name="Google Shape;1492;p6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3" name="Google Shape;1493;p6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94" name="Google Shape;1494;p6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95" name="Google Shape;1495;p6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6" name="Google Shape;1496;p6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7" name="Google Shape;1497;p6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8" name="Google Shape;1498;p6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9" name="Google Shape;1499;p6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0" name="Google Shape;1500;p6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1" name="Google Shape;1501;p6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02" name="Google Shape;1502;p6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03" name="Google Shape;1503;p67"/>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4" name="Google Shape;1504;p67"/>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5" name="Google Shape;1505;p67"/>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06" name="Google Shape;1506;p67"/>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1507" name="Google Shape;1507;p67"/>
          <p:cNvPicPr preferRelativeResize="0"/>
          <p:nvPr/>
        </p:nvPicPr>
        <p:blipFill>
          <a:blip r:embed="rId3">
            <a:alphaModFix/>
          </a:blip>
          <a:stretch>
            <a:fillRect/>
          </a:stretch>
        </p:blipFill>
        <p:spPr>
          <a:xfrm>
            <a:off x="895475" y="774200"/>
            <a:ext cx="5981425" cy="3686525"/>
          </a:xfrm>
          <a:prstGeom prst="rect">
            <a:avLst/>
          </a:prstGeom>
          <a:noFill/>
          <a:ln>
            <a:noFill/>
          </a:ln>
        </p:spPr>
      </p:pic>
      <p:sp>
        <p:nvSpPr>
          <p:cNvPr id="1508" name="Google Shape;1508;p67"/>
          <p:cNvSpPr txBox="1"/>
          <p:nvPr/>
        </p:nvSpPr>
        <p:spPr>
          <a:xfrm>
            <a:off x="2286000" y="4432533"/>
            <a:ext cx="4728900" cy="256500"/>
          </a:xfrm>
          <a:prstGeom prst="rect">
            <a:avLst/>
          </a:prstGeom>
          <a:noFill/>
          <a:ln>
            <a:noFill/>
          </a:ln>
        </p:spPr>
        <p:txBody>
          <a:bodyPr spcFirstLastPara="1" wrap="square" lIns="0" tIns="0" rIns="0" bIns="0" anchor="t" anchorCtr="0">
            <a:noAutofit/>
          </a:bodyPr>
          <a:lstStyle/>
          <a:p>
            <a:pPr marL="12700" marR="2041009" lvl="0" indent="0" algn="ctr" rtl="0">
              <a:lnSpc>
                <a:spcPct val="139583"/>
              </a:lnSpc>
              <a:spcBef>
                <a:spcPts val="0"/>
              </a:spcBef>
              <a:spcAft>
                <a:spcPts val="0"/>
              </a:spcAft>
              <a:buNone/>
            </a:pPr>
            <a:r>
              <a:rPr lang="en-US" sz="1100" b="1" dirty="0">
                <a:solidFill>
                  <a:schemeClr val="dk1"/>
                </a:solidFill>
                <a:latin typeface="Times New Roman"/>
                <a:ea typeface="Times New Roman"/>
                <a:cs typeface="Times New Roman"/>
                <a:sym typeface="Times New Roman"/>
              </a:rPr>
              <a:t>Table 6-5 Users Table</a:t>
            </a:r>
            <a:endParaRPr sz="11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6"/>
          <p:cNvSpPr txBox="1"/>
          <p:nvPr/>
        </p:nvSpPr>
        <p:spPr>
          <a:xfrm>
            <a:off x="3142040" y="899591"/>
            <a:ext cx="1488319" cy="277835"/>
          </a:xfrm>
          <a:prstGeom prst="rect">
            <a:avLst/>
          </a:prstGeom>
          <a:noFill/>
          <a:ln>
            <a:noFill/>
          </a:ln>
        </p:spPr>
        <p:txBody>
          <a:bodyPr spcFirstLastPara="1" wrap="square" lIns="0" tIns="0" rIns="0" bIns="0" anchor="t" anchorCtr="0">
            <a:noAutofit/>
          </a:bodyPr>
          <a:lstStyle/>
          <a:p>
            <a:pPr marL="12700" marR="0" lvl="0" indent="0" algn="just" rtl="0">
              <a:lnSpc>
                <a:spcPct val="104166"/>
              </a:lnSpc>
              <a:spcBef>
                <a:spcPts val="0"/>
              </a:spcBef>
              <a:spcAft>
                <a:spcPts val="0"/>
              </a:spcAft>
              <a:buNone/>
            </a:pPr>
            <a:r>
              <a:rPr lang="en-US" sz="1800" b="1">
                <a:solidFill>
                  <a:schemeClr val="dk1"/>
                </a:solidFill>
                <a:latin typeface="Times New Roman"/>
                <a:ea typeface="Times New Roman"/>
                <a:cs typeface="Times New Roman"/>
                <a:sym typeface="Times New Roman"/>
              </a:rPr>
              <a:t>List of Figures</a:t>
            </a:r>
            <a:endParaRPr sz="1800">
              <a:solidFill>
                <a:schemeClr val="dk1"/>
              </a:solidFill>
              <a:latin typeface="Times New Roman"/>
              <a:ea typeface="Times New Roman"/>
              <a:cs typeface="Times New Roman"/>
              <a:sym typeface="Times New Roman"/>
            </a:endParaRPr>
          </a:p>
        </p:txBody>
      </p:sp>
      <p:sp>
        <p:nvSpPr>
          <p:cNvPr id="52" name="Google Shape;52;p6"/>
          <p:cNvSpPr txBox="1"/>
          <p:nvPr/>
        </p:nvSpPr>
        <p:spPr>
          <a:xfrm>
            <a:off x="838200" y="1524000"/>
            <a:ext cx="5981413" cy="4668456"/>
          </a:xfrm>
          <a:prstGeom prst="rect">
            <a:avLst/>
          </a:prstGeom>
          <a:noFill/>
          <a:ln>
            <a:noFill/>
          </a:ln>
        </p:spPr>
        <p:txBody>
          <a:bodyPr spcFirstLastPara="1" wrap="square" lIns="0" tIns="0" rIns="0" bIns="0" anchor="t" anchorCtr="0">
            <a:noAutofit/>
          </a:bodyPr>
          <a:lstStyle/>
          <a:p>
            <a:pPr marL="12700" marR="3434" lvl="0" indent="0" algn="r" rtl="0">
              <a:lnSpc>
                <a:spcPct val="150000"/>
              </a:lnSpc>
              <a:spcBef>
                <a:spcPts val="0"/>
              </a:spcBef>
              <a:spcAft>
                <a:spcPts val="0"/>
              </a:spcAft>
              <a:buNone/>
            </a:pPr>
            <a:r>
              <a:rPr lang="en-US" sz="1500" b="1" dirty="0">
                <a:solidFill>
                  <a:schemeClr val="dk1"/>
                </a:solidFill>
                <a:latin typeface="Times New Roman"/>
                <a:ea typeface="Times New Roman"/>
                <a:cs typeface="Times New Roman"/>
                <a:sym typeface="Times New Roman"/>
              </a:rPr>
              <a:t>Fig No.      Description                                                                       Page No.</a:t>
            </a:r>
            <a:endParaRPr dirty="0"/>
          </a:p>
          <a:p>
            <a:pPr marL="12700" marR="3434" lvl="0" indent="0" algn="r" rtl="0">
              <a:lnSpc>
                <a:spcPct val="150000"/>
              </a:lnSpc>
              <a:spcBef>
                <a:spcPts val="64"/>
              </a:spcBef>
              <a:spcAft>
                <a:spcPts val="0"/>
              </a:spcAft>
              <a:buNone/>
            </a:pPr>
            <a:endParaRPr sz="1200" b="1"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2.1           Components of a DBMS.……….……..…………………………………………..6</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4.1           Schema Diagram……….……….……..…………………………………………..8</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4.2           ER Diagram for Police Database……..…………………………………………..9</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6.1.1        The Login Page.……….…………….....…………………………………………27</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6.1.2        The Register Page………..…………………………………..…………………..27</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6.2          Admin Home Page…..………………………………………………....…………28</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6.3           User Home Page……..……….……..…………………………..…………..……28</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6.4           Admin Search Page.…………..………………………………………………….29</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6.5            User Search Page..……..……………….……………………………………….29</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6.6           Admin Edit Page.……….………......……………………………...…………….30</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Fig 6.7           User Edit Page.……….………...………………………………………………...30</a:t>
            </a:r>
          </a:p>
          <a:p>
            <a:pPr marL="12700" marR="3434" algn="r">
              <a:lnSpc>
                <a:spcPct val="150000"/>
              </a:lnSpc>
              <a:spcBef>
                <a:spcPts val="64"/>
              </a:spcBef>
            </a:pPr>
            <a:r>
              <a:rPr lang="fr-FR" sz="1200" b="1" dirty="0">
                <a:solidFill>
                  <a:schemeClr val="dk1"/>
                </a:solidFill>
                <a:latin typeface="Times New Roman"/>
                <a:ea typeface="Times New Roman"/>
                <a:cs typeface="Times New Roman"/>
                <a:sym typeface="Times New Roman"/>
              </a:rPr>
              <a:t>Fig. 6.8</a:t>
            </a:r>
            <a:r>
              <a:rPr lang="fr-FR" b="1" dirty="0">
                <a:solidFill>
                  <a:schemeClr val="dk1"/>
                </a:solidFill>
                <a:latin typeface="Times New Roman"/>
                <a:ea typeface="Times New Roman"/>
                <a:cs typeface="Times New Roman"/>
                <a:sym typeface="Times New Roman"/>
              </a:rPr>
              <a:t>         </a:t>
            </a:r>
            <a:r>
              <a:rPr lang="fr-FR" sz="1200" b="1" dirty="0">
                <a:solidFill>
                  <a:schemeClr val="dk1"/>
                </a:solidFill>
                <a:latin typeface="Times New Roman"/>
                <a:ea typeface="Times New Roman"/>
                <a:cs typeface="Times New Roman"/>
                <a:sym typeface="Times New Roman"/>
              </a:rPr>
              <a:t>Add Fir Page</a:t>
            </a:r>
            <a:r>
              <a:rPr lang="fr-FR" b="1" dirty="0">
                <a:solidFill>
                  <a:schemeClr val="dk1"/>
                </a:solidFill>
                <a:latin typeface="Times New Roman"/>
                <a:ea typeface="Times New Roman"/>
                <a:cs typeface="Times New Roman"/>
                <a:sym typeface="Times New Roman"/>
              </a:rPr>
              <a:t>.….............……..………………………………………...</a:t>
            </a:r>
            <a:r>
              <a:rPr lang="fr-FR" sz="1200" b="1" dirty="0">
                <a:solidFill>
                  <a:schemeClr val="dk1"/>
                </a:solidFill>
                <a:latin typeface="Times New Roman"/>
                <a:ea typeface="Times New Roman"/>
                <a:cs typeface="Times New Roman"/>
                <a:sym typeface="Times New Roman"/>
              </a:rPr>
              <a:t>31</a:t>
            </a:r>
            <a:endParaRPr lang="fr-FR" sz="1200" dirty="0"/>
          </a:p>
          <a:p>
            <a:pPr marL="12700" marR="3434" algn="r">
              <a:lnSpc>
                <a:spcPct val="150000"/>
              </a:lnSpc>
              <a:spcBef>
                <a:spcPts val="64"/>
              </a:spcBef>
            </a:pPr>
            <a:r>
              <a:rPr lang="fr-FR" sz="1200" b="1" dirty="0">
                <a:solidFill>
                  <a:schemeClr val="dk1"/>
                </a:solidFill>
                <a:latin typeface="Times New Roman"/>
                <a:ea typeface="Times New Roman"/>
                <a:cs typeface="Times New Roman"/>
                <a:sym typeface="Times New Roman"/>
              </a:rPr>
              <a:t>Fig. 6.9</a:t>
            </a:r>
            <a:r>
              <a:rPr lang="fr-FR" b="1" dirty="0">
                <a:solidFill>
                  <a:schemeClr val="dk1"/>
                </a:solidFill>
                <a:latin typeface="Times New Roman"/>
                <a:ea typeface="Times New Roman"/>
                <a:cs typeface="Times New Roman"/>
                <a:sym typeface="Times New Roman"/>
              </a:rPr>
              <a:t>        </a:t>
            </a:r>
            <a:r>
              <a:rPr lang="fr-FR" sz="1200" b="1" dirty="0">
                <a:solidFill>
                  <a:schemeClr val="dk1"/>
                </a:solidFill>
                <a:latin typeface="Times New Roman"/>
                <a:ea typeface="Times New Roman"/>
                <a:cs typeface="Times New Roman"/>
                <a:sym typeface="Times New Roman"/>
              </a:rPr>
              <a:t>Add Police  Page</a:t>
            </a:r>
            <a:r>
              <a:rPr lang="fr-FR" b="1" dirty="0">
                <a:solidFill>
                  <a:schemeClr val="dk1"/>
                </a:solidFill>
                <a:latin typeface="Times New Roman"/>
                <a:ea typeface="Times New Roman"/>
                <a:cs typeface="Times New Roman"/>
                <a:sym typeface="Times New Roman"/>
              </a:rPr>
              <a:t>.…….…...…....………...……………………………...</a:t>
            </a:r>
            <a:r>
              <a:rPr lang="fr-FR" sz="1200" b="1" dirty="0">
                <a:solidFill>
                  <a:schemeClr val="dk1"/>
                </a:solidFill>
                <a:latin typeface="Times New Roman"/>
                <a:ea typeface="Times New Roman"/>
                <a:cs typeface="Times New Roman"/>
                <a:sym typeface="Times New Roman"/>
              </a:rPr>
              <a:t>31</a:t>
            </a:r>
            <a:endParaRPr lang="fr-FR" sz="1200" dirty="0"/>
          </a:p>
          <a:p>
            <a:pPr marL="12700" marR="3434" lvl="0" indent="0" algn="r" rtl="0">
              <a:lnSpc>
                <a:spcPct val="150000"/>
              </a:lnSpc>
              <a:spcBef>
                <a:spcPts val="64"/>
              </a:spcBef>
              <a:spcAft>
                <a:spcPts val="0"/>
              </a:spcAft>
              <a:buNone/>
            </a:pPr>
            <a:endParaRPr dirty="0"/>
          </a:p>
          <a:p>
            <a:pPr marL="0" marR="3434" lvl="0" indent="0" algn="r" rtl="0">
              <a:lnSpc>
                <a:spcPct val="150000"/>
              </a:lnSpc>
              <a:spcBef>
                <a:spcPts val="64"/>
              </a:spcBef>
              <a:spcAft>
                <a:spcPts val="0"/>
              </a:spcAft>
              <a:buNone/>
            </a:pPr>
            <a:endParaRPr sz="1200" dirty="0">
              <a:solidFill>
                <a:schemeClr val="dk1"/>
              </a:solidFill>
              <a:latin typeface="Times New Roman"/>
              <a:ea typeface="Times New Roman"/>
              <a:cs typeface="Times New Roman"/>
              <a:sym typeface="Times New Roman"/>
            </a:endParaRPr>
          </a:p>
        </p:txBody>
      </p:sp>
      <p:sp>
        <p:nvSpPr>
          <p:cNvPr id="54" name="Google Shape;54;p6"/>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6"/>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6"/>
          <p:cNvSpPr/>
          <p:nvPr/>
        </p:nvSpPr>
        <p:spPr>
          <a:xfrm>
            <a:off x="896422" y="65746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6"/>
          <p:cNvSpPr/>
          <p:nvPr/>
        </p:nvSpPr>
        <p:spPr>
          <a:xfrm>
            <a:off x="896422" y="62470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7;p3">
            <a:extLst>
              <a:ext uri="{FF2B5EF4-FFF2-40B4-BE49-F238E27FC236}">
                <a16:creationId xmlns:a16="http://schemas.microsoft.com/office/drawing/2014/main" id="{DF4E30D2-BBAB-4803-874E-F453E1DAB0EB}"/>
              </a:ext>
            </a:extLst>
          </p:cNvPr>
          <p:cNvSpPr txBox="1"/>
          <p:nvPr/>
        </p:nvSpPr>
        <p:spPr>
          <a:xfrm>
            <a:off x="3721781" y="8920727"/>
            <a:ext cx="385761" cy="427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dirty="0">
                <a:solidFill>
                  <a:schemeClr val="dk1"/>
                </a:solidFill>
                <a:latin typeface="Calibri"/>
                <a:ea typeface="Calibri"/>
                <a:cs typeface="Calibri"/>
                <a:sym typeface="Calibri"/>
              </a:rPr>
              <a:t>V</a:t>
            </a:r>
            <a:endParaRPr dirty="0"/>
          </a:p>
        </p:txBody>
      </p:sp>
      <p:sp>
        <p:nvSpPr>
          <p:cNvPr id="14" name="Google Shape;19;p3">
            <a:extLst>
              <a:ext uri="{FF2B5EF4-FFF2-40B4-BE49-F238E27FC236}">
                <a16:creationId xmlns:a16="http://schemas.microsoft.com/office/drawing/2014/main" id="{58D5DBBA-C1D7-4213-9EF9-3FEEF83B404E}"/>
              </a:ext>
            </a:extLst>
          </p:cNvPr>
          <p:cNvSpPr/>
          <p:nvPr/>
        </p:nvSpPr>
        <p:spPr>
          <a:xfrm>
            <a:off x="895484" y="8828767"/>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21;p3">
            <a:extLst>
              <a:ext uri="{FF2B5EF4-FFF2-40B4-BE49-F238E27FC236}">
                <a16:creationId xmlns:a16="http://schemas.microsoft.com/office/drawing/2014/main" id="{D20E3349-AAC2-49C1-BD77-19DA1BE8DE84}"/>
              </a:ext>
            </a:extLst>
          </p:cNvPr>
          <p:cNvSpPr/>
          <p:nvPr/>
        </p:nvSpPr>
        <p:spPr>
          <a:xfrm>
            <a:off x="895472" y="8828783"/>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6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4" name="Google Shape;1514;p6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5" name="Google Shape;1515;p6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6" name="Google Shape;1516;p6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7" name="Google Shape;1517;p68"/>
          <p:cNvSpPr txBox="1"/>
          <p:nvPr/>
        </p:nvSpPr>
        <p:spPr>
          <a:xfrm>
            <a:off x="896422" y="788646"/>
            <a:ext cx="1008578" cy="201946"/>
          </a:xfrm>
          <a:prstGeom prst="rect">
            <a:avLst/>
          </a:prstGeom>
          <a:noFill/>
          <a:ln>
            <a:noFill/>
          </a:ln>
        </p:spPr>
        <p:txBody>
          <a:bodyPr spcFirstLastPara="1" wrap="square" lIns="0" tIns="0" rIns="0" bIns="0" anchor="t" anchorCtr="0">
            <a:noAutofit/>
          </a:bodyPr>
          <a:lstStyle/>
          <a:p>
            <a:pPr marL="12700" marR="0" lvl="0" indent="0" algn="l"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 7</a:t>
            </a:r>
            <a:endParaRPr sz="1600">
              <a:solidFill>
                <a:schemeClr val="dk1"/>
              </a:solidFill>
              <a:latin typeface="Times New Roman"/>
              <a:ea typeface="Times New Roman"/>
              <a:cs typeface="Times New Roman"/>
              <a:sym typeface="Times New Roman"/>
            </a:endParaRPr>
          </a:p>
        </p:txBody>
      </p:sp>
      <p:sp>
        <p:nvSpPr>
          <p:cNvPr id="1518" name="Google Shape;1518;p68"/>
          <p:cNvSpPr txBox="1"/>
          <p:nvPr/>
        </p:nvSpPr>
        <p:spPr>
          <a:xfrm>
            <a:off x="3330221" y="1143000"/>
            <a:ext cx="1113825" cy="210563"/>
          </a:xfrm>
          <a:prstGeom prst="rect">
            <a:avLst/>
          </a:prstGeom>
          <a:noFill/>
          <a:ln>
            <a:noFill/>
          </a:ln>
        </p:spPr>
        <p:txBody>
          <a:bodyPr spcFirstLastPara="1" wrap="square" lIns="0" tIns="0" rIns="0" bIns="0" anchor="t" anchorCtr="0">
            <a:noAutofit/>
          </a:bodyPr>
          <a:lstStyle/>
          <a:p>
            <a:pPr marL="12700" marR="0" lvl="0" indent="0" algn="l"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Conclusion</a:t>
            </a:r>
            <a:endParaRPr sz="1800">
              <a:solidFill>
                <a:schemeClr val="dk1"/>
              </a:solidFill>
              <a:latin typeface="Times New Roman"/>
              <a:ea typeface="Times New Roman"/>
              <a:cs typeface="Times New Roman"/>
              <a:sym typeface="Times New Roman"/>
            </a:endParaRPr>
          </a:p>
        </p:txBody>
      </p:sp>
      <p:sp>
        <p:nvSpPr>
          <p:cNvPr id="1519" name="Google Shape;1519;p68"/>
          <p:cNvSpPr txBox="1"/>
          <p:nvPr/>
        </p:nvSpPr>
        <p:spPr>
          <a:xfrm>
            <a:off x="896422" y="1684125"/>
            <a:ext cx="5981400" cy="3607200"/>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With the theoretical knowledge of this subject we created “</a:t>
            </a:r>
            <a:r>
              <a:rPr lang="en-US" sz="1200" b="1">
                <a:solidFill>
                  <a:schemeClr val="dk1"/>
                </a:solidFill>
                <a:latin typeface="Times New Roman"/>
                <a:ea typeface="Times New Roman"/>
                <a:cs typeface="Times New Roman"/>
                <a:sym typeface="Times New Roman"/>
              </a:rPr>
              <a:t>Police Database</a:t>
            </a:r>
            <a:r>
              <a:rPr lang="en-US" sz="1200">
                <a:solidFill>
                  <a:schemeClr val="dk1"/>
                </a:solidFill>
                <a:latin typeface="Times New Roman"/>
                <a:ea typeface="Times New Roman"/>
                <a:cs typeface="Times New Roman"/>
                <a:sym typeface="Times New Roman"/>
              </a:rPr>
              <a:t> </a:t>
            </a:r>
            <a:r>
              <a:rPr lang="en-US" sz="1200" b="1">
                <a:solidFill>
                  <a:schemeClr val="dk1"/>
                </a:solidFill>
                <a:latin typeface="Times New Roman"/>
                <a:ea typeface="Times New Roman"/>
                <a:cs typeface="Times New Roman"/>
                <a:sym typeface="Times New Roman"/>
              </a:rPr>
              <a:t>System</a:t>
            </a:r>
            <a:r>
              <a:rPr lang="en-US" sz="1200">
                <a:solidFill>
                  <a:schemeClr val="dk1"/>
                </a:solidFill>
                <a:latin typeface="Times New Roman"/>
                <a:ea typeface="Times New Roman"/>
                <a:cs typeface="Times New Roman"/>
                <a:sym typeface="Times New Roman"/>
              </a:rPr>
              <a:t>” thereby also gained a practical experience about how to create and develop a project which was necessary factor for all the students. It becomes very necessary to take the utmost advantage of any opportunity of gaining practical knowledge that comes along. The construction of this mini project was one of these opportunities.</a:t>
            </a:r>
            <a:endParaRPr/>
          </a:p>
          <a:p>
            <a:pPr marL="12700" marR="3434" lvl="0" indent="0" algn="just" rtl="0">
              <a:lnSpc>
                <a:spcPct val="150000"/>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The motive of this project was to provide the user a great experience of police services and to maintain all the FIR records and police records. We tried to some extent in order to reach our motive, it can be still increased by doing with future iterations of this project.</a:t>
            </a:r>
            <a:endParaRPr/>
          </a:p>
        </p:txBody>
      </p:sp>
      <p:sp>
        <p:nvSpPr>
          <p:cNvPr id="1520" name="Google Shape;1520;p68"/>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1" name="Google Shape;1521;p68"/>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2" name="Google Shape;1522;p68"/>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23" name="Google Shape;1523;p68"/>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24" name="Google Shape;1524;p68"/>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5" name="Google Shape;1525;p68"/>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6" name="Google Shape;1526;p68"/>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7" name="Google Shape;1527;p68"/>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8" name="Google Shape;1528;p68"/>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9" name="Google Shape;1529;p68"/>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0" name="Google Shape;1530;p68"/>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31" name="Google Shape;1531;p68"/>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32" name="Google Shape;1532;p68"/>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3" name="Google Shape;1533;p68"/>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4" name="Google Shape;1534;p68"/>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35" name="Google Shape;1535;p68"/>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69"/>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1" name="Google Shape;1541;p69"/>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2" name="Google Shape;1542;p69"/>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3" name="Google Shape;1543;p69"/>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4" name="Google Shape;1544;p69"/>
          <p:cNvSpPr txBox="1"/>
          <p:nvPr/>
        </p:nvSpPr>
        <p:spPr>
          <a:xfrm>
            <a:off x="3292121" y="990600"/>
            <a:ext cx="1190025" cy="210563"/>
          </a:xfrm>
          <a:prstGeom prst="rect">
            <a:avLst/>
          </a:prstGeom>
          <a:noFill/>
          <a:ln>
            <a:noFill/>
          </a:ln>
        </p:spPr>
        <p:txBody>
          <a:bodyPr spcFirstLastPara="1" wrap="square" lIns="0" tIns="0" rIns="0" bIns="0" anchor="t" anchorCtr="0">
            <a:noAutofit/>
          </a:bodyPr>
          <a:lstStyle/>
          <a:p>
            <a:pPr marL="12700" marR="0" lvl="0" indent="0" algn="l" rtl="0">
              <a:lnSpc>
                <a:spcPct val="104166"/>
              </a:lnSpc>
              <a:spcBef>
                <a:spcPts val="0"/>
              </a:spcBef>
              <a:spcAft>
                <a:spcPts val="0"/>
              </a:spcAft>
              <a:buNone/>
            </a:pPr>
            <a:r>
              <a:rPr lang="en-US" sz="1800" b="1">
                <a:solidFill>
                  <a:schemeClr val="dk1"/>
                </a:solidFill>
                <a:latin typeface="Times New Roman"/>
                <a:ea typeface="Times New Roman"/>
                <a:cs typeface="Times New Roman"/>
                <a:sym typeface="Times New Roman"/>
              </a:rPr>
              <a:t>References</a:t>
            </a:r>
            <a:endParaRPr sz="1800">
              <a:solidFill>
                <a:schemeClr val="dk1"/>
              </a:solidFill>
              <a:latin typeface="Times New Roman"/>
              <a:ea typeface="Times New Roman"/>
              <a:cs typeface="Times New Roman"/>
              <a:sym typeface="Times New Roman"/>
            </a:endParaRPr>
          </a:p>
        </p:txBody>
      </p:sp>
      <p:sp>
        <p:nvSpPr>
          <p:cNvPr id="1545" name="Google Shape;1545;p69"/>
          <p:cNvSpPr txBox="1"/>
          <p:nvPr/>
        </p:nvSpPr>
        <p:spPr>
          <a:xfrm>
            <a:off x="899200" y="1752600"/>
            <a:ext cx="5991300" cy="3689100"/>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[1]. The Bootstrap Website (for Design) – </a:t>
            </a:r>
            <a:r>
              <a:rPr lang="en-US" sz="1400" u="sng">
                <a:solidFill>
                  <a:schemeClr val="hlink"/>
                </a:solidFill>
                <a:latin typeface="Times New Roman"/>
                <a:ea typeface="Times New Roman"/>
                <a:cs typeface="Times New Roman"/>
                <a:sym typeface="Times New Roman"/>
                <a:hlinkClick r:id="rId3"/>
              </a:rPr>
              <a:t>https://getbootstrap.com/</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400">
                <a:solidFill>
                  <a:schemeClr val="dk1"/>
                </a:solidFill>
                <a:latin typeface="Times New Roman"/>
                <a:ea typeface="Times New Roman"/>
                <a:cs typeface="Times New Roman"/>
                <a:sym typeface="Times New Roman"/>
              </a:rPr>
              <a:t>[2]. W3 Schools (HTML, CSS and PHP reference) – </a:t>
            </a:r>
            <a:r>
              <a:rPr lang="en-US" sz="1400" u="sng">
                <a:solidFill>
                  <a:schemeClr val="hlink"/>
                </a:solidFill>
                <a:latin typeface="Times New Roman"/>
                <a:ea typeface="Times New Roman"/>
                <a:cs typeface="Times New Roman"/>
                <a:sym typeface="Times New Roman"/>
                <a:hlinkClick r:id="rId4"/>
              </a:rPr>
              <a:t>https://www.w3schools.com/</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400">
                <a:solidFill>
                  <a:schemeClr val="dk1"/>
                </a:solidFill>
                <a:latin typeface="Times New Roman"/>
                <a:ea typeface="Times New Roman"/>
                <a:cs typeface="Times New Roman"/>
                <a:sym typeface="Times New Roman"/>
              </a:rPr>
              <a:t>[3]. PHP Official Documentation – </a:t>
            </a:r>
            <a:r>
              <a:rPr lang="en-US" sz="1400" u="sng">
                <a:solidFill>
                  <a:schemeClr val="hlink"/>
                </a:solidFill>
                <a:latin typeface="Times New Roman"/>
                <a:ea typeface="Times New Roman"/>
                <a:cs typeface="Times New Roman"/>
                <a:sym typeface="Times New Roman"/>
                <a:hlinkClick r:id="rId5"/>
              </a:rPr>
              <a:t>https://php.net/docs.php/</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400">
                <a:solidFill>
                  <a:schemeClr val="dk1"/>
                </a:solidFill>
                <a:latin typeface="Times New Roman"/>
                <a:ea typeface="Times New Roman"/>
                <a:cs typeface="Times New Roman"/>
                <a:sym typeface="Times New Roman"/>
              </a:rPr>
              <a:t>[4]. The MySQL Documentation – </a:t>
            </a:r>
            <a:r>
              <a:rPr lang="en-US" sz="1400" u="sng">
                <a:solidFill>
                  <a:schemeClr val="hlink"/>
                </a:solidFill>
                <a:latin typeface="Times New Roman"/>
                <a:ea typeface="Times New Roman"/>
                <a:cs typeface="Times New Roman"/>
                <a:sym typeface="Times New Roman"/>
                <a:hlinkClick r:id="rId6"/>
              </a:rPr>
              <a:t>https://dev.mysql.com/doc/</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400">
                <a:solidFill>
                  <a:schemeClr val="dk1"/>
                </a:solidFill>
                <a:latin typeface="Times New Roman"/>
                <a:ea typeface="Times New Roman"/>
                <a:cs typeface="Times New Roman"/>
                <a:sym typeface="Times New Roman"/>
              </a:rPr>
              <a:t>[5]. Stack Overflow – </a:t>
            </a:r>
            <a:r>
              <a:rPr lang="en-US" sz="1400" u="sng">
                <a:solidFill>
                  <a:schemeClr val="hlink"/>
                </a:solidFill>
                <a:latin typeface="Times New Roman"/>
                <a:ea typeface="Times New Roman"/>
                <a:cs typeface="Times New Roman"/>
                <a:sym typeface="Times New Roman"/>
                <a:hlinkClick r:id="rId7"/>
              </a:rPr>
              <a:t>https://stackoverflow.com/</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400">
                <a:solidFill>
                  <a:schemeClr val="dk1"/>
                </a:solidFill>
                <a:latin typeface="Times New Roman"/>
                <a:ea typeface="Times New Roman"/>
                <a:cs typeface="Times New Roman"/>
                <a:sym typeface="Times New Roman"/>
              </a:rPr>
              <a:t>[6]. Stack Exchange – </a:t>
            </a:r>
            <a:r>
              <a:rPr lang="en-US" sz="1400" u="sng">
                <a:solidFill>
                  <a:schemeClr val="hlink"/>
                </a:solidFill>
                <a:latin typeface="Times New Roman"/>
                <a:ea typeface="Times New Roman"/>
                <a:cs typeface="Times New Roman"/>
                <a:sym typeface="Times New Roman"/>
                <a:hlinkClick r:id="rId8"/>
              </a:rPr>
              <a:t>https://stackexchange.com/</a:t>
            </a:r>
            <a:endParaRPr sz="1400">
              <a:solidFill>
                <a:schemeClr val="dk1"/>
              </a:solidFill>
              <a:latin typeface="Times New Roman"/>
              <a:ea typeface="Times New Roman"/>
              <a:cs typeface="Times New Roman"/>
              <a:sym typeface="Times New Roman"/>
            </a:endParaRPr>
          </a:p>
          <a:p>
            <a:pPr marL="184150" marR="3434" lvl="0" indent="-82550" algn="just" rtl="0">
              <a:lnSpc>
                <a:spcPct val="150000"/>
              </a:lnSpc>
              <a:spcBef>
                <a:spcPts val="64"/>
              </a:spcBef>
              <a:spcAft>
                <a:spcPts val="0"/>
              </a:spcAft>
              <a:buClr>
                <a:schemeClr val="dk1"/>
              </a:buClr>
              <a:buSzPts val="1400"/>
              <a:buFont typeface="Noto Sans Symbols"/>
              <a:buNone/>
            </a:pPr>
            <a:endParaRPr sz="1400">
              <a:solidFill>
                <a:schemeClr val="dk1"/>
              </a:solidFill>
              <a:latin typeface="Times New Roman"/>
              <a:ea typeface="Times New Roman"/>
              <a:cs typeface="Times New Roman"/>
              <a:sym typeface="Times New Roman"/>
            </a:endParaRPr>
          </a:p>
        </p:txBody>
      </p:sp>
      <p:sp>
        <p:nvSpPr>
          <p:cNvPr id="1546" name="Google Shape;1546;p6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7" name="Google Shape;1547;p6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8" name="Google Shape;1548;p6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49" name="Google Shape;1549;p6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50" name="Google Shape;1550;p6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1" name="Google Shape;1551;p6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2" name="Google Shape;1552;p6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3" name="Google Shape;1553;p6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813A0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4" name="Google Shape;1554;p6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5" name="Google Shape;1555;p6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6" name="Google Shape;1556;p6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57" name="Google Shape;1557;p6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58" name="Google Shape;1558;p69"/>
          <p:cNvSpPr/>
          <p:nvPr/>
        </p:nvSpPr>
        <p:spPr>
          <a:xfrm>
            <a:off x="89548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9" name="Google Shape;1559;p69"/>
          <p:cNvSpPr/>
          <p:nvPr/>
        </p:nvSpPr>
        <p:spPr>
          <a:xfrm>
            <a:off x="89548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0" name="Google Shape;1560;p69"/>
          <p:cNvSpPr/>
          <p:nvPr/>
        </p:nvSpPr>
        <p:spPr>
          <a:xfrm>
            <a:off x="89548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61" name="Google Shape;1561;p69"/>
          <p:cNvSpPr/>
          <p:nvPr/>
        </p:nvSpPr>
        <p:spPr>
          <a:xfrm>
            <a:off x="89548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7"/>
          <p:cNvSpPr txBox="1"/>
          <p:nvPr/>
        </p:nvSpPr>
        <p:spPr>
          <a:xfrm>
            <a:off x="3142033" y="956962"/>
            <a:ext cx="1488319" cy="277835"/>
          </a:xfrm>
          <a:prstGeom prst="rect">
            <a:avLst/>
          </a:prstGeom>
          <a:noFill/>
          <a:ln>
            <a:noFill/>
          </a:ln>
        </p:spPr>
        <p:txBody>
          <a:bodyPr spcFirstLastPara="1" wrap="square" lIns="0" tIns="0" rIns="0" bIns="0" anchor="t" anchorCtr="0">
            <a:noAutofit/>
          </a:bodyPr>
          <a:lstStyle/>
          <a:p>
            <a:pPr marL="12700" marR="0" lvl="0" indent="0" algn="just" rtl="0">
              <a:lnSpc>
                <a:spcPct val="104166"/>
              </a:lnSpc>
              <a:spcBef>
                <a:spcPts val="0"/>
              </a:spcBef>
              <a:spcAft>
                <a:spcPts val="0"/>
              </a:spcAft>
              <a:buNone/>
            </a:pPr>
            <a:r>
              <a:rPr lang="en-US" sz="1800" b="1">
                <a:solidFill>
                  <a:schemeClr val="dk1"/>
                </a:solidFill>
                <a:latin typeface="Times New Roman"/>
                <a:ea typeface="Times New Roman"/>
                <a:cs typeface="Times New Roman"/>
                <a:sym typeface="Times New Roman"/>
              </a:rPr>
              <a:t>List of Tables</a:t>
            </a:r>
            <a:endParaRPr sz="1800">
              <a:solidFill>
                <a:schemeClr val="dk1"/>
              </a:solidFill>
              <a:latin typeface="Times New Roman"/>
              <a:ea typeface="Times New Roman"/>
              <a:cs typeface="Times New Roman"/>
              <a:sym typeface="Times New Roman"/>
            </a:endParaRPr>
          </a:p>
        </p:txBody>
      </p:sp>
      <p:sp>
        <p:nvSpPr>
          <p:cNvPr id="68" name="Google Shape;68;p7"/>
          <p:cNvSpPr txBox="1"/>
          <p:nvPr/>
        </p:nvSpPr>
        <p:spPr>
          <a:xfrm>
            <a:off x="895493" y="1524000"/>
            <a:ext cx="5981413" cy="2496887"/>
          </a:xfrm>
          <a:prstGeom prst="rect">
            <a:avLst/>
          </a:prstGeom>
          <a:noFill/>
          <a:ln>
            <a:noFill/>
          </a:ln>
        </p:spPr>
        <p:txBody>
          <a:bodyPr spcFirstLastPara="1" wrap="square" lIns="0" tIns="0" rIns="0" bIns="0" anchor="t" anchorCtr="0">
            <a:noAutofit/>
          </a:bodyPr>
          <a:lstStyle/>
          <a:p>
            <a:pPr marL="12700" marR="3434" lvl="0" indent="0" algn="r" rtl="0">
              <a:lnSpc>
                <a:spcPct val="150000"/>
              </a:lnSpc>
              <a:spcBef>
                <a:spcPts val="0"/>
              </a:spcBef>
              <a:spcAft>
                <a:spcPts val="0"/>
              </a:spcAft>
              <a:buNone/>
            </a:pPr>
            <a:r>
              <a:rPr lang="en-US" sz="1500" b="1" dirty="0">
                <a:solidFill>
                  <a:schemeClr val="dk1"/>
                </a:solidFill>
                <a:latin typeface="Times New Roman"/>
                <a:ea typeface="Times New Roman"/>
                <a:cs typeface="Times New Roman"/>
                <a:sym typeface="Times New Roman"/>
              </a:rPr>
              <a:t>Table No.       Description                                                                  Page No.</a:t>
            </a:r>
            <a:endParaRPr lang="en-US" dirty="0"/>
          </a:p>
          <a:p>
            <a:pPr marL="12700" marR="3434" lvl="0" indent="0" algn="r" rtl="0">
              <a:lnSpc>
                <a:spcPct val="150000"/>
              </a:lnSpc>
              <a:spcBef>
                <a:spcPts val="64"/>
              </a:spcBef>
              <a:spcAft>
                <a:spcPts val="0"/>
              </a:spcAft>
              <a:buNone/>
            </a:pPr>
            <a:endParaRPr lang="en-US" sz="1200" b="1" dirty="0">
              <a:solidFill>
                <a:schemeClr val="dk1"/>
              </a:solidFill>
              <a:latin typeface="Times New Roman"/>
              <a:ea typeface="Times New Roman"/>
              <a:cs typeface="Times New Roman"/>
              <a:sym typeface="Times New Roman"/>
            </a:endParaRPr>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Table 6-1              FIR Table.……….……..………………………………...…………….……31</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Table 6-2              FIR-details Table.……….……..…………………………………….…..….31</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Table 6-3     	      Policemen Table.………..……………………………….……….……...…..32</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Table 6-4              Police Station Table.……….……………………………...………………...32</a:t>
            </a:r>
            <a:endParaRPr dirty="0"/>
          </a:p>
          <a:p>
            <a:pPr marL="12700" marR="3434" lvl="0" indent="0" algn="r" rtl="0">
              <a:lnSpc>
                <a:spcPct val="150000"/>
              </a:lnSpc>
              <a:spcBef>
                <a:spcPts val="64"/>
              </a:spcBef>
              <a:spcAft>
                <a:spcPts val="0"/>
              </a:spcAft>
              <a:buNone/>
            </a:pPr>
            <a:r>
              <a:rPr lang="en-US" sz="1200" b="1" dirty="0">
                <a:solidFill>
                  <a:schemeClr val="dk1"/>
                </a:solidFill>
                <a:latin typeface="Times New Roman"/>
                <a:ea typeface="Times New Roman"/>
                <a:cs typeface="Times New Roman"/>
                <a:sym typeface="Times New Roman"/>
              </a:rPr>
              <a:t>Table 6-6              Users Table.……….……..…………………………………………………..33</a:t>
            </a:r>
            <a:endParaRPr dirty="0"/>
          </a:p>
          <a:p>
            <a:pPr marL="12700" marR="3434" lvl="0" indent="0" algn="r" rtl="0">
              <a:lnSpc>
                <a:spcPct val="150000"/>
              </a:lnSpc>
              <a:spcBef>
                <a:spcPts val="64"/>
              </a:spcBef>
              <a:spcAft>
                <a:spcPts val="0"/>
              </a:spcAft>
              <a:buNone/>
            </a:pPr>
            <a:endParaRPr sz="1200" b="1" dirty="0">
              <a:solidFill>
                <a:schemeClr val="dk1"/>
              </a:solidFill>
              <a:latin typeface="Times New Roman"/>
              <a:ea typeface="Times New Roman"/>
              <a:cs typeface="Times New Roman"/>
              <a:sym typeface="Times New Roman"/>
            </a:endParaRPr>
          </a:p>
        </p:txBody>
      </p:sp>
      <p:sp>
        <p:nvSpPr>
          <p:cNvPr id="69" name="Google Shape;69;p7"/>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7"/>
          <p:cNvSpPr/>
          <p:nvPr/>
        </p:nvSpPr>
        <p:spPr>
          <a:xfrm>
            <a:off x="895481"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7"/>
          <p:cNvSpPr/>
          <p:nvPr/>
        </p:nvSpPr>
        <p:spPr>
          <a:xfrm>
            <a:off x="895481"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7;p3">
            <a:extLst>
              <a:ext uri="{FF2B5EF4-FFF2-40B4-BE49-F238E27FC236}">
                <a16:creationId xmlns:a16="http://schemas.microsoft.com/office/drawing/2014/main" id="{002E0C73-9EBC-4457-AA5B-94040673C5BA}"/>
              </a:ext>
            </a:extLst>
          </p:cNvPr>
          <p:cNvSpPr txBox="1"/>
          <p:nvPr/>
        </p:nvSpPr>
        <p:spPr>
          <a:xfrm>
            <a:off x="3721782" y="8920727"/>
            <a:ext cx="443818" cy="3393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i="0" u="none" strike="noStrike" cap="none" dirty="0">
                <a:solidFill>
                  <a:schemeClr val="dk1"/>
                </a:solidFill>
                <a:latin typeface="Calibri"/>
                <a:ea typeface="Calibri"/>
                <a:cs typeface="Calibri"/>
                <a:sym typeface="Calibri"/>
              </a:rPr>
              <a:t>VI</a:t>
            </a:r>
            <a:endParaRPr dirty="0"/>
          </a:p>
        </p:txBody>
      </p:sp>
      <p:sp>
        <p:nvSpPr>
          <p:cNvPr id="14" name="Google Shape;19;p3">
            <a:extLst>
              <a:ext uri="{FF2B5EF4-FFF2-40B4-BE49-F238E27FC236}">
                <a16:creationId xmlns:a16="http://schemas.microsoft.com/office/drawing/2014/main" id="{044263A4-9F59-4A23-A868-7D623B262505}"/>
              </a:ext>
            </a:extLst>
          </p:cNvPr>
          <p:cNvSpPr/>
          <p:nvPr/>
        </p:nvSpPr>
        <p:spPr>
          <a:xfrm>
            <a:off x="895484" y="8828767"/>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21;p3">
            <a:extLst>
              <a:ext uri="{FF2B5EF4-FFF2-40B4-BE49-F238E27FC236}">
                <a16:creationId xmlns:a16="http://schemas.microsoft.com/office/drawing/2014/main" id="{C016BEA0-8EB4-4219-A69C-C3EDB5269F94}"/>
              </a:ext>
            </a:extLst>
          </p:cNvPr>
          <p:cNvSpPr/>
          <p:nvPr/>
        </p:nvSpPr>
        <p:spPr>
          <a:xfrm>
            <a:off x="895472" y="8828783"/>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p:nvPr/>
        </p:nvSpPr>
        <p:spPr>
          <a:xfrm>
            <a:off x="902010" y="934624"/>
            <a:ext cx="1231590" cy="165286"/>
          </a:xfrm>
          <a:prstGeom prst="rect">
            <a:avLst/>
          </a:prstGeom>
          <a:noFill/>
          <a:ln>
            <a:noFill/>
          </a:ln>
        </p:spPr>
        <p:txBody>
          <a:bodyPr spcFirstLastPara="1" wrap="square" lIns="0" tIns="0" rIns="0" bIns="0" anchor="t" anchorCtr="0">
            <a:noAutofit/>
          </a:bodyPr>
          <a:lstStyle/>
          <a:p>
            <a:pPr marL="12700" marR="0" lvl="0" indent="0" algn="just"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Chapter-1</a:t>
            </a:r>
            <a:endParaRPr sz="1600" b="1">
              <a:solidFill>
                <a:schemeClr val="dk1"/>
              </a:solidFill>
              <a:latin typeface="Times New Roman"/>
              <a:ea typeface="Times New Roman"/>
              <a:cs typeface="Times New Roman"/>
              <a:sym typeface="Times New Roman"/>
            </a:endParaRPr>
          </a:p>
        </p:txBody>
      </p:sp>
      <p:sp>
        <p:nvSpPr>
          <p:cNvPr id="82" name="Google Shape;82;p8"/>
          <p:cNvSpPr txBox="1"/>
          <p:nvPr/>
        </p:nvSpPr>
        <p:spPr>
          <a:xfrm>
            <a:off x="3259648" y="1272797"/>
            <a:ext cx="1303503" cy="254000"/>
          </a:xfrm>
          <a:prstGeom prst="rect">
            <a:avLst/>
          </a:prstGeom>
          <a:noFill/>
          <a:ln>
            <a:noFill/>
          </a:ln>
        </p:spPr>
        <p:txBody>
          <a:bodyPr spcFirstLastPara="1" wrap="square" lIns="0" tIns="0" rIns="0" bIns="0" anchor="t" anchorCtr="0">
            <a:noAutofit/>
          </a:bodyPr>
          <a:lstStyle/>
          <a:p>
            <a:pPr marL="12700" marR="0" lvl="0" indent="0" algn="just" rtl="0">
              <a:lnSpc>
                <a:spcPct val="117187"/>
              </a:lnSpc>
              <a:spcBef>
                <a:spcPts val="0"/>
              </a:spcBef>
              <a:spcAft>
                <a:spcPts val="0"/>
              </a:spcAft>
              <a:buNone/>
            </a:pPr>
            <a:r>
              <a:rPr lang="en-US" sz="1800" b="1">
                <a:solidFill>
                  <a:schemeClr val="dk1"/>
                </a:solidFill>
                <a:latin typeface="Times New Roman"/>
                <a:ea typeface="Times New Roman"/>
                <a:cs typeface="Times New Roman"/>
                <a:sym typeface="Times New Roman"/>
              </a:rPr>
              <a:t>Introduction</a:t>
            </a:r>
            <a:endParaRPr sz="1800">
              <a:solidFill>
                <a:schemeClr val="dk1"/>
              </a:solidFill>
              <a:latin typeface="Times New Roman"/>
              <a:ea typeface="Times New Roman"/>
              <a:cs typeface="Times New Roman"/>
              <a:sym typeface="Times New Roman"/>
            </a:endParaRPr>
          </a:p>
        </p:txBody>
      </p:sp>
      <p:sp>
        <p:nvSpPr>
          <p:cNvPr id="83" name="Google Shape;83;p8"/>
          <p:cNvSpPr txBox="1"/>
          <p:nvPr/>
        </p:nvSpPr>
        <p:spPr>
          <a:xfrm>
            <a:off x="927000" y="2046376"/>
            <a:ext cx="5968800" cy="1138200"/>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Police is appointed by administration department, and their job is to provide safety to the civilians but in order to reach the problems to the police station efficiently, they require a platform where they can store their FIR with all its required details. We provide that platform which helps both user and the policeman for getting informations regarding the FIR registered by the user. </a:t>
            </a:r>
            <a:endParaRPr sz="1200">
              <a:solidFill>
                <a:schemeClr val="dk1"/>
              </a:solidFill>
              <a:latin typeface="Times New Roman"/>
              <a:ea typeface="Times New Roman"/>
              <a:cs typeface="Times New Roman"/>
              <a:sym typeface="Times New Roman"/>
            </a:endParaRPr>
          </a:p>
        </p:txBody>
      </p:sp>
      <p:sp>
        <p:nvSpPr>
          <p:cNvPr id="84" name="Google Shape;84;p8"/>
          <p:cNvSpPr txBox="1"/>
          <p:nvPr/>
        </p:nvSpPr>
        <p:spPr>
          <a:xfrm>
            <a:off x="899733" y="7179225"/>
            <a:ext cx="1603427" cy="228092"/>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1.3 Scope:</a:t>
            </a:r>
            <a:endParaRPr>
              <a:solidFill>
                <a:schemeClr val="dk1"/>
              </a:solidFill>
              <a:latin typeface="Times New Roman"/>
              <a:ea typeface="Times New Roman"/>
              <a:cs typeface="Times New Roman"/>
              <a:sym typeface="Times New Roman"/>
            </a:endParaRPr>
          </a:p>
        </p:txBody>
      </p:sp>
      <p:sp>
        <p:nvSpPr>
          <p:cNvPr id="85" name="Google Shape;85;p8"/>
          <p:cNvSpPr txBox="1"/>
          <p:nvPr/>
        </p:nvSpPr>
        <p:spPr>
          <a:xfrm>
            <a:off x="896422" y="1773978"/>
            <a:ext cx="1760700" cy="233700"/>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1.1 Problem Statement</a:t>
            </a:r>
            <a:endParaRPr>
              <a:solidFill>
                <a:schemeClr val="dk1"/>
              </a:solidFill>
              <a:latin typeface="Times New Roman"/>
              <a:ea typeface="Times New Roman"/>
              <a:cs typeface="Times New Roman"/>
              <a:sym typeface="Times New Roman"/>
            </a:endParaRPr>
          </a:p>
        </p:txBody>
      </p:sp>
      <p:sp>
        <p:nvSpPr>
          <p:cNvPr id="86" name="Google Shape;86;p8"/>
          <p:cNvSpPr txBox="1"/>
          <p:nvPr/>
        </p:nvSpPr>
        <p:spPr>
          <a:xfrm>
            <a:off x="896420" y="3588527"/>
            <a:ext cx="1603427" cy="228092"/>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1.2 Objectives:</a:t>
            </a:r>
            <a:endParaRPr>
              <a:solidFill>
                <a:schemeClr val="dk1"/>
              </a:solidFill>
              <a:latin typeface="Times New Roman"/>
              <a:ea typeface="Times New Roman"/>
              <a:cs typeface="Times New Roman"/>
              <a:sym typeface="Times New Roman"/>
            </a:endParaRPr>
          </a:p>
        </p:txBody>
      </p:sp>
      <p:sp>
        <p:nvSpPr>
          <p:cNvPr id="87" name="Google Shape;87;p8"/>
          <p:cNvSpPr txBox="1"/>
          <p:nvPr/>
        </p:nvSpPr>
        <p:spPr>
          <a:xfrm>
            <a:off x="893107" y="3893549"/>
            <a:ext cx="5981413" cy="228085"/>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The aim of this project, Police Database System is to meet the following objectives:</a:t>
            </a:r>
            <a:endParaRPr/>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88" name="Google Shape;88;p8"/>
          <p:cNvSpPr txBox="1"/>
          <p:nvPr/>
        </p:nvSpPr>
        <p:spPr>
          <a:xfrm>
            <a:off x="920700" y="7484228"/>
            <a:ext cx="5981400" cy="1279800"/>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The scope of our project is to ensure all the FIR are resolved as soon as it is done by civilians to provide a better security in this crowded world. And to make them to feel free and secure in society.This project is also concerned with the policeman that he can access all and every details about the  user and can take action against it. This is best way to provide result status to users.</a:t>
            </a:r>
            <a:endParaRPr sz="1200">
              <a:solidFill>
                <a:schemeClr val="dk1"/>
              </a:solidFill>
              <a:latin typeface="Times New Roman"/>
              <a:ea typeface="Times New Roman"/>
              <a:cs typeface="Times New Roman"/>
              <a:sym typeface="Times New Roman"/>
            </a:endParaRPr>
          </a:p>
        </p:txBody>
      </p:sp>
      <p:sp>
        <p:nvSpPr>
          <p:cNvPr id="89" name="Google Shape;89;p8"/>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8"/>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8"/>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8"/>
          <p:cNvSpPr txBox="1"/>
          <p:nvPr/>
        </p:nvSpPr>
        <p:spPr>
          <a:xfrm flipH="1">
            <a:off x="1140625" y="4121625"/>
            <a:ext cx="5486400" cy="30576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First thing is to provide a great experience to the user and to provide the police services quickly and effectively.</a:t>
            </a:r>
            <a:endParaRPr/>
          </a:p>
          <a:p>
            <a:pPr marL="171450" marR="0"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Other thing is to provide a platform for the policeman where they can provide their services, we deploy those FIR in our database and help them to reach all those policeman to all our users across the world.</a:t>
            </a:r>
            <a:endParaRPr/>
          </a:p>
          <a:p>
            <a:pPr marL="171450" marR="0"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The admin who require a particular FIR can search the details by entering the FIR_id to get required details about the particular FIR to check either it is pending or resolved.</a:t>
            </a:r>
            <a:endParaRPr/>
          </a:p>
          <a:p>
            <a:pPr marL="171450" marR="0"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Final ultimate objective is to provide a interactive and user secured environment where user can easily fetch all the FIR from the database without any delay and to provide a best user experience and to reach the users all over the world.</a:t>
            </a:r>
            <a:endParaRPr/>
          </a:p>
          <a:p>
            <a:pPr marL="0" marR="0"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endParaRPr/>
          </a:p>
        </p:txBody>
      </p:sp>
      <p:sp>
        <p:nvSpPr>
          <p:cNvPr id="94" name="Google Shape;94;p8"/>
          <p:cNvSpPr/>
          <p:nvPr/>
        </p:nvSpPr>
        <p:spPr>
          <a:xfrm>
            <a:off x="893095"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8"/>
          <p:cNvSpPr/>
          <p:nvPr/>
        </p:nvSpPr>
        <p:spPr>
          <a:xfrm>
            <a:off x="893095"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8"/>
          <p:cNvSpPr/>
          <p:nvPr/>
        </p:nvSpPr>
        <p:spPr>
          <a:xfrm>
            <a:off x="893095"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8"/>
          <p:cNvSpPr/>
          <p:nvPr/>
        </p:nvSpPr>
        <p:spPr>
          <a:xfrm>
            <a:off x="893095"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8"/>
          <p:cNvSpPr txBox="1"/>
          <p:nvPr/>
        </p:nvSpPr>
        <p:spPr>
          <a:xfrm>
            <a:off x="3581529" y="9315622"/>
            <a:ext cx="4659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99" name="Google Shape;99;p8"/>
          <p:cNvSpPr txBox="1"/>
          <p:nvPr/>
        </p:nvSpPr>
        <p:spPr>
          <a:xfrm>
            <a:off x="902010" y="9315622"/>
            <a:ext cx="11553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00" name="Google Shape;100;p8"/>
          <p:cNvSpPr txBox="1"/>
          <p:nvPr/>
        </p:nvSpPr>
        <p:spPr>
          <a:xfrm>
            <a:off x="6400800" y="9315622"/>
            <a:ext cx="489600" cy="151800"/>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1</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txBox="1"/>
          <p:nvPr/>
        </p:nvSpPr>
        <p:spPr>
          <a:xfrm>
            <a:off x="902010" y="934624"/>
            <a:ext cx="1079190" cy="221745"/>
          </a:xfrm>
          <a:prstGeom prst="rect">
            <a:avLst/>
          </a:prstGeom>
          <a:noFill/>
          <a:ln>
            <a:noFill/>
          </a:ln>
        </p:spPr>
        <p:txBody>
          <a:bodyPr spcFirstLastPara="1" wrap="square" lIns="0" tIns="0" rIns="0" bIns="0" anchor="t" anchorCtr="0">
            <a:noAutofit/>
          </a:bodyPr>
          <a:lstStyle/>
          <a:p>
            <a:pPr marL="12700" marR="0" lvl="0" indent="0" algn="just" rtl="0">
              <a:lnSpc>
                <a:spcPct val="93055"/>
              </a:lnSpc>
              <a:spcBef>
                <a:spcPts val="0"/>
              </a:spcBef>
              <a:spcAft>
                <a:spcPts val="0"/>
              </a:spcAft>
              <a:buNone/>
            </a:pPr>
            <a:r>
              <a:rPr lang="en-US" sz="1600" b="1">
                <a:solidFill>
                  <a:schemeClr val="dk1"/>
                </a:solidFill>
                <a:latin typeface="Times New Roman"/>
                <a:ea typeface="Times New Roman"/>
                <a:cs typeface="Times New Roman"/>
                <a:sym typeface="Times New Roman"/>
              </a:rPr>
              <a:t>Chapter-2</a:t>
            </a:r>
            <a:endParaRPr sz="1600" b="1">
              <a:solidFill>
                <a:schemeClr val="dk1"/>
              </a:solidFill>
              <a:latin typeface="Times New Roman"/>
              <a:ea typeface="Times New Roman"/>
              <a:cs typeface="Times New Roman"/>
              <a:sym typeface="Times New Roman"/>
            </a:endParaRPr>
          </a:p>
        </p:txBody>
      </p:sp>
      <p:sp>
        <p:nvSpPr>
          <p:cNvPr id="110" name="Google Shape;110;p9"/>
          <p:cNvSpPr txBox="1"/>
          <p:nvPr/>
        </p:nvSpPr>
        <p:spPr>
          <a:xfrm>
            <a:off x="3215656" y="1171571"/>
            <a:ext cx="1702179" cy="260357"/>
          </a:xfrm>
          <a:prstGeom prst="rect">
            <a:avLst/>
          </a:prstGeom>
          <a:noFill/>
          <a:ln>
            <a:noFill/>
          </a:ln>
        </p:spPr>
        <p:txBody>
          <a:bodyPr spcFirstLastPara="1" wrap="square" lIns="0" tIns="0" rIns="0" bIns="0" anchor="t" anchorCtr="0">
            <a:noAutofit/>
          </a:bodyPr>
          <a:lstStyle/>
          <a:p>
            <a:pPr marL="12700" marR="0" lvl="0" indent="0" algn="just" rtl="0">
              <a:lnSpc>
                <a:spcPct val="117187"/>
              </a:lnSpc>
              <a:spcBef>
                <a:spcPts val="0"/>
              </a:spcBef>
              <a:spcAft>
                <a:spcPts val="0"/>
              </a:spcAft>
              <a:buNone/>
            </a:pPr>
            <a:r>
              <a:rPr lang="en-US" sz="1800" b="1" dirty="0">
                <a:solidFill>
                  <a:schemeClr val="dk1"/>
                </a:solidFill>
                <a:latin typeface="Times New Roman"/>
                <a:ea typeface="Times New Roman"/>
                <a:cs typeface="Times New Roman"/>
                <a:sym typeface="Times New Roman"/>
              </a:rPr>
              <a:t>Literary Survey</a:t>
            </a:r>
            <a:endParaRPr sz="1800" dirty="0">
              <a:solidFill>
                <a:schemeClr val="dk1"/>
              </a:solidFill>
              <a:latin typeface="Times New Roman"/>
              <a:ea typeface="Times New Roman"/>
              <a:cs typeface="Times New Roman"/>
              <a:sym typeface="Times New Roman"/>
            </a:endParaRPr>
          </a:p>
        </p:txBody>
      </p:sp>
      <p:sp>
        <p:nvSpPr>
          <p:cNvPr id="111" name="Google Shape;111;p9"/>
          <p:cNvSpPr txBox="1"/>
          <p:nvPr/>
        </p:nvSpPr>
        <p:spPr>
          <a:xfrm>
            <a:off x="895493" y="1988282"/>
            <a:ext cx="5981400" cy="4941000"/>
          </a:xfrm>
          <a:prstGeom prst="rect">
            <a:avLst/>
          </a:prstGeom>
          <a:noFill/>
          <a:ln>
            <a:noFill/>
          </a:ln>
        </p:spPr>
        <p:txBody>
          <a:bodyPr spcFirstLastPara="1" wrap="square" lIns="0" tIns="0" rIns="0" bIns="0" anchor="t" anchorCtr="0">
            <a:noAutofit/>
          </a:bodyPr>
          <a:lstStyle/>
          <a:p>
            <a:pPr marL="12700" marR="3434"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In the early days of computing, data management and storage was a very new concept for organizations. The traditional approach to data handling offered a lot of the convenience of the manual approach to business processes (e.g. handwritten invoices &amp; account statements, etc.) as well as the benefits of storing data electronically. </a:t>
            </a:r>
            <a:endParaRPr/>
          </a:p>
          <a:p>
            <a:pPr marL="12700" marR="3434" lvl="0" indent="0" algn="just" rtl="0">
              <a:lnSpc>
                <a:spcPct val="150000"/>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The traditional approach usually consisted of custom built data processes and computer information systems tailored for a specific business function. An accounting department would have their own information system tailored to their needs, where the sales department would have an entirely separate system for their needs.Initially, these separate systems were very simple to set up as they mostly mirrored the business process that departments had been doing for years but allowed them to do things faster with less work. However, once the systems were in use for so long, they became very difficult for individual departments to manage and rely on their data because there was no reliable system in place to enforce data standards or management. </a:t>
            </a:r>
            <a:endParaRPr/>
          </a:p>
          <a:p>
            <a:pPr marL="12700" marR="3434" lvl="0" indent="0" algn="just" rtl="0">
              <a:lnSpc>
                <a:spcPct val="150000"/>
              </a:lnSpc>
              <a:spcBef>
                <a:spcPts val="64"/>
              </a:spcBef>
              <a:spcAft>
                <a:spcPts val="0"/>
              </a:spcAft>
              <a:buNone/>
            </a:pPr>
            <a:endParaRPr sz="1200">
              <a:solidFill>
                <a:schemeClr val="dk1"/>
              </a:solidFill>
              <a:latin typeface="Times New Roman"/>
              <a:ea typeface="Times New Roman"/>
              <a:cs typeface="Times New Roman"/>
              <a:sym typeface="Times New Roman"/>
            </a:endParaRPr>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Separate information systems for each business function also led to conflicts of interest within the company. Departments felt a great deal of ownership for the data that they collected, processed, and managed which caused many issues among company-wide collaboration and data sharing. This separation of data also led to unnecessary redundancy and a high rate of unreliable and inconsistent data</a:t>
            </a:r>
            <a:endParaRPr sz="1200">
              <a:solidFill>
                <a:schemeClr val="dk1"/>
              </a:solidFill>
              <a:latin typeface="Times New Roman"/>
              <a:ea typeface="Times New Roman"/>
              <a:cs typeface="Times New Roman"/>
              <a:sym typeface="Times New Roman"/>
            </a:endParaRPr>
          </a:p>
        </p:txBody>
      </p:sp>
      <p:sp>
        <p:nvSpPr>
          <p:cNvPr id="112" name="Google Shape;112;p9"/>
          <p:cNvSpPr txBox="1"/>
          <p:nvPr/>
        </p:nvSpPr>
        <p:spPr>
          <a:xfrm>
            <a:off x="895493" y="1611195"/>
            <a:ext cx="2152223" cy="221747"/>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2.1 Traditional File System</a:t>
            </a:r>
            <a:endParaRPr>
              <a:solidFill>
                <a:schemeClr val="dk1"/>
              </a:solidFill>
              <a:latin typeface="Times New Roman"/>
              <a:ea typeface="Times New Roman"/>
              <a:cs typeface="Times New Roman"/>
              <a:sym typeface="Times New Roman"/>
            </a:endParaRPr>
          </a:p>
        </p:txBody>
      </p:sp>
      <p:sp>
        <p:nvSpPr>
          <p:cNvPr id="113" name="Google Shape;113;p9"/>
          <p:cNvSpPr txBox="1"/>
          <p:nvPr/>
        </p:nvSpPr>
        <p:spPr>
          <a:xfrm>
            <a:off x="902010" y="7662505"/>
            <a:ext cx="3604800" cy="168300"/>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b="1">
                <a:solidFill>
                  <a:schemeClr val="dk1"/>
                </a:solidFill>
                <a:latin typeface="Times New Roman"/>
                <a:ea typeface="Times New Roman"/>
                <a:cs typeface="Times New Roman"/>
                <a:sym typeface="Times New Roman"/>
              </a:rPr>
              <a:t>2.2 Pros and Cons of the Traditional Approach</a:t>
            </a:r>
            <a:endParaRPr>
              <a:solidFill>
                <a:schemeClr val="dk1"/>
              </a:solidFill>
              <a:latin typeface="Times New Roman"/>
              <a:ea typeface="Times New Roman"/>
              <a:cs typeface="Times New Roman"/>
              <a:sym typeface="Times New Roman"/>
            </a:endParaRPr>
          </a:p>
        </p:txBody>
      </p:sp>
      <p:sp>
        <p:nvSpPr>
          <p:cNvPr id="114" name="Google Shape;114;p9"/>
          <p:cNvSpPr txBox="1"/>
          <p:nvPr/>
        </p:nvSpPr>
        <p:spPr>
          <a:xfrm>
            <a:off x="915546" y="8216310"/>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0708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Simple</a:t>
            </a:r>
            <a:endParaRPr sz="1200"/>
          </a:p>
          <a:p>
            <a:pPr marL="12700" marR="3434" lvl="0" indent="0" algn="just" rtl="0">
              <a:lnSpc>
                <a:spcPct val="107083"/>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07083"/>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15" name="Google Shape;115;p9"/>
          <p:cNvSpPr txBox="1"/>
          <p:nvPr/>
        </p:nvSpPr>
        <p:spPr>
          <a:xfrm>
            <a:off x="915546" y="8000572"/>
            <a:ext cx="3151200" cy="188400"/>
          </a:xfrm>
          <a:prstGeom prst="rect">
            <a:avLst/>
          </a:prstGeom>
          <a:noFill/>
          <a:ln>
            <a:noFill/>
          </a:ln>
        </p:spPr>
        <p:txBody>
          <a:bodyPr spcFirstLastPara="1" wrap="square" lIns="0" tIns="0" rIns="0" bIns="0" anchor="t" anchorCtr="0">
            <a:noAutofit/>
          </a:bodyPr>
          <a:lstStyle/>
          <a:p>
            <a:pPr marL="12700" marR="0" lvl="0" indent="0" algn="just" rtl="0">
              <a:lnSpc>
                <a:spcPct val="139583"/>
              </a:lnSpc>
              <a:spcBef>
                <a:spcPts val="0"/>
              </a:spcBef>
              <a:spcAft>
                <a:spcPts val="0"/>
              </a:spcAft>
              <a:buNone/>
            </a:pPr>
            <a:r>
              <a:rPr lang="en-US" sz="1200" b="1">
                <a:solidFill>
                  <a:schemeClr val="dk1"/>
                </a:solidFill>
                <a:latin typeface="Times New Roman"/>
                <a:ea typeface="Times New Roman"/>
                <a:cs typeface="Times New Roman"/>
                <a:sym typeface="Times New Roman"/>
              </a:rPr>
              <a:t>Pros</a:t>
            </a:r>
            <a:endParaRPr sz="1200" b="1">
              <a:solidFill>
                <a:schemeClr val="dk1"/>
              </a:solidFill>
              <a:latin typeface="Times New Roman"/>
              <a:ea typeface="Times New Roman"/>
              <a:cs typeface="Times New Roman"/>
              <a:sym typeface="Times New Roman"/>
            </a:endParaRPr>
          </a:p>
        </p:txBody>
      </p:sp>
      <p:sp>
        <p:nvSpPr>
          <p:cNvPr id="116" name="Google Shape;116;p9"/>
          <p:cNvSpPr txBox="1"/>
          <p:nvPr/>
        </p:nvSpPr>
        <p:spPr>
          <a:xfrm>
            <a:off x="1277196" y="8500355"/>
            <a:ext cx="5626800" cy="285600"/>
          </a:xfrm>
          <a:prstGeom prst="rect">
            <a:avLst/>
          </a:prstGeom>
          <a:noFill/>
          <a:ln>
            <a:noFill/>
          </a:ln>
        </p:spPr>
        <p:txBody>
          <a:bodyPr spcFirstLastPara="1" wrap="square" lIns="0" tIns="0" rIns="0" bIns="0" anchor="t" anchorCtr="0">
            <a:noAutofit/>
          </a:bodyPr>
          <a:lstStyle/>
          <a:p>
            <a:pPr marL="184150" marR="3434" lvl="0" indent="-171450" algn="just" rtl="0">
              <a:lnSpc>
                <a:spcPct val="10708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Matched existing business processes and functions       </a:t>
            </a:r>
            <a:endParaRPr sz="1200">
              <a:solidFill>
                <a:schemeClr val="dk1"/>
              </a:solidFill>
              <a:latin typeface="Times New Roman"/>
              <a:ea typeface="Times New Roman"/>
              <a:cs typeface="Times New Roman"/>
              <a:sym typeface="Times New Roman"/>
            </a:endParaRPr>
          </a:p>
        </p:txBody>
      </p:sp>
      <p:sp>
        <p:nvSpPr>
          <p:cNvPr id="117" name="Google Shape;117;p9"/>
          <p:cNvSpPr/>
          <p:nvPr/>
        </p:nvSpPr>
        <p:spPr>
          <a:xfrm>
            <a:off x="895481"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9"/>
          <p:cNvSpPr/>
          <p:nvPr/>
        </p:nvSpPr>
        <p:spPr>
          <a:xfrm>
            <a:off x="895481"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9"/>
          <p:cNvSpPr/>
          <p:nvPr/>
        </p:nvSpPr>
        <p:spPr>
          <a:xfrm>
            <a:off x="895481"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9"/>
          <p:cNvSpPr/>
          <p:nvPr/>
        </p:nvSpPr>
        <p:spPr>
          <a:xfrm>
            <a:off x="895481"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0"/>
          <p:cNvSpPr txBox="1"/>
          <p:nvPr/>
        </p:nvSpPr>
        <p:spPr>
          <a:xfrm>
            <a:off x="902010" y="463004"/>
            <a:ext cx="1755189" cy="151892"/>
          </a:xfrm>
          <a:prstGeom prst="rect">
            <a:avLst/>
          </a:prstGeom>
          <a:noFill/>
          <a:ln>
            <a:noFill/>
          </a:ln>
        </p:spPr>
        <p:txBody>
          <a:bodyPr spcFirstLastPara="1" wrap="square" lIns="0" tIns="0" rIns="0" bIns="0" anchor="t" anchorCtr="0">
            <a:noAutofit/>
          </a:bodyPr>
          <a:lstStyle/>
          <a:p>
            <a:pPr marL="12700" marR="0" lvl="0" indent="0" algn="l"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29" name="Google Shape;129;p10"/>
          <p:cNvSpPr txBox="1"/>
          <p:nvPr/>
        </p:nvSpPr>
        <p:spPr>
          <a:xfrm>
            <a:off x="3581529" y="9315622"/>
            <a:ext cx="466022" cy="151892"/>
          </a:xfrm>
          <a:prstGeom prst="rect">
            <a:avLst/>
          </a:prstGeom>
          <a:noFill/>
          <a:ln>
            <a:noFill/>
          </a:ln>
        </p:spPr>
        <p:txBody>
          <a:bodyPr spcFirstLastPara="1" wrap="square" lIns="0" tIns="0" rIns="0" bIns="0" anchor="t" anchorCtr="0">
            <a:noAutofit/>
          </a:bodyPr>
          <a:lstStyle/>
          <a:p>
            <a:pPr marL="12700" marR="0" lvl="0" indent="0" algn="just"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30" name="Google Shape;130;p10"/>
          <p:cNvSpPr txBox="1"/>
          <p:nvPr/>
        </p:nvSpPr>
        <p:spPr>
          <a:xfrm>
            <a:off x="6417000" y="9325821"/>
            <a:ext cx="386700" cy="151800"/>
          </a:xfrm>
          <a:prstGeom prst="rect">
            <a:avLst/>
          </a:prstGeom>
          <a:noFill/>
          <a:ln>
            <a:noFill/>
          </a:ln>
        </p:spPr>
        <p:txBody>
          <a:bodyPr spcFirstLastPara="1" wrap="square" lIns="0" tIns="0" rIns="0" bIns="0" anchor="t" anchorCtr="0">
            <a:noAutofit/>
          </a:bodyPr>
          <a:lstStyle/>
          <a:p>
            <a:pPr marL="12700" marR="0" lvl="0" indent="0" algn="just"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Page 3</a:t>
            </a:r>
            <a:endParaRPr sz="1000">
              <a:solidFill>
                <a:schemeClr val="dk1"/>
              </a:solidFill>
              <a:latin typeface="Times New Roman"/>
              <a:ea typeface="Times New Roman"/>
              <a:cs typeface="Times New Roman"/>
              <a:sym typeface="Times New Roman"/>
            </a:endParaRPr>
          </a:p>
        </p:txBody>
      </p:sp>
      <p:sp>
        <p:nvSpPr>
          <p:cNvPr id="131" name="Google Shape;131;p10"/>
          <p:cNvSpPr txBox="1"/>
          <p:nvPr/>
        </p:nvSpPr>
        <p:spPr>
          <a:xfrm>
            <a:off x="902010" y="9315622"/>
            <a:ext cx="1155390" cy="151892"/>
          </a:xfrm>
          <a:prstGeom prst="rect">
            <a:avLst/>
          </a:prstGeom>
          <a:noFill/>
          <a:ln>
            <a:noFill/>
          </a:ln>
        </p:spPr>
        <p:txBody>
          <a:bodyPr spcFirstLastPara="1" wrap="square" lIns="0" tIns="0" rIns="0" bIns="0" anchor="t" anchorCtr="0">
            <a:noAutofit/>
          </a:bodyPr>
          <a:lstStyle/>
          <a:p>
            <a:pPr marL="12700" marR="0" lvl="0" indent="0" algn="just"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32" name="Google Shape;132;p10"/>
          <p:cNvSpPr txBox="1"/>
          <p:nvPr/>
        </p:nvSpPr>
        <p:spPr>
          <a:xfrm>
            <a:off x="1327245" y="1028527"/>
            <a:ext cx="5626782" cy="285489"/>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Companies were not as interested in funding complicated information systems</a:t>
            </a:r>
            <a:endParaRPr sz="1200">
              <a:solidFill>
                <a:schemeClr val="dk1"/>
              </a:solidFill>
              <a:latin typeface="Times New Roman"/>
              <a:ea typeface="Times New Roman"/>
              <a:cs typeface="Times New Roman"/>
              <a:sym typeface="Times New Roman"/>
            </a:endParaRPr>
          </a:p>
        </p:txBody>
      </p:sp>
      <p:sp>
        <p:nvSpPr>
          <p:cNvPr id="133" name="Google Shape;133;p10"/>
          <p:cNvSpPr txBox="1"/>
          <p:nvPr/>
        </p:nvSpPr>
        <p:spPr>
          <a:xfrm>
            <a:off x="979630" y="1424814"/>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Initially low-cost</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34" name="Google Shape;134;p10"/>
          <p:cNvSpPr txBox="1"/>
          <p:nvPr/>
        </p:nvSpPr>
        <p:spPr>
          <a:xfrm>
            <a:off x="1334262" y="1650181"/>
            <a:ext cx="5626800" cy="6228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Early computing was not viewed as beneficial for large funding</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Systems were designed to be cheap in order to save on cost         </a:t>
            </a:r>
            <a:endParaRPr sz="1200">
              <a:solidFill>
                <a:schemeClr val="dk1"/>
              </a:solidFill>
              <a:latin typeface="Times New Roman"/>
              <a:ea typeface="Times New Roman"/>
              <a:cs typeface="Times New Roman"/>
              <a:sym typeface="Times New Roman"/>
            </a:endParaRPr>
          </a:p>
        </p:txBody>
      </p:sp>
      <p:sp>
        <p:nvSpPr>
          <p:cNvPr id="135" name="Google Shape;135;p10"/>
          <p:cNvSpPr txBox="1"/>
          <p:nvPr/>
        </p:nvSpPr>
        <p:spPr>
          <a:xfrm>
            <a:off x="920886" y="2335289"/>
            <a:ext cx="3151200" cy="188400"/>
          </a:xfrm>
          <a:prstGeom prst="rect">
            <a:avLst/>
          </a:prstGeom>
          <a:noFill/>
          <a:ln>
            <a:noFill/>
          </a:ln>
        </p:spPr>
        <p:txBody>
          <a:bodyPr spcFirstLastPara="1" wrap="square" lIns="0" tIns="0" rIns="0" bIns="0" anchor="t" anchorCtr="0">
            <a:noAutofit/>
          </a:bodyPr>
          <a:lstStyle/>
          <a:p>
            <a:pPr marL="12700" marR="0" lvl="0" indent="0" algn="just" rtl="0">
              <a:lnSpc>
                <a:spcPct val="150000"/>
              </a:lnSpc>
              <a:spcBef>
                <a:spcPts val="0"/>
              </a:spcBef>
              <a:spcAft>
                <a:spcPts val="0"/>
              </a:spcAft>
              <a:buNone/>
            </a:pPr>
            <a:r>
              <a:rPr lang="en-US" sz="1200" b="1">
                <a:solidFill>
                  <a:schemeClr val="dk1"/>
                </a:solidFill>
                <a:latin typeface="Times New Roman"/>
                <a:ea typeface="Times New Roman"/>
                <a:cs typeface="Times New Roman"/>
                <a:sym typeface="Times New Roman"/>
              </a:rPr>
              <a:t>Cons</a:t>
            </a:r>
            <a:endParaRPr sz="1200">
              <a:solidFill>
                <a:schemeClr val="dk1"/>
              </a:solidFill>
              <a:latin typeface="Times New Roman"/>
              <a:ea typeface="Times New Roman"/>
              <a:cs typeface="Times New Roman"/>
              <a:sym typeface="Times New Roman"/>
            </a:endParaRPr>
          </a:p>
        </p:txBody>
      </p:sp>
      <p:sp>
        <p:nvSpPr>
          <p:cNvPr id="136" name="Google Shape;136;p10"/>
          <p:cNvSpPr txBox="1"/>
          <p:nvPr/>
        </p:nvSpPr>
        <p:spPr>
          <a:xfrm>
            <a:off x="896930" y="2713695"/>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Separated ownership</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37" name="Google Shape;137;p10"/>
          <p:cNvSpPr txBox="1"/>
          <p:nvPr/>
        </p:nvSpPr>
        <p:spPr>
          <a:xfrm>
            <a:off x="1265685" y="5643881"/>
            <a:ext cx="5626800" cy="5841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Redundant data stored in various locations was usually never stored the same way</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Formatting was not centrally managed         </a:t>
            </a:r>
            <a:endParaRPr sz="1200">
              <a:solidFill>
                <a:schemeClr val="dk1"/>
              </a:solidFill>
              <a:latin typeface="Times New Roman"/>
              <a:ea typeface="Times New Roman"/>
              <a:cs typeface="Times New Roman"/>
              <a:sym typeface="Times New Roman"/>
            </a:endParaRPr>
          </a:p>
        </p:txBody>
      </p:sp>
      <p:sp>
        <p:nvSpPr>
          <p:cNvPr id="138" name="Google Shape;138;p10"/>
          <p:cNvSpPr txBox="1"/>
          <p:nvPr/>
        </p:nvSpPr>
        <p:spPr>
          <a:xfrm>
            <a:off x="896930" y="3808944"/>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Unmanaged redundancy</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39" name="Google Shape;139;p10"/>
          <p:cNvSpPr txBox="1"/>
          <p:nvPr/>
        </p:nvSpPr>
        <p:spPr>
          <a:xfrm>
            <a:off x="903994" y="5355819"/>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Data inconsistency</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40" name="Google Shape;140;p10"/>
          <p:cNvSpPr txBox="1"/>
          <p:nvPr/>
        </p:nvSpPr>
        <p:spPr>
          <a:xfrm>
            <a:off x="888967" y="6497004"/>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Lack of data sharing</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41" name="Google Shape;141;p10"/>
          <p:cNvSpPr txBox="1"/>
          <p:nvPr/>
        </p:nvSpPr>
        <p:spPr>
          <a:xfrm>
            <a:off x="903093" y="7563596"/>
            <a:ext cx="5981400" cy="2616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High costs in the long run</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p>
          <a:p>
            <a:pPr marL="12700" marR="3434" lvl="0" indent="0" algn="just" rtl="0">
              <a:lnSpc>
                <a:spcPct val="150000"/>
              </a:lnSpc>
              <a:spcBef>
                <a:spcPts val="64"/>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142" name="Google Shape;142;p10"/>
          <p:cNvSpPr txBox="1"/>
          <p:nvPr/>
        </p:nvSpPr>
        <p:spPr>
          <a:xfrm>
            <a:off x="1264155" y="4122674"/>
            <a:ext cx="5626800" cy="8157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Multiple instances of the same data appeared throughout various files, systems, and databases</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Information updated in one place was not replicated to the other locations         </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Disk space was very expensive, and redundancy had a big impact on storage</a:t>
            </a:r>
            <a:endParaRPr sz="1200">
              <a:solidFill>
                <a:schemeClr val="dk1"/>
              </a:solidFill>
              <a:latin typeface="Times New Roman"/>
              <a:ea typeface="Times New Roman"/>
              <a:cs typeface="Times New Roman"/>
              <a:sym typeface="Times New Roman"/>
            </a:endParaRPr>
          </a:p>
        </p:txBody>
      </p:sp>
      <p:sp>
        <p:nvSpPr>
          <p:cNvPr id="143" name="Google Shape;143;p10"/>
          <p:cNvSpPr txBox="1"/>
          <p:nvPr/>
        </p:nvSpPr>
        <p:spPr>
          <a:xfrm>
            <a:off x="1230991" y="6833744"/>
            <a:ext cx="5626800" cy="4587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Same data stored in multiple locations</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Caused unnecessary doubling of efforts for processing and managing data         </a:t>
            </a:r>
            <a:endParaRPr sz="1200">
              <a:solidFill>
                <a:schemeClr val="dk1"/>
              </a:solidFill>
              <a:latin typeface="Times New Roman"/>
              <a:ea typeface="Times New Roman"/>
              <a:cs typeface="Times New Roman"/>
              <a:sym typeface="Times New Roman"/>
            </a:endParaRPr>
          </a:p>
        </p:txBody>
      </p:sp>
      <p:sp>
        <p:nvSpPr>
          <p:cNvPr id="144" name="Google Shape;144;p10"/>
          <p:cNvSpPr txBox="1"/>
          <p:nvPr/>
        </p:nvSpPr>
        <p:spPr>
          <a:xfrm>
            <a:off x="1253083" y="2988770"/>
            <a:ext cx="5626800" cy="622800"/>
          </a:xfrm>
          <a:prstGeom prst="rect">
            <a:avLst/>
          </a:prstGeom>
          <a:noFill/>
          <a:ln>
            <a:noFill/>
          </a:ln>
        </p:spPr>
        <p:txBody>
          <a:bodyPr spcFirstLastPara="1" wrap="square" lIns="0" tIns="0" rIns="0" bIns="0" anchor="t" anchorCtr="0">
            <a:noAutofit/>
          </a:bodyPr>
          <a:lstStyle/>
          <a:p>
            <a:pPr marL="184150" marR="3434" lvl="0" indent="-171450" algn="just" rtl="0">
              <a:lnSpc>
                <a:spcPct val="1500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Business functions had a high sense of data ownership</a:t>
            </a:r>
            <a:endParaRPr sz="1200"/>
          </a:p>
          <a:p>
            <a:pPr marL="184150" marR="3434" lvl="0" indent="-171450" algn="just" rtl="0">
              <a:lnSpc>
                <a:spcPct val="150000"/>
              </a:lnSpc>
              <a:spcBef>
                <a:spcPts val="64"/>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Departments unwilling to share data for fear of minimizing their superiority</a:t>
            </a:r>
            <a:endParaRPr sz="1200">
              <a:solidFill>
                <a:schemeClr val="dk1"/>
              </a:solidFill>
              <a:latin typeface="Times New Roman"/>
              <a:ea typeface="Times New Roman"/>
              <a:cs typeface="Times New Roman"/>
              <a:sym typeface="Times New Roman"/>
            </a:endParaRPr>
          </a:p>
        </p:txBody>
      </p:sp>
      <p:sp>
        <p:nvSpPr>
          <p:cNvPr id="145" name="Google Shape;145;p10"/>
          <p:cNvSpPr txBox="1"/>
          <p:nvPr/>
        </p:nvSpPr>
        <p:spPr>
          <a:xfrm>
            <a:off x="5115203" y="469900"/>
            <a:ext cx="1755189" cy="151892"/>
          </a:xfrm>
          <a:prstGeom prst="rect">
            <a:avLst/>
          </a:prstGeom>
          <a:noFill/>
          <a:ln>
            <a:noFill/>
          </a:ln>
        </p:spPr>
        <p:txBody>
          <a:bodyPr spcFirstLastPara="1" wrap="square" lIns="0" tIns="0" rIns="0" bIns="0" anchor="t" anchorCtr="0">
            <a:noAutofit/>
          </a:bodyPr>
          <a:lstStyle/>
          <a:p>
            <a:pPr marL="12700" marR="0" lvl="0" indent="0" algn="r" rtl="0">
              <a:lnSpc>
                <a:spcPct val="108500"/>
              </a:lnSpc>
              <a:spcBef>
                <a:spcPts val="0"/>
              </a:spcBef>
              <a:spcAft>
                <a:spcPts val="0"/>
              </a:spcAft>
              <a:buNone/>
            </a:pPr>
            <a:r>
              <a:rPr lang="en-US" sz="1000">
                <a:solidFill>
                  <a:schemeClr val="dk1"/>
                </a:solidFill>
                <a:latin typeface="Times New Roman"/>
                <a:ea typeface="Times New Roman"/>
                <a:cs typeface="Times New Roman"/>
                <a:sym typeface="Times New Roman"/>
              </a:rPr>
              <a:t>Literary Survey</a:t>
            </a:r>
            <a:endParaRPr sz="1000">
              <a:solidFill>
                <a:schemeClr val="dk1"/>
              </a:solidFill>
              <a:latin typeface="Times New Roman"/>
              <a:ea typeface="Times New Roman"/>
              <a:cs typeface="Times New Roman"/>
              <a:sym typeface="Times New Roman"/>
            </a:endParaRPr>
          </a:p>
        </p:txBody>
      </p:sp>
      <p:sp>
        <p:nvSpPr>
          <p:cNvPr id="146" name="Google Shape;146;p10"/>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0"/>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0"/>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0"/>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0"/>
          <p:cNvSpPr/>
          <p:nvPr/>
        </p:nvSpPr>
        <p:spPr>
          <a:xfrm>
            <a:off x="888967"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0"/>
          <p:cNvSpPr/>
          <p:nvPr/>
        </p:nvSpPr>
        <p:spPr>
          <a:xfrm>
            <a:off x="888967"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0"/>
          <p:cNvSpPr/>
          <p:nvPr/>
        </p:nvSpPr>
        <p:spPr>
          <a:xfrm>
            <a:off x="888967"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0"/>
          <p:cNvSpPr/>
          <p:nvPr/>
        </p:nvSpPr>
        <p:spPr>
          <a:xfrm>
            <a:off x="888967"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p:nvPr/>
        </p:nvSpPr>
        <p:spPr>
          <a:xfrm>
            <a:off x="901703" y="452440"/>
            <a:ext cx="1918589"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Police Database System</a:t>
            </a:r>
            <a:endParaRPr sz="1000">
              <a:solidFill>
                <a:schemeClr val="dk1"/>
              </a:solidFill>
              <a:latin typeface="Times New Roman"/>
              <a:ea typeface="Times New Roman"/>
              <a:cs typeface="Times New Roman"/>
              <a:sym typeface="Times New Roman"/>
            </a:endParaRPr>
          </a:p>
        </p:txBody>
      </p:sp>
      <p:sp>
        <p:nvSpPr>
          <p:cNvPr id="159" name="Google Shape;159;p11"/>
          <p:cNvSpPr txBox="1"/>
          <p:nvPr/>
        </p:nvSpPr>
        <p:spPr>
          <a:xfrm>
            <a:off x="6057304" y="464607"/>
            <a:ext cx="845061"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Literary Survey</a:t>
            </a:r>
            <a:endParaRPr sz="1000">
              <a:solidFill>
                <a:schemeClr val="dk1"/>
              </a:solidFill>
              <a:latin typeface="Times New Roman"/>
              <a:ea typeface="Times New Roman"/>
              <a:cs typeface="Times New Roman"/>
              <a:sym typeface="Times New Roman"/>
            </a:endParaRPr>
          </a:p>
        </p:txBody>
      </p:sp>
      <p:sp>
        <p:nvSpPr>
          <p:cNvPr id="160" name="Google Shape;160;p11"/>
          <p:cNvSpPr txBox="1"/>
          <p:nvPr/>
        </p:nvSpPr>
        <p:spPr>
          <a:xfrm>
            <a:off x="901700" y="904000"/>
            <a:ext cx="3705000" cy="1779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b="1">
                <a:solidFill>
                  <a:schemeClr val="dk1"/>
                </a:solidFill>
                <a:latin typeface="Times New Roman"/>
                <a:ea typeface="Times New Roman"/>
                <a:cs typeface="Times New Roman"/>
                <a:sym typeface="Times New Roman"/>
              </a:rPr>
              <a:t>2.3 Downfall of Traditional Management System</a:t>
            </a:r>
            <a:endParaRPr b="1">
              <a:solidFill>
                <a:schemeClr val="dk1"/>
              </a:solidFill>
              <a:latin typeface="Times New Roman"/>
              <a:ea typeface="Times New Roman"/>
              <a:cs typeface="Times New Roman"/>
              <a:sym typeface="Times New Roman"/>
            </a:endParaRPr>
          </a:p>
        </p:txBody>
      </p:sp>
      <p:sp>
        <p:nvSpPr>
          <p:cNvPr id="161" name="Google Shape;161;p11"/>
          <p:cNvSpPr txBox="1"/>
          <p:nvPr/>
        </p:nvSpPr>
        <p:spPr>
          <a:xfrm>
            <a:off x="906266" y="1239334"/>
            <a:ext cx="5767687" cy="1874063"/>
          </a:xfrm>
          <a:prstGeom prst="rect">
            <a:avLst/>
          </a:prstGeom>
          <a:noFill/>
          <a:ln>
            <a:noFill/>
          </a:ln>
        </p:spPr>
        <p:txBody>
          <a:bodyPr spcFirstLastPara="1" wrap="square" lIns="0" tIns="0" rIns="0" bIns="0" anchor="t" anchorCtr="0">
            <a:noAutofit/>
          </a:bodyPr>
          <a:lstStyle/>
          <a:p>
            <a:pPr marL="12700" marR="938703" lvl="0" indent="0" algn="just"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Conceived in a relatively centralized era when software was deployed in static</a:t>
            </a:r>
            <a:endParaRPr sz="1200">
              <a:solidFill>
                <a:schemeClr val="dk1"/>
              </a:solidFill>
              <a:latin typeface="Times New Roman"/>
              <a:ea typeface="Times New Roman"/>
              <a:cs typeface="Times New Roman"/>
              <a:sym typeface="Times New Roman"/>
            </a:endParaRPr>
          </a:p>
          <a:p>
            <a:pPr marL="12700" marR="711627" lvl="0" indent="0" algn="just" rtl="0">
              <a:lnSpc>
                <a:spcPct val="95825"/>
              </a:lnSpc>
              <a:spcBef>
                <a:spcPts val="810"/>
              </a:spcBef>
              <a:spcAft>
                <a:spcPts val="0"/>
              </a:spcAft>
              <a:buNone/>
            </a:pPr>
            <a:r>
              <a:rPr lang="en-US" sz="1200">
                <a:solidFill>
                  <a:schemeClr val="dk1"/>
                </a:solidFill>
                <a:latin typeface="Times New Roman"/>
                <a:ea typeface="Times New Roman"/>
                <a:cs typeface="Times New Roman"/>
                <a:sym typeface="Times New Roman"/>
              </a:rPr>
              <a:t>environments, legacy database architectures fail to support an increasingly mobile</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875"/>
              </a:spcBef>
              <a:spcAft>
                <a:spcPts val="0"/>
              </a:spcAft>
              <a:buNone/>
            </a:pPr>
            <a:r>
              <a:rPr lang="en-US" sz="1200">
                <a:solidFill>
                  <a:schemeClr val="dk1"/>
                </a:solidFill>
                <a:latin typeface="Times New Roman"/>
                <a:ea typeface="Times New Roman"/>
                <a:cs typeface="Times New Roman"/>
                <a:sym typeface="Times New Roman"/>
              </a:rPr>
              <a:t>world where applications are accessed anytime, anywhere. Today software users want </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779"/>
              </a:spcBef>
              <a:spcAft>
                <a:spcPts val="0"/>
              </a:spcAft>
              <a:buNone/>
            </a:pPr>
            <a:r>
              <a:rPr lang="en-US" sz="1200">
                <a:solidFill>
                  <a:schemeClr val="dk1"/>
                </a:solidFill>
                <a:latin typeface="Times New Roman"/>
                <a:ea typeface="Times New Roman"/>
                <a:cs typeface="Times New Roman"/>
                <a:sym typeface="Times New Roman"/>
              </a:rPr>
              <a:t>consistent improvements in usability and expect SaaS vendors to deliver new features and </a:t>
            </a:r>
            <a:endParaRPr sz="1200">
              <a:solidFill>
                <a:schemeClr val="dk1"/>
              </a:solidFill>
              <a:latin typeface="Times New Roman"/>
              <a:ea typeface="Times New Roman"/>
              <a:cs typeface="Times New Roman"/>
              <a:sym typeface="Times New Roman"/>
            </a:endParaRPr>
          </a:p>
          <a:p>
            <a:pPr marL="12700" marR="0" lvl="0" indent="0" algn="just" rtl="0">
              <a:lnSpc>
                <a:spcPct val="114916"/>
              </a:lnSpc>
              <a:spcBef>
                <a:spcPts val="779"/>
              </a:spcBef>
              <a:spcAft>
                <a:spcPts val="0"/>
              </a:spcAft>
              <a:buNone/>
            </a:pPr>
            <a:r>
              <a:rPr lang="en-US" sz="1200">
                <a:solidFill>
                  <a:schemeClr val="dk1"/>
                </a:solidFill>
                <a:latin typeface="Times New Roman"/>
                <a:ea typeface="Times New Roman"/>
                <a:cs typeface="Times New Roman"/>
                <a:sym typeface="Times New Roman"/>
              </a:rPr>
              <a:t>functionalities needed to achieve their business objectives.</a:t>
            </a:r>
            <a:endParaRPr sz="1200">
              <a:solidFill>
                <a:schemeClr val="dk1"/>
              </a:solidFill>
              <a:latin typeface="Times New Roman"/>
              <a:ea typeface="Times New Roman"/>
              <a:cs typeface="Times New Roman"/>
              <a:sym typeface="Times New Roman"/>
            </a:endParaRPr>
          </a:p>
          <a:p>
            <a:pPr marL="12700" marR="850921" lvl="0" indent="0" algn="just" rtl="0">
              <a:lnSpc>
                <a:spcPct val="95825"/>
              </a:lnSpc>
              <a:spcBef>
                <a:spcPts val="914"/>
              </a:spcBef>
              <a:spcAft>
                <a:spcPts val="0"/>
              </a:spcAft>
              <a:buNone/>
            </a:pPr>
            <a:r>
              <a:rPr lang="en-US" sz="1200">
                <a:solidFill>
                  <a:schemeClr val="dk1"/>
                </a:solidFill>
                <a:latin typeface="Times New Roman"/>
                <a:ea typeface="Times New Roman"/>
                <a:cs typeface="Times New Roman"/>
                <a:sym typeface="Times New Roman"/>
              </a:rPr>
              <a:t>However, legacy database technologies fall short. in serving the needs of today's</a:t>
            </a:r>
            <a:endParaRPr sz="1200">
              <a:solidFill>
                <a:schemeClr val="dk1"/>
              </a:solidFill>
              <a:latin typeface="Times New Roman"/>
              <a:ea typeface="Times New Roman"/>
              <a:cs typeface="Times New Roman"/>
              <a:sym typeface="Times New Roman"/>
            </a:endParaRPr>
          </a:p>
          <a:p>
            <a:pPr marL="12700" marR="1962218" lvl="0" indent="0" algn="just" rtl="0">
              <a:lnSpc>
                <a:spcPct val="95825"/>
              </a:lnSpc>
              <a:spcBef>
                <a:spcPts val="876"/>
              </a:spcBef>
              <a:spcAft>
                <a:spcPts val="0"/>
              </a:spcAft>
              <a:buNone/>
            </a:pPr>
            <a:r>
              <a:rPr lang="en-US" sz="1200">
                <a:solidFill>
                  <a:schemeClr val="dk1"/>
                </a:solidFill>
                <a:latin typeface="Times New Roman"/>
                <a:ea typeface="Times New Roman"/>
                <a:cs typeface="Times New Roman"/>
                <a:sym typeface="Times New Roman"/>
              </a:rPr>
              <a:t>distributed and cloud environments for the following reasons:</a:t>
            </a:r>
            <a:endParaRPr sz="1200">
              <a:solidFill>
                <a:schemeClr val="dk1"/>
              </a:solidFill>
              <a:latin typeface="Times New Roman"/>
              <a:ea typeface="Times New Roman"/>
              <a:cs typeface="Times New Roman"/>
              <a:sym typeface="Times New Roman"/>
            </a:endParaRPr>
          </a:p>
        </p:txBody>
      </p:sp>
      <p:sp>
        <p:nvSpPr>
          <p:cNvPr id="162" name="Google Shape;162;p11"/>
          <p:cNvSpPr txBox="1"/>
          <p:nvPr/>
        </p:nvSpPr>
        <p:spPr>
          <a:xfrm>
            <a:off x="896416" y="3430866"/>
            <a:ext cx="116100" cy="1363500"/>
          </a:xfrm>
          <a:prstGeom prst="rect">
            <a:avLst/>
          </a:prstGeom>
          <a:noFill/>
          <a:ln>
            <a:noFill/>
          </a:ln>
        </p:spPr>
        <p:txBody>
          <a:bodyPr spcFirstLastPara="1" wrap="square" lIns="0" tIns="0" rIns="0" bIns="0" anchor="t" anchorCtr="0">
            <a:noAutofit/>
          </a:bodyPr>
          <a:lstStyle/>
          <a:p>
            <a:pPr marL="14266" marR="0" lvl="0" indent="0" algn="l" rtl="0">
              <a:lnSpc>
                <a:spcPct val="109642"/>
              </a:lnSpc>
              <a:spcBef>
                <a:spcPts val="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1567" lvl="0" indent="0" algn="l" rtl="0">
              <a:lnSpc>
                <a:spcPct val="95825"/>
              </a:lnSpc>
              <a:spcBef>
                <a:spcPts val="138"/>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1567" lvl="0" indent="0" algn="l" rtl="0">
              <a:lnSpc>
                <a:spcPct val="95825"/>
              </a:lnSpc>
              <a:spcBef>
                <a:spcPts val="25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4266" marR="0" lvl="0" indent="0" algn="l" rtl="0">
              <a:lnSpc>
                <a:spcPct val="95825"/>
              </a:lnSpc>
              <a:spcBef>
                <a:spcPts val="19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1567" lvl="0" indent="0" algn="l" rtl="0">
              <a:lnSpc>
                <a:spcPct val="95825"/>
              </a:lnSpc>
              <a:spcBef>
                <a:spcPts val="165"/>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4266" marR="0" lvl="0" indent="0" algn="l" rtl="0">
              <a:lnSpc>
                <a:spcPct val="95825"/>
              </a:lnSpc>
              <a:spcBef>
                <a:spcPts val="26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
        <p:nvSpPr>
          <p:cNvPr id="163" name="Google Shape;163;p11"/>
          <p:cNvSpPr txBox="1"/>
          <p:nvPr/>
        </p:nvSpPr>
        <p:spPr>
          <a:xfrm>
            <a:off x="1012522" y="3443923"/>
            <a:ext cx="2975700" cy="1337400"/>
          </a:xfrm>
          <a:prstGeom prst="rect">
            <a:avLst/>
          </a:prstGeom>
          <a:noFill/>
          <a:ln>
            <a:noFill/>
          </a:ln>
        </p:spPr>
        <p:txBody>
          <a:bodyPr spcFirstLastPara="1" wrap="square" lIns="0" tIns="0" rIns="0" bIns="0" anchor="t" anchorCtr="0">
            <a:noAutofit/>
          </a:bodyPr>
          <a:lstStyle/>
          <a:p>
            <a:pPr marL="15750" marR="22859"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Inadequate failover capabilities</a:t>
            </a:r>
            <a:endParaRPr sz="1200">
              <a:solidFill>
                <a:schemeClr val="dk1"/>
              </a:solidFill>
              <a:latin typeface="Times New Roman"/>
              <a:ea typeface="Times New Roman"/>
              <a:cs typeface="Times New Roman"/>
              <a:sym typeface="Times New Roman"/>
            </a:endParaRPr>
          </a:p>
          <a:p>
            <a:pPr marL="12700" marR="22859" lvl="0" indent="0" algn="l" rtl="0">
              <a:lnSpc>
                <a:spcPct val="100000"/>
              </a:lnSpc>
              <a:spcBef>
                <a:spcPts val="328"/>
              </a:spcBef>
              <a:spcAft>
                <a:spcPts val="0"/>
              </a:spcAft>
              <a:buNone/>
            </a:pPr>
            <a:r>
              <a:rPr lang="en-US" sz="1200">
                <a:solidFill>
                  <a:schemeClr val="dk1"/>
                </a:solidFill>
                <a:latin typeface="Times New Roman"/>
                <a:ea typeface="Times New Roman"/>
                <a:cs typeface="Times New Roman"/>
                <a:sym typeface="Times New Roman"/>
              </a:rPr>
              <a:t>Latency issues</a:t>
            </a:r>
            <a:endParaRPr sz="1200">
              <a:solidFill>
                <a:schemeClr val="dk1"/>
              </a:solidFill>
              <a:latin typeface="Times New Roman"/>
              <a:ea typeface="Times New Roman"/>
              <a:cs typeface="Times New Roman"/>
              <a:sym typeface="Times New Roman"/>
            </a:endParaRPr>
          </a:p>
          <a:p>
            <a:pPr marL="12700" marR="201299" lvl="0" indent="0" algn="l" rtl="0">
              <a:lnSpc>
                <a:spcPct val="100000"/>
              </a:lnSpc>
              <a:spcBef>
                <a:spcPts val="516"/>
              </a:spcBef>
              <a:spcAft>
                <a:spcPts val="0"/>
              </a:spcAft>
              <a:buNone/>
            </a:pPr>
            <a:r>
              <a:rPr lang="en-US" sz="1200">
                <a:solidFill>
                  <a:schemeClr val="dk1"/>
                </a:solidFill>
                <a:latin typeface="Times New Roman"/>
                <a:ea typeface="Times New Roman"/>
                <a:cs typeface="Times New Roman"/>
                <a:sym typeface="Times New Roman"/>
              </a:rPr>
              <a:t>Insufficient provisions during peak demands </a:t>
            </a:r>
            <a:endParaRPr sz="1200">
              <a:solidFill>
                <a:schemeClr val="dk1"/>
              </a:solidFill>
              <a:latin typeface="Times New Roman"/>
              <a:ea typeface="Times New Roman"/>
              <a:cs typeface="Times New Roman"/>
              <a:sym typeface="Times New Roman"/>
            </a:endParaRPr>
          </a:p>
          <a:p>
            <a:pPr marL="12700" marR="201299" lvl="0" indent="0" algn="l" rtl="0">
              <a:lnSpc>
                <a:spcPct val="100000"/>
              </a:lnSpc>
              <a:spcBef>
                <a:spcPts val="413"/>
              </a:spcBef>
              <a:spcAft>
                <a:spcPts val="0"/>
              </a:spcAft>
              <a:buNone/>
            </a:pPr>
            <a:r>
              <a:rPr lang="en-US" sz="1200">
                <a:solidFill>
                  <a:schemeClr val="dk1"/>
                </a:solidFill>
                <a:latin typeface="Times New Roman"/>
                <a:ea typeface="Times New Roman"/>
                <a:cs typeface="Times New Roman"/>
                <a:sym typeface="Times New Roman"/>
              </a:rPr>
              <a:t>Lack of high availability at all times </a:t>
            </a:r>
            <a:endParaRPr sz="1200">
              <a:solidFill>
                <a:schemeClr val="dk1"/>
              </a:solidFill>
              <a:latin typeface="Times New Roman"/>
              <a:ea typeface="Times New Roman"/>
              <a:cs typeface="Times New Roman"/>
              <a:sym typeface="Times New Roman"/>
            </a:endParaRPr>
          </a:p>
          <a:p>
            <a:pPr marL="12700" marR="201299" lvl="0" indent="0" algn="l" rtl="0">
              <a:lnSpc>
                <a:spcPct val="100000"/>
              </a:lnSpc>
              <a:spcBef>
                <a:spcPts val="413"/>
              </a:spcBef>
              <a:spcAft>
                <a:spcPts val="0"/>
              </a:spcAft>
              <a:buNone/>
            </a:pPr>
            <a:r>
              <a:rPr lang="en-US" sz="1200">
                <a:solidFill>
                  <a:schemeClr val="dk1"/>
                </a:solidFill>
                <a:latin typeface="Times New Roman"/>
                <a:ea typeface="Times New Roman"/>
                <a:cs typeface="Times New Roman"/>
                <a:sym typeface="Times New Roman"/>
              </a:rPr>
              <a:t>Increasing operational costs</a:t>
            </a:r>
            <a:endParaRPr sz="1200">
              <a:solidFill>
                <a:schemeClr val="dk1"/>
              </a:solidFill>
              <a:latin typeface="Times New Roman"/>
              <a:ea typeface="Times New Roman"/>
              <a:cs typeface="Times New Roman"/>
              <a:sym typeface="Times New Roman"/>
            </a:endParaRPr>
          </a:p>
          <a:p>
            <a:pPr marL="15750" marR="0" lvl="0" indent="0" algn="l" rtl="0">
              <a:lnSpc>
                <a:spcPct val="100000"/>
              </a:lnSpc>
              <a:spcBef>
                <a:spcPts val="503"/>
              </a:spcBef>
              <a:spcAft>
                <a:spcPts val="0"/>
              </a:spcAft>
              <a:buNone/>
            </a:pPr>
            <a:r>
              <a:rPr lang="en-US" sz="1200">
                <a:solidFill>
                  <a:schemeClr val="dk1"/>
                </a:solidFill>
                <a:latin typeface="Times New Roman"/>
                <a:ea typeface="Times New Roman"/>
                <a:cs typeface="Times New Roman"/>
                <a:sym typeface="Times New Roman"/>
              </a:rPr>
              <a:t>Inability to meet the demands of global markets</a:t>
            </a:r>
            <a:endParaRPr sz="1200">
              <a:solidFill>
                <a:schemeClr val="dk1"/>
              </a:solidFill>
              <a:latin typeface="Times New Roman"/>
              <a:ea typeface="Times New Roman"/>
              <a:cs typeface="Times New Roman"/>
              <a:sym typeface="Times New Roman"/>
            </a:endParaRPr>
          </a:p>
        </p:txBody>
      </p:sp>
      <p:sp>
        <p:nvSpPr>
          <p:cNvPr id="164" name="Google Shape;164;p11"/>
          <p:cNvSpPr txBox="1"/>
          <p:nvPr/>
        </p:nvSpPr>
        <p:spPr>
          <a:xfrm>
            <a:off x="897733" y="5037184"/>
            <a:ext cx="5976900" cy="1275000"/>
          </a:xfrm>
          <a:prstGeom prst="rect">
            <a:avLst/>
          </a:prstGeom>
          <a:noFill/>
          <a:ln>
            <a:noFill/>
          </a:ln>
        </p:spPr>
        <p:txBody>
          <a:bodyPr spcFirstLastPara="1" wrap="square" lIns="0" tIns="0" rIns="0" bIns="0" anchor="t" anchorCtr="0">
            <a:noAutofit/>
          </a:bodyPr>
          <a:lstStyle/>
          <a:p>
            <a:pPr marL="12700" marR="2360" lvl="0" indent="0" algn="just" rtl="0">
              <a:lnSpc>
                <a:spcPct val="110416"/>
              </a:lnSpc>
              <a:spcBef>
                <a:spcPts val="0"/>
              </a:spcBef>
              <a:spcAft>
                <a:spcPts val="0"/>
              </a:spcAft>
              <a:buNone/>
            </a:pPr>
            <a:r>
              <a:rPr lang="en-US" sz="1200">
                <a:solidFill>
                  <a:schemeClr val="dk1"/>
                </a:solidFill>
                <a:latin typeface="Times New Roman"/>
                <a:ea typeface="Times New Roman"/>
                <a:cs typeface="Times New Roman"/>
                <a:sym typeface="Times New Roman"/>
              </a:rPr>
              <a:t>For all of these reasons, traditional databases are. unable to deliver results in a rapidly growing</a:t>
            </a:r>
            <a:endParaRPr sz="1200">
              <a:solidFill>
                <a:schemeClr val="dk1"/>
              </a:solidFill>
              <a:latin typeface="Times New Roman"/>
              <a:ea typeface="Times New Roman"/>
              <a:cs typeface="Times New Roman"/>
              <a:sym typeface="Times New Roman"/>
            </a:endParaRPr>
          </a:p>
          <a:p>
            <a:pPr marL="12700" marR="0" lvl="0" indent="0" algn="just" rtl="0">
              <a:lnSpc>
                <a:spcPct val="149305"/>
              </a:lnSpc>
              <a:spcBef>
                <a:spcPts val="257"/>
              </a:spcBef>
              <a:spcAft>
                <a:spcPts val="0"/>
              </a:spcAft>
              <a:buNone/>
            </a:pPr>
            <a:r>
              <a:rPr lang="en-US" sz="1200">
                <a:solidFill>
                  <a:schemeClr val="dk1"/>
                </a:solidFill>
                <a:latin typeface="Times New Roman"/>
                <a:ea typeface="Times New Roman"/>
                <a:cs typeface="Times New Roman"/>
                <a:sym typeface="Times New Roman"/>
              </a:rPr>
              <a:t>environment  where  the  workload  is  geographically  distributed  across  heterogeneous  data centers. Upgrading to a more distributed data model is costly and complicated and your DBAs can't  just  sit  back  and  give up  on  this situation. Hence,  due to  these  various reasons,  the downfall of the traditional system was inevitable.</a:t>
            </a:r>
            <a:endParaRPr sz="1200">
              <a:solidFill>
                <a:schemeClr val="dk1"/>
              </a:solidFill>
              <a:latin typeface="Times New Roman"/>
              <a:ea typeface="Times New Roman"/>
              <a:cs typeface="Times New Roman"/>
              <a:sym typeface="Times New Roman"/>
            </a:endParaRPr>
          </a:p>
        </p:txBody>
      </p:sp>
      <p:sp>
        <p:nvSpPr>
          <p:cNvPr id="165" name="Google Shape;165;p11"/>
          <p:cNvSpPr txBox="1"/>
          <p:nvPr/>
        </p:nvSpPr>
        <p:spPr>
          <a:xfrm>
            <a:off x="895600" y="6568075"/>
            <a:ext cx="4595400" cy="151800"/>
          </a:xfrm>
          <a:prstGeom prst="rect">
            <a:avLst/>
          </a:prstGeom>
          <a:noFill/>
          <a:ln>
            <a:noFill/>
          </a:ln>
        </p:spPr>
        <p:txBody>
          <a:bodyPr spcFirstLastPara="1" wrap="square" lIns="0" tIns="0" rIns="0" bIns="0" anchor="t" anchorCtr="0">
            <a:noAutofit/>
          </a:bodyPr>
          <a:lstStyle/>
          <a:p>
            <a:pPr marL="12700" marR="0" lvl="0" indent="0" algn="l" rtl="0">
              <a:lnSpc>
                <a:spcPct val="110416"/>
              </a:lnSpc>
              <a:spcBef>
                <a:spcPts val="0"/>
              </a:spcBef>
              <a:spcAft>
                <a:spcPts val="0"/>
              </a:spcAft>
              <a:buNone/>
            </a:pPr>
            <a:r>
              <a:rPr lang="en-US" b="1">
                <a:solidFill>
                  <a:schemeClr val="dk1"/>
                </a:solidFill>
                <a:latin typeface="Times New Roman"/>
                <a:ea typeface="Times New Roman"/>
                <a:cs typeface="Times New Roman"/>
                <a:sym typeface="Times New Roman"/>
              </a:rPr>
              <a:t>2.4 Introduction to the Database Management System</a:t>
            </a:r>
            <a:endParaRPr b="1">
              <a:solidFill>
                <a:schemeClr val="dk1"/>
              </a:solidFill>
              <a:latin typeface="Times New Roman"/>
              <a:ea typeface="Times New Roman"/>
              <a:cs typeface="Times New Roman"/>
              <a:sym typeface="Times New Roman"/>
            </a:endParaRPr>
          </a:p>
        </p:txBody>
      </p:sp>
      <p:sp>
        <p:nvSpPr>
          <p:cNvPr id="166" name="Google Shape;166;p11"/>
          <p:cNvSpPr txBox="1"/>
          <p:nvPr/>
        </p:nvSpPr>
        <p:spPr>
          <a:xfrm>
            <a:off x="922537" y="6890035"/>
            <a:ext cx="5979900" cy="2148300"/>
          </a:xfrm>
          <a:prstGeom prst="rect">
            <a:avLst/>
          </a:prstGeom>
          <a:noFill/>
          <a:ln>
            <a:noFill/>
          </a:ln>
        </p:spPr>
        <p:txBody>
          <a:bodyPr spcFirstLastPara="1" wrap="square" lIns="0" tIns="0" rIns="0" bIns="0" anchor="t" anchorCtr="0">
            <a:noAutofit/>
          </a:bodyPr>
          <a:lstStyle/>
          <a:p>
            <a:pPr marL="12700" marR="38397" lvl="0" indent="0" algn="just" rtl="0">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A database management system (DBMS) refers to the technology for creating and managing databases. Basically, a DBMS is a software tool to organize (create, retrieve, update and manage) data in a database.</a:t>
            </a:r>
            <a:endParaRPr sz="1200">
              <a:solidFill>
                <a:schemeClr val="dk1"/>
              </a:solidFill>
              <a:latin typeface="Times New Roman"/>
              <a:ea typeface="Times New Roman"/>
              <a:cs typeface="Times New Roman"/>
              <a:sym typeface="Times New Roman"/>
            </a:endParaRPr>
          </a:p>
          <a:p>
            <a:pPr marL="12700" marR="38397" lvl="0" indent="0" algn="just" rtl="0">
              <a:lnSpc>
                <a:spcPct val="150000"/>
              </a:lnSpc>
              <a:spcBef>
                <a:spcPts val="908"/>
              </a:spcBef>
              <a:spcAft>
                <a:spcPts val="0"/>
              </a:spcAft>
              <a:buNone/>
            </a:pPr>
            <a:r>
              <a:rPr lang="en-US" sz="1200">
                <a:solidFill>
                  <a:schemeClr val="dk1"/>
                </a:solidFill>
                <a:latin typeface="Times New Roman"/>
                <a:ea typeface="Times New Roman"/>
                <a:cs typeface="Times New Roman"/>
                <a:sym typeface="Times New Roman"/>
              </a:rPr>
              <a:t>The main aim of a DBMS is to supply a way to store and retrieve database information that is both convenient and efficient. By data, we mean known facts that can be recorded and that have embedded meaning. Normally people use software such as DBASE IV or V, Microsoft ACCESS, or EXCEL to store data in the form of database. A datum is a unit of Data.</a:t>
            </a:r>
            <a:endParaRPr sz="1200">
              <a:solidFill>
                <a:schemeClr val="dk1"/>
              </a:solidFill>
              <a:latin typeface="Times New Roman"/>
              <a:ea typeface="Times New Roman"/>
              <a:cs typeface="Times New Roman"/>
              <a:sym typeface="Times New Roman"/>
            </a:endParaRPr>
          </a:p>
        </p:txBody>
      </p:sp>
      <p:sp>
        <p:nvSpPr>
          <p:cNvPr id="167" name="Google Shape;167;p11"/>
          <p:cNvSpPr txBox="1"/>
          <p:nvPr/>
        </p:nvSpPr>
        <p:spPr>
          <a:xfrm>
            <a:off x="901703" y="9311382"/>
            <a:ext cx="1110692"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Dept. of CSE, SJBIT</a:t>
            </a:r>
            <a:endParaRPr sz="1000">
              <a:solidFill>
                <a:schemeClr val="dk1"/>
              </a:solidFill>
              <a:latin typeface="Times New Roman"/>
              <a:ea typeface="Times New Roman"/>
              <a:cs typeface="Times New Roman"/>
              <a:sym typeface="Times New Roman"/>
            </a:endParaRPr>
          </a:p>
        </p:txBody>
      </p:sp>
      <p:sp>
        <p:nvSpPr>
          <p:cNvPr id="168" name="Google Shape;168;p11"/>
          <p:cNvSpPr txBox="1"/>
          <p:nvPr/>
        </p:nvSpPr>
        <p:spPr>
          <a:xfrm>
            <a:off x="3580865" y="9311382"/>
            <a:ext cx="469383"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2019-20</a:t>
            </a:r>
            <a:endParaRPr sz="1000">
              <a:solidFill>
                <a:schemeClr val="dk1"/>
              </a:solidFill>
              <a:latin typeface="Times New Roman"/>
              <a:ea typeface="Times New Roman"/>
              <a:cs typeface="Times New Roman"/>
              <a:sym typeface="Times New Roman"/>
            </a:endParaRPr>
          </a:p>
        </p:txBody>
      </p:sp>
      <p:sp>
        <p:nvSpPr>
          <p:cNvPr id="169" name="Google Shape;169;p11"/>
          <p:cNvSpPr txBox="1"/>
          <p:nvPr/>
        </p:nvSpPr>
        <p:spPr>
          <a:xfrm>
            <a:off x="6400244" y="9311382"/>
            <a:ext cx="387164" cy="151890"/>
          </a:xfrm>
          <a:prstGeom prst="rect">
            <a:avLst/>
          </a:prstGeom>
          <a:noFill/>
          <a:ln>
            <a:noFill/>
          </a:ln>
        </p:spPr>
        <p:txBody>
          <a:bodyPr spcFirstLastPara="1" wrap="square" lIns="0" tIns="0" rIns="0" bIns="0" anchor="t" anchorCtr="0">
            <a:noAutofit/>
          </a:bodyPr>
          <a:lstStyle/>
          <a:p>
            <a:pPr marL="12700" marR="0" lvl="0" indent="0" algn="l" rtl="0">
              <a:lnSpc>
                <a:spcPct val="112000"/>
              </a:lnSpc>
              <a:spcBef>
                <a:spcPts val="0"/>
              </a:spcBef>
              <a:spcAft>
                <a:spcPts val="0"/>
              </a:spcAft>
              <a:buNone/>
            </a:pPr>
            <a:r>
              <a:rPr lang="en-US" sz="1000">
                <a:solidFill>
                  <a:schemeClr val="dk1"/>
                </a:solidFill>
                <a:latin typeface="Times New Roman"/>
                <a:ea typeface="Times New Roman"/>
                <a:cs typeface="Times New Roman"/>
                <a:sym typeface="Times New Roman"/>
              </a:rPr>
              <a:t>Page 4</a:t>
            </a:r>
            <a:endParaRPr sz="1000">
              <a:solidFill>
                <a:schemeClr val="dk1"/>
              </a:solidFill>
              <a:latin typeface="Times New Roman"/>
              <a:ea typeface="Times New Roman"/>
              <a:cs typeface="Times New Roman"/>
              <a:sym typeface="Times New Roman"/>
            </a:endParaRPr>
          </a:p>
        </p:txBody>
      </p:sp>
      <p:sp>
        <p:nvSpPr>
          <p:cNvPr id="170" name="Google Shape;170;p11"/>
          <p:cNvSpPr/>
          <p:nvPr/>
        </p:nvSpPr>
        <p:spPr>
          <a:xfrm>
            <a:off x="896422" y="654558"/>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1"/>
          <p:cNvSpPr/>
          <p:nvPr/>
        </p:nvSpPr>
        <p:spPr>
          <a:xfrm>
            <a:off x="896422" y="621792"/>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1"/>
          <p:cNvSpPr/>
          <p:nvPr/>
        </p:nvSpPr>
        <p:spPr>
          <a:xfrm>
            <a:off x="896422" y="9260275"/>
            <a:ext cx="5981425" cy="0"/>
          </a:xfrm>
          <a:custGeom>
            <a:avLst/>
            <a:gdLst/>
            <a:ahLst/>
            <a:cxnLst/>
            <a:rect l="l" t="t" r="r" b="b"/>
            <a:pathLst>
              <a:path w="5981425" h="120000" extrusionOk="0">
                <a:moveTo>
                  <a:pt x="0" y="0"/>
                </a:moveTo>
                <a:lnTo>
                  <a:pt x="5981425" y="0"/>
                </a:lnTo>
              </a:path>
            </a:pathLst>
          </a:custGeom>
          <a:noFill/>
          <a:ln w="3935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1"/>
          <p:cNvSpPr/>
          <p:nvPr/>
        </p:nvSpPr>
        <p:spPr>
          <a:xfrm>
            <a:off x="896422" y="9293041"/>
            <a:ext cx="5981425" cy="0"/>
          </a:xfrm>
          <a:custGeom>
            <a:avLst/>
            <a:gdLst/>
            <a:ahLst/>
            <a:cxnLst/>
            <a:rect l="l" t="t" r="r" b="b"/>
            <a:pathLst>
              <a:path w="5981425" h="120000" extrusionOk="0">
                <a:moveTo>
                  <a:pt x="0" y="0"/>
                </a:moveTo>
                <a:lnTo>
                  <a:pt x="5981425" y="0"/>
                </a:lnTo>
              </a:path>
            </a:pathLst>
          </a:custGeom>
          <a:noFill/>
          <a:ln w="10400" cap="flat" cmpd="sng">
            <a:solidFill>
              <a:srgbClr val="E36C09"/>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1"/>
          <p:cNvSpPr/>
          <p:nvPr/>
        </p:nvSpPr>
        <p:spPr>
          <a:xfrm>
            <a:off x="895594" y="654558"/>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1"/>
          <p:cNvSpPr/>
          <p:nvPr/>
        </p:nvSpPr>
        <p:spPr>
          <a:xfrm>
            <a:off x="895594" y="621792"/>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1"/>
          <p:cNvSpPr/>
          <p:nvPr/>
        </p:nvSpPr>
        <p:spPr>
          <a:xfrm>
            <a:off x="895594" y="9260275"/>
            <a:ext cx="5981425" cy="0"/>
          </a:xfrm>
          <a:custGeom>
            <a:avLst/>
            <a:gdLst/>
            <a:ahLst/>
            <a:cxnLst/>
            <a:rect l="l" t="t" r="r" b="b"/>
            <a:pathLst>
              <a:path w="5981425" h="120000" extrusionOk="0">
                <a:moveTo>
                  <a:pt x="0" y="0"/>
                </a:moveTo>
                <a:lnTo>
                  <a:pt x="5981425" y="0"/>
                </a:lnTo>
              </a:path>
            </a:pathLst>
          </a:custGeom>
          <a:noFill/>
          <a:ln w="3935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1"/>
          <p:cNvSpPr/>
          <p:nvPr/>
        </p:nvSpPr>
        <p:spPr>
          <a:xfrm>
            <a:off x="895594" y="9293041"/>
            <a:ext cx="5981425" cy="0"/>
          </a:xfrm>
          <a:custGeom>
            <a:avLst/>
            <a:gdLst/>
            <a:ahLst/>
            <a:cxnLst/>
            <a:rect l="l" t="t" r="r" b="b"/>
            <a:pathLst>
              <a:path w="5981425" h="120000" extrusionOk="0">
                <a:moveTo>
                  <a:pt x="0" y="0"/>
                </a:moveTo>
                <a:lnTo>
                  <a:pt x="5981425" y="0"/>
                </a:lnTo>
              </a:path>
            </a:pathLst>
          </a:custGeom>
          <a:noFill/>
          <a:ln w="10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7657</Words>
  <Application>Microsoft Office PowerPoint</Application>
  <PresentationFormat>Custom</PresentationFormat>
  <Paragraphs>861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Aman Aman</cp:lastModifiedBy>
  <cp:revision>19</cp:revision>
  <cp:lastPrinted>2019-11-28T20:09:44Z</cp:lastPrinted>
  <dcterms:modified xsi:type="dcterms:W3CDTF">2019-11-29T13:24:19Z</dcterms:modified>
</cp:coreProperties>
</file>