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Exo 2" panose="020B060402020202020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Roboto Condensed" panose="020B0604020202020204" charset="0"/>
      <p:regular r:id="rId32"/>
      <p:bold r:id="rId33"/>
      <p:italic r:id="rId34"/>
      <p:boldItalic r:id="rId35"/>
    </p:embeddedFont>
    <p:embeddedFont>
      <p:font typeface="Roboto Condensed Light" panose="020B0604020202020204" charset="0"/>
      <p:regular r:id="rId36"/>
      <p:bold r:id="rId37"/>
      <p:italic r:id="rId38"/>
      <p:boldItalic r:id="rId39"/>
    </p:embeddedFont>
    <p:embeddedFont>
      <p:font typeface="Squada One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4def00821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4def00821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80073ed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80073ed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4def00821_0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4def00821_0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78c22f5a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78c22f5a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4def00821_0_1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4def00821_0_1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4def00821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4def00821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807f28df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807f28df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4def00821_0_1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4def00821_0_1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def00821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4def00821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5a5619b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5a5619b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4def00821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4def00821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4def00821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4def00821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i="1" u="sng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Pytorch was also recommended during the course by TAs</a:t>
            </a:r>
            <a:br>
              <a:rPr lang="en" sz="1500" i="1" u="sng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4def00821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4def00821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80073ed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80073ed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80073ed1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80073ed1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13c0e6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13c0e6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8bfb4e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8bfb4e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fourier, dft  in convolution of graphs. Ut… gtheta=What in spectral domain.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80073ed1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80073ed1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fk does depend on the number of nodes N, these functions are fixed.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80073ed1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80073ed1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80073ed1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80073ed1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Exploding grads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6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31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6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towardsdatascience.com/tutorial-on-graph-neural-networks-for-computer-vision-and-beyond-part-2-be6d71d70f4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ctrTitle"/>
          </p:nvPr>
        </p:nvSpPr>
        <p:spPr>
          <a:xfrm flipH="1">
            <a:off x="367125" y="988250"/>
            <a:ext cx="4633500" cy="29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Semi-Supervised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with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/>
              <a:t>Graph Convolutional Networks  </a:t>
            </a: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" sz="1100" b="0" u="sng">
                <a:latin typeface="Arial"/>
                <a:ea typeface="Arial"/>
                <a:cs typeface="Arial"/>
                <a:sym typeface="Arial"/>
                <a:hlinkClick r:id="rId3"/>
              </a:rPr>
              <a:t>Kipf &amp; Welling, ICLR, 2017</a:t>
            </a: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39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39"/>
          <p:cNvSpPr txBox="1">
            <a:spLocks noGrp="1"/>
          </p:cNvSpPr>
          <p:nvPr>
            <p:ph type="subTitle" idx="1"/>
          </p:nvPr>
        </p:nvSpPr>
        <p:spPr>
          <a:xfrm>
            <a:off x="366975" y="4028275"/>
            <a:ext cx="46335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400" dirty="0"/>
              <a:t>Aman Saxena		2016B2A80931P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400" dirty="0"/>
              <a:t>Aditya Rustagi		2016B2A30857P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400" dirty="0"/>
              <a:t>Avishek Roy			2017A3PS1163P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Theory?</a:t>
            </a:r>
            <a:endParaRPr/>
          </a:p>
        </p:txBody>
      </p:sp>
      <p:sp>
        <p:nvSpPr>
          <p:cNvPr id="247" name="Google Shape;247;p48"/>
          <p:cNvSpPr txBox="1"/>
          <p:nvPr/>
        </p:nvSpPr>
        <p:spPr>
          <a:xfrm>
            <a:off x="360750" y="838275"/>
            <a:ext cx="4407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Connected nodes in the graph are likely to share the same label. 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Node does not include its own features </a:t>
            </a:r>
            <a:r>
              <a:rPr lang="en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Ã=A+I</a:t>
            </a:r>
            <a:endParaRPr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Normalising feature values, using D-1.</a:t>
            </a:r>
            <a:endParaRPr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13" y="2335988"/>
            <a:ext cx="64484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8"/>
          <p:cNvSpPr txBox="1"/>
          <p:nvPr/>
        </p:nvSpPr>
        <p:spPr>
          <a:xfrm>
            <a:off x="5314950" y="666825"/>
            <a:ext cx="30969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 : input channels</a:t>
            </a:r>
            <a:endParaRPr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 : feature maps  </a:t>
            </a:r>
            <a:endParaRPr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 : labels</a:t>
            </a:r>
            <a:endParaRPr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Colour : document classes</a:t>
            </a:r>
            <a:endParaRPr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Data?</a:t>
            </a:r>
            <a:endParaRPr/>
          </a:p>
        </p:txBody>
      </p:sp>
      <p:sp>
        <p:nvSpPr>
          <p:cNvPr id="255" name="Google Shape;255;p49"/>
          <p:cNvSpPr txBox="1"/>
          <p:nvPr/>
        </p:nvSpPr>
        <p:spPr>
          <a:xfrm>
            <a:off x="664375" y="1113225"/>
            <a:ext cx="7436700" cy="3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our study, we utilize two datasets, mainly </a:t>
            </a: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Pubmed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</a:t>
            </a: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Cora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both are citation datasets for </a:t>
            </a:r>
            <a:r>
              <a:rPr lang="en" sz="15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scientific publications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datasets contain sparse bag-of-words feature vectors for each document and a list of citation links between documents. </a:t>
            </a:r>
            <a:r>
              <a:rPr lang="en" sz="15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Each publication in the dataset is described by a 0/1-valued word vector indicating the absence/presence of the corresponding word from the dictionary.</a:t>
            </a:r>
            <a:endParaRPr sz="1500"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treat the citation links as (undirected) edges and constructa binary, symmetric adjacency matrix A.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Each document has a class label.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 by N adjacency matrix (N is the number of nodes),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 by D feature matrix (D is the number of features per node), and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 by E binary label matrix (E is the number of classes).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Files?</a:t>
            </a:r>
            <a:endParaRPr/>
          </a:p>
        </p:txBody>
      </p:sp>
      <p:sp>
        <p:nvSpPr>
          <p:cNvPr id="261" name="Google Shape;261;p50"/>
          <p:cNvSpPr txBox="1"/>
          <p:nvPr/>
        </p:nvSpPr>
        <p:spPr>
          <a:xfrm>
            <a:off x="876975" y="1269750"/>
            <a:ext cx="6868800" cy="26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x 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feature vectors of the training instances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y 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the one-hot labels of the training instances,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graph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dict in the format {index: [index_of_neighbor_nodes]}, where the neighbor nodes are organized as a list. 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allx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feature vectors of both labeled and unlabeled training instances (a superset of x)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tx 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feature vectors of the test instances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ty :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the one-hot labels of the test instances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test.index :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the indices of test instances in graph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ally :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the labels for instances in allx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62" name="Google Shape;2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775" y="4077700"/>
            <a:ext cx="4602949" cy="3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775" y="3812175"/>
            <a:ext cx="4602949" cy="2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Processing?</a:t>
            </a:r>
            <a:endParaRPr/>
          </a:p>
        </p:txBody>
      </p:sp>
      <p:sp>
        <p:nvSpPr>
          <p:cNvPr id="269" name="Google Shape;269;p51"/>
          <p:cNvSpPr txBox="1"/>
          <p:nvPr/>
        </p:nvSpPr>
        <p:spPr>
          <a:xfrm>
            <a:off x="1253725" y="1575200"/>
            <a:ext cx="68922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Normalize_features 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Normalize the data so that when the GCN layers are stacked, the node feature propagate in a smooth manner without explosion or vanishing.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Preprocess_adj 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function returns </a:t>
            </a:r>
            <a:r>
              <a:rPr lang="en" sz="15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Â=</a:t>
            </a: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Ď</a:t>
            </a:r>
            <a:r>
              <a:rPr lang="en" sz="1500" baseline="30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-½ </a:t>
            </a: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ӐĎ</a:t>
            </a:r>
            <a:r>
              <a:rPr lang="en" sz="1500" baseline="30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-½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as a coordinate matrix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Sparse_mx_to_torch_sparse_tensor 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Returns a tensor containing the indices, values and shape of the input sparse matrix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Model?</a:t>
            </a:r>
            <a:endParaRPr/>
          </a:p>
        </p:txBody>
      </p:sp>
      <p:sp>
        <p:nvSpPr>
          <p:cNvPr id="275" name="Google Shape;275;p52"/>
          <p:cNvSpPr txBox="1"/>
          <p:nvPr/>
        </p:nvSpPr>
        <p:spPr>
          <a:xfrm>
            <a:off x="1243025" y="1189425"/>
            <a:ext cx="6708000" cy="24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   </a:t>
            </a: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Parameter Initialization 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applied Xavier Initialization for weights and biases by normalizing between the ranges of -sigma and +sigma where sigma = 1/√N, and N is the number of nodes in the next layer.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AutoNum type="arabicPeriod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Layers 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Two layer model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Hidden Units: 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16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AutoNum type="arabicPeriod"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Dropouts :</a:t>
            </a: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One dropout with probability of 0.5 applied between the two layers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AutoNum type="arabicPeriod"/>
            </a:pPr>
            <a:r>
              <a:rPr lang="en" sz="1500" b="1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lang="en" sz="15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Z=f(X,A) = softmax(ÂReLU(ÂXW⁰)W¹)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Model?</a:t>
            </a:r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1243025" y="3844425"/>
            <a:ext cx="6708000" cy="10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Z=f(X,A) = softmax(ÂReLU(ÂXW⁰)W¹)</a:t>
            </a:r>
            <a:endParaRPr sz="1900"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where Â=</a:t>
            </a:r>
            <a:r>
              <a:rPr lang="en" sz="1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Ď</a:t>
            </a:r>
            <a:r>
              <a:rPr lang="en" sz="1900" baseline="30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-½ </a:t>
            </a:r>
            <a:r>
              <a:rPr lang="en" sz="1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ӐĎ</a:t>
            </a:r>
            <a:r>
              <a:rPr lang="en" sz="1900" baseline="30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-½</a:t>
            </a:r>
            <a:endParaRPr sz="1900"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82" name="Google Shape;2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75" y="1500175"/>
            <a:ext cx="64484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Results?</a:t>
            </a:r>
            <a:endParaRPr/>
          </a:p>
        </p:txBody>
      </p:sp>
      <p:sp>
        <p:nvSpPr>
          <p:cNvPr id="288" name="Google Shape;288;p54"/>
          <p:cNvSpPr txBox="1"/>
          <p:nvPr/>
        </p:nvSpPr>
        <p:spPr>
          <a:xfrm>
            <a:off x="764700" y="1213875"/>
            <a:ext cx="76146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original implementation had the following accuracies:</a:t>
            </a:r>
            <a:b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implemented accuracy as total_corect/total_labeled and used negative log likelihood loss.</a:t>
            </a: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managed to get an accuracy within 1% for both datasets. </a:t>
            </a:r>
            <a:b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CORA: </a:t>
            </a: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PUBMED:</a:t>
            </a: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used the same train/test splits and same sets of hyperparameters: </a:t>
            </a: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0.5 (dropout rate), 5x10⁻⁴(λ-L2 regularization), 16(number of hidden units), 200(epochs)</a:t>
            </a:r>
            <a:endParaRPr sz="15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89" name="Google Shape;2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50" y="1703500"/>
            <a:ext cx="34194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4"/>
          <p:cNvPicPr preferRelativeResize="0"/>
          <p:nvPr/>
        </p:nvPicPr>
        <p:blipFill rotWithShape="1">
          <a:blip r:embed="rId4">
            <a:alphaModFix/>
          </a:blip>
          <a:srcRect l="1176" t="49674" b="10614"/>
          <a:stretch/>
        </p:blipFill>
        <p:spPr>
          <a:xfrm>
            <a:off x="2749161" y="3553190"/>
            <a:ext cx="4010025" cy="29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9161" y="3993235"/>
            <a:ext cx="40100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Results?</a:t>
            </a:r>
            <a:endParaRPr/>
          </a:p>
        </p:txBody>
      </p:sp>
      <p:pic>
        <p:nvPicPr>
          <p:cNvPr id="297" name="Google Shape;2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1459138"/>
            <a:ext cx="70389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5"/>
          <p:cNvSpPr txBox="1"/>
          <p:nvPr/>
        </p:nvSpPr>
        <p:spPr>
          <a:xfrm>
            <a:off x="947150" y="1001800"/>
            <a:ext cx="7614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</a:pPr>
            <a: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output preds are class labels. 7 classes for cora, 3 for pubmed.</a:t>
            </a:r>
            <a:b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99" name="Google Shape;29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00" y="3289013"/>
            <a:ext cx="69532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5"/>
          <p:cNvSpPr txBox="1"/>
          <p:nvPr/>
        </p:nvSpPr>
        <p:spPr>
          <a:xfrm>
            <a:off x="192875" y="2186000"/>
            <a:ext cx="6216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CORA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1" name="Google Shape;301;p55"/>
          <p:cNvSpPr txBox="1"/>
          <p:nvPr/>
        </p:nvSpPr>
        <p:spPr>
          <a:xfrm>
            <a:off x="96425" y="3997363"/>
            <a:ext cx="8145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PUBMED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Inferences</a:t>
            </a:r>
            <a:endParaRPr/>
          </a:p>
        </p:txBody>
      </p:sp>
      <p:sp>
        <p:nvSpPr>
          <p:cNvPr id="307" name="Google Shape;307;p56"/>
          <p:cNvSpPr txBox="1"/>
          <p:nvPr/>
        </p:nvSpPr>
        <p:spPr>
          <a:xfrm>
            <a:off x="764700" y="1213875"/>
            <a:ext cx="76146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</a:pP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model works considering K=1 in chebyshev model. K</a:t>
            </a:r>
            <a:r>
              <a:rPr lang="en" sz="1600" baseline="30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 </a:t>
            </a: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order term accounts for neighbours at distance K from node. 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</a:pP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 important feature of T</a:t>
            </a:r>
            <a:r>
              <a:rPr lang="en" sz="1600" baseline="-25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  </a:t>
            </a: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functions is they are related kth power of T</a:t>
            </a:r>
            <a:r>
              <a:rPr lang="en" sz="1600" baseline="-25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(L̂). L is calculated using adjacency matrix of graph.</a:t>
            </a:r>
            <a:b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</a:pP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model works just like a 3x3 filter in convolution networks. It trains for weights on its own value(K=0) and immediate neighbour(K=1).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</a:pP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restricted linear model makes computations pretty fast and easy and also prevents overfitting on datasets(less parameters).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Takeaways?</a:t>
            </a:r>
            <a:endParaRPr/>
          </a:p>
        </p:txBody>
      </p:sp>
      <p:sp>
        <p:nvSpPr>
          <p:cNvPr id="313" name="Google Shape;313;p57"/>
          <p:cNvSpPr txBox="1"/>
          <p:nvPr/>
        </p:nvSpPr>
        <p:spPr>
          <a:xfrm>
            <a:off x="764700" y="1213875"/>
            <a:ext cx="76146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</a:pP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Working with PyTorch. 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</a:pP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Practical implementation of neural networks.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</a:pPr>
            <a:r>
              <a:rPr lang="en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Understanding about graphs, convolutions and different present models.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Problem?</a:t>
            </a:r>
            <a:endParaRPr/>
          </a:p>
        </p:txBody>
      </p:sp>
      <p:sp>
        <p:nvSpPr>
          <p:cNvPr id="188" name="Google Shape;188;p40"/>
          <p:cNvSpPr txBox="1"/>
          <p:nvPr/>
        </p:nvSpPr>
        <p:spPr>
          <a:xfrm>
            <a:off x="875100" y="1299050"/>
            <a:ext cx="7393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consider the problem of classifying nodes (such as documents) in a graph (such as a citation network), where labels are only available for a small subset of nodes. </a:t>
            </a:r>
            <a:endParaRPr sz="15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problem is framed as graph-based semi-supervised learning.</a:t>
            </a:r>
            <a:endParaRPr sz="15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paper by </a:t>
            </a:r>
            <a:r>
              <a:rPr lang="en" sz="1100" u="sng">
                <a:solidFill>
                  <a:schemeClr val="dk1"/>
                </a:solidFill>
                <a:hlinkClick r:id="rId3"/>
              </a:rPr>
              <a:t>Kipf &amp; Welling</a:t>
            </a: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utilizes Tensorflow but for our problem, we utilized PyTorch because it is quick and easy to learn.</a:t>
            </a:r>
            <a:r>
              <a:rPr lang="en" sz="1500" i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PyTorch has a simple Python interface and provides a simple yet powerful API. </a:t>
            </a:r>
            <a:endParaRPr sz="1500" i="1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i="1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Why GCN for our problem?</a:t>
            </a:r>
            <a:br>
              <a:rPr lang="en" sz="1500" i="1" u="sng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GCN’s  allow algorithms to analyze information in its native form rather than requiring an arbitrary representation of that same information in lower dimension space which destroys relationships and thus information.</a:t>
            </a:r>
            <a:endParaRPr sz="1500" i="1" u="sng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/>
        </p:nvSpPr>
        <p:spPr>
          <a:xfrm>
            <a:off x="4767475" y="3889400"/>
            <a:ext cx="457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Does anyone have any questions?</a:t>
            </a:r>
            <a:endParaRPr sz="19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9" name="Google Shape;319;p58"/>
          <p:cNvSpPr txBox="1"/>
          <p:nvPr/>
        </p:nvSpPr>
        <p:spPr>
          <a:xfrm flipH="1">
            <a:off x="4767475" y="2660425"/>
            <a:ext cx="45720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THANKS</a:t>
            </a:r>
            <a:endParaRPr sz="5800" b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Graphs?</a:t>
            </a:r>
            <a:endParaRPr/>
          </a:p>
        </p:txBody>
      </p:sp>
      <p:sp>
        <p:nvSpPr>
          <p:cNvPr id="194" name="Google Shape;194;p41"/>
          <p:cNvSpPr txBox="1"/>
          <p:nvPr/>
        </p:nvSpPr>
        <p:spPr>
          <a:xfrm>
            <a:off x="975300" y="1071750"/>
            <a:ext cx="7193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Graphs?</a:t>
            </a:r>
            <a:endParaRPr sz="15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Roboto Condensed Light"/>
              <a:buChar char="●"/>
            </a:pP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most Machine Learning applications, data can be more naturally represented as graphs, more effectively. Even neural network itself can be viewed as a graphs.</a:t>
            </a:r>
            <a:b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5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Graph Neural Networks?</a:t>
            </a:r>
            <a:endParaRPr sz="15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Graph Neural Networks are very flexible conceptually, but the problem is that in graphs there is no well-defined order of nodes. </a:t>
            </a:r>
            <a:endParaRPr sz="15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difficulty of regularizing the model is being solved by defining new operators as convolution for graphs. eg.  aggregate operator should be permutation invariant.</a:t>
            </a:r>
            <a:endParaRPr sz="15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2"/>
          <p:cNvPicPr preferRelativeResize="0"/>
          <p:nvPr/>
        </p:nvPicPr>
        <p:blipFill rotWithShape="1">
          <a:blip r:embed="rId3">
            <a:alphaModFix/>
          </a:blip>
          <a:srcRect l="36943" t="15909" r="-12478"/>
          <a:stretch/>
        </p:blipFill>
        <p:spPr>
          <a:xfrm>
            <a:off x="755900" y="912000"/>
            <a:ext cx="9334675" cy="39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2"/>
          <p:cNvSpPr txBox="1"/>
          <p:nvPr/>
        </p:nvSpPr>
        <p:spPr>
          <a:xfrm>
            <a:off x="3910225" y="4831800"/>
            <a:ext cx="14913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Image source: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[1]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ctrTitle"/>
          </p:nvPr>
        </p:nvSpPr>
        <p:spPr>
          <a:xfrm>
            <a:off x="1902376" y="2407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Concept?</a:t>
            </a:r>
            <a:endParaRPr/>
          </a:p>
        </p:txBody>
      </p:sp>
      <p:pic>
        <p:nvPicPr>
          <p:cNvPr id="207" name="Google Shape;2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05" y="1422650"/>
            <a:ext cx="1540633" cy="159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944" y="1488345"/>
            <a:ext cx="1727673" cy="1459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50" y="3442989"/>
            <a:ext cx="1660152" cy="1459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43"/>
          <p:cNvCxnSpPr>
            <a:stCxn id="207" idx="2"/>
            <a:endCxn id="209" idx="0"/>
          </p:cNvCxnSpPr>
          <p:nvPr/>
        </p:nvCxnSpPr>
        <p:spPr>
          <a:xfrm>
            <a:off x="1185521" y="3013843"/>
            <a:ext cx="0" cy="4290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43"/>
          <p:cNvCxnSpPr>
            <a:stCxn id="207" idx="3"/>
            <a:endCxn id="208" idx="1"/>
          </p:cNvCxnSpPr>
          <p:nvPr/>
        </p:nvCxnSpPr>
        <p:spPr>
          <a:xfrm>
            <a:off x="1955838" y="2218247"/>
            <a:ext cx="729000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43"/>
          <p:cNvSpPr txBox="1"/>
          <p:nvPr/>
        </p:nvSpPr>
        <p:spPr>
          <a:xfrm>
            <a:off x="2120696" y="4031905"/>
            <a:ext cx="8655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Degree Matrix</a:t>
            </a:r>
            <a:endParaRPr sz="1600"/>
          </a:p>
        </p:txBody>
      </p:sp>
      <p:sp>
        <p:nvSpPr>
          <p:cNvPr id="213" name="Google Shape;213;p43"/>
          <p:cNvSpPr txBox="1"/>
          <p:nvPr/>
        </p:nvSpPr>
        <p:spPr>
          <a:xfrm>
            <a:off x="4688412" y="2077200"/>
            <a:ext cx="12168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Adjacency Matrix</a:t>
            </a:r>
            <a:endParaRPr sz="1600"/>
          </a:p>
        </p:txBody>
      </p:sp>
      <p:sp>
        <p:nvSpPr>
          <p:cNvPr id="214" name="Google Shape;214;p43"/>
          <p:cNvSpPr txBox="1"/>
          <p:nvPr/>
        </p:nvSpPr>
        <p:spPr>
          <a:xfrm>
            <a:off x="6373848" y="2155100"/>
            <a:ext cx="2414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Indicates nearby nodes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5" name="Google Shape;215;p43"/>
          <p:cNvSpPr/>
          <p:nvPr/>
        </p:nvSpPr>
        <p:spPr>
          <a:xfrm>
            <a:off x="6073853" y="2281391"/>
            <a:ext cx="300000" cy="19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3"/>
          <p:cNvSpPr txBox="1"/>
          <p:nvPr/>
        </p:nvSpPr>
        <p:spPr>
          <a:xfrm>
            <a:off x="3241241" y="3956790"/>
            <a:ext cx="1996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Diagonal matrix indicating total number of nearby nodes.</a:t>
            </a:r>
            <a:endParaRPr sz="1000"/>
          </a:p>
        </p:txBody>
      </p:sp>
      <p:sp>
        <p:nvSpPr>
          <p:cNvPr id="217" name="Google Shape;217;p43"/>
          <p:cNvSpPr/>
          <p:nvPr/>
        </p:nvSpPr>
        <p:spPr>
          <a:xfrm>
            <a:off x="2941255" y="4271029"/>
            <a:ext cx="300000" cy="19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Theory?</a:t>
            </a:r>
            <a:endParaRPr/>
          </a:p>
        </p:txBody>
      </p:sp>
      <p:sp>
        <p:nvSpPr>
          <p:cNvPr id="223" name="Google Shape;223;p44"/>
          <p:cNvSpPr txBox="1"/>
          <p:nvPr/>
        </p:nvSpPr>
        <p:spPr>
          <a:xfrm>
            <a:off x="926425" y="1071750"/>
            <a:ext cx="71934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Spectral Graph Convolutions?</a:t>
            </a:r>
            <a:endParaRPr sz="15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For graphs and graph neural networks (GNNs), “spectral” implies eigen-decomposition of the graph Laplacian “L”, it defines how node features will be updated if we stack several graph neural layers. 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	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L=I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-D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-1/2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_1/2	    	 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L=UɅU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</a:t>
            </a:r>
            <a:endParaRPr sz="17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spectral convolutions, Output</a:t>
            </a:r>
            <a:r>
              <a:rPr lang="en" sz="15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l+1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= X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l+1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=U(U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X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.U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spectral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  </a:t>
            </a:r>
            <a:b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9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Convolution of a filter on graph is defined as</a:t>
            </a: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			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*x=Ug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x</a:t>
            </a: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  </a:t>
            </a: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depends on the number of nodes N in a graph and the graph structure encoded in eigenvectors U.</a:t>
            </a: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Theory?</a:t>
            </a:r>
            <a:endParaRPr/>
          </a:p>
        </p:txBody>
      </p:sp>
      <p:sp>
        <p:nvSpPr>
          <p:cNvPr id="229" name="Google Shape;229;p45"/>
          <p:cNvSpPr txBox="1"/>
          <p:nvPr/>
        </p:nvSpPr>
        <p:spPr>
          <a:xfrm>
            <a:off x="926413" y="1071750"/>
            <a:ext cx="71934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Smooth Filters?</a:t>
            </a:r>
            <a:endParaRPr sz="15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Bruna et al. proposed to smooth filters in the spectral domain.</a:t>
            </a: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idea is that to represent our filter from formula as a sum of K predefined functions, and instead of learning N values of W, we learn K coefficients.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				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		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spectral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≈ 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∑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k=1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ɑ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want K&lt;&lt;N to reduce the number of trainable parameters from N to K so that our GNN can train on graphs of any size.</a:t>
            </a: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  </a:t>
            </a: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still depends on graph structure encoded in eigenvectors.</a:t>
            </a: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Theory?</a:t>
            </a:r>
            <a:endParaRPr/>
          </a:p>
        </p:txBody>
      </p:sp>
      <p:sp>
        <p:nvSpPr>
          <p:cNvPr id="235" name="Google Shape;235;p46"/>
          <p:cNvSpPr txBox="1"/>
          <p:nvPr/>
        </p:nvSpPr>
        <p:spPr>
          <a:xfrm>
            <a:off x="926425" y="1071750"/>
            <a:ext cx="73203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Chebyshev?</a:t>
            </a:r>
            <a:endParaRPr sz="15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Hammond et al. suggested that filters can be well-approximated by a truncated expansion in terms of Chebyshev polynomials. The Chebyshev polynomials are defined in recurrence relation terms with with T</a:t>
            </a:r>
            <a:r>
              <a:rPr lang="en" sz="15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</a:t>
            </a: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(x) = 1 and T</a:t>
            </a:r>
            <a:r>
              <a:rPr lang="en" sz="15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</a:t>
            </a: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(x) =x.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			g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(Ʌ)≈ 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∑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k=0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θ’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(Ʌ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~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Using Chebyshev approximation we get 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 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*x≈ 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∑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k=0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θ’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(L̂)x	</a:t>
            </a: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where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	L̂=( 2/</a:t>
            </a:r>
            <a:r>
              <a:rPr lang="en" sz="1900" dirty="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λ</a:t>
            </a:r>
            <a:r>
              <a:rPr lang="en" sz="1900" baseline="-25000" dirty="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max</a:t>
            </a:r>
            <a:r>
              <a:rPr lang="en" sz="1900" dirty="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)L - I</a:t>
            </a:r>
            <a:r>
              <a:rPr lang="en" sz="1900" baseline="-25000" dirty="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</a:t>
            </a:r>
            <a:br>
              <a:rPr lang="en" sz="1900" baseline="-25000" dirty="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900" baseline="-25000" dirty="0">
              <a:solidFill>
                <a:schemeClr val="accent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Slow and overfits data as graph data sets are relatively small.				                                                         </a:t>
            </a: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                                  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			</a:t>
            </a: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/>
        </p:nvSpPr>
        <p:spPr>
          <a:xfrm>
            <a:off x="926425" y="1047325"/>
            <a:ext cx="71934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Linear Model(</a:t>
            </a:r>
            <a:r>
              <a:rPr lang="en" sz="1100" u="sng" dirty="0">
                <a:solidFill>
                  <a:schemeClr val="hlink"/>
                </a:solidFill>
                <a:hlinkClick r:id="rId3"/>
              </a:rPr>
              <a:t>Kipf &amp; Welling, ICLR, 2017</a:t>
            </a:r>
            <a:r>
              <a:rPr lang="en" sz="15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br>
              <a:rPr lang="en" sz="15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5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With K=1 and  </a:t>
            </a:r>
            <a:r>
              <a:rPr lang="en" sz="1500" dirty="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λmax=2 we get </a:t>
            </a: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linear relation in Laplacian L.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			g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*x≈θ₀’x+θ₁’(L-I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)x</a:t>
            </a:r>
            <a:b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With 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θ₀’ =  -θ₁’  </a:t>
            </a: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L=I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-D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-1/2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-1/2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			g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θ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*x≈θ(I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+D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-1/2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</a:t>
            </a:r>
            <a:r>
              <a:rPr lang="en" sz="1900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-½ 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)x</a:t>
            </a:r>
            <a:b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 Light"/>
              <a:buChar char="●"/>
            </a:pP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Applying </a:t>
            </a:r>
            <a:r>
              <a:rPr lang="en" sz="1500" b="1" i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renormalisation trick:</a:t>
            </a:r>
            <a:br>
              <a:rPr lang="en" sz="1500" b="1" i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</a:t>
            </a:r>
            <a:r>
              <a:rPr lang="en" sz="1900" i="1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</a:t>
            </a:r>
            <a:r>
              <a:rPr lang="en" sz="1900" i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+D</a:t>
            </a:r>
            <a:r>
              <a:rPr lang="en" sz="1900" i="1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-1/2</a:t>
            </a:r>
            <a:r>
              <a:rPr lang="en" sz="1900" i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</a:t>
            </a:r>
            <a:r>
              <a:rPr lang="en" sz="1900" i="1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-½ </a:t>
            </a:r>
            <a:r>
              <a:rPr lang="en" sz="1900" i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🠆Ď</a:t>
            </a:r>
            <a:r>
              <a:rPr lang="en" sz="1900" i="1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-1/2</a:t>
            </a:r>
            <a:r>
              <a:rPr lang="en" sz="1900" i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ӐĎ</a:t>
            </a:r>
            <a:r>
              <a:rPr lang="en" sz="1900" i="1" baseline="30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-½ </a:t>
            </a:r>
            <a:r>
              <a:rPr lang="en" sz="1900" i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5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where 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Ӑ=A+I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   and </a:t>
            </a:r>
            <a:r>
              <a:rPr lang="en" sz="1900" i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Ď</a:t>
            </a:r>
            <a:r>
              <a:rPr lang="en" sz="1900" i="1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ii</a:t>
            </a:r>
            <a:r>
              <a:rPr lang="en" sz="1900" i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=</a:t>
            </a: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∑</a:t>
            </a:r>
            <a:r>
              <a:rPr lang="en" sz="1900" i="1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</a:t>
            </a:r>
            <a:r>
              <a:rPr lang="en" sz="1900" i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Ӑ</a:t>
            </a:r>
            <a: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ij</a:t>
            </a:r>
            <a:br>
              <a:rPr lang="en" sz="1900" baseline="-25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</a:t>
            </a:r>
            <a:r>
              <a:rPr lang="en" sz="19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Z=Ď</a:t>
            </a:r>
            <a:r>
              <a:rPr lang="en" sz="1900" b="1" baseline="30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-½ </a:t>
            </a:r>
            <a:r>
              <a:rPr lang="en" sz="19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ӐĎ</a:t>
            </a:r>
            <a:r>
              <a:rPr lang="en" sz="1900" b="1" baseline="30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-½</a:t>
            </a:r>
            <a:r>
              <a:rPr lang="en" sz="19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Xθ</a:t>
            </a:r>
            <a:endParaRPr sz="19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1" name="Google Shape;241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Microsoft Office PowerPoint</Application>
  <PresentationFormat>On-screen Show (16:9)</PresentationFormat>
  <Paragraphs>140</Paragraphs>
  <Slides>20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Fira Sans Extra Condensed Medium</vt:lpstr>
      <vt:lpstr>Roboto Condensed Light</vt:lpstr>
      <vt:lpstr>Roboto Condensed</vt:lpstr>
      <vt:lpstr>Squada One</vt:lpstr>
      <vt:lpstr>Exo 2</vt:lpstr>
      <vt:lpstr>Simple Light</vt:lpstr>
      <vt:lpstr>Tech Newsletter by Slidesgo</vt:lpstr>
      <vt:lpstr> Semi-Supervised Classification with Graph Convolutional Networks  (Kipf &amp; Welling, ICLR, 2017) </vt:lpstr>
      <vt:lpstr>Problem?</vt:lpstr>
      <vt:lpstr>Why Graphs?</vt:lpstr>
      <vt:lpstr>Theory?</vt:lpstr>
      <vt:lpstr>Concept?</vt:lpstr>
      <vt:lpstr>Theory?</vt:lpstr>
      <vt:lpstr>Theory?</vt:lpstr>
      <vt:lpstr>Theory?</vt:lpstr>
      <vt:lpstr>Theory?</vt:lpstr>
      <vt:lpstr>Theory?</vt:lpstr>
      <vt:lpstr>Data?</vt:lpstr>
      <vt:lpstr>Data Files?</vt:lpstr>
      <vt:lpstr>Data Processing?</vt:lpstr>
      <vt:lpstr>Model?</vt:lpstr>
      <vt:lpstr>Model?</vt:lpstr>
      <vt:lpstr>Quantitative Results?</vt:lpstr>
      <vt:lpstr>Qualitative Results?</vt:lpstr>
      <vt:lpstr>Additional Inferences</vt:lpstr>
      <vt:lpstr>Takeaways?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Semi-Supervised Classification with Graph Convolutional Networks  (Kipf &amp; Welling, ICLR, 2017) </dc:title>
  <cp:lastModifiedBy>Aman Saxena</cp:lastModifiedBy>
  <cp:revision>2</cp:revision>
  <dcterms:modified xsi:type="dcterms:W3CDTF">2020-05-24T06:14:03Z</dcterms:modified>
</cp:coreProperties>
</file>