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2T09:04:09.487"/>
    </inkml:context>
    <inkml:brush xml:id="br0">
      <inkml:brushProperty name="width" value="0.2" units="cm"/>
      <inkml:brushProperty name="height" value="0.2" units="cm"/>
      <inkml:brushProperty name="color" value="#E71224"/>
    </inkml:brush>
  </inkml:definitions>
  <inkml:trace contextRef="#ctx0" brushRef="#br0">5133 1781 24575,'-1'0'0,"0"0"0,0 0 0,0 0 0,0 0 0,0-1 0,0 1 0,0 0 0,0 0 0,0-1 0,0 1 0,0-1 0,0 1 0,0-1 0,0 1 0,0-1 0,0 0 0,-1 0 0,-3-3 0,-92-48 1,-2 3 1,-2 6-1,-2 3 0,-2 5 0,-1 5 1,-1 5-1,-1 4 0,-136-9 0,100 22-23,-1 6-1,1 6 0,0 7 1,1 6-1,-256 64 1,260-39-47,3 5-1,2 7 1,2 5 0,3 6 0,3 5 0,3 6-1,3 5 1,-132 119 0,41-10 69,9 9 0,9 9 0,-168 237 0,263-312-12,7 4 1,5 3-1,-94 213 0,140-257 5,3 3 0,5 1 1,5 1-1,3 1 0,6 1 1,-9 153-1,25-129 63,6 0 0,5 0 0,6-1 0,5 0 0,6-2 0,5 0 0,6-3 1,4-1-1,6-1 0,6-4 0,4-1 0,5-3 0,4-3 0,113 139 0,-86-139-56,4-4 0,5-4 0,4-5 0,4-4 0,4-6 0,156 90 0,-6-29-338,5-12 0,7-12 0,4-12 0,5-12 1,591 120-1,-337-134-227,728 19 0,552-90-474,-1357-17 976,-69 3 63,850-12 0,1-48 0,349-130-1148,-12-81-1,-1508 258 1148,1138-226-347,-27-92-253,-943 243 483,-3-11-1,370-215 1,-460 223 117,-5-6 0,-4-6 0,-5-6 0,226-240 0,-283 260 61,-3-3 0,-5-3-1,-3-4 1,-6-2-1,-3-3 1,60-158-1,-87 179-17,-3 0 0,-5-2-1,-3-1 1,-3 0 0,-5-1-1,-4 0 1,-3-1 0,-4 1-1,-15-115 1,-5 88 9,-5 0 1,-4 2-1,-6 1 0,-4 2 0,-5 2 0,-93-164 1,45 119 37,-7 3 1,-6 5 0,-203-215-1,126 176-97,-8 9-1,-381-269 1,298 266-36,-530-256 1,-358-21-120,-37 124-91,433 173-254,-1561-116 0,1749 254 508,-680 63 0,824 2 0,3 18 0,-510 145 0,563-98-168,5 17 0,-645 317 1,768-310 54,6 12 0,7 9 0,6 11-1,-360 339 1,162-58 236,33-1 492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92.168.1.2:8080/client"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T362…"/>
          <p:cNvSpPr txBox="1"/>
          <p:nvPr/>
        </p:nvSpPr>
        <p:spPr>
          <a:xfrm>
            <a:off x="8184804" y="4192331"/>
            <a:ext cx="8268389" cy="16675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914400">
              <a:defRPr sz="4000">
                <a:solidFill>
                  <a:srgbClr val="FF0000"/>
                </a:solidFill>
                <a:latin typeface="Times New Roman"/>
                <a:ea typeface="Times New Roman"/>
                <a:cs typeface="Times New Roman"/>
                <a:sym typeface="Times New Roman"/>
              </a:defRPr>
            </a:pPr>
            <a:r>
              <a:t>INT362</a:t>
            </a:r>
          </a:p>
          <a:p>
            <a:pPr defTabSz="914400">
              <a:defRPr sz="2700">
                <a:solidFill>
                  <a:srgbClr val="000000"/>
                </a:solidFill>
                <a:latin typeface="Times New Roman"/>
                <a:ea typeface="Times New Roman"/>
                <a:cs typeface="Times New Roman"/>
                <a:sym typeface="Times New Roman"/>
              </a:defRPr>
            </a:pPr>
            <a:r>
              <a:t>CLOUD ARCHITECTURE AND IMPLEMENTATION - I</a:t>
            </a:r>
          </a:p>
        </p:txBody>
      </p:sp>
      <p:sp>
        <p:nvSpPr>
          <p:cNvPr id="152" name="Setting up a Zone…"/>
          <p:cNvSpPr txBox="1"/>
          <p:nvPr/>
        </p:nvSpPr>
        <p:spPr>
          <a:xfrm>
            <a:off x="10925628" y="6104465"/>
            <a:ext cx="2532745" cy="1507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marL="457200" indent="-457200" algn="just" defTabSz="914400">
              <a:lnSpc>
                <a:spcPct val="130000"/>
              </a:lnSpc>
              <a:buSzPct val="100000"/>
              <a:buAutoNum type="arabicPeriod"/>
              <a:defRPr sz="1800" b="1">
                <a:solidFill>
                  <a:srgbClr val="000000"/>
                </a:solidFill>
                <a:latin typeface="Times New Roman"/>
                <a:ea typeface="Times New Roman"/>
                <a:cs typeface="Times New Roman"/>
                <a:sym typeface="Times New Roman"/>
              </a:defRPr>
            </a:pPr>
            <a:r>
              <a:rPr dirty="0"/>
              <a:t>Setting up a Zone </a:t>
            </a:r>
          </a:p>
          <a:p>
            <a:pPr marL="457200" indent="-457200" algn="just" defTabSz="914400">
              <a:lnSpc>
                <a:spcPct val="130000"/>
              </a:lnSpc>
              <a:buSzPct val="100000"/>
              <a:buAutoNum type="arabicPeriod"/>
              <a:defRPr sz="1800" b="1">
                <a:solidFill>
                  <a:srgbClr val="000000"/>
                </a:solidFill>
                <a:latin typeface="Times New Roman"/>
                <a:ea typeface="Times New Roman"/>
                <a:cs typeface="Times New Roman"/>
                <a:sym typeface="Times New Roman"/>
              </a:defRPr>
            </a:pPr>
            <a:r>
              <a:rPr dirty="0"/>
              <a:t>Setting up a Pod</a:t>
            </a:r>
          </a:p>
          <a:p>
            <a:pPr marL="457200" indent="-457200" algn="just" defTabSz="914400">
              <a:lnSpc>
                <a:spcPct val="130000"/>
              </a:lnSpc>
              <a:buSzPct val="100000"/>
              <a:buAutoNum type="arabicPeriod"/>
              <a:defRPr sz="1800" b="1">
                <a:solidFill>
                  <a:srgbClr val="000000"/>
                </a:solidFill>
                <a:latin typeface="Times New Roman"/>
                <a:ea typeface="Times New Roman"/>
                <a:cs typeface="Times New Roman"/>
                <a:sym typeface="Times New Roman"/>
              </a:defRPr>
            </a:pPr>
            <a:r>
              <a:rPr dirty="0"/>
              <a:t>Setting up a Cluster</a:t>
            </a:r>
          </a:p>
          <a:p>
            <a:pPr marL="457200" indent="-457200" algn="just" defTabSz="914400">
              <a:lnSpc>
                <a:spcPct val="130000"/>
              </a:lnSpc>
              <a:buSzPct val="100000"/>
              <a:buAutoNum type="arabicPeriod"/>
              <a:defRPr sz="1800" b="1">
                <a:solidFill>
                  <a:srgbClr val="000000"/>
                </a:solidFill>
                <a:latin typeface="Times New Roman"/>
                <a:ea typeface="Times New Roman"/>
                <a:cs typeface="Times New Roman"/>
                <a:sym typeface="Times New Roman"/>
              </a:defRPr>
            </a:pPr>
            <a:r>
              <a:rPr dirty="0"/>
              <a:t>Setting up a Host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 name="Screenshot 2024-03-29 at 3.30.27 PM.png" descr="Screenshot 2024-03-29 at 3.30.27 PM.png"/>
          <p:cNvPicPr>
            <a:picLocks noChangeAspect="1"/>
          </p:cNvPicPr>
          <p:nvPr/>
        </p:nvPicPr>
        <p:blipFill>
          <a:blip r:embed="rId2"/>
          <a:stretch>
            <a:fillRect/>
          </a:stretch>
        </p:blipFill>
        <p:spPr>
          <a:xfrm>
            <a:off x="9386649" y="705558"/>
            <a:ext cx="13897013" cy="11847684"/>
          </a:xfrm>
          <a:prstGeom prst="rect">
            <a:avLst/>
          </a:prstGeom>
          <a:ln w="12700">
            <a:miter lim="400000"/>
          </a:ln>
        </p:spPr>
      </p:pic>
      <p:sp>
        <p:nvSpPr>
          <p:cNvPr id="175" name="Setting up a Network:…"/>
          <p:cNvSpPr txBox="1"/>
          <p:nvPr/>
        </p:nvSpPr>
        <p:spPr>
          <a:xfrm>
            <a:off x="469953" y="1066369"/>
            <a:ext cx="8598363" cy="103132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30000"/>
              </a:lnSpc>
              <a:defRPr sz="4900" b="1">
                <a:solidFill>
                  <a:srgbClr val="1F0BB5"/>
                </a:solidFill>
                <a:latin typeface="Times New Roman"/>
                <a:ea typeface="Times New Roman"/>
                <a:cs typeface="Times New Roman"/>
                <a:sym typeface="Times New Roman"/>
              </a:defRPr>
            </a:pPr>
            <a:r>
              <a:t>Setting up a Network:</a:t>
            </a:r>
          </a:p>
          <a:p>
            <a:pPr marL="342900" indent="-342900" algn="just" defTabSz="914400">
              <a:lnSpc>
                <a:spcPct val="150000"/>
              </a:lnSpc>
              <a:buSzPct val="100000"/>
              <a:buAutoNum type="arabicPeriod"/>
              <a:defRPr sz="4900" b="1">
                <a:solidFill>
                  <a:srgbClr val="000000"/>
                </a:solidFill>
                <a:latin typeface="Times New Roman"/>
                <a:ea typeface="Times New Roman"/>
                <a:cs typeface="Times New Roman"/>
                <a:sym typeface="Times New Roman"/>
              </a:defRPr>
            </a:pPr>
            <a:r>
              <a:t>On the next screen (Physical network details), use the defaults – we will use the VLAN isolation method on a single physical NIC (on the host) that will carry all traffic types (management, public, guest) and </a:t>
            </a:r>
          </a:p>
          <a:p>
            <a:pPr marL="342900" indent="-342900" algn="just" defTabSz="914400">
              <a:lnSpc>
                <a:spcPct val="150000"/>
              </a:lnSpc>
              <a:buSzPct val="100000"/>
              <a:buAutoNum type="arabicPeriod"/>
              <a:defRPr sz="4900" b="1">
                <a:solidFill>
                  <a:srgbClr val="000000"/>
                </a:solidFill>
                <a:latin typeface="Times New Roman"/>
                <a:ea typeface="Times New Roman"/>
                <a:cs typeface="Times New Roman"/>
                <a:sym typeface="Times New Roman"/>
              </a:defRPr>
            </a:pPr>
            <a:r>
              <a:t>click “Next”.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Screenshot 2024-03-29 at 3.33.34 PM.png" descr="Screenshot 2024-03-29 at 3.33.34 PM.png"/>
          <p:cNvPicPr>
            <a:picLocks noChangeAspect="1"/>
          </p:cNvPicPr>
          <p:nvPr/>
        </p:nvPicPr>
        <p:blipFill>
          <a:blip r:embed="rId2"/>
          <a:stretch>
            <a:fillRect/>
          </a:stretch>
        </p:blipFill>
        <p:spPr>
          <a:xfrm>
            <a:off x="9735346" y="641017"/>
            <a:ext cx="14324896" cy="11522653"/>
          </a:xfrm>
          <a:prstGeom prst="rect">
            <a:avLst/>
          </a:prstGeom>
          <a:ln w="12700">
            <a:miter lim="400000"/>
          </a:ln>
        </p:spPr>
      </p:pic>
      <p:sp>
        <p:nvSpPr>
          <p:cNvPr id="178" name="Public traffic configuration:…"/>
          <p:cNvSpPr txBox="1"/>
          <p:nvPr/>
        </p:nvSpPr>
        <p:spPr>
          <a:xfrm>
            <a:off x="555798" y="692150"/>
            <a:ext cx="9089077" cy="10706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lnSpc>
                <a:spcPct val="130000"/>
              </a:lnSpc>
              <a:spcBef>
                <a:spcPts val="1200"/>
              </a:spcBef>
              <a:defRPr sz="5300" b="1">
                <a:solidFill>
                  <a:srgbClr val="000000"/>
                </a:solidFill>
                <a:latin typeface="Helvetica"/>
                <a:ea typeface="Helvetica"/>
                <a:cs typeface="Helvetica"/>
                <a:sym typeface="Helvetica"/>
              </a:defRPr>
            </a:pPr>
            <a:r>
              <a:t>Public traffic configuration: </a:t>
            </a:r>
            <a:endParaRPr sz="4900">
              <a:latin typeface="Times Roman"/>
              <a:ea typeface="Times Roman"/>
              <a:cs typeface="Times Roman"/>
              <a:sym typeface="Times Roman"/>
            </a:endParaRPr>
          </a:p>
          <a:p>
            <a:pPr algn="l" defTabSz="457200">
              <a:lnSpc>
                <a:spcPct val="130000"/>
              </a:lnSpc>
              <a:spcBef>
                <a:spcPts val="1200"/>
              </a:spcBef>
              <a:defRPr sz="5166" b="1">
                <a:solidFill>
                  <a:srgbClr val="000000"/>
                </a:solidFill>
                <a:latin typeface="Times Roman"/>
                <a:ea typeface="Times Roman"/>
                <a:cs typeface="Times Roman"/>
                <a:sym typeface="Times Roman"/>
              </a:defRPr>
            </a:pPr>
            <a:r>
              <a:t>Gateway - 192.168.122.2 </a:t>
            </a:r>
          </a:p>
          <a:p>
            <a:pPr algn="l" defTabSz="457200">
              <a:lnSpc>
                <a:spcPct val="130000"/>
              </a:lnSpc>
              <a:spcBef>
                <a:spcPts val="1200"/>
              </a:spcBef>
              <a:defRPr sz="5166" b="1">
                <a:solidFill>
                  <a:srgbClr val="000000"/>
                </a:solidFill>
                <a:latin typeface="Times Roman"/>
                <a:ea typeface="Times Roman"/>
                <a:cs typeface="Times Roman"/>
                <a:sym typeface="Times Roman"/>
              </a:defRPr>
            </a:pPr>
            <a:r>
              <a:t>(your VM gateway)</a:t>
            </a:r>
            <a:br/>
            <a:r>
              <a:t>Netmask - 255.255.255.0</a:t>
            </a:r>
            <a:br/>
            <a:r>
              <a:t>VLAN/VNI - leave blank</a:t>
            </a:r>
            <a:br/>
            <a:r>
              <a:t>Start IP - 192.168.122.134</a:t>
            </a:r>
            <a:br/>
            <a:r>
              <a:t>End IP - 192.168.122.164</a:t>
            </a:r>
            <a:br/>
            <a:r>
              <a:t>Click on the “Add” button, </a:t>
            </a:r>
          </a:p>
          <a:p>
            <a:pPr algn="l" defTabSz="457200">
              <a:lnSpc>
                <a:spcPct val="130000"/>
              </a:lnSpc>
              <a:spcBef>
                <a:spcPts val="1200"/>
              </a:spcBef>
              <a:defRPr sz="5166" b="1">
                <a:solidFill>
                  <a:srgbClr val="000000"/>
                </a:solidFill>
                <a:latin typeface="Times Roman"/>
                <a:ea typeface="Times Roman"/>
                <a:cs typeface="Times Roman"/>
                <a:sym typeface="Times Roman"/>
              </a:defRPr>
            </a:pPr>
            <a:r>
              <a:t>click on “Next” </a:t>
            </a:r>
            <a:endParaRPr sz="49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 name="Screenshot 2024-03-29 at 3.35.29 PM.png" descr="Screenshot 2024-03-29 at 3.35.29 PM.png"/>
          <p:cNvPicPr>
            <a:picLocks noChangeAspect="1"/>
          </p:cNvPicPr>
          <p:nvPr/>
        </p:nvPicPr>
        <p:blipFill>
          <a:blip r:embed="rId2"/>
          <a:stretch>
            <a:fillRect/>
          </a:stretch>
        </p:blipFill>
        <p:spPr>
          <a:xfrm>
            <a:off x="8331732" y="846818"/>
            <a:ext cx="15656500" cy="12022364"/>
          </a:xfrm>
          <a:prstGeom prst="rect">
            <a:avLst/>
          </a:prstGeom>
          <a:ln w="12700">
            <a:miter lim="400000"/>
          </a:ln>
        </p:spPr>
      </p:pic>
      <p:sp>
        <p:nvSpPr>
          <p:cNvPr id="181" name="Pod Configuration:…"/>
          <p:cNvSpPr txBox="1"/>
          <p:nvPr/>
        </p:nvSpPr>
        <p:spPr>
          <a:xfrm>
            <a:off x="572786" y="1516380"/>
            <a:ext cx="7040921" cy="997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40000"/>
              </a:lnSpc>
              <a:spcBef>
                <a:spcPts val="1200"/>
              </a:spcBef>
              <a:defRPr sz="3600" b="1">
                <a:solidFill>
                  <a:srgbClr val="000000"/>
                </a:solidFill>
                <a:latin typeface="Helvetica"/>
                <a:ea typeface="Helvetica"/>
                <a:cs typeface="Helvetica"/>
                <a:sym typeface="Helvetica"/>
              </a:defRPr>
            </a:pPr>
            <a:r>
              <a:t>Pod Configuration: </a:t>
            </a:r>
            <a:endParaRPr>
              <a:latin typeface="Times Roman"/>
              <a:ea typeface="Times Roman"/>
              <a:cs typeface="Times Roman"/>
              <a:sym typeface="Times Roman"/>
            </a:endParaRPr>
          </a:p>
          <a:p>
            <a:pPr algn="l" defTabSz="457200">
              <a:lnSpc>
                <a:spcPct val="140000"/>
              </a:lnSpc>
              <a:spcBef>
                <a:spcPts val="1200"/>
              </a:spcBef>
              <a:defRPr sz="3600" b="1">
                <a:solidFill>
                  <a:srgbClr val="000000"/>
                </a:solidFill>
                <a:latin typeface="Times Roman"/>
                <a:ea typeface="Times Roman"/>
                <a:cs typeface="Times Roman"/>
                <a:sym typeface="Times Roman"/>
              </a:defRPr>
            </a:pPr>
            <a:r>
              <a:t>Name – e.g. Pod1</a:t>
            </a:r>
            <a:br/>
            <a:r>
              <a:t>Reserved system gateway - 192.168.122.2 </a:t>
            </a:r>
          </a:p>
          <a:p>
            <a:pPr algn="l" defTabSz="457200">
              <a:lnSpc>
                <a:spcPct val="140000"/>
              </a:lnSpc>
              <a:spcBef>
                <a:spcPts val="1200"/>
              </a:spcBef>
              <a:defRPr sz="3600" b="1">
                <a:solidFill>
                  <a:srgbClr val="000000"/>
                </a:solidFill>
                <a:latin typeface="Times Roman"/>
                <a:ea typeface="Times Roman"/>
                <a:cs typeface="Times Roman"/>
                <a:sym typeface="Times Roman"/>
              </a:defRPr>
            </a:pPr>
            <a:r>
              <a:t>Reserved system netmask - 255.255.255.0 </a:t>
            </a:r>
          </a:p>
          <a:p>
            <a:pPr algn="l" defTabSz="457200">
              <a:lnSpc>
                <a:spcPct val="140000"/>
              </a:lnSpc>
              <a:spcBef>
                <a:spcPts val="1200"/>
              </a:spcBef>
              <a:defRPr sz="3600" b="1">
                <a:solidFill>
                  <a:srgbClr val="000000"/>
                </a:solidFill>
                <a:latin typeface="Times Roman"/>
                <a:ea typeface="Times Roman"/>
                <a:cs typeface="Times Roman"/>
                <a:sym typeface="Times Roman"/>
              </a:defRPr>
            </a:pPr>
            <a:r>
              <a:t>Start reserved system IP - 192.168.122.165 </a:t>
            </a:r>
          </a:p>
          <a:p>
            <a:pPr algn="l" defTabSz="457200">
              <a:lnSpc>
                <a:spcPct val="140000"/>
              </a:lnSpc>
              <a:spcBef>
                <a:spcPts val="1200"/>
              </a:spcBef>
              <a:defRPr sz="3600" b="1">
                <a:solidFill>
                  <a:srgbClr val="000000"/>
                </a:solidFill>
                <a:latin typeface="Times Roman"/>
                <a:ea typeface="Times Roman"/>
                <a:cs typeface="Times Roman"/>
                <a:sym typeface="Times Roman"/>
              </a:defRPr>
            </a:pPr>
            <a:r>
              <a:t>Start reserved system IP - 192.168.122.195 </a:t>
            </a:r>
          </a:p>
          <a:p>
            <a:pPr algn="l" defTabSz="457200">
              <a:lnSpc>
                <a:spcPct val="140000"/>
              </a:lnSpc>
              <a:spcBef>
                <a:spcPts val="1200"/>
              </a:spcBef>
              <a:defRPr sz="3600" b="1">
                <a:solidFill>
                  <a:srgbClr val="000000"/>
                </a:solidFill>
                <a:latin typeface="Times Roman"/>
                <a:ea typeface="Times Roman"/>
                <a:cs typeface="Times Roman"/>
                <a:sym typeface="Times Roman"/>
              </a:defRPr>
            </a:pPr>
            <a:r>
              <a:t>Click on “Next”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Screenshot 2024-03-29 at 3.35.55 PM.png" descr="Screenshot 2024-03-29 at 3.35.55 PM.png"/>
          <p:cNvPicPr>
            <a:picLocks noChangeAspect="1"/>
          </p:cNvPicPr>
          <p:nvPr/>
        </p:nvPicPr>
        <p:blipFill>
          <a:blip r:embed="rId2"/>
          <a:stretch>
            <a:fillRect/>
          </a:stretch>
        </p:blipFill>
        <p:spPr>
          <a:xfrm>
            <a:off x="7148097" y="225508"/>
            <a:ext cx="17041106" cy="12517712"/>
          </a:xfrm>
          <a:prstGeom prst="rect">
            <a:avLst/>
          </a:prstGeom>
          <a:ln w="12700">
            <a:miter lim="400000"/>
          </a:ln>
        </p:spPr>
      </p:pic>
      <p:sp>
        <p:nvSpPr>
          <p:cNvPr id="184" name="Guest traffic:…"/>
          <p:cNvSpPr txBox="1"/>
          <p:nvPr/>
        </p:nvSpPr>
        <p:spPr>
          <a:xfrm>
            <a:off x="638913" y="1536700"/>
            <a:ext cx="4457176" cy="6527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spcBef>
                <a:spcPts val="1200"/>
              </a:spcBef>
              <a:defRPr sz="4500">
                <a:solidFill>
                  <a:srgbClr val="000000"/>
                </a:solidFill>
                <a:latin typeface="Helvetica"/>
                <a:ea typeface="Helvetica"/>
                <a:cs typeface="Helvetica"/>
                <a:sym typeface="Helvetica"/>
              </a:defRPr>
            </a:pPr>
            <a:r>
              <a:t>Guest traffic:</a:t>
            </a:r>
          </a:p>
          <a:p>
            <a:pPr algn="l" defTabSz="457200">
              <a:spcBef>
                <a:spcPts val="1200"/>
              </a:spcBef>
              <a:defRPr sz="4500">
                <a:solidFill>
                  <a:srgbClr val="000000"/>
                </a:solidFill>
                <a:latin typeface="Helvetica"/>
                <a:ea typeface="Helvetica"/>
                <a:cs typeface="Helvetica"/>
                <a:sym typeface="Helvetica"/>
              </a:defRPr>
            </a:pPr>
            <a:r>
              <a:t> </a:t>
            </a:r>
            <a:endParaRPr sz="4100">
              <a:latin typeface="Times Roman"/>
              <a:ea typeface="Times Roman"/>
              <a:cs typeface="Times Roman"/>
              <a:sym typeface="Times Roman"/>
            </a:endParaRPr>
          </a:p>
          <a:p>
            <a:pPr algn="l" defTabSz="457200">
              <a:spcBef>
                <a:spcPts val="1200"/>
              </a:spcBef>
              <a:defRPr sz="4366">
                <a:solidFill>
                  <a:srgbClr val="000000"/>
                </a:solidFill>
                <a:latin typeface="Times Roman"/>
                <a:ea typeface="Times Roman"/>
                <a:cs typeface="Times Roman"/>
                <a:sym typeface="Times Roman"/>
              </a:defRPr>
            </a:pPr>
            <a:r>
              <a:t>VLAN/VNI range: </a:t>
            </a:r>
          </a:p>
          <a:p>
            <a:pPr algn="l" defTabSz="457200">
              <a:spcBef>
                <a:spcPts val="1200"/>
              </a:spcBef>
              <a:defRPr sz="4366">
                <a:solidFill>
                  <a:srgbClr val="000000"/>
                </a:solidFill>
                <a:latin typeface="Times Roman"/>
                <a:ea typeface="Times Roman"/>
                <a:cs typeface="Times Roman"/>
                <a:sym typeface="Times Roman"/>
              </a:defRPr>
            </a:pPr>
            <a:r>
              <a:t>700-900 </a:t>
            </a:r>
          </a:p>
          <a:p>
            <a:pPr algn="l" defTabSz="457200">
              <a:spcBef>
                <a:spcPts val="1200"/>
              </a:spcBef>
              <a:defRPr sz="4366">
                <a:solidFill>
                  <a:srgbClr val="000000"/>
                </a:solidFill>
                <a:latin typeface="Times Roman"/>
                <a:ea typeface="Times Roman"/>
                <a:cs typeface="Times Roman"/>
                <a:sym typeface="Times Roman"/>
              </a:defRPr>
            </a:pPr>
            <a:endParaRPr/>
          </a:p>
          <a:p>
            <a:pPr algn="l" defTabSz="457200">
              <a:spcBef>
                <a:spcPts val="1200"/>
              </a:spcBef>
              <a:defRPr sz="4366">
                <a:solidFill>
                  <a:srgbClr val="000000"/>
                </a:solidFill>
                <a:latin typeface="Times Roman"/>
                <a:ea typeface="Times Roman"/>
                <a:cs typeface="Times Roman"/>
                <a:sym typeface="Times Roman"/>
              </a:defRPr>
            </a:pPr>
            <a:endParaRPr/>
          </a:p>
          <a:p>
            <a:pPr algn="l" defTabSz="457200">
              <a:spcBef>
                <a:spcPts val="1200"/>
              </a:spcBef>
              <a:defRPr sz="4366">
                <a:solidFill>
                  <a:srgbClr val="000000"/>
                </a:solidFill>
                <a:latin typeface="Times Roman"/>
                <a:ea typeface="Times Roman"/>
                <a:cs typeface="Times Roman"/>
                <a:sym typeface="Times Roman"/>
              </a:defRPr>
            </a:pPr>
            <a:r>
              <a:t>Click on “Next” </a:t>
            </a:r>
            <a:endParaRPr sz="41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Screenshot 2024-03-29 at 3.36.13 PM.png" descr="Screenshot 2024-03-29 at 3.36.13 PM.png"/>
          <p:cNvPicPr>
            <a:picLocks noChangeAspect="1"/>
          </p:cNvPicPr>
          <p:nvPr/>
        </p:nvPicPr>
        <p:blipFill>
          <a:blip r:embed="rId2"/>
          <a:stretch>
            <a:fillRect/>
          </a:stretch>
        </p:blipFill>
        <p:spPr>
          <a:xfrm>
            <a:off x="7453172" y="245409"/>
            <a:ext cx="16647622" cy="12556814"/>
          </a:xfrm>
          <a:prstGeom prst="rect">
            <a:avLst/>
          </a:prstGeom>
          <a:ln w="12700">
            <a:miter lim="400000"/>
          </a:ln>
        </p:spPr>
      </p:pic>
      <p:sp>
        <p:nvSpPr>
          <p:cNvPr id="187" name="Create a cluster with the following:…"/>
          <p:cNvSpPr txBox="1"/>
          <p:nvPr/>
        </p:nvSpPr>
        <p:spPr>
          <a:xfrm>
            <a:off x="452487" y="3162300"/>
            <a:ext cx="6613420" cy="297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spcBef>
                <a:spcPts val="1200"/>
              </a:spcBef>
              <a:defRPr sz="3300">
                <a:solidFill>
                  <a:srgbClr val="000000"/>
                </a:solidFill>
                <a:latin typeface="Helvetica"/>
                <a:ea typeface="Helvetica"/>
                <a:cs typeface="Helvetica"/>
                <a:sym typeface="Helvetica"/>
              </a:defRPr>
            </a:pPr>
            <a:r>
              <a:t>Create a cluster with the following: </a:t>
            </a:r>
          </a:p>
          <a:p>
            <a:pPr algn="l" defTabSz="457200">
              <a:spcBef>
                <a:spcPts val="1200"/>
              </a:spcBef>
              <a:defRPr sz="3300">
                <a:solidFill>
                  <a:srgbClr val="000000"/>
                </a:solidFill>
                <a:latin typeface="Helvetica"/>
                <a:ea typeface="Helvetica"/>
                <a:cs typeface="Helvetica"/>
                <a:sym typeface="Helvetica"/>
              </a:defRPr>
            </a:pPr>
            <a:r>
              <a:t>Name – e.g. Cluster1 </a:t>
            </a:r>
            <a:endParaRPr sz="2900">
              <a:latin typeface="Times Roman"/>
              <a:ea typeface="Times Roman"/>
              <a:cs typeface="Times Roman"/>
              <a:sym typeface="Times Roman"/>
            </a:endParaRPr>
          </a:p>
          <a:p>
            <a:pPr algn="l" defTabSz="457200">
              <a:spcBef>
                <a:spcPts val="1200"/>
              </a:spcBef>
              <a:defRPr sz="3300">
                <a:solidFill>
                  <a:srgbClr val="000000"/>
                </a:solidFill>
                <a:latin typeface="Helvetica"/>
                <a:ea typeface="Helvetica"/>
                <a:cs typeface="Helvetica"/>
                <a:sym typeface="Helvetica"/>
              </a:defRPr>
            </a:pPr>
            <a:r>
              <a:t>Click on “Next”</a:t>
            </a:r>
            <a:br/>
            <a:endParaRPr sz="2900">
              <a:latin typeface="Times Roman"/>
              <a:ea typeface="Times Roman"/>
              <a:cs typeface="Times Roman"/>
              <a:sym typeface="Times Roman"/>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Add your default/first host:…"/>
          <p:cNvSpPr txBox="1"/>
          <p:nvPr/>
        </p:nvSpPr>
        <p:spPr>
          <a:xfrm>
            <a:off x="490818" y="1148079"/>
            <a:ext cx="9664440" cy="1086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230000"/>
              </a:lnSpc>
              <a:spcBef>
                <a:spcPts val="1200"/>
              </a:spcBef>
              <a:defRPr sz="4500">
                <a:solidFill>
                  <a:srgbClr val="000000"/>
                </a:solidFill>
                <a:latin typeface="Helvetica"/>
                <a:ea typeface="Helvetica"/>
                <a:cs typeface="Helvetica"/>
                <a:sym typeface="Helvetica"/>
              </a:defRPr>
            </a:pPr>
            <a:r>
              <a:t>Add your default/first host: </a:t>
            </a:r>
            <a:endParaRPr>
              <a:latin typeface="Times Roman"/>
              <a:ea typeface="Times Roman"/>
              <a:cs typeface="Times Roman"/>
              <a:sym typeface="Times Roman"/>
            </a:endParaRPr>
          </a:p>
          <a:p>
            <a:pPr algn="l" defTabSz="457200">
              <a:lnSpc>
                <a:spcPct val="230000"/>
              </a:lnSpc>
              <a:spcBef>
                <a:spcPts val="1200"/>
              </a:spcBef>
              <a:defRPr sz="4500">
                <a:solidFill>
                  <a:srgbClr val="000000"/>
                </a:solidFill>
                <a:latin typeface="Helvetica"/>
                <a:ea typeface="Helvetica"/>
                <a:cs typeface="Helvetica"/>
                <a:sym typeface="Helvetica"/>
              </a:defRPr>
            </a:pPr>
            <a:r>
              <a:t>Hostname - 192.168.122.132 </a:t>
            </a:r>
          </a:p>
          <a:p>
            <a:pPr algn="l" defTabSz="457200">
              <a:lnSpc>
                <a:spcPct val="230000"/>
              </a:lnSpc>
              <a:spcBef>
                <a:spcPts val="1200"/>
              </a:spcBef>
              <a:defRPr sz="4500">
                <a:solidFill>
                  <a:srgbClr val="000000"/>
                </a:solidFill>
                <a:latin typeface="Helvetica"/>
                <a:ea typeface="Helvetica"/>
                <a:cs typeface="Helvetica"/>
                <a:sym typeface="Helvetica"/>
              </a:defRPr>
            </a:pPr>
            <a:r>
              <a:t>( IP for virtual machine) </a:t>
            </a:r>
          </a:p>
          <a:p>
            <a:pPr algn="l" defTabSz="457200">
              <a:lnSpc>
                <a:spcPct val="230000"/>
              </a:lnSpc>
              <a:spcBef>
                <a:spcPts val="1200"/>
              </a:spcBef>
              <a:defRPr sz="4500">
                <a:solidFill>
                  <a:srgbClr val="000000"/>
                </a:solidFill>
                <a:latin typeface="Helvetica"/>
                <a:ea typeface="Helvetica"/>
                <a:cs typeface="Helvetica"/>
                <a:sym typeface="Helvetica"/>
              </a:defRPr>
            </a:pPr>
            <a:r>
              <a:t>Username - root</a:t>
            </a:r>
            <a:br/>
            <a:r>
              <a:t>Password - &lt;password for root user&gt;</a:t>
            </a:r>
            <a:br/>
            <a:r>
              <a:t>Click on “Next” </a:t>
            </a:r>
            <a:endParaRPr>
              <a:latin typeface="Times Roman"/>
              <a:ea typeface="Times Roman"/>
              <a:cs typeface="Times Roman"/>
              <a:sym typeface="Times Roman"/>
            </a:endParaRPr>
          </a:p>
        </p:txBody>
      </p:sp>
      <p:pic>
        <p:nvPicPr>
          <p:cNvPr id="190" name="Screenshot 2024-04-02 at 9.15.20 AM.png" descr="Screenshot 2024-04-02 at 9.15.20 AM.png"/>
          <p:cNvPicPr>
            <a:picLocks noChangeAspect="1"/>
          </p:cNvPicPr>
          <p:nvPr/>
        </p:nvPicPr>
        <p:blipFill>
          <a:blip r:embed="rId2"/>
          <a:stretch>
            <a:fillRect/>
          </a:stretch>
        </p:blipFill>
        <p:spPr>
          <a:xfrm>
            <a:off x="12068133" y="305705"/>
            <a:ext cx="8304251" cy="1362224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Screenshot 2024-03-29 at 3.37.44 PM.png" descr="Screenshot 2024-03-29 at 3.37.44 PM.png"/>
          <p:cNvPicPr>
            <a:picLocks noChangeAspect="1"/>
          </p:cNvPicPr>
          <p:nvPr/>
        </p:nvPicPr>
        <p:blipFill>
          <a:blip r:embed="rId2"/>
          <a:stretch>
            <a:fillRect/>
          </a:stretch>
        </p:blipFill>
        <p:spPr>
          <a:xfrm>
            <a:off x="9218414" y="556292"/>
            <a:ext cx="14713665" cy="12603416"/>
          </a:xfrm>
          <a:prstGeom prst="rect">
            <a:avLst/>
          </a:prstGeom>
          <a:ln w="12700">
            <a:miter lim="400000"/>
          </a:ln>
        </p:spPr>
      </p:pic>
      <p:sp>
        <p:nvSpPr>
          <p:cNvPr id="193" name="Add primary storage:…"/>
          <p:cNvSpPr txBox="1"/>
          <p:nvPr/>
        </p:nvSpPr>
        <p:spPr>
          <a:xfrm>
            <a:off x="565100" y="678179"/>
            <a:ext cx="8486139" cy="11445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30000"/>
              </a:lnSpc>
              <a:spcBef>
                <a:spcPts val="1200"/>
              </a:spcBef>
              <a:defRPr sz="4500" b="1">
                <a:solidFill>
                  <a:srgbClr val="000000"/>
                </a:solidFill>
                <a:latin typeface="Helvetica"/>
                <a:ea typeface="Helvetica"/>
                <a:cs typeface="Helvetica"/>
                <a:sym typeface="Helvetica"/>
              </a:defRPr>
            </a:pPr>
            <a:r>
              <a:t>Add primary storage:</a:t>
            </a:r>
          </a:p>
          <a:p>
            <a:pPr algn="l" defTabSz="457200">
              <a:lnSpc>
                <a:spcPct val="130000"/>
              </a:lnSpc>
              <a:spcBef>
                <a:spcPts val="1200"/>
              </a:spcBef>
              <a:defRPr sz="4500" b="1">
                <a:solidFill>
                  <a:srgbClr val="000000"/>
                </a:solidFill>
                <a:latin typeface="Helvetica"/>
                <a:ea typeface="Helvetica"/>
                <a:cs typeface="Helvetica"/>
                <a:sym typeface="Helvetica"/>
              </a:defRPr>
            </a:pPr>
            <a:br/>
            <a:r>
              <a:t>Name – e.g. Primary1 </a:t>
            </a:r>
            <a:endParaRPr sz="4100">
              <a:latin typeface="Times Roman"/>
              <a:ea typeface="Times Roman"/>
              <a:cs typeface="Times Roman"/>
              <a:sym typeface="Times Roman"/>
            </a:endParaRPr>
          </a:p>
          <a:p>
            <a:pPr algn="l" defTabSz="457200">
              <a:lnSpc>
                <a:spcPct val="130000"/>
              </a:lnSpc>
              <a:spcBef>
                <a:spcPts val="1200"/>
              </a:spcBef>
              <a:defRPr sz="4500" b="1">
                <a:solidFill>
                  <a:srgbClr val="000000"/>
                </a:solidFill>
                <a:latin typeface="Helvetica"/>
                <a:ea typeface="Helvetica"/>
                <a:cs typeface="Helvetica"/>
                <a:sym typeface="Helvetica"/>
              </a:defRPr>
            </a:pPr>
            <a:r>
              <a:t>Scope - Zone / Cluster</a:t>
            </a:r>
            <a:br/>
            <a:r>
              <a:t>Protocol - NFS</a:t>
            </a:r>
            <a:br/>
            <a:r>
              <a:t>Server - 192.168.122.2 </a:t>
            </a:r>
          </a:p>
          <a:p>
            <a:pPr algn="l" defTabSz="457200">
              <a:lnSpc>
                <a:spcPct val="130000"/>
              </a:lnSpc>
              <a:spcBef>
                <a:spcPts val="1200"/>
              </a:spcBef>
              <a:defRPr sz="4500" b="1">
                <a:solidFill>
                  <a:srgbClr val="000000"/>
                </a:solidFill>
                <a:latin typeface="Helvetica"/>
                <a:ea typeface="Helvetica"/>
                <a:cs typeface="Helvetica"/>
                <a:sym typeface="Helvetica"/>
              </a:defRPr>
            </a:pPr>
            <a:r>
              <a:t>(or whatever IP you have set up for this machine) </a:t>
            </a:r>
          </a:p>
          <a:p>
            <a:pPr algn="l" defTabSz="457200">
              <a:lnSpc>
                <a:spcPct val="130000"/>
              </a:lnSpc>
              <a:spcBef>
                <a:spcPts val="1200"/>
              </a:spcBef>
              <a:defRPr sz="4500" b="1">
                <a:solidFill>
                  <a:srgbClr val="000000"/>
                </a:solidFill>
                <a:latin typeface="Helvetica"/>
                <a:ea typeface="Helvetica"/>
                <a:cs typeface="Helvetica"/>
                <a:sym typeface="Helvetica"/>
              </a:defRPr>
            </a:pPr>
            <a:r>
              <a:t>Path - /export/primary</a:t>
            </a:r>
          </a:p>
          <a:p>
            <a:pPr algn="l" defTabSz="457200">
              <a:lnSpc>
                <a:spcPct val="130000"/>
              </a:lnSpc>
              <a:spcBef>
                <a:spcPts val="1200"/>
              </a:spcBef>
              <a:defRPr sz="4500" b="1">
                <a:solidFill>
                  <a:srgbClr val="000000"/>
                </a:solidFill>
                <a:latin typeface="Helvetica"/>
                <a:ea typeface="Helvetica"/>
                <a:cs typeface="Helvetica"/>
                <a:sym typeface="Helvetica"/>
              </a:defRPr>
            </a:pPr>
            <a:br/>
            <a:r>
              <a:t>Click on “Next” </a:t>
            </a:r>
            <a:endParaRPr sz="4100">
              <a:latin typeface="Times Roman"/>
              <a:ea typeface="Times Roman"/>
              <a:cs typeface="Times Roman"/>
              <a:sym typeface="Times Roman"/>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Screenshot 2024-03-29 at 3.38.34 PM.png" descr="Screenshot 2024-03-29 at 3.38.34 PM.png"/>
          <p:cNvPicPr>
            <a:picLocks noChangeAspect="1"/>
          </p:cNvPicPr>
          <p:nvPr/>
        </p:nvPicPr>
        <p:blipFill>
          <a:blip r:embed="rId2"/>
          <a:stretch>
            <a:fillRect/>
          </a:stretch>
        </p:blipFill>
        <p:spPr>
          <a:xfrm>
            <a:off x="8310452" y="588658"/>
            <a:ext cx="15691525" cy="12238573"/>
          </a:xfrm>
          <a:prstGeom prst="rect">
            <a:avLst/>
          </a:prstGeom>
          <a:ln w="12700">
            <a:miter lim="400000"/>
          </a:ln>
        </p:spPr>
      </p:pic>
      <p:sp>
        <p:nvSpPr>
          <p:cNvPr id="196" name="Add secondary storage:…"/>
          <p:cNvSpPr txBox="1"/>
          <p:nvPr/>
        </p:nvSpPr>
        <p:spPr>
          <a:xfrm>
            <a:off x="365769" y="736600"/>
            <a:ext cx="7765779" cy="929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lnSpc>
                <a:spcPct val="140000"/>
              </a:lnSpc>
              <a:spcBef>
                <a:spcPts val="1200"/>
              </a:spcBef>
              <a:defRPr sz="3600" b="1">
                <a:solidFill>
                  <a:srgbClr val="000000"/>
                </a:solidFill>
                <a:latin typeface="Helvetica"/>
                <a:ea typeface="Helvetica"/>
                <a:cs typeface="Helvetica"/>
                <a:sym typeface="Helvetica"/>
              </a:defRPr>
            </a:pPr>
            <a:r>
              <a:t>Add secondary storage: </a:t>
            </a:r>
          </a:p>
          <a:p>
            <a:pPr algn="l" defTabSz="457200">
              <a:lnSpc>
                <a:spcPct val="140000"/>
              </a:lnSpc>
              <a:spcBef>
                <a:spcPts val="1200"/>
              </a:spcBef>
              <a:defRPr sz="3600" b="1">
                <a:solidFill>
                  <a:srgbClr val="000000"/>
                </a:solidFill>
                <a:latin typeface="Helvetica"/>
                <a:ea typeface="Helvetica"/>
                <a:cs typeface="Helvetica"/>
                <a:sym typeface="Helvetica"/>
              </a:defRPr>
            </a:pPr>
            <a:endParaRPr/>
          </a:p>
          <a:p>
            <a:pPr algn="l" defTabSz="457200">
              <a:lnSpc>
                <a:spcPct val="140000"/>
              </a:lnSpc>
              <a:spcBef>
                <a:spcPts val="1200"/>
              </a:spcBef>
              <a:defRPr sz="3600" b="1">
                <a:solidFill>
                  <a:srgbClr val="000000"/>
                </a:solidFill>
                <a:latin typeface="Helvetica"/>
                <a:ea typeface="Helvetica"/>
                <a:cs typeface="Helvetica"/>
                <a:sym typeface="Helvetica"/>
              </a:defRPr>
            </a:pPr>
            <a:r>
              <a:t>Provider - NFS </a:t>
            </a:r>
            <a:endParaRPr sz="3200">
              <a:latin typeface="Times Roman"/>
              <a:ea typeface="Times Roman"/>
              <a:cs typeface="Times Roman"/>
              <a:sym typeface="Times Roman"/>
            </a:endParaRPr>
          </a:p>
          <a:p>
            <a:pPr algn="l" defTabSz="457200">
              <a:lnSpc>
                <a:spcPct val="140000"/>
              </a:lnSpc>
              <a:spcBef>
                <a:spcPts val="1200"/>
              </a:spcBef>
              <a:defRPr sz="3600" b="1">
                <a:solidFill>
                  <a:srgbClr val="000000"/>
                </a:solidFill>
                <a:latin typeface="Helvetica"/>
                <a:ea typeface="Helvetica"/>
                <a:cs typeface="Helvetica"/>
                <a:sym typeface="Helvetica"/>
              </a:defRPr>
            </a:pPr>
            <a:r>
              <a:t>Name – e.g. Secondary1</a:t>
            </a:r>
            <a:br/>
            <a:r>
              <a:t>Server - 192.168.122.2 </a:t>
            </a:r>
          </a:p>
          <a:p>
            <a:pPr algn="l" defTabSz="457200">
              <a:lnSpc>
                <a:spcPct val="140000"/>
              </a:lnSpc>
              <a:spcBef>
                <a:spcPts val="1200"/>
              </a:spcBef>
              <a:defRPr sz="3600" b="1">
                <a:solidFill>
                  <a:srgbClr val="000000"/>
                </a:solidFill>
                <a:latin typeface="Helvetica"/>
                <a:ea typeface="Helvetica"/>
                <a:cs typeface="Helvetica"/>
                <a:sym typeface="Helvetica"/>
              </a:defRPr>
            </a:pPr>
            <a:r>
              <a:t>(or whatever IP you have set up for this machine)</a:t>
            </a:r>
          </a:p>
          <a:p>
            <a:pPr algn="l" defTabSz="457200">
              <a:lnSpc>
                <a:spcPct val="140000"/>
              </a:lnSpc>
              <a:spcBef>
                <a:spcPts val="1200"/>
              </a:spcBef>
              <a:defRPr sz="3600" b="1">
                <a:solidFill>
                  <a:srgbClr val="000000"/>
                </a:solidFill>
                <a:latin typeface="Helvetica"/>
                <a:ea typeface="Helvetica"/>
                <a:cs typeface="Helvetica"/>
                <a:sym typeface="Helvetica"/>
              </a:defRPr>
            </a:pPr>
            <a:r>
              <a:t> Path - /export/secondary</a:t>
            </a:r>
          </a:p>
          <a:p>
            <a:pPr algn="l" defTabSz="457200">
              <a:lnSpc>
                <a:spcPct val="140000"/>
              </a:lnSpc>
              <a:spcBef>
                <a:spcPts val="1200"/>
              </a:spcBef>
              <a:defRPr sz="3600" b="1">
                <a:solidFill>
                  <a:srgbClr val="000000"/>
                </a:solidFill>
                <a:latin typeface="Helvetica"/>
                <a:ea typeface="Helvetica"/>
                <a:cs typeface="Helvetica"/>
                <a:sym typeface="Helvetica"/>
              </a:defRPr>
            </a:pPr>
            <a:br/>
            <a:r>
              <a:t>Click on “Next” </a:t>
            </a:r>
            <a:endParaRPr sz="3200">
              <a:latin typeface="Times Roman"/>
              <a:ea typeface="Times Roman"/>
              <a:cs typeface="Times Roman"/>
              <a:sym typeface="Times Roman"/>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Screenshot 2024-03-29 at 3.38.46 PM.png" descr="Screenshot 2024-03-29 at 3.38.46 PM.png"/>
          <p:cNvPicPr>
            <a:picLocks noChangeAspect="1"/>
          </p:cNvPicPr>
          <p:nvPr/>
        </p:nvPicPr>
        <p:blipFill>
          <a:blip r:embed="rId2"/>
          <a:stretch>
            <a:fillRect/>
          </a:stretch>
        </p:blipFill>
        <p:spPr>
          <a:xfrm>
            <a:off x="983061" y="1751896"/>
            <a:ext cx="22417878" cy="9683115"/>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Screenshot 2024-03-30 at 2.37.55 PM.png" descr="Screenshot 2024-03-30 at 2.37.55 PM.png"/>
          <p:cNvPicPr>
            <a:picLocks noChangeAspect="1"/>
          </p:cNvPicPr>
          <p:nvPr/>
        </p:nvPicPr>
        <p:blipFill>
          <a:blip r:embed="rId2"/>
          <a:stretch>
            <a:fillRect/>
          </a:stretch>
        </p:blipFill>
        <p:spPr>
          <a:xfrm>
            <a:off x="3104494" y="186612"/>
            <a:ext cx="15879224" cy="1334277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Zones…"/>
          <p:cNvSpPr txBox="1"/>
          <p:nvPr/>
        </p:nvSpPr>
        <p:spPr>
          <a:xfrm>
            <a:off x="498069" y="654049"/>
            <a:ext cx="23387862" cy="10731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spcBef>
                <a:spcPts val="1200"/>
              </a:spcBef>
              <a:defRPr sz="6200" b="1">
                <a:solidFill>
                  <a:srgbClr val="189CD8"/>
                </a:solidFill>
                <a:latin typeface="Times Roman"/>
                <a:ea typeface="Times Roman"/>
                <a:cs typeface="Times Roman"/>
                <a:sym typeface="Times Roman"/>
              </a:defRPr>
            </a:pPr>
            <a:r>
              <a:t>Zones </a:t>
            </a:r>
            <a:endParaRPr sz="3500" b="0">
              <a:solidFill>
                <a:srgbClr val="000000"/>
              </a:solidFill>
            </a:endParaRPr>
          </a:p>
          <a:p>
            <a:pPr algn="just" defTabSz="457200">
              <a:spcBef>
                <a:spcPts val="1200"/>
              </a:spcBef>
              <a:defRPr sz="3900">
                <a:solidFill>
                  <a:srgbClr val="000000"/>
                </a:solidFill>
                <a:latin typeface="Helvetica"/>
                <a:ea typeface="Helvetica"/>
                <a:cs typeface="Helvetica"/>
                <a:sym typeface="Helvetica"/>
              </a:defRPr>
            </a:pPr>
            <a:r>
              <a:t>A CloudStack Zone (often called Availability Zone) is the largest organisational unit within a CloudStack deployment. Typically, a datacentre (DC) implementation will contain a single Zone, but there are no hard and fast rules, and a DC can contain multiple Zones. By structuring CloudStack into geographical Zones, virtual instances and data storage can be placed in specific locations to comply with an organisation’s data storage policies etc. </a:t>
            </a:r>
            <a:endParaRPr sz="3500">
              <a:latin typeface="Times Roman"/>
              <a:ea typeface="Times Roman"/>
              <a:cs typeface="Times Roman"/>
              <a:sym typeface="Times Roman"/>
            </a:endParaRPr>
          </a:p>
          <a:p>
            <a:pPr algn="just" defTabSz="457200">
              <a:spcBef>
                <a:spcPts val="1200"/>
              </a:spcBef>
              <a:defRPr sz="3900">
                <a:solidFill>
                  <a:srgbClr val="000000"/>
                </a:solidFill>
                <a:latin typeface="Helvetica"/>
                <a:ea typeface="Helvetica"/>
                <a:cs typeface="Helvetica"/>
                <a:sym typeface="Helvetica"/>
              </a:defRPr>
            </a:pPr>
            <a:r>
              <a:t>A Zone consists of at least one Pod, and Secondary Storage which is shared by all Pods in the Zone. </a:t>
            </a:r>
            <a:endParaRPr sz="3500">
              <a:latin typeface="Times Roman"/>
              <a:ea typeface="Times Roman"/>
              <a:cs typeface="Times Roman"/>
              <a:sym typeface="Times Roman"/>
            </a:endParaRPr>
          </a:p>
          <a:p>
            <a:pPr algn="just" defTabSz="457200">
              <a:spcBef>
                <a:spcPts val="1200"/>
              </a:spcBef>
              <a:defRPr sz="3900">
                <a:solidFill>
                  <a:srgbClr val="000000"/>
                </a:solidFill>
                <a:latin typeface="Helvetica"/>
                <a:ea typeface="Helvetica"/>
                <a:cs typeface="Helvetica"/>
                <a:sym typeface="Helvetica"/>
              </a:defRPr>
            </a:pPr>
            <a:r>
              <a:t>Zones are visible to end users, who can then choose which Zone they wish to create their virtual Instances in. </a:t>
            </a:r>
            <a:endParaRPr sz="3500">
              <a:latin typeface="Times Roman"/>
              <a:ea typeface="Times Roman"/>
              <a:cs typeface="Times Roman"/>
              <a:sym typeface="Times Roman"/>
            </a:endParaRPr>
          </a:p>
          <a:p>
            <a:pPr algn="just" defTabSz="457200">
              <a:spcBef>
                <a:spcPts val="1200"/>
              </a:spcBef>
              <a:defRPr sz="3900" b="1">
                <a:solidFill>
                  <a:srgbClr val="189CD8"/>
                </a:solidFill>
                <a:latin typeface="Times Roman"/>
                <a:ea typeface="Times Roman"/>
                <a:cs typeface="Times Roman"/>
                <a:sym typeface="Times Roman"/>
              </a:defRPr>
            </a:pPr>
            <a:r>
              <a:rPr sz="6900"/>
              <a:t>Pods</a:t>
            </a:r>
            <a:r>
              <a:t> </a:t>
            </a:r>
            <a:endParaRPr sz="3500" b="0">
              <a:solidFill>
                <a:srgbClr val="000000"/>
              </a:solidFill>
            </a:endParaRPr>
          </a:p>
          <a:p>
            <a:pPr algn="just" defTabSz="457200">
              <a:spcBef>
                <a:spcPts val="1200"/>
              </a:spcBef>
              <a:defRPr sz="3900">
                <a:solidFill>
                  <a:srgbClr val="000000"/>
                </a:solidFill>
                <a:latin typeface="Helvetica"/>
                <a:ea typeface="Helvetica"/>
                <a:cs typeface="Helvetica"/>
                <a:sym typeface="Helvetica"/>
              </a:defRPr>
            </a:pPr>
            <a:r>
              <a:t>Typically, a Pod relates to a discrete rack in a datacentre so that from CloudStack a whole rack/pod of hosts can be taken offline for maintenance as a group. Pods contain one or more Clusters, and a Layer 2 switch architecture which is shared by all Clusters in that Pod. End users are not aware of and have no visibility of Pods. </a:t>
            </a:r>
            <a:endParaRPr sz="3500">
              <a:latin typeface="Times Roman"/>
              <a:ea typeface="Times Roman"/>
              <a:cs typeface="Times Roman"/>
              <a:sym typeface="Times Roman"/>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lusters…"/>
          <p:cNvSpPr txBox="1"/>
          <p:nvPr/>
        </p:nvSpPr>
        <p:spPr>
          <a:xfrm>
            <a:off x="139799" y="742949"/>
            <a:ext cx="24345901" cy="12230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just" defTabSz="457200">
              <a:spcBef>
                <a:spcPts val="1200"/>
              </a:spcBef>
              <a:defRPr sz="4000" b="1">
                <a:solidFill>
                  <a:srgbClr val="189CD8"/>
                </a:solidFill>
                <a:latin typeface="Times Roman"/>
                <a:ea typeface="Times Roman"/>
                <a:cs typeface="Times Roman"/>
                <a:sym typeface="Times Roman"/>
              </a:defRPr>
            </a:pPr>
            <a:r>
              <a:t>Clusters </a:t>
            </a:r>
            <a:endParaRPr sz="3600" b="0">
              <a:solidFill>
                <a:srgbClr val="000000"/>
              </a:solidFill>
            </a:endParaRPr>
          </a:p>
          <a:p>
            <a:pPr algn="just" defTabSz="457200">
              <a:spcBef>
                <a:spcPts val="1200"/>
              </a:spcBef>
              <a:defRPr sz="4000">
                <a:solidFill>
                  <a:srgbClr val="000000"/>
                </a:solidFill>
                <a:latin typeface="Helvetica"/>
                <a:ea typeface="Helvetica"/>
                <a:cs typeface="Helvetica"/>
                <a:sym typeface="Helvetica"/>
              </a:defRPr>
            </a:pPr>
            <a:r>
              <a:t>A Cluster is a group of identical Hosts running a common Hypervisor. For example, a Cluster could be a XenServer Pool, a group of KVM Servers or a VMware cluster pre- configured in vCenter. Each Cluster has a dedicated Primary Storage array which is where the virtual machine instances are hosted. </a:t>
            </a:r>
            <a:endParaRPr sz="3600">
              <a:latin typeface="Times Roman"/>
              <a:ea typeface="Times Roman"/>
              <a:cs typeface="Times Roman"/>
              <a:sym typeface="Times Roman"/>
            </a:endParaRPr>
          </a:p>
          <a:p>
            <a:pPr algn="just" defTabSz="457200">
              <a:spcBef>
                <a:spcPts val="1200"/>
              </a:spcBef>
              <a:defRPr sz="4000" b="1">
                <a:solidFill>
                  <a:srgbClr val="189CD8"/>
                </a:solidFill>
                <a:latin typeface="Times Roman"/>
                <a:ea typeface="Times Roman"/>
                <a:cs typeface="Times Roman"/>
                <a:sym typeface="Times Roman"/>
              </a:defRPr>
            </a:pPr>
            <a:r>
              <a:t>Primary Storage </a:t>
            </a:r>
            <a:endParaRPr sz="3600" b="0">
              <a:solidFill>
                <a:srgbClr val="000000"/>
              </a:solidFill>
            </a:endParaRPr>
          </a:p>
          <a:p>
            <a:pPr algn="just" defTabSz="457200">
              <a:spcBef>
                <a:spcPts val="1200"/>
              </a:spcBef>
              <a:defRPr sz="4000">
                <a:solidFill>
                  <a:srgbClr val="000000"/>
                </a:solidFill>
                <a:latin typeface="Helvetica"/>
                <a:ea typeface="Helvetica"/>
                <a:cs typeface="Helvetica"/>
                <a:sym typeface="Helvetica"/>
              </a:defRPr>
            </a:pPr>
            <a:r>
              <a:t>Primary Storage is usually unique to each Cluster (although it could also be used Zone- wide) and is used to host Instances. CloudStack is designed to work with all standards- compliant iSCSI and NFS Servers supported by the underlying Hypervisor. Special storage solutions are also supported (such as CEPH, ScaleIO, SolidFire, etc). Primary Storage is a critical component and should be built on high-performance hardware with multiple high- speed disks. </a:t>
            </a:r>
            <a:endParaRPr sz="3600">
              <a:latin typeface="Times Roman"/>
              <a:ea typeface="Times Roman"/>
              <a:cs typeface="Times Roman"/>
              <a:sym typeface="Times Roman"/>
            </a:endParaRPr>
          </a:p>
          <a:p>
            <a:pPr algn="just" defTabSz="457200">
              <a:spcBef>
                <a:spcPts val="1200"/>
              </a:spcBef>
              <a:defRPr sz="4000" b="1">
                <a:solidFill>
                  <a:srgbClr val="189CD8"/>
                </a:solidFill>
                <a:latin typeface="Times Roman"/>
                <a:ea typeface="Times Roman"/>
                <a:cs typeface="Times Roman"/>
                <a:sym typeface="Times Roman"/>
              </a:defRPr>
            </a:pPr>
            <a:r>
              <a:t>Secondary Storage </a:t>
            </a:r>
            <a:endParaRPr sz="3600" b="0">
              <a:solidFill>
                <a:srgbClr val="000000"/>
              </a:solidFill>
            </a:endParaRPr>
          </a:p>
          <a:p>
            <a:pPr algn="just" defTabSz="457200">
              <a:spcBef>
                <a:spcPts val="1200"/>
              </a:spcBef>
              <a:defRPr sz="4000">
                <a:solidFill>
                  <a:srgbClr val="000000"/>
                </a:solidFill>
                <a:latin typeface="Helvetica"/>
                <a:ea typeface="Helvetica"/>
                <a:cs typeface="Helvetica"/>
                <a:sym typeface="Helvetica"/>
              </a:defRPr>
            </a:pPr>
            <a:r>
              <a:t>Secondary Storage is used to store Instance Templates, ISO images and Volume Snapshots. The storage is available to all PODs in a Zone. Secondary Storage uses the Network File System (NFS) as this ensures it can be accessed by any Host in the Zone. </a:t>
            </a:r>
          </a:p>
          <a:p>
            <a:pPr algn="just" defTabSz="457200">
              <a:spcBef>
                <a:spcPts val="1200"/>
              </a:spcBef>
              <a:defRPr sz="4000" b="1">
                <a:solidFill>
                  <a:srgbClr val="189CD8"/>
                </a:solidFill>
                <a:latin typeface="Times Roman"/>
                <a:ea typeface="Times Roman"/>
                <a:cs typeface="Times Roman"/>
                <a:sym typeface="Times Roman"/>
              </a:defRPr>
            </a:pPr>
            <a:r>
              <a:t>Instances </a:t>
            </a:r>
            <a:endParaRPr sz="3600" b="0">
              <a:solidFill>
                <a:srgbClr val="000000"/>
              </a:solidFill>
            </a:endParaRPr>
          </a:p>
          <a:p>
            <a:pPr algn="just" defTabSz="457200">
              <a:spcBef>
                <a:spcPts val="1200"/>
              </a:spcBef>
              <a:defRPr sz="4000">
                <a:solidFill>
                  <a:srgbClr val="000000"/>
                </a:solidFill>
                <a:latin typeface="Helvetica"/>
                <a:ea typeface="Helvetica"/>
                <a:cs typeface="Helvetica"/>
                <a:sym typeface="Helvetica"/>
              </a:defRPr>
            </a:pPr>
            <a:r>
              <a:t>An Instance is a virtual machine that can be created by the end-user of CloudStack. Instances are based on Instance Templates and Service Offerings which specify the size (vCPU &amp; RAM). </a:t>
            </a:r>
            <a:endParaRPr sz="3600">
              <a:latin typeface="Times Roman"/>
              <a:ea typeface="Times Roman"/>
              <a:cs typeface="Times Roman"/>
              <a:sym typeface="Times Roman"/>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llow the “root” user for SSH access using password, by editing /etc/ssh/sshd_config and ensuring there is a line “PermitRootLogin yes”. Restart ssh daemon. Change and remember the root password, test remote access using SSH for the “root” user:"/>
          <p:cNvSpPr txBox="1"/>
          <p:nvPr/>
        </p:nvSpPr>
        <p:spPr>
          <a:xfrm>
            <a:off x="1753367" y="3045190"/>
            <a:ext cx="18538687" cy="281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defTabSz="457200">
              <a:spcBef>
                <a:spcPts val="1200"/>
              </a:spcBef>
              <a:defRPr sz="3000">
                <a:solidFill>
                  <a:srgbClr val="000000"/>
                </a:solidFill>
                <a:latin typeface="Helvetica"/>
                <a:ea typeface="Helvetica"/>
                <a:cs typeface="Helvetica"/>
                <a:sym typeface="Helvetica"/>
              </a:defRPr>
            </a:lvl1pPr>
          </a:lstStyle>
          <a:p>
            <a:r>
              <a:rPr sz="4400" dirty="0"/>
              <a:t>Allow the “root” user for SSH access using password, by editing /</a:t>
            </a:r>
            <a:r>
              <a:rPr sz="4400" dirty="0" err="1"/>
              <a:t>etc</a:t>
            </a:r>
            <a:r>
              <a:rPr sz="4400" dirty="0"/>
              <a:t>/ssh/</a:t>
            </a:r>
            <a:r>
              <a:rPr sz="4400" dirty="0" err="1"/>
              <a:t>sshd_config</a:t>
            </a:r>
            <a:r>
              <a:rPr sz="4400" dirty="0"/>
              <a:t> and ensuring there is a line “</a:t>
            </a:r>
            <a:r>
              <a:rPr sz="4400" dirty="0" err="1"/>
              <a:t>PermitRootLogin</a:t>
            </a:r>
            <a:r>
              <a:rPr sz="4400" dirty="0"/>
              <a:t> yes”. Restart ssh daemon. Change and remember the root password, test remote access using SSH for the “root” user: </a:t>
            </a:r>
            <a:endParaRPr sz="4000" dirty="0">
              <a:latin typeface="Times Roman"/>
              <a:ea typeface="Times Roman"/>
              <a:cs typeface="Times Roman"/>
              <a:sym typeface="Times Roman"/>
            </a:endParaRPr>
          </a:p>
        </p:txBody>
      </p:sp>
      <p:sp>
        <p:nvSpPr>
          <p:cNvPr id="159" name="passwd root…"/>
          <p:cNvSpPr txBox="1"/>
          <p:nvPr/>
        </p:nvSpPr>
        <p:spPr>
          <a:xfrm>
            <a:off x="2274397" y="7620000"/>
            <a:ext cx="7675465" cy="2590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spcBef>
                <a:spcPts val="1200"/>
              </a:spcBef>
              <a:defRPr sz="3566">
                <a:solidFill>
                  <a:srgbClr val="000000"/>
                </a:solidFill>
                <a:latin typeface="Times Roman"/>
                <a:ea typeface="Times Roman"/>
                <a:cs typeface="Times Roman"/>
                <a:sym typeface="Times Roman"/>
              </a:defRPr>
            </a:pPr>
            <a:r>
              <a:rPr dirty="0"/>
              <a:t>passwd root </a:t>
            </a:r>
            <a:endParaRPr sz="3300" dirty="0"/>
          </a:p>
          <a:p>
            <a:pPr algn="l" defTabSz="457200">
              <a:spcBef>
                <a:spcPts val="1200"/>
              </a:spcBef>
              <a:defRPr sz="3566">
                <a:solidFill>
                  <a:srgbClr val="000000"/>
                </a:solidFill>
                <a:latin typeface="Times Roman"/>
                <a:ea typeface="Times Roman"/>
                <a:cs typeface="Times Roman"/>
                <a:sym typeface="Times Roman"/>
              </a:defRPr>
            </a:pPr>
            <a:endParaRPr sz="3300" dirty="0"/>
          </a:p>
          <a:p>
            <a:pPr algn="l" defTabSz="457200">
              <a:defRPr sz="3566">
                <a:solidFill>
                  <a:srgbClr val="000000"/>
                </a:solidFill>
                <a:latin typeface="Times Roman"/>
                <a:ea typeface="Times Roman"/>
                <a:cs typeface="Times Roman"/>
                <a:sym typeface="Times Roman"/>
              </a:defRPr>
            </a:pPr>
            <a:r>
              <a:rPr dirty="0" err="1"/>
              <a:t>systemctl</a:t>
            </a:r>
            <a:r>
              <a:rPr dirty="0"/>
              <a:t> stop </a:t>
            </a:r>
            <a:r>
              <a:rPr dirty="0" err="1"/>
              <a:t>ufw</a:t>
            </a:r>
            <a:r>
              <a:rPr dirty="0"/>
              <a:t>; </a:t>
            </a:r>
            <a:r>
              <a:rPr dirty="0" err="1"/>
              <a:t>systemctl</a:t>
            </a:r>
            <a:r>
              <a:rPr dirty="0"/>
              <a:t> disable </a:t>
            </a:r>
            <a:r>
              <a:rPr dirty="0" err="1"/>
              <a:t>ufw</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Hostname…"/>
          <p:cNvSpPr txBox="1"/>
          <p:nvPr/>
        </p:nvSpPr>
        <p:spPr>
          <a:xfrm>
            <a:off x="511896" y="254740"/>
            <a:ext cx="23360209" cy="128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57200">
              <a:spcBef>
                <a:spcPts val="1200"/>
              </a:spcBef>
              <a:defRPr sz="4700" b="1">
                <a:solidFill>
                  <a:srgbClr val="189CD8"/>
                </a:solidFill>
                <a:latin typeface="Times Roman"/>
                <a:ea typeface="Times Roman"/>
                <a:cs typeface="Times Roman"/>
                <a:sym typeface="Times Roman"/>
              </a:defRPr>
            </a:pPr>
            <a:r>
              <a:t>Hostname </a:t>
            </a:r>
            <a:endParaRPr sz="4300" b="0">
              <a:solidFill>
                <a:srgbClr val="000000"/>
              </a:solidFill>
            </a:endParaRPr>
          </a:p>
          <a:p>
            <a:pPr algn="l" defTabSz="457200">
              <a:spcBef>
                <a:spcPts val="1200"/>
              </a:spcBef>
              <a:defRPr sz="4700">
                <a:solidFill>
                  <a:srgbClr val="000000"/>
                </a:solidFill>
                <a:latin typeface="Helvetica"/>
                <a:ea typeface="Helvetica"/>
                <a:cs typeface="Helvetica"/>
                <a:sym typeface="Helvetica"/>
              </a:defRPr>
            </a:pPr>
            <a:r>
              <a:t>CloudStack requires that the hostname is properly set. If you used the default options in the installation, then your hostname is currently set to localhost.localdomain. To test this, we will run: </a:t>
            </a:r>
            <a:endParaRPr sz="4300">
              <a:latin typeface="Times Roman"/>
              <a:ea typeface="Times Roman"/>
              <a:cs typeface="Times Roman"/>
              <a:sym typeface="Times Roman"/>
            </a:endParaRPr>
          </a:p>
          <a:p>
            <a:pPr algn="l" defTabSz="457200">
              <a:defRPr sz="4566">
                <a:solidFill>
                  <a:srgbClr val="000000"/>
                </a:solidFill>
                <a:latin typeface="Times Roman"/>
                <a:ea typeface="Times Roman"/>
                <a:cs typeface="Times Roman"/>
                <a:sym typeface="Times Roman"/>
              </a:defRPr>
            </a:pPr>
            <a:r>
              <a:t>      # hostname --fqdn</a:t>
            </a:r>
          </a:p>
          <a:p>
            <a:pPr algn="l" defTabSz="457200">
              <a:spcBef>
                <a:spcPts val="1200"/>
              </a:spcBef>
              <a:defRPr sz="4700">
                <a:solidFill>
                  <a:srgbClr val="000000"/>
                </a:solidFill>
                <a:latin typeface="Helvetica"/>
                <a:ea typeface="Helvetica"/>
                <a:cs typeface="Helvetica"/>
                <a:sym typeface="Helvetica"/>
              </a:defRPr>
            </a:pPr>
            <a:r>
              <a:t>At this point it will likely return: </a:t>
            </a:r>
            <a:endParaRPr sz="4300">
              <a:latin typeface="Times Roman"/>
              <a:ea typeface="Times Roman"/>
              <a:cs typeface="Times Roman"/>
              <a:sym typeface="Times Roman"/>
            </a:endParaRPr>
          </a:p>
          <a:p>
            <a:pPr algn="l" defTabSz="457200">
              <a:spcBef>
                <a:spcPts val="1200"/>
              </a:spcBef>
              <a:defRPr sz="4566">
                <a:solidFill>
                  <a:srgbClr val="000000"/>
                </a:solidFill>
                <a:latin typeface="Times Roman"/>
                <a:ea typeface="Times Roman"/>
                <a:cs typeface="Times Roman"/>
                <a:sym typeface="Times Roman"/>
              </a:defRPr>
            </a:pPr>
            <a:r>
              <a:t>localhost </a:t>
            </a:r>
            <a:endParaRPr sz="4300"/>
          </a:p>
          <a:p>
            <a:pPr algn="l" defTabSz="457200">
              <a:spcBef>
                <a:spcPts val="1200"/>
              </a:spcBef>
              <a:defRPr sz="4700">
                <a:solidFill>
                  <a:srgbClr val="000000"/>
                </a:solidFill>
                <a:latin typeface="Helvetica"/>
                <a:ea typeface="Helvetica"/>
                <a:cs typeface="Helvetica"/>
                <a:sym typeface="Helvetica"/>
              </a:defRPr>
            </a:pPr>
            <a:r>
              <a:t>To rectify this situation - we’ll set the hostname (we are using “server.local” in our example) </a:t>
            </a:r>
            <a:endParaRPr sz="4300">
              <a:latin typeface="Times Roman"/>
              <a:ea typeface="Times Roman"/>
              <a:cs typeface="Times Roman"/>
              <a:sym typeface="Times Roman"/>
            </a:endParaRPr>
          </a:p>
          <a:p>
            <a:pPr algn="l" defTabSz="457200">
              <a:spcBef>
                <a:spcPts val="1200"/>
              </a:spcBef>
              <a:defRPr sz="4566">
                <a:solidFill>
                  <a:srgbClr val="000000"/>
                </a:solidFill>
                <a:latin typeface="Times Roman"/>
                <a:ea typeface="Times Roman"/>
                <a:cs typeface="Times Roman"/>
                <a:sym typeface="Times Roman"/>
              </a:defRPr>
            </a:pPr>
            <a:r>
              <a:t>hostnamectl set-hostname server.local --static </a:t>
            </a:r>
            <a:endParaRPr sz="4300"/>
          </a:p>
          <a:p>
            <a:pPr algn="l" defTabSz="457200">
              <a:spcBef>
                <a:spcPts val="1200"/>
              </a:spcBef>
              <a:defRPr sz="4700">
                <a:solidFill>
                  <a:srgbClr val="000000"/>
                </a:solidFill>
                <a:latin typeface="Helvetica"/>
                <a:ea typeface="Helvetica"/>
                <a:cs typeface="Helvetica"/>
                <a:sym typeface="Helvetica"/>
              </a:defRPr>
            </a:pPr>
            <a:r>
              <a:t>After you’ve modified that file restart: </a:t>
            </a:r>
            <a:endParaRPr sz="4300">
              <a:latin typeface="Times Roman"/>
              <a:ea typeface="Times Roman"/>
              <a:cs typeface="Times Roman"/>
              <a:sym typeface="Times Roman"/>
            </a:endParaRPr>
          </a:p>
          <a:p>
            <a:pPr algn="l" defTabSz="457200">
              <a:spcBef>
                <a:spcPts val="1200"/>
              </a:spcBef>
              <a:defRPr sz="4566">
                <a:solidFill>
                  <a:srgbClr val="000000"/>
                </a:solidFill>
                <a:latin typeface="Times Roman"/>
                <a:ea typeface="Times Roman"/>
                <a:cs typeface="Times Roman"/>
                <a:sym typeface="Times Roman"/>
              </a:defRPr>
            </a:pPr>
            <a:r>
              <a:t># reboot </a:t>
            </a:r>
            <a:endParaRPr sz="4300"/>
          </a:p>
          <a:p>
            <a:pPr algn="l" defTabSz="457200">
              <a:spcBef>
                <a:spcPts val="1200"/>
              </a:spcBef>
              <a:defRPr sz="4700">
                <a:solidFill>
                  <a:srgbClr val="000000"/>
                </a:solidFill>
                <a:latin typeface="Helvetica"/>
                <a:ea typeface="Helvetica"/>
                <a:cs typeface="Helvetica"/>
                <a:sym typeface="Helvetica"/>
              </a:defRPr>
            </a:pPr>
            <a:r>
              <a:t>Now recheck with the </a:t>
            </a:r>
            <a:endParaRPr sz="4300">
              <a:latin typeface="Times Roman"/>
              <a:ea typeface="Times Roman"/>
              <a:cs typeface="Times Roman"/>
              <a:sym typeface="Times Roman"/>
            </a:endParaRPr>
          </a:p>
          <a:p>
            <a:pPr algn="l" defTabSz="457200">
              <a:defRPr sz="4566">
                <a:solidFill>
                  <a:srgbClr val="000000"/>
                </a:solidFill>
                <a:latin typeface="Times Roman"/>
                <a:ea typeface="Times Roman"/>
                <a:cs typeface="Times Roman"/>
                <a:sym typeface="Times Roman"/>
              </a:defRPr>
            </a:pPr>
            <a:r>
              <a:t>      # hostname --fqdn</a:t>
            </a:r>
          </a:p>
          <a:p>
            <a:pPr algn="l" defTabSz="457200">
              <a:spcBef>
                <a:spcPts val="1200"/>
              </a:spcBef>
              <a:defRPr sz="4700">
                <a:solidFill>
                  <a:srgbClr val="000000"/>
                </a:solidFill>
                <a:latin typeface="Helvetica"/>
                <a:ea typeface="Helvetica"/>
                <a:cs typeface="Helvetica"/>
                <a:sym typeface="Helvetica"/>
              </a:defRPr>
            </a:pPr>
            <a:r>
              <a:t>and ensure that it returns a FQDN response. </a:t>
            </a:r>
            <a:endParaRPr sz="4300">
              <a:latin typeface="Times Roman"/>
              <a:ea typeface="Times Roman"/>
              <a:cs typeface="Times Roman"/>
              <a:sym typeface="Times Roman"/>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figuration: UI ACCESS…"/>
          <p:cNvSpPr txBox="1"/>
          <p:nvPr/>
        </p:nvSpPr>
        <p:spPr>
          <a:xfrm>
            <a:off x="300573" y="808102"/>
            <a:ext cx="23383625" cy="32816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30000"/>
              </a:lnSpc>
              <a:defRPr sz="4100" b="1">
                <a:solidFill>
                  <a:srgbClr val="1F0BB5"/>
                </a:solidFill>
                <a:latin typeface="Times New Roman"/>
                <a:ea typeface="Times New Roman"/>
                <a:cs typeface="Times New Roman"/>
                <a:sym typeface="Times New Roman"/>
              </a:defRPr>
            </a:pPr>
            <a:r>
              <a:t>Configuration: UI ACCESS</a:t>
            </a:r>
          </a:p>
          <a:p>
            <a:pPr marL="342899" indent="-342899" algn="just" defTabSz="914400">
              <a:lnSpc>
                <a:spcPct val="150000"/>
              </a:lnSpc>
              <a:buSzPct val="100000"/>
              <a:buAutoNum type="arabicPeriod"/>
              <a:defRPr sz="4100">
                <a:solidFill>
                  <a:srgbClr val="000000"/>
                </a:solidFill>
                <a:latin typeface="Times New Roman"/>
                <a:ea typeface="Times New Roman"/>
                <a:cs typeface="Times New Roman"/>
                <a:sym typeface="Times New Roman"/>
              </a:defRPr>
            </a:pPr>
            <a:r>
              <a:t>To get access to CloudStack’s web interface, point your browser to the IP address of your machine e.g. </a:t>
            </a:r>
            <a:r>
              <a:rPr b="1" u="sng">
                <a:solidFill>
                  <a:srgbClr val="67AFBD"/>
                </a:solidFill>
                <a:uFill>
                  <a:solidFill>
                    <a:srgbClr val="67AFBD"/>
                  </a:solidFill>
                </a:uFill>
                <a:hlinkClick r:id="rId2"/>
              </a:rPr>
              <a:t>http://192.168.1.2:8080/client</a:t>
            </a:r>
            <a:endParaRPr b="1">
              <a:solidFill>
                <a:srgbClr val="FF0000"/>
              </a:solidFill>
            </a:endParaRPr>
          </a:p>
          <a:p>
            <a:pPr marL="342899" indent="-342899" algn="just" defTabSz="914400">
              <a:lnSpc>
                <a:spcPct val="150000"/>
              </a:lnSpc>
              <a:buSzPct val="100000"/>
              <a:buAutoNum type="arabicPeriod"/>
              <a:defRPr sz="4100">
                <a:solidFill>
                  <a:srgbClr val="000000"/>
                </a:solidFill>
                <a:latin typeface="Times New Roman"/>
                <a:ea typeface="Times New Roman"/>
                <a:cs typeface="Times New Roman"/>
                <a:sym typeface="Times New Roman"/>
              </a:defRPr>
            </a:pPr>
            <a:r>
              <a:t>The default username is </a:t>
            </a:r>
            <a:r>
              <a:rPr b="1">
                <a:solidFill>
                  <a:srgbClr val="1F0BB5"/>
                </a:solidFill>
              </a:rPr>
              <a:t>‘admin’</a:t>
            </a:r>
            <a:r>
              <a:t>, and the default password is </a:t>
            </a:r>
            <a:r>
              <a:rPr b="1">
                <a:solidFill>
                  <a:srgbClr val="1F0BB5"/>
                </a:solidFill>
              </a:rPr>
              <a:t>‘password’. ——-&gt;&gt;&gt; Login</a:t>
            </a:r>
          </a:p>
        </p:txBody>
      </p:sp>
      <p:pic>
        <p:nvPicPr>
          <p:cNvPr id="164" name="Picture 2" descr="Picture 2"/>
          <p:cNvPicPr>
            <a:picLocks noChangeAspect="1"/>
          </p:cNvPicPr>
          <p:nvPr/>
        </p:nvPicPr>
        <p:blipFill>
          <a:blip r:embed="rId3"/>
          <a:stretch>
            <a:fillRect/>
          </a:stretch>
        </p:blipFill>
        <p:spPr>
          <a:xfrm>
            <a:off x="11513149" y="4583875"/>
            <a:ext cx="12540045" cy="9056699"/>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Screenshot 2024-03-29 at 3.28.33 PM.png" descr="Screenshot 2024-03-29 at 3.28.33 PM.png"/>
          <p:cNvPicPr>
            <a:picLocks noChangeAspect="1"/>
          </p:cNvPicPr>
          <p:nvPr/>
        </p:nvPicPr>
        <p:blipFill>
          <a:blip r:embed="rId2"/>
          <a:stretch>
            <a:fillRect/>
          </a:stretch>
        </p:blipFill>
        <p:spPr>
          <a:xfrm>
            <a:off x="11583611" y="1877821"/>
            <a:ext cx="12735421" cy="10573084"/>
          </a:xfrm>
          <a:prstGeom prst="rect">
            <a:avLst/>
          </a:prstGeom>
          <a:ln w="12700">
            <a:miter lim="400000"/>
          </a:ln>
        </p:spPr>
      </p:pic>
      <p:sp>
        <p:nvSpPr>
          <p:cNvPr id="167" name="Setting up a Zone:…"/>
          <p:cNvSpPr txBox="1"/>
          <p:nvPr/>
        </p:nvSpPr>
        <p:spPr>
          <a:xfrm>
            <a:off x="404150" y="1015109"/>
            <a:ext cx="10817690" cy="48369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914400">
              <a:lnSpc>
                <a:spcPct val="130000"/>
              </a:lnSpc>
              <a:defRPr sz="3900" b="1">
                <a:solidFill>
                  <a:srgbClr val="1F0BB5"/>
                </a:solidFill>
                <a:latin typeface="Times New Roman"/>
                <a:ea typeface="Times New Roman"/>
                <a:cs typeface="Times New Roman"/>
                <a:sym typeface="Times New Roman"/>
              </a:defRPr>
            </a:pPr>
            <a:r>
              <a:t>Setting up a Zone:</a:t>
            </a:r>
          </a:p>
          <a:p>
            <a:pPr marL="342899" indent="-342899" algn="just" defTabSz="914400">
              <a:lnSpc>
                <a:spcPct val="150000"/>
              </a:lnSpc>
              <a:buSzPct val="100000"/>
              <a:buAutoNum type="arabicPeriod"/>
              <a:defRPr sz="3900">
                <a:solidFill>
                  <a:srgbClr val="000000"/>
                </a:solidFill>
                <a:latin typeface="Times New Roman"/>
                <a:ea typeface="Times New Roman"/>
                <a:cs typeface="Times New Roman"/>
                <a:sym typeface="Times New Roman"/>
              </a:defRPr>
            </a:pPr>
            <a:r>
              <a:t>Go to </a:t>
            </a:r>
            <a:r>
              <a:rPr b="1"/>
              <a:t>Infrastructure</a:t>
            </a:r>
            <a:r>
              <a:t> </a:t>
            </a:r>
            <a:r>
              <a:rPr>
                <a:latin typeface="Symbol"/>
                <a:ea typeface="Symbol"/>
                <a:cs typeface="Symbol"/>
                <a:sym typeface="Symbol"/>
              </a:rPr>
              <a:t>®</a:t>
            </a:r>
            <a:r>
              <a:t> </a:t>
            </a:r>
            <a:r>
              <a:rPr b="1"/>
              <a:t>Zone</a:t>
            </a:r>
            <a:r>
              <a:t> and click on</a:t>
            </a:r>
            <a:r>
              <a:rPr b="1"/>
              <a:t> “add zone”</a:t>
            </a:r>
            <a:r>
              <a:t> button.</a:t>
            </a:r>
          </a:p>
          <a:p>
            <a:pPr marL="342899" indent="-342899" algn="just" defTabSz="914400">
              <a:lnSpc>
                <a:spcPct val="150000"/>
              </a:lnSpc>
              <a:buSzPct val="100000"/>
              <a:buAutoNum type="arabicPeriod"/>
              <a:defRPr sz="3900">
                <a:solidFill>
                  <a:srgbClr val="000000"/>
                </a:solidFill>
                <a:latin typeface="Times New Roman"/>
                <a:ea typeface="Times New Roman"/>
                <a:cs typeface="Times New Roman"/>
                <a:sym typeface="Times New Roman"/>
              </a:defRPr>
            </a:pPr>
            <a:r>
              <a:t>Select </a:t>
            </a:r>
            <a:r>
              <a:rPr b="1"/>
              <a:t>“Core”</a:t>
            </a:r>
            <a:r>
              <a:t>, click on </a:t>
            </a:r>
            <a:r>
              <a:rPr b="1"/>
              <a:t>‘Next’</a:t>
            </a:r>
          </a:p>
          <a:p>
            <a:pPr marL="342899" indent="-342899" algn="just" defTabSz="914400">
              <a:lnSpc>
                <a:spcPct val="150000"/>
              </a:lnSpc>
              <a:buSzPct val="100000"/>
              <a:buAutoNum type="arabicPeriod"/>
              <a:defRPr sz="3900">
                <a:solidFill>
                  <a:srgbClr val="000000"/>
                </a:solidFill>
                <a:latin typeface="Times New Roman"/>
                <a:ea typeface="Times New Roman"/>
                <a:cs typeface="Times New Roman"/>
                <a:sym typeface="Times New Roman"/>
              </a:defRPr>
            </a:pPr>
            <a:r>
              <a:t>Select </a:t>
            </a:r>
            <a:r>
              <a:rPr b="1"/>
              <a:t>“Advanced zone”</a:t>
            </a:r>
            <a:r>
              <a:t> and provide the following configuration (leaving all other defaults):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Screenshot 2024-03-29 at 3.28.44 PM.png" descr="Screenshot 2024-03-29 at 3.28.44 PM.png"/>
          <p:cNvPicPr>
            <a:picLocks noChangeAspect="1"/>
          </p:cNvPicPr>
          <p:nvPr/>
        </p:nvPicPr>
        <p:blipFill>
          <a:blip r:embed="rId2"/>
          <a:stretch>
            <a:fillRect/>
          </a:stretch>
        </p:blipFill>
        <p:spPr>
          <a:xfrm>
            <a:off x="4885904" y="-23250"/>
            <a:ext cx="16844831" cy="137625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Screenshot 2024-03-29 at 3.30.15 PM.png" descr="Screenshot 2024-03-29 at 3.30.15 PM.png"/>
          <p:cNvPicPr>
            <a:picLocks noChangeAspect="1"/>
          </p:cNvPicPr>
          <p:nvPr/>
        </p:nvPicPr>
        <p:blipFill>
          <a:blip r:embed="rId2"/>
          <a:stretch>
            <a:fillRect/>
          </a:stretch>
        </p:blipFill>
        <p:spPr>
          <a:xfrm>
            <a:off x="11791621" y="325708"/>
            <a:ext cx="12103123" cy="13064584"/>
          </a:xfrm>
          <a:prstGeom prst="rect">
            <a:avLst/>
          </a:prstGeom>
          <a:ln w="12700">
            <a:miter lim="400000"/>
          </a:ln>
        </p:spPr>
      </p:pic>
      <p:sp>
        <p:nvSpPr>
          <p:cNvPr id="172" name="Name : Zone1…"/>
          <p:cNvSpPr txBox="1"/>
          <p:nvPr/>
        </p:nvSpPr>
        <p:spPr>
          <a:xfrm>
            <a:off x="200171" y="2736808"/>
            <a:ext cx="12373790" cy="82423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lnSpc>
                <a:spcPct val="170000"/>
              </a:lnSpc>
              <a:defRPr sz="6400" b="1">
                <a:solidFill>
                  <a:srgbClr val="000000"/>
                </a:solidFill>
              </a:defRPr>
            </a:pPr>
            <a:r>
              <a:rPr dirty="0"/>
              <a:t>Name : Zone1</a:t>
            </a:r>
          </a:p>
          <a:p>
            <a:pPr algn="l">
              <a:lnSpc>
                <a:spcPct val="170000"/>
              </a:lnSpc>
              <a:defRPr sz="6400" b="1">
                <a:solidFill>
                  <a:srgbClr val="000000"/>
                </a:solidFill>
              </a:defRPr>
            </a:pPr>
            <a:r>
              <a:rPr dirty="0"/>
              <a:t>IPV4 : 8.8.8.8</a:t>
            </a:r>
          </a:p>
          <a:p>
            <a:pPr algn="l">
              <a:lnSpc>
                <a:spcPct val="170000"/>
              </a:lnSpc>
              <a:defRPr sz="6400" b="1">
                <a:solidFill>
                  <a:srgbClr val="000000"/>
                </a:solidFill>
              </a:defRPr>
            </a:pPr>
            <a:r>
              <a:rPr dirty="0"/>
              <a:t>Internal DNS 1 : 192.168.122.2</a:t>
            </a:r>
          </a:p>
          <a:p>
            <a:pPr algn="l">
              <a:lnSpc>
                <a:spcPct val="170000"/>
              </a:lnSpc>
              <a:defRPr sz="6400" b="1">
                <a:solidFill>
                  <a:srgbClr val="000000"/>
                </a:solidFill>
              </a:defRPr>
            </a:pPr>
            <a:r>
              <a:rPr lang="en-IN" dirty="0"/>
              <a:t>This is your gateway </a:t>
            </a:r>
            <a:r>
              <a:rPr lang="en-IN" dirty="0" err="1"/>
              <a:t>ip</a:t>
            </a:r>
            <a:endParaRPr lang="en-IN" dirty="0"/>
          </a:p>
          <a:p>
            <a:pPr algn="l">
              <a:lnSpc>
                <a:spcPct val="170000"/>
              </a:lnSpc>
              <a:defRPr sz="6400" b="1">
                <a:solidFill>
                  <a:srgbClr val="000000"/>
                </a:solidFill>
              </a:defRPr>
            </a:pPr>
            <a:r>
              <a:rPr dirty="0"/>
              <a:t>Hypervisor : KVM</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D37CA07-D8FB-BC8D-F8C5-025C540D9B88}"/>
                  </a:ext>
                </a:extLst>
              </p14:cNvPr>
              <p14:cNvContentPartPr/>
              <p14:nvPr/>
            </p14:nvContentPartPr>
            <p14:xfrm>
              <a:off x="6006306" y="5305140"/>
              <a:ext cx="6863760" cy="3105720"/>
            </p14:xfrm>
          </p:contentPart>
        </mc:Choice>
        <mc:Fallback>
          <p:pic>
            <p:nvPicPr>
              <p:cNvPr id="3" name="Ink 2">
                <a:extLst>
                  <a:ext uri="{FF2B5EF4-FFF2-40B4-BE49-F238E27FC236}">
                    <a16:creationId xmlns:a16="http://schemas.microsoft.com/office/drawing/2014/main" id="{7D37CA07-D8FB-BC8D-F8C5-025C540D9B88}"/>
                  </a:ext>
                </a:extLst>
              </p:cNvPr>
              <p:cNvPicPr/>
              <p:nvPr/>
            </p:nvPicPr>
            <p:blipFill>
              <a:blip r:embed="rId4"/>
              <a:stretch>
                <a:fillRect/>
              </a:stretch>
            </p:blipFill>
            <p:spPr>
              <a:xfrm>
                <a:off x="5970306" y="5269500"/>
                <a:ext cx="6935400" cy="3177360"/>
              </a:xfrm>
              <a:prstGeom prst="rect">
                <a:avLst/>
              </a:prstGeom>
            </p:spPr>
          </p:pic>
        </mc:Fallback>
      </mc:AlternateContent>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TotalTime>
  <Words>1025</Words>
  <Application>Microsoft Office PowerPoint</Application>
  <PresentationFormat>Custom</PresentationFormat>
  <Paragraphs>88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Helvetica Neue</vt:lpstr>
      <vt:lpstr>Helvetica Neue Medium</vt:lpstr>
      <vt:lpstr>Symbol</vt:lpstr>
      <vt:lpstr>Times Roman</vt:lpstr>
      <vt:lpstr>33_DynamicLight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Gunseerat Kaur</cp:lastModifiedBy>
  <cp:revision>2</cp:revision>
  <dcterms:modified xsi:type="dcterms:W3CDTF">2024-04-22T09:14:15Z</dcterms:modified>
</cp:coreProperties>
</file>