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E652-9D53-4526-8087-F9D67609A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9333CB-6E5B-4733-AA9F-991C812E6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7E5322-9A07-4F65-8254-A1E7C24F06C9}"/>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5" name="Footer Placeholder 4">
            <a:extLst>
              <a:ext uri="{FF2B5EF4-FFF2-40B4-BE49-F238E27FC236}">
                <a16:creationId xmlns:a16="http://schemas.microsoft.com/office/drawing/2014/main" id="{38B6F380-6B36-46F9-886B-E30B2E73F8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660E6-16F3-4AE4-88A9-13B8403052F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379574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B466-A53D-4C1E-8994-2FF97B9EEE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EDFC7E-4904-444F-976F-68E907FC46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CE58F-AA5B-46DE-AB29-3C2FD41D75CB}"/>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5" name="Footer Placeholder 4">
            <a:extLst>
              <a:ext uri="{FF2B5EF4-FFF2-40B4-BE49-F238E27FC236}">
                <a16:creationId xmlns:a16="http://schemas.microsoft.com/office/drawing/2014/main" id="{E89DFE93-CCAD-4ACB-B4E5-866ECADEE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66A6F-6568-46E1-955A-DD6AE832403E}"/>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166694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41145-1E74-4D51-8DE9-DE7A4C4A2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A6917-3F08-40F0-AE94-C2A5636F0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E0918-A4C0-44B8-819D-AE78303DE180}"/>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5" name="Footer Placeholder 4">
            <a:extLst>
              <a:ext uri="{FF2B5EF4-FFF2-40B4-BE49-F238E27FC236}">
                <a16:creationId xmlns:a16="http://schemas.microsoft.com/office/drawing/2014/main" id="{4CA8C391-ABF9-43A0-8771-ED277F831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B8F84-D1F1-4912-90CA-D2F41732E800}"/>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135069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E924-6BDB-4C69-BF73-F5B3173AF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2949F-0771-4043-833B-F90F195DD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43454-0F56-4A67-B1F2-7CE14BC46827}"/>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5" name="Footer Placeholder 4">
            <a:extLst>
              <a:ext uri="{FF2B5EF4-FFF2-40B4-BE49-F238E27FC236}">
                <a16:creationId xmlns:a16="http://schemas.microsoft.com/office/drawing/2014/main" id="{68B1D86F-36E0-4B99-AC6F-1E052D9FD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CECB9-F7C8-48D6-B085-DFA69B7FBA55}"/>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23929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0809-34DD-4F4B-A381-0E63F5C7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3836D5-3B0E-4206-BAA2-6FEA6F01A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8D2CF-A46A-4017-AA3F-E4E02A89D0D5}"/>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5" name="Footer Placeholder 4">
            <a:extLst>
              <a:ext uri="{FF2B5EF4-FFF2-40B4-BE49-F238E27FC236}">
                <a16:creationId xmlns:a16="http://schemas.microsoft.com/office/drawing/2014/main" id="{06B188BE-5EF7-4A57-BC89-29FEF3021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F4D48-5BF3-4764-859E-11D831A2CCA1}"/>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166610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45DC-F986-4637-BD8B-7625D1251A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094516-BCAA-48CD-8D24-EA39690EA3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DFD680-64CB-46B0-9FE0-295A39B86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52BF27-5058-4A53-A107-1B7D56CDE1E5}"/>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6" name="Footer Placeholder 5">
            <a:extLst>
              <a:ext uri="{FF2B5EF4-FFF2-40B4-BE49-F238E27FC236}">
                <a16:creationId xmlns:a16="http://schemas.microsoft.com/office/drawing/2014/main" id="{D97D329C-C627-4E5E-A0D1-178B91527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5C869-43F2-49B4-B89F-F1EB4E977F1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36060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A37D-7912-4BB8-B8FB-6B485747CC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8CE5C9-6020-43EC-8BEF-A60CA0391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28B0EE-222D-4F2C-82D0-DA69E7FF0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D17534-D583-4F92-8C24-B36B92538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2F5B1-3191-402C-8BAA-FFD0C49E83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43B1D0-F610-491D-B4A8-706C7B322936}"/>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8" name="Footer Placeholder 7">
            <a:extLst>
              <a:ext uri="{FF2B5EF4-FFF2-40B4-BE49-F238E27FC236}">
                <a16:creationId xmlns:a16="http://schemas.microsoft.com/office/drawing/2014/main" id="{51446AD0-F10B-4C67-B9CD-F225C50ED7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2BD752-E068-43A8-B72E-24FCED9C0B2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49643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9943-0CF9-4516-804B-97FEAC2FC7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275FE-9F2F-4B19-A2F7-4854D1EB7C77}"/>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4" name="Footer Placeholder 3">
            <a:extLst>
              <a:ext uri="{FF2B5EF4-FFF2-40B4-BE49-F238E27FC236}">
                <a16:creationId xmlns:a16="http://schemas.microsoft.com/office/drawing/2014/main" id="{BAE82488-95AE-4E4A-A75C-38549D54CB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3B6D8-1408-409F-8F11-13596ABE48D3}"/>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247071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00AA6-AB71-4FCE-8A7F-FA15103C3B5E}"/>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3" name="Footer Placeholder 2">
            <a:extLst>
              <a:ext uri="{FF2B5EF4-FFF2-40B4-BE49-F238E27FC236}">
                <a16:creationId xmlns:a16="http://schemas.microsoft.com/office/drawing/2014/main" id="{4EEE3DA6-12E8-4B2E-B66B-D94F053174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50163E-1374-401E-BF3F-7B11154D6DDE}"/>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30659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5E7E-83A8-4219-949F-12AC7BCA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BFC1E-D5E1-4009-AB45-AA31D9C8E9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6E7FBE-553A-47CE-A4C6-4B9D0844D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C8D7A-B774-4A33-BCFE-C3918AF7E793}"/>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6" name="Footer Placeholder 5">
            <a:extLst>
              <a:ext uri="{FF2B5EF4-FFF2-40B4-BE49-F238E27FC236}">
                <a16:creationId xmlns:a16="http://schemas.microsoft.com/office/drawing/2014/main" id="{0388B1B2-A5CA-484B-A82A-6665C0C342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3E3C3-A61B-4EF1-AFC5-A09DDA7A91D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187323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D69D-B176-4C92-B156-F4B2C4BC4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AEB4E5-60EE-4946-800F-EF84C8382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6DE133-1D7F-4DCB-B8D9-99983522C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A5AD2-68AF-476A-8B06-C5BF8F55BE58}"/>
              </a:ext>
            </a:extLst>
          </p:cNvPr>
          <p:cNvSpPr>
            <a:spLocks noGrp="1"/>
          </p:cNvSpPr>
          <p:nvPr>
            <p:ph type="dt" sz="half" idx="10"/>
          </p:nvPr>
        </p:nvSpPr>
        <p:spPr/>
        <p:txBody>
          <a:bodyPr/>
          <a:lstStyle/>
          <a:p>
            <a:fld id="{660EB31F-C64E-4069-9F7E-EC0F4F052864}" type="datetimeFigureOut">
              <a:rPr lang="en-IN" smtClean="0"/>
              <a:t>19-09-2021</a:t>
            </a:fld>
            <a:endParaRPr lang="en-IN"/>
          </a:p>
        </p:txBody>
      </p:sp>
      <p:sp>
        <p:nvSpPr>
          <p:cNvPr id="6" name="Footer Placeholder 5">
            <a:extLst>
              <a:ext uri="{FF2B5EF4-FFF2-40B4-BE49-F238E27FC236}">
                <a16:creationId xmlns:a16="http://schemas.microsoft.com/office/drawing/2014/main" id="{AD3E3126-DD28-467F-A0C1-921E7AF3AC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34A55-6B89-4B36-808E-0CB87FFEA822}"/>
              </a:ext>
            </a:extLst>
          </p:cNvPr>
          <p:cNvSpPr>
            <a:spLocks noGrp="1"/>
          </p:cNvSpPr>
          <p:nvPr>
            <p:ph type="sldNum" sz="quarter" idx="12"/>
          </p:nvPr>
        </p:nvSpPr>
        <p:spPr/>
        <p:txBody>
          <a:bodyPr/>
          <a:lstStyle/>
          <a:p>
            <a:fld id="{9156FDFC-89E7-4A06-B458-4489625294E7}" type="slidenum">
              <a:rPr lang="en-IN" smtClean="0"/>
              <a:t>‹#›</a:t>
            </a:fld>
            <a:endParaRPr lang="en-IN"/>
          </a:p>
        </p:txBody>
      </p:sp>
    </p:spTree>
    <p:extLst>
      <p:ext uri="{BB962C8B-B14F-4D97-AF65-F5344CB8AC3E}">
        <p14:creationId xmlns:p14="http://schemas.microsoft.com/office/powerpoint/2010/main" val="387464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FF650-AF3C-401F-A1F8-FE8F28A2F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257A45-C8A6-4F13-99D2-42E13DFE0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5E76A-DE2C-486C-B3BD-A9DC58681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EB31F-C64E-4069-9F7E-EC0F4F052864}" type="datetimeFigureOut">
              <a:rPr lang="en-IN" smtClean="0"/>
              <a:t>19-09-2021</a:t>
            </a:fld>
            <a:endParaRPr lang="en-IN"/>
          </a:p>
        </p:txBody>
      </p:sp>
      <p:sp>
        <p:nvSpPr>
          <p:cNvPr id="5" name="Footer Placeholder 4">
            <a:extLst>
              <a:ext uri="{FF2B5EF4-FFF2-40B4-BE49-F238E27FC236}">
                <a16:creationId xmlns:a16="http://schemas.microsoft.com/office/drawing/2014/main" id="{19E3FE6A-E099-4649-B1CD-972C263F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0F7CF2-48CF-4751-BB09-FB1A41EEB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FDFC-89E7-4A06-B458-4489625294E7}" type="slidenum">
              <a:rPr lang="en-IN" smtClean="0"/>
              <a:t>‹#›</a:t>
            </a:fld>
            <a:endParaRPr lang="en-IN"/>
          </a:p>
        </p:txBody>
      </p:sp>
    </p:spTree>
    <p:extLst>
      <p:ext uri="{BB962C8B-B14F-4D97-AF65-F5344CB8AC3E}">
        <p14:creationId xmlns:p14="http://schemas.microsoft.com/office/powerpoint/2010/main" val="39936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E80D-1666-4A76-BDAC-637815668600}"/>
              </a:ext>
            </a:extLst>
          </p:cNvPr>
          <p:cNvSpPr>
            <a:spLocks noGrp="1"/>
          </p:cNvSpPr>
          <p:nvPr>
            <p:ph type="ctrTitle"/>
          </p:nvPr>
        </p:nvSpPr>
        <p:spPr/>
        <p:txBody>
          <a:bodyPr/>
          <a:lstStyle/>
          <a:p>
            <a:r>
              <a:rPr lang="en-US" dirty="0"/>
              <a:t>House Pricing</a:t>
            </a:r>
            <a:endParaRPr lang="en-IN" dirty="0"/>
          </a:p>
        </p:txBody>
      </p:sp>
      <p:sp>
        <p:nvSpPr>
          <p:cNvPr id="3" name="Subtitle 2">
            <a:extLst>
              <a:ext uri="{FF2B5EF4-FFF2-40B4-BE49-F238E27FC236}">
                <a16:creationId xmlns:a16="http://schemas.microsoft.com/office/drawing/2014/main" id="{820048D2-CA65-48B7-9754-D9872F3EDA5C}"/>
              </a:ext>
            </a:extLst>
          </p:cNvPr>
          <p:cNvSpPr>
            <a:spLocks noGrp="1"/>
          </p:cNvSpPr>
          <p:nvPr>
            <p:ph type="subTitle" idx="1"/>
          </p:nvPr>
        </p:nvSpPr>
        <p:spPr/>
        <p:txBody>
          <a:bodyPr>
            <a:normAutofit fontScale="55000" lnSpcReduction="20000"/>
          </a:bodyPr>
          <a:lstStyle/>
          <a:p>
            <a:r>
              <a:rPr lang="en-US" dirty="0">
                <a:solidFill>
                  <a:srgbClr val="FF0000"/>
                </a:solidFill>
                <a:highlight>
                  <a:srgbClr val="FFFF00"/>
                </a:highlight>
              </a:rPr>
              <a:t>House Price deals with various factors</a:t>
            </a:r>
          </a:p>
          <a:p>
            <a:pPr algn="l"/>
            <a:r>
              <a:rPr lang="en-US" dirty="0"/>
              <a:t>1- Its is not easy to buy House</a:t>
            </a:r>
          </a:p>
          <a:p>
            <a:pPr algn="l"/>
            <a:r>
              <a:rPr lang="en-US" dirty="0"/>
              <a:t>2- House price depend on Area</a:t>
            </a:r>
          </a:p>
          <a:p>
            <a:pPr algn="l"/>
            <a:r>
              <a:rPr lang="en-US" dirty="0"/>
              <a:t>3- </a:t>
            </a:r>
            <a:r>
              <a:rPr lang="en-US" dirty="0" err="1"/>
              <a:t>Neighbour</a:t>
            </a:r>
            <a:endParaRPr lang="en-US" dirty="0"/>
          </a:p>
          <a:p>
            <a:pPr algn="l"/>
            <a:r>
              <a:rPr lang="en-US" dirty="0"/>
              <a:t>4- No of Rooms</a:t>
            </a:r>
          </a:p>
          <a:p>
            <a:pPr algn="l"/>
            <a:r>
              <a:rPr lang="en-US" dirty="0"/>
              <a:t>5- No of Stories and many more factor comes while buying house</a:t>
            </a:r>
          </a:p>
          <a:p>
            <a:pPr algn="l"/>
            <a:endParaRPr lang="en-US" dirty="0"/>
          </a:p>
          <a:p>
            <a:pPr algn="l"/>
            <a:endParaRPr lang="en-US" dirty="0"/>
          </a:p>
          <a:p>
            <a:endParaRPr lang="en-IN" dirty="0"/>
          </a:p>
        </p:txBody>
      </p:sp>
    </p:spTree>
    <p:extLst>
      <p:ext uri="{BB962C8B-B14F-4D97-AF65-F5344CB8AC3E}">
        <p14:creationId xmlns:p14="http://schemas.microsoft.com/office/powerpoint/2010/main" val="269040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dirty="0"/>
              <a:t>Handling the outliers. Create one function to handle the outliers</a:t>
            </a:r>
            <a:endParaRPr lang="en-IN" dirty="0"/>
          </a:p>
        </p:txBody>
      </p:sp>
      <p:pic>
        <p:nvPicPr>
          <p:cNvPr id="5" name="Content Placeholder 4">
            <a:extLst>
              <a:ext uri="{FF2B5EF4-FFF2-40B4-BE49-F238E27FC236}">
                <a16:creationId xmlns:a16="http://schemas.microsoft.com/office/drawing/2014/main" id="{24F91248-EA8B-4E29-B7B3-B791672D6814}"/>
              </a:ext>
            </a:extLst>
          </p:cNvPr>
          <p:cNvPicPr>
            <a:picLocks noGrp="1" noChangeAspect="1"/>
          </p:cNvPicPr>
          <p:nvPr>
            <p:ph idx="1"/>
          </p:nvPr>
        </p:nvPicPr>
        <p:blipFill>
          <a:blip r:embed="rId2"/>
          <a:stretch>
            <a:fillRect/>
          </a:stretch>
        </p:blipFill>
        <p:spPr>
          <a:xfrm>
            <a:off x="719092" y="2068496"/>
            <a:ext cx="10351362" cy="4135099"/>
          </a:xfrm>
        </p:spPr>
      </p:pic>
    </p:spTree>
    <p:extLst>
      <p:ext uri="{BB962C8B-B14F-4D97-AF65-F5344CB8AC3E}">
        <p14:creationId xmlns:p14="http://schemas.microsoft.com/office/powerpoint/2010/main" val="105877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dirty="0"/>
              <a:t>Showing graph after handle the outliers</a:t>
            </a:r>
            <a:endParaRPr lang="en-IN" dirty="0"/>
          </a:p>
        </p:txBody>
      </p:sp>
      <p:pic>
        <p:nvPicPr>
          <p:cNvPr id="5" name="Content Placeholder 4">
            <a:extLst>
              <a:ext uri="{FF2B5EF4-FFF2-40B4-BE49-F238E27FC236}">
                <a16:creationId xmlns:a16="http://schemas.microsoft.com/office/drawing/2014/main" id="{45C21AFA-313C-4BFB-9676-C9F7ADD11FFE}"/>
              </a:ext>
            </a:extLst>
          </p:cNvPr>
          <p:cNvPicPr>
            <a:picLocks noGrp="1" noChangeAspect="1"/>
          </p:cNvPicPr>
          <p:nvPr>
            <p:ph idx="1"/>
          </p:nvPr>
        </p:nvPicPr>
        <p:blipFill>
          <a:blip r:embed="rId2"/>
          <a:stretch>
            <a:fillRect/>
          </a:stretch>
        </p:blipFill>
        <p:spPr>
          <a:xfrm>
            <a:off x="729426" y="1749534"/>
            <a:ext cx="4392027" cy="3021583"/>
          </a:xfrm>
        </p:spPr>
      </p:pic>
      <p:pic>
        <p:nvPicPr>
          <p:cNvPr id="7" name="Picture 6">
            <a:extLst>
              <a:ext uri="{FF2B5EF4-FFF2-40B4-BE49-F238E27FC236}">
                <a16:creationId xmlns:a16="http://schemas.microsoft.com/office/drawing/2014/main" id="{39489151-6A38-4AED-85BE-5E443F3378F3}"/>
              </a:ext>
            </a:extLst>
          </p:cNvPr>
          <p:cNvPicPr>
            <a:picLocks noChangeAspect="1"/>
          </p:cNvPicPr>
          <p:nvPr/>
        </p:nvPicPr>
        <p:blipFill>
          <a:blip r:embed="rId3"/>
          <a:stretch>
            <a:fillRect/>
          </a:stretch>
        </p:blipFill>
        <p:spPr>
          <a:xfrm>
            <a:off x="5813912" y="1857140"/>
            <a:ext cx="6281146" cy="2735338"/>
          </a:xfrm>
          <a:prstGeom prst="rect">
            <a:avLst/>
          </a:prstGeom>
        </p:spPr>
      </p:pic>
      <p:pic>
        <p:nvPicPr>
          <p:cNvPr id="9" name="Picture 8">
            <a:extLst>
              <a:ext uri="{FF2B5EF4-FFF2-40B4-BE49-F238E27FC236}">
                <a16:creationId xmlns:a16="http://schemas.microsoft.com/office/drawing/2014/main" id="{953A1D29-91F1-446D-9E10-C154739EC20C}"/>
              </a:ext>
            </a:extLst>
          </p:cNvPr>
          <p:cNvPicPr>
            <a:picLocks noChangeAspect="1"/>
          </p:cNvPicPr>
          <p:nvPr/>
        </p:nvPicPr>
        <p:blipFill>
          <a:blip r:embed="rId4"/>
          <a:stretch>
            <a:fillRect/>
          </a:stretch>
        </p:blipFill>
        <p:spPr>
          <a:xfrm>
            <a:off x="993588" y="4574718"/>
            <a:ext cx="3232184" cy="2274621"/>
          </a:xfrm>
          <a:prstGeom prst="rect">
            <a:avLst/>
          </a:prstGeom>
        </p:spPr>
      </p:pic>
    </p:spTree>
    <p:extLst>
      <p:ext uri="{BB962C8B-B14F-4D97-AF65-F5344CB8AC3E}">
        <p14:creationId xmlns:p14="http://schemas.microsoft.com/office/powerpoint/2010/main" val="49047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dirty="0"/>
              <a:t>Apply Label Encoder for Categorical Columns and standard scaler for continuous columns</a:t>
            </a:r>
            <a:endParaRPr lang="en-IN" dirty="0"/>
          </a:p>
        </p:txBody>
      </p:sp>
      <p:pic>
        <p:nvPicPr>
          <p:cNvPr id="5" name="Content Placeholder 4">
            <a:extLst>
              <a:ext uri="{FF2B5EF4-FFF2-40B4-BE49-F238E27FC236}">
                <a16:creationId xmlns:a16="http://schemas.microsoft.com/office/drawing/2014/main" id="{38EDBB3F-6568-46EA-ADB8-EC8E18542245}"/>
              </a:ext>
            </a:extLst>
          </p:cNvPr>
          <p:cNvPicPr>
            <a:picLocks noGrp="1" noChangeAspect="1"/>
          </p:cNvPicPr>
          <p:nvPr>
            <p:ph idx="1"/>
          </p:nvPr>
        </p:nvPicPr>
        <p:blipFill>
          <a:blip r:embed="rId2"/>
          <a:stretch>
            <a:fillRect/>
          </a:stretch>
        </p:blipFill>
        <p:spPr>
          <a:xfrm>
            <a:off x="954299" y="1825625"/>
            <a:ext cx="5798083" cy="2453412"/>
          </a:xfrm>
        </p:spPr>
      </p:pic>
      <p:pic>
        <p:nvPicPr>
          <p:cNvPr id="7" name="Picture 6">
            <a:extLst>
              <a:ext uri="{FF2B5EF4-FFF2-40B4-BE49-F238E27FC236}">
                <a16:creationId xmlns:a16="http://schemas.microsoft.com/office/drawing/2014/main" id="{B94C1823-430F-4C7C-ABD7-6650D6904159}"/>
              </a:ext>
            </a:extLst>
          </p:cNvPr>
          <p:cNvPicPr>
            <a:picLocks noChangeAspect="1"/>
          </p:cNvPicPr>
          <p:nvPr/>
        </p:nvPicPr>
        <p:blipFill>
          <a:blip r:embed="rId3"/>
          <a:stretch>
            <a:fillRect/>
          </a:stretch>
        </p:blipFill>
        <p:spPr>
          <a:xfrm>
            <a:off x="6752382" y="1846552"/>
            <a:ext cx="5377474" cy="3091376"/>
          </a:xfrm>
          <a:prstGeom prst="rect">
            <a:avLst/>
          </a:prstGeom>
        </p:spPr>
      </p:pic>
    </p:spTree>
    <p:extLst>
      <p:ext uri="{BB962C8B-B14F-4D97-AF65-F5344CB8AC3E}">
        <p14:creationId xmlns:p14="http://schemas.microsoft.com/office/powerpoint/2010/main" val="339021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dirty="0"/>
              <a:t>Same Techniques Applied with testing of Data</a:t>
            </a:r>
            <a:endParaRPr lang="en-IN" dirty="0"/>
          </a:p>
        </p:txBody>
      </p:sp>
      <p:pic>
        <p:nvPicPr>
          <p:cNvPr id="5" name="Content Placeholder 4">
            <a:extLst>
              <a:ext uri="{FF2B5EF4-FFF2-40B4-BE49-F238E27FC236}">
                <a16:creationId xmlns:a16="http://schemas.microsoft.com/office/drawing/2014/main" id="{B3947B68-3A07-4FA7-9707-BBBAB0687CBD}"/>
              </a:ext>
            </a:extLst>
          </p:cNvPr>
          <p:cNvPicPr>
            <a:picLocks noGrp="1" noChangeAspect="1"/>
          </p:cNvPicPr>
          <p:nvPr>
            <p:ph idx="1"/>
          </p:nvPr>
        </p:nvPicPr>
        <p:blipFill>
          <a:blip r:embed="rId2"/>
          <a:stretch>
            <a:fillRect/>
          </a:stretch>
        </p:blipFill>
        <p:spPr>
          <a:xfrm>
            <a:off x="838200" y="1477492"/>
            <a:ext cx="4371975" cy="2295525"/>
          </a:xfrm>
        </p:spPr>
      </p:pic>
      <p:pic>
        <p:nvPicPr>
          <p:cNvPr id="7" name="Picture 6">
            <a:extLst>
              <a:ext uri="{FF2B5EF4-FFF2-40B4-BE49-F238E27FC236}">
                <a16:creationId xmlns:a16="http://schemas.microsoft.com/office/drawing/2014/main" id="{8C48BB35-86E7-4CD4-AF32-21D50087FDAD}"/>
              </a:ext>
            </a:extLst>
          </p:cNvPr>
          <p:cNvPicPr>
            <a:picLocks noChangeAspect="1"/>
          </p:cNvPicPr>
          <p:nvPr/>
        </p:nvPicPr>
        <p:blipFill>
          <a:blip r:embed="rId3"/>
          <a:stretch>
            <a:fillRect/>
          </a:stretch>
        </p:blipFill>
        <p:spPr>
          <a:xfrm>
            <a:off x="5553191" y="1581104"/>
            <a:ext cx="5457593" cy="2523893"/>
          </a:xfrm>
          <a:prstGeom prst="rect">
            <a:avLst/>
          </a:prstGeom>
        </p:spPr>
      </p:pic>
      <p:pic>
        <p:nvPicPr>
          <p:cNvPr id="9" name="Picture 8">
            <a:extLst>
              <a:ext uri="{FF2B5EF4-FFF2-40B4-BE49-F238E27FC236}">
                <a16:creationId xmlns:a16="http://schemas.microsoft.com/office/drawing/2014/main" id="{C28E5FA9-3014-419C-AB38-E49349769033}"/>
              </a:ext>
            </a:extLst>
          </p:cNvPr>
          <p:cNvPicPr>
            <a:picLocks noChangeAspect="1"/>
          </p:cNvPicPr>
          <p:nvPr/>
        </p:nvPicPr>
        <p:blipFill>
          <a:blip r:embed="rId4"/>
          <a:stretch>
            <a:fillRect/>
          </a:stretch>
        </p:blipFill>
        <p:spPr>
          <a:xfrm>
            <a:off x="1030977" y="3878929"/>
            <a:ext cx="4350706" cy="2785704"/>
          </a:xfrm>
          <a:prstGeom prst="rect">
            <a:avLst/>
          </a:prstGeom>
        </p:spPr>
      </p:pic>
    </p:spTree>
    <p:extLst>
      <p:ext uri="{BB962C8B-B14F-4D97-AF65-F5344CB8AC3E}">
        <p14:creationId xmlns:p14="http://schemas.microsoft.com/office/powerpoint/2010/main" val="130815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dirty="0"/>
              <a:t>Finally Prepare model with training dataset</a:t>
            </a:r>
            <a:endParaRPr lang="en-IN" dirty="0"/>
          </a:p>
        </p:txBody>
      </p:sp>
      <p:pic>
        <p:nvPicPr>
          <p:cNvPr id="5" name="Content Placeholder 4">
            <a:extLst>
              <a:ext uri="{FF2B5EF4-FFF2-40B4-BE49-F238E27FC236}">
                <a16:creationId xmlns:a16="http://schemas.microsoft.com/office/drawing/2014/main" id="{324F759F-1BDB-46B6-864C-E5300A08A0B8}"/>
              </a:ext>
            </a:extLst>
          </p:cNvPr>
          <p:cNvPicPr>
            <a:picLocks noGrp="1" noChangeAspect="1"/>
          </p:cNvPicPr>
          <p:nvPr>
            <p:ph idx="1"/>
          </p:nvPr>
        </p:nvPicPr>
        <p:blipFill>
          <a:blip r:embed="rId2"/>
          <a:stretch>
            <a:fillRect/>
          </a:stretch>
        </p:blipFill>
        <p:spPr>
          <a:xfrm>
            <a:off x="1643062" y="2629694"/>
            <a:ext cx="8905875" cy="2743200"/>
          </a:xfrm>
        </p:spPr>
      </p:pic>
    </p:spTree>
    <p:extLst>
      <p:ext uri="{BB962C8B-B14F-4D97-AF65-F5344CB8AC3E}">
        <p14:creationId xmlns:p14="http://schemas.microsoft.com/office/powerpoint/2010/main" val="3821145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normAutofit/>
          </a:bodyPr>
          <a:lstStyle/>
          <a:p>
            <a:r>
              <a:rPr lang="en-US" sz="2800" dirty="0"/>
              <a:t>Find the best accuracy and random state.</a:t>
            </a:r>
            <a:br>
              <a:rPr lang="en-US" sz="2800" dirty="0"/>
            </a:br>
            <a:r>
              <a:rPr lang="en-US" sz="2800" dirty="0"/>
              <a:t>Use </a:t>
            </a:r>
            <a:r>
              <a:rPr lang="en-US" sz="2800" dirty="0" err="1"/>
              <a:t>Train_test_split</a:t>
            </a:r>
            <a:r>
              <a:rPr lang="en-US" sz="2800" dirty="0"/>
              <a:t> for split the data into training and testing</a:t>
            </a:r>
            <a:endParaRPr lang="en-IN" sz="2800" dirty="0"/>
          </a:p>
        </p:txBody>
      </p:sp>
      <p:pic>
        <p:nvPicPr>
          <p:cNvPr id="5" name="Content Placeholder 4">
            <a:extLst>
              <a:ext uri="{FF2B5EF4-FFF2-40B4-BE49-F238E27FC236}">
                <a16:creationId xmlns:a16="http://schemas.microsoft.com/office/drawing/2014/main" id="{4D66CEDD-4028-4121-BA31-121FEDAF4080}"/>
              </a:ext>
            </a:extLst>
          </p:cNvPr>
          <p:cNvPicPr>
            <a:picLocks noGrp="1" noChangeAspect="1"/>
          </p:cNvPicPr>
          <p:nvPr>
            <p:ph idx="1"/>
          </p:nvPr>
        </p:nvPicPr>
        <p:blipFill>
          <a:blip r:embed="rId2"/>
          <a:stretch>
            <a:fillRect/>
          </a:stretch>
        </p:blipFill>
        <p:spPr>
          <a:xfrm>
            <a:off x="838200" y="2114111"/>
            <a:ext cx="10515600" cy="3774365"/>
          </a:xfrm>
        </p:spPr>
      </p:pic>
    </p:spTree>
    <p:extLst>
      <p:ext uri="{BB962C8B-B14F-4D97-AF65-F5344CB8AC3E}">
        <p14:creationId xmlns:p14="http://schemas.microsoft.com/office/powerpoint/2010/main" val="326240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normAutofit fontScale="90000"/>
          </a:bodyPr>
          <a:lstStyle/>
          <a:p>
            <a:r>
              <a:rPr lang="en-US" dirty="0"/>
              <a:t>Define Function to Prepare model which shows how model is fit the data and predict the data</a:t>
            </a:r>
            <a:endParaRPr lang="en-IN" dirty="0"/>
          </a:p>
        </p:txBody>
      </p:sp>
      <p:pic>
        <p:nvPicPr>
          <p:cNvPr id="5" name="Content Placeholder 4">
            <a:extLst>
              <a:ext uri="{FF2B5EF4-FFF2-40B4-BE49-F238E27FC236}">
                <a16:creationId xmlns:a16="http://schemas.microsoft.com/office/drawing/2014/main" id="{3C1C56EE-3E9F-4FA1-B47B-3407CE4E2CB0}"/>
              </a:ext>
            </a:extLst>
          </p:cNvPr>
          <p:cNvPicPr>
            <a:picLocks noGrp="1" noChangeAspect="1"/>
          </p:cNvPicPr>
          <p:nvPr>
            <p:ph idx="1"/>
          </p:nvPr>
        </p:nvPicPr>
        <p:blipFill>
          <a:blip r:embed="rId2"/>
          <a:stretch>
            <a:fillRect/>
          </a:stretch>
        </p:blipFill>
        <p:spPr>
          <a:xfrm>
            <a:off x="838200" y="1929758"/>
            <a:ext cx="10515600" cy="4143072"/>
          </a:xfrm>
        </p:spPr>
      </p:pic>
    </p:spTree>
    <p:extLst>
      <p:ext uri="{BB962C8B-B14F-4D97-AF65-F5344CB8AC3E}">
        <p14:creationId xmlns:p14="http://schemas.microsoft.com/office/powerpoint/2010/main" val="366325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dirty="0" err="1"/>
              <a:t>LinearRegression</a:t>
            </a:r>
            <a:endParaRPr lang="en-IN" dirty="0"/>
          </a:p>
        </p:txBody>
      </p:sp>
      <p:pic>
        <p:nvPicPr>
          <p:cNvPr id="5" name="Content Placeholder 4">
            <a:extLst>
              <a:ext uri="{FF2B5EF4-FFF2-40B4-BE49-F238E27FC236}">
                <a16:creationId xmlns:a16="http://schemas.microsoft.com/office/drawing/2014/main" id="{BD867D64-6634-425D-83F1-8F58ED7323DD}"/>
              </a:ext>
            </a:extLst>
          </p:cNvPr>
          <p:cNvPicPr>
            <a:picLocks noGrp="1" noChangeAspect="1"/>
          </p:cNvPicPr>
          <p:nvPr>
            <p:ph idx="1"/>
          </p:nvPr>
        </p:nvPicPr>
        <p:blipFill>
          <a:blip r:embed="rId2"/>
          <a:stretch>
            <a:fillRect/>
          </a:stretch>
        </p:blipFill>
        <p:spPr>
          <a:xfrm>
            <a:off x="6244069" y="1333891"/>
            <a:ext cx="5467318" cy="2893567"/>
          </a:xfrm>
        </p:spPr>
      </p:pic>
      <p:pic>
        <p:nvPicPr>
          <p:cNvPr id="9" name="Picture 8">
            <a:extLst>
              <a:ext uri="{FF2B5EF4-FFF2-40B4-BE49-F238E27FC236}">
                <a16:creationId xmlns:a16="http://schemas.microsoft.com/office/drawing/2014/main" id="{3457E8B7-6BC6-4F20-849A-2BC577DE0765}"/>
              </a:ext>
            </a:extLst>
          </p:cNvPr>
          <p:cNvPicPr>
            <a:picLocks noChangeAspect="1"/>
          </p:cNvPicPr>
          <p:nvPr/>
        </p:nvPicPr>
        <p:blipFill>
          <a:blip r:embed="rId3"/>
          <a:stretch>
            <a:fillRect/>
          </a:stretch>
        </p:blipFill>
        <p:spPr>
          <a:xfrm>
            <a:off x="-7536" y="1286938"/>
            <a:ext cx="6251605" cy="2406173"/>
          </a:xfrm>
          <a:prstGeom prst="rect">
            <a:avLst/>
          </a:prstGeom>
        </p:spPr>
      </p:pic>
    </p:spTree>
    <p:extLst>
      <p:ext uri="{BB962C8B-B14F-4D97-AF65-F5344CB8AC3E}">
        <p14:creationId xmlns:p14="http://schemas.microsoft.com/office/powerpoint/2010/main" val="148978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F6FE-4666-42A8-8B2F-DBA7DA1798B2}"/>
              </a:ext>
            </a:extLst>
          </p:cNvPr>
          <p:cNvSpPr>
            <a:spLocks noGrp="1"/>
          </p:cNvSpPr>
          <p:nvPr>
            <p:ph type="title"/>
          </p:nvPr>
        </p:nvSpPr>
        <p:spPr/>
        <p:txBody>
          <a:bodyPr/>
          <a:lstStyle/>
          <a:p>
            <a:r>
              <a:rPr lang="en-US" dirty="0" err="1"/>
              <a:t>GradientBoosting</a:t>
            </a:r>
            <a:endParaRPr lang="en-IN" dirty="0"/>
          </a:p>
        </p:txBody>
      </p:sp>
      <p:pic>
        <p:nvPicPr>
          <p:cNvPr id="7" name="Content Placeholder 6">
            <a:extLst>
              <a:ext uri="{FF2B5EF4-FFF2-40B4-BE49-F238E27FC236}">
                <a16:creationId xmlns:a16="http://schemas.microsoft.com/office/drawing/2014/main" id="{38EDC90E-5D4C-4C47-965E-02741D8CD3E9}"/>
              </a:ext>
            </a:extLst>
          </p:cNvPr>
          <p:cNvPicPr>
            <a:picLocks noGrp="1" noChangeAspect="1"/>
          </p:cNvPicPr>
          <p:nvPr>
            <p:ph idx="1"/>
          </p:nvPr>
        </p:nvPicPr>
        <p:blipFill>
          <a:blip r:embed="rId2"/>
          <a:stretch>
            <a:fillRect/>
          </a:stretch>
        </p:blipFill>
        <p:spPr>
          <a:xfrm>
            <a:off x="745759" y="1790115"/>
            <a:ext cx="5769007" cy="2950561"/>
          </a:xfrm>
        </p:spPr>
      </p:pic>
      <p:pic>
        <p:nvPicPr>
          <p:cNvPr id="9" name="Picture 8">
            <a:extLst>
              <a:ext uri="{FF2B5EF4-FFF2-40B4-BE49-F238E27FC236}">
                <a16:creationId xmlns:a16="http://schemas.microsoft.com/office/drawing/2014/main" id="{A7E5D10C-0F03-4337-AEFE-37B093363E7D}"/>
              </a:ext>
            </a:extLst>
          </p:cNvPr>
          <p:cNvPicPr>
            <a:picLocks noChangeAspect="1"/>
          </p:cNvPicPr>
          <p:nvPr/>
        </p:nvPicPr>
        <p:blipFill>
          <a:blip r:embed="rId3"/>
          <a:stretch>
            <a:fillRect/>
          </a:stretch>
        </p:blipFill>
        <p:spPr>
          <a:xfrm>
            <a:off x="6445274" y="1747629"/>
            <a:ext cx="5664791" cy="3362741"/>
          </a:xfrm>
          <a:prstGeom prst="rect">
            <a:avLst/>
          </a:prstGeom>
        </p:spPr>
      </p:pic>
    </p:spTree>
    <p:extLst>
      <p:ext uri="{BB962C8B-B14F-4D97-AF65-F5344CB8AC3E}">
        <p14:creationId xmlns:p14="http://schemas.microsoft.com/office/powerpoint/2010/main" val="18230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F6FE-4666-42A8-8B2F-DBA7DA1798B2}"/>
              </a:ext>
            </a:extLst>
          </p:cNvPr>
          <p:cNvSpPr>
            <a:spLocks noGrp="1"/>
          </p:cNvSpPr>
          <p:nvPr>
            <p:ph type="title"/>
          </p:nvPr>
        </p:nvSpPr>
        <p:spPr/>
        <p:txBody>
          <a:bodyPr/>
          <a:lstStyle/>
          <a:p>
            <a:r>
              <a:rPr lang="en-US" dirty="0"/>
              <a:t>Hyper Parameter Tunning to tune the score</a:t>
            </a:r>
            <a:endParaRPr lang="en-IN" dirty="0"/>
          </a:p>
        </p:txBody>
      </p:sp>
      <p:pic>
        <p:nvPicPr>
          <p:cNvPr id="5" name="Content Placeholder 4">
            <a:extLst>
              <a:ext uri="{FF2B5EF4-FFF2-40B4-BE49-F238E27FC236}">
                <a16:creationId xmlns:a16="http://schemas.microsoft.com/office/drawing/2014/main" id="{9DE1E0CC-A3F4-405E-B1A3-70FC384DE49F}"/>
              </a:ext>
            </a:extLst>
          </p:cNvPr>
          <p:cNvPicPr>
            <a:picLocks noGrp="1" noChangeAspect="1"/>
          </p:cNvPicPr>
          <p:nvPr>
            <p:ph idx="1"/>
          </p:nvPr>
        </p:nvPicPr>
        <p:blipFill>
          <a:blip r:embed="rId2"/>
          <a:stretch>
            <a:fillRect/>
          </a:stretch>
        </p:blipFill>
        <p:spPr>
          <a:xfrm>
            <a:off x="2119047" y="1825625"/>
            <a:ext cx="7953906" cy="4351338"/>
          </a:xfrm>
        </p:spPr>
      </p:pic>
    </p:spTree>
    <p:extLst>
      <p:ext uri="{BB962C8B-B14F-4D97-AF65-F5344CB8AC3E}">
        <p14:creationId xmlns:p14="http://schemas.microsoft.com/office/powerpoint/2010/main" val="83901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FCB5-9FC0-4948-BA9B-1144BD15766F}"/>
              </a:ext>
            </a:extLst>
          </p:cNvPr>
          <p:cNvSpPr>
            <a:spLocks noGrp="1"/>
          </p:cNvSpPr>
          <p:nvPr>
            <p:ph type="title"/>
          </p:nvPr>
        </p:nvSpPr>
        <p:spPr/>
        <p:txBody>
          <a:bodyPr>
            <a:normAutofit fontScale="90000"/>
          </a:bodyPr>
          <a:lstStyle/>
          <a:p>
            <a:r>
              <a:rPr lang="en-US" sz="1800" dirty="0"/>
              <a:t>I have Load the Basic Libraries and make two variable for test and train to store dataset.</a:t>
            </a:r>
            <a:br>
              <a:rPr lang="en-US" sz="1800" dirty="0"/>
            </a:br>
            <a:r>
              <a:rPr lang="en-US" sz="1800" dirty="0"/>
              <a:t>In Train training data stored and in test test data stored.</a:t>
            </a:r>
            <a:br>
              <a:rPr lang="en-US" sz="1800" dirty="0"/>
            </a:br>
            <a:br>
              <a:rPr lang="en-US" sz="1800" dirty="0"/>
            </a:br>
            <a:r>
              <a:rPr lang="en-US" sz="1800" dirty="0"/>
              <a:t>To show all rows and columns I have used </a:t>
            </a:r>
            <a:r>
              <a:rPr lang="en-US" sz="1800" dirty="0" err="1">
                <a:highlight>
                  <a:srgbClr val="FFFF00"/>
                </a:highlight>
              </a:rPr>
              <a:t>pd.set_option</a:t>
            </a:r>
            <a:r>
              <a:rPr lang="en-US" sz="1800" dirty="0">
                <a:highlight>
                  <a:srgbClr val="FFFF00"/>
                </a:highlight>
              </a:rPr>
              <a:t>(‘</a:t>
            </a:r>
            <a:r>
              <a:rPr lang="en-US" sz="1800" dirty="0" err="1">
                <a:highlight>
                  <a:srgbClr val="FFFF00"/>
                </a:highlight>
              </a:rPr>
              <a:t>diplay.max_columns’,None</a:t>
            </a:r>
            <a:r>
              <a:rPr lang="en-US" sz="1800" dirty="0">
                <a:highlight>
                  <a:srgbClr val="FFFF00"/>
                </a:highlight>
              </a:rPr>
              <a:t>) -&gt; show all columns and </a:t>
            </a:r>
            <a:r>
              <a:rPr lang="en-US" sz="1800" dirty="0" err="1">
                <a:highlight>
                  <a:srgbClr val="FFFF00"/>
                </a:highlight>
              </a:rPr>
              <a:t>pd.set_option</a:t>
            </a:r>
            <a:r>
              <a:rPr lang="en-US" sz="1800" dirty="0">
                <a:highlight>
                  <a:srgbClr val="FFFF00"/>
                </a:highlight>
              </a:rPr>
              <a:t>(‘</a:t>
            </a:r>
            <a:r>
              <a:rPr lang="en-US" sz="1800" dirty="0" err="1">
                <a:highlight>
                  <a:srgbClr val="FFFF00"/>
                </a:highlight>
              </a:rPr>
              <a:t>diplay.max_rows’,None</a:t>
            </a:r>
            <a:r>
              <a:rPr lang="en-US" sz="1800" dirty="0">
                <a:highlight>
                  <a:srgbClr val="FFFF00"/>
                </a:highlight>
              </a:rPr>
              <a:t>)  -&gt; show all rows</a:t>
            </a:r>
            <a:br>
              <a:rPr lang="en-US" sz="1800" dirty="0">
                <a:highlight>
                  <a:srgbClr val="FFFF00"/>
                </a:highlight>
              </a:rPr>
            </a:br>
            <a:br>
              <a:rPr lang="en-US" sz="1800" dirty="0"/>
            </a:br>
            <a:endParaRPr lang="en-IN" sz="1800" dirty="0"/>
          </a:p>
        </p:txBody>
      </p:sp>
      <p:pic>
        <p:nvPicPr>
          <p:cNvPr id="5" name="Content Placeholder 4">
            <a:extLst>
              <a:ext uri="{FF2B5EF4-FFF2-40B4-BE49-F238E27FC236}">
                <a16:creationId xmlns:a16="http://schemas.microsoft.com/office/drawing/2014/main" id="{3232CB48-E3DC-440A-B791-3273CA154767}"/>
              </a:ext>
            </a:extLst>
          </p:cNvPr>
          <p:cNvPicPr>
            <a:picLocks noGrp="1" noChangeAspect="1"/>
          </p:cNvPicPr>
          <p:nvPr>
            <p:ph idx="1"/>
          </p:nvPr>
        </p:nvPicPr>
        <p:blipFill>
          <a:blip r:embed="rId2"/>
          <a:stretch>
            <a:fillRect/>
          </a:stretch>
        </p:blipFill>
        <p:spPr>
          <a:xfrm>
            <a:off x="838200" y="1955922"/>
            <a:ext cx="10515600" cy="4144009"/>
          </a:xfrm>
        </p:spPr>
      </p:pic>
    </p:spTree>
    <p:extLst>
      <p:ext uri="{BB962C8B-B14F-4D97-AF65-F5344CB8AC3E}">
        <p14:creationId xmlns:p14="http://schemas.microsoft.com/office/powerpoint/2010/main" val="3211377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F6FE-4666-42A8-8B2F-DBA7DA1798B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A1E226D-98D7-4D9D-AB4C-A38A8E4F76D7}"/>
              </a:ext>
            </a:extLst>
          </p:cNvPr>
          <p:cNvSpPr>
            <a:spLocks noGrp="1"/>
          </p:cNvSpPr>
          <p:nvPr>
            <p:ph idx="1"/>
          </p:nvPr>
        </p:nvSpPr>
        <p:spPr/>
        <p:txBody>
          <a:bodyPr/>
          <a:lstStyle/>
          <a:p>
            <a:r>
              <a:rPr lang="en-US" dirty="0"/>
              <a:t>Finally we get the r score for best model and then we save it.</a:t>
            </a:r>
          </a:p>
          <a:p>
            <a:r>
              <a:rPr lang="en-US" dirty="0"/>
              <a:t>I have used different techniques to get the r </a:t>
            </a:r>
            <a:r>
              <a:rPr lang="en-US" dirty="0" err="1"/>
              <a:t>score,cross</a:t>
            </a:r>
            <a:r>
              <a:rPr lang="en-US" dirty="0"/>
              <a:t> validation </a:t>
            </a:r>
            <a:r>
              <a:rPr lang="en-US" dirty="0" err="1"/>
              <a:t>score,RMSE,MSE,MAE</a:t>
            </a:r>
            <a:r>
              <a:rPr lang="en-US" dirty="0"/>
              <a:t>.</a:t>
            </a:r>
          </a:p>
          <a:p>
            <a:r>
              <a:rPr lang="en-US" dirty="0"/>
              <a:t>To get better Accuracy use hyper parameter tunning.</a:t>
            </a:r>
          </a:p>
          <a:p>
            <a:r>
              <a:rPr lang="en-US" dirty="0"/>
              <a:t>Also used test data set to predict with </a:t>
            </a:r>
            <a:r>
              <a:rPr lang="en-US" dirty="0" err="1"/>
              <a:t>tarining</a:t>
            </a:r>
            <a:r>
              <a:rPr lang="en-US" dirty="0"/>
              <a:t> dataset.</a:t>
            </a:r>
          </a:p>
          <a:p>
            <a:r>
              <a:rPr lang="en-US" dirty="0"/>
              <a:t>There is also a chance of improvement to find more better accuracy .</a:t>
            </a:r>
          </a:p>
          <a:p>
            <a:pPr marL="0" indent="0">
              <a:buNone/>
            </a:pPr>
            <a:endParaRPr lang="en-IN" dirty="0"/>
          </a:p>
        </p:txBody>
      </p:sp>
    </p:spTree>
    <p:extLst>
      <p:ext uri="{BB962C8B-B14F-4D97-AF65-F5344CB8AC3E}">
        <p14:creationId xmlns:p14="http://schemas.microsoft.com/office/powerpoint/2010/main" val="398538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E226D-98D7-4D9D-AB4C-A38A8E4F76D7}"/>
              </a:ext>
            </a:extLst>
          </p:cNvPr>
          <p:cNvSpPr>
            <a:spLocks noGrp="1"/>
          </p:cNvSpPr>
          <p:nvPr>
            <p:ph idx="1"/>
          </p:nvPr>
        </p:nvSpPr>
        <p:spPr/>
        <p:txBody>
          <a:bodyPr/>
          <a:lstStyle/>
          <a:p>
            <a:r>
              <a:rPr lang="en-US" dirty="0"/>
              <a:t>Thanks You</a:t>
            </a:r>
            <a:endParaRPr lang="en-IN" dirty="0"/>
          </a:p>
        </p:txBody>
      </p:sp>
    </p:spTree>
    <p:extLst>
      <p:ext uri="{BB962C8B-B14F-4D97-AF65-F5344CB8AC3E}">
        <p14:creationId xmlns:p14="http://schemas.microsoft.com/office/powerpoint/2010/main" val="428986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F6FE-4666-42A8-8B2F-DBA7DA1798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1E226D-98D7-4D9D-AB4C-A38A8E4F76D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9199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7E75D2-42C8-40E8-9F76-A0EA2597D7AE}"/>
              </a:ext>
            </a:extLst>
          </p:cNvPr>
          <p:cNvPicPr>
            <a:picLocks noGrp="1" noChangeAspect="1"/>
          </p:cNvPicPr>
          <p:nvPr>
            <p:ph idx="1"/>
          </p:nvPr>
        </p:nvPicPr>
        <p:blipFill>
          <a:blip r:embed="rId2"/>
          <a:stretch>
            <a:fillRect/>
          </a:stretch>
        </p:blipFill>
        <p:spPr>
          <a:xfrm>
            <a:off x="935854" y="929933"/>
            <a:ext cx="8652029" cy="2976248"/>
          </a:xfrm>
        </p:spPr>
      </p:pic>
      <p:pic>
        <p:nvPicPr>
          <p:cNvPr id="11" name="Picture 10">
            <a:extLst>
              <a:ext uri="{FF2B5EF4-FFF2-40B4-BE49-F238E27FC236}">
                <a16:creationId xmlns:a16="http://schemas.microsoft.com/office/drawing/2014/main" id="{BED2533C-0ACF-41F9-8316-B9D10E382FDA}"/>
              </a:ext>
            </a:extLst>
          </p:cNvPr>
          <p:cNvPicPr>
            <a:picLocks noChangeAspect="1"/>
          </p:cNvPicPr>
          <p:nvPr/>
        </p:nvPicPr>
        <p:blipFill>
          <a:blip r:embed="rId3"/>
          <a:stretch>
            <a:fillRect/>
          </a:stretch>
        </p:blipFill>
        <p:spPr>
          <a:xfrm>
            <a:off x="1001388" y="4072016"/>
            <a:ext cx="8586495" cy="2785984"/>
          </a:xfrm>
          <a:prstGeom prst="rect">
            <a:avLst/>
          </a:prstGeom>
        </p:spPr>
      </p:pic>
      <p:graphicFrame>
        <p:nvGraphicFramePr>
          <p:cNvPr id="12" name="Table 12">
            <a:extLst>
              <a:ext uri="{FF2B5EF4-FFF2-40B4-BE49-F238E27FC236}">
                <a16:creationId xmlns:a16="http://schemas.microsoft.com/office/drawing/2014/main" id="{1B4AA55B-AC5B-4571-BB4D-92D7BF4424D2}"/>
              </a:ext>
            </a:extLst>
          </p:cNvPr>
          <p:cNvGraphicFramePr>
            <a:graphicFrameLocks noGrp="1"/>
          </p:cNvGraphicFramePr>
          <p:nvPr>
            <p:extLst>
              <p:ext uri="{D42A27DB-BD31-4B8C-83A1-F6EECF244321}">
                <p14:modId xmlns:p14="http://schemas.microsoft.com/office/powerpoint/2010/main" val="2269457948"/>
              </p:ext>
            </p:extLst>
          </p:nvPr>
        </p:nvGraphicFramePr>
        <p:xfrm>
          <a:off x="1304031" y="33173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250863471"/>
                    </a:ext>
                  </a:extLst>
                </a:gridCol>
              </a:tblGrid>
              <a:tr h="370840">
                <a:tc>
                  <a:txBody>
                    <a:bodyPr/>
                    <a:lstStyle/>
                    <a:p>
                      <a:r>
                        <a:rPr lang="en-US" dirty="0"/>
                        <a:t>Training and Test data </a:t>
                      </a:r>
                      <a:endParaRPr lang="en-IN" dirty="0"/>
                    </a:p>
                  </a:txBody>
                  <a:tcPr/>
                </a:tc>
                <a:extLst>
                  <a:ext uri="{0D108BD9-81ED-4DB2-BD59-A6C34878D82A}">
                    <a16:rowId xmlns:a16="http://schemas.microsoft.com/office/drawing/2014/main" val="1662621054"/>
                  </a:ext>
                </a:extLst>
              </a:tr>
            </a:tbl>
          </a:graphicData>
        </a:graphic>
      </p:graphicFrame>
    </p:spTree>
    <p:extLst>
      <p:ext uri="{BB962C8B-B14F-4D97-AF65-F5344CB8AC3E}">
        <p14:creationId xmlns:p14="http://schemas.microsoft.com/office/powerpoint/2010/main" val="72940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F393-5524-4B96-9150-8CAB40A89545}"/>
              </a:ext>
            </a:extLst>
          </p:cNvPr>
          <p:cNvSpPr>
            <a:spLocks noGrp="1"/>
          </p:cNvSpPr>
          <p:nvPr>
            <p:ph type="title"/>
          </p:nvPr>
        </p:nvSpPr>
        <p:spPr/>
        <p:txBody>
          <a:bodyPr>
            <a:normAutofit/>
          </a:bodyPr>
          <a:lstStyle/>
          <a:p>
            <a:r>
              <a:rPr lang="en-US" sz="1500" dirty="0"/>
              <a:t>EDA – In EDA I have describe the data set .show its shape ,Data types, Missing value , Statistical information of dataset, Heatmap to show correlation and other visualization techniques like Boxplot to detect outliers ,Bar plot to show the Relation between price with independent columns.</a:t>
            </a:r>
            <a:endParaRPr lang="en-IN" sz="1500" dirty="0"/>
          </a:p>
        </p:txBody>
      </p:sp>
      <p:pic>
        <p:nvPicPr>
          <p:cNvPr id="5" name="Content Placeholder 4">
            <a:extLst>
              <a:ext uri="{FF2B5EF4-FFF2-40B4-BE49-F238E27FC236}">
                <a16:creationId xmlns:a16="http://schemas.microsoft.com/office/drawing/2014/main" id="{77599B9C-5F08-4B62-A19E-6635D368D0AF}"/>
              </a:ext>
            </a:extLst>
          </p:cNvPr>
          <p:cNvPicPr>
            <a:picLocks noGrp="1" noChangeAspect="1"/>
          </p:cNvPicPr>
          <p:nvPr>
            <p:ph idx="1"/>
          </p:nvPr>
        </p:nvPicPr>
        <p:blipFill>
          <a:blip r:embed="rId2"/>
          <a:stretch>
            <a:fillRect/>
          </a:stretch>
        </p:blipFill>
        <p:spPr>
          <a:xfrm>
            <a:off x="743504" y="1553277"/>
            <a:ext cx="4236869" cy="1550074"/>
          </a:xfrm>
        </p:spPr>
      </p:pic>
      <p:pic>
        <p:nvPicPr>
          <p:cNvPr id="7" name="Picture 6">
            <a:extLst>
              <a:ext uri="{FF2B5EF4-FFF2-40B4-BE49-F238E27FC236}">
                <a16:creationId xmlns:a16="http://schemas.microsoft.com/office/drawing/2014/main" id="{2921A5CF-0546-478D-A360-CA2EDF59ADAC}"/>
              </a:ext>
            </a:extLst>
          </p:cNvPr>
          <p:cNvPicPr>
            <a:picLocks noChangeAspect="1"/>
          </p:cNvPicPr>
          <p:nvPr/>
        </p:nvPicPr>
        <p:blipFill>
          <a:blip r:embed="rId3"/>
          <a:stretch>
            <a:fillRect/>
          </a:stretch>
        </p:blipFill>
        <p:spPr>
          <a:xfrm>
            <a:off x="5211192" y="1837363"/>
            <a:ext cx="3380913" cy="2145579"/>
          </a:xfrm>
          <a:prstGeom prst="rect">
            <a:avLst/>
          </a:prstGeom>
        </p:spPr>
      </p:pic>
      <p:pic>
        <p:nvPicPr>
          <p:cNvPr id="9" name="Picture 8">
            <a:extLst>
              <a:ext uri="{FF2B5EF4-FFF2-40B4-BE49-F238E27FC236}">
                <a16:creationId xmlns:a16="http://schemas.microsoft.com/office/drawing/2014/main" id="{E3280DBD-135F-467A-A43F-5EAAD8F0B52D}"/>
              </a:ext>
            </a:extLst>
          </p:cNvPr>
          <p:cNvPicPr>
            <a:picLocks noChangeAspect="1"/>
          </p:cNvPicPr>
          <p:nvPr/>
        </p:nvPicPr>
        <p:blipFill>
          <a:blip r:embed="rId4"/>
          <a:stretch>
            <a:fillRect/>
          </a:stretch>
        </p:blipFill>
        <p:spPr>
          <a:xfrm>
            <a:off x="8722903" y="1553277"/>
            <a:ext cx="3291497" cy="3142695"/>
          </a:xfrm>
          <a:prstGeom prst="rect">
            <a:avLst/>
          </a:prstGeom>
        </p:spPr>
      </p:pic>
      <p:pic>
        <p:nvPicPr>
          <p:cNvPr id="11" name="Picture 10">
            <a:extLst>
              <a:ext uri="{FF2B5EF4-FFF2-40B4-BE49-F238E27FC236}">
                <a16:creationId xmlns:a16="http://schemas.microsoft.com/office/drawing/2014/main" id="{B395DB80-B0D5-4710-9480-8D6DF9A5CA52}"/>
              </a:ext>
            </a:extLst>
          </p:cNvPr>
          <p:cNvPicPr>
            <a:picLocks noChangeAspect="1"/>
          </p:cNvPicPr>
          <p:nvPr/>
        </p:nvPicPr>
        <p:blipFill>
          <a:blip r:embed="rId5"/>
          <a:stretch>
            <a:fillRect/>
          </a:stretch>
        </p:blipFill>
        <p:spPr>
          <a:xfrm>
            <a:off x="672936" y="3004243"/>
            <a:ext cx="4378004" cy="3866223"/>
          </a:xfrm>
          <a:prstGeom prst="rect">
            <a:avLst/>
          </a:prstGeom>
        </p:spPr>
      </p:pic>
    </p:spTree>
    <p:extLst>
      <p:ext uri="{BB962C8B-B14F-4D97-AF65-F5344CB8AC3E}">
        <p14:creationId xmlns:p14="http://schemas.microsoft.com/office/powerpoint/2010/main" val="309887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F5CC-BEE6-4C6E-8780-5124E52EF1A0}"/>
              </a:ext>
            </a:extLst>
          </p:cNvPr>
          <p:cNvSpPr>
            <a:spLocks noGrp="1"/>
          </p:cNvSpPr>
          <p:nvPr>
            <p:ph type="title"/>
          </p:nvPr>
        </p:nvSpPr>
        <p:spPr/>
        <p:txBody>
          <a:bodyPr/>
          <a:lstStyle/>
          <a:p>
            <a:r>
              <a:rPr lang="en-US" dirty="0"/>
              <a:t>Scatter Plot to show the outliers and bonding between both columns</a:t>
            </a:r>
            <a:endParaRPr lang="en-IN" dirty="0"/>
          </a:p>
        </p:txBody>
      </p:sp>
      <p:pic>
        <p:nvPicPr>
          <p:cNvPr id="5" name="Content Placeholder 4">
            <a:extLst>
              <a:ext uri="{FF2B5EF4-FFF2-40B4-BE49-F238E27FC236}">
                <a16:creationId xmlns:a16="http://schemas.microsoft.com/office/drawing/2014/main" id="{93F11E4D-4A09-42F7-A76D-3A41950F6753}"/>
              </a:ext>
            </a:extLst>
          </p:cNvPr>
          <p:cNvPicPr>
            <a:picLocks noGrp="1" noChangeAspect="1"/>
          </p:cNvPicPr>
          <p:nvPr>
            <p:ph idx="1"/>
          </p:nvPr>
        </p:nvPicPr>
        <p:blipFill>
          <a:blip r:embed="rId2"/>
          <a:stretch>
            <a:fillRect/>
          </a:stretch>
        </p:blipFill>
        <p:spPr>
          <a:xfrm>
            <a:off x="838200" y="1958790"/>
            <a:ext cx="5299853" cy="3353415"/>
          </a:xfrm>
        </p:spPr>
      </p:pic>
      <p:pic>
        <p:nvPicPr>
          <p:cNvPr id="7" name="Picture 6">
            <a:extLst>
              <a:ext uri="{FF2B5EF4-FFF2-40B4-BE49-F238E27FC236}">
                <a16:creationId xmlns:a16="http://schemas.microsoft.com/office/drawing/2014/main" id="{9B67C54B-843C-42D9-8CBF-F51D657D0774}"/>
              </a:ext>
            </a:extLst>
          </p:cNvPr>
          <p:cNvPicPr>
            <a:picLocks noChangeAspect="1"/>
          </p:cNvPicPr>
          <p:nvPr/>
        </p:nvPicPr>
        <p:blipFill>
          <a:blip r:embed="rId3"/>
          <a:stretch>
            <a:fillRect/>
          </a:stretch>
        </p:blipFill>
        <p:spPr>
          <a:xfrm>
            <a:off x="6244582" y="1958790"/>
            <a:ext cx="5611664" cy="3120085"/>
          </a:xfrm>
          <a:prstGeom prst="rect">
            <a:avLst/>
          </a:prstGeom>
        </p:spPr>
      </p:pic>
    </p:spTree>
    <p:extLst>
      <p:ext uri="{BB962C8B-B14F-4D97-AF65-F5344CB8AC3E}">
        <p14:creationId xmlns:p14="http://schemas.microsoft.com/office/powerpoint/2010/main" val="4098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C031-F733-406D-A1F4-300D799F9F53}"/>
              </a:ext>
            </a:extLst>
          </p:cNvPr>
          <p:cNvSpPr>
            <a:spLocks noGrp="1"/>
          </p:cNvSpPr>
          <p:nvPr>
            <p:ph type="title"/>
          </p:nvPr>
        </p:nvSpPr>
        <p:spPr/>
        <p:txBody>
          <a:bodyPr/>
          <a:lstStyle/>
          <a:p>
            <a:r>
              <a:rPr lang="en-US" dirty="0"/>
              <a:t>Bar Plot to show the variation in price</a:t>
            </a:r>
            <a:endParaRPr lang="en-IN" dirty="0"/>
          </a:p>
        </p:txBody>
      </p:sp>
      <p:pic>
        <p:nvPicPr>
          <p:cNvPr id="5" name="Content Placeholder 4">
            <a:extLst>
              <a:ext uri="{FF2B5EF4-FFF2-40B4-BE49-F238E27FC236}">
                <a16:creationId xmlns:a16="http://schemas.microsoft.com/office/drawing/2014/main" id="{9B797845-13F3-4D5A-AB60-1CF705E30B29}"/>
              </a:ext>
            </a:extLst>
          </p:cNvPr>
          <p:cNvPicPr>
            <a:picLocks noGrp="1" noChangeAspect="1"/>
          </p:cNvPicPr>
          <p:nvPr>
            <p:ph idx="1"/>
          </p:nvPr>
        </p:nvPicPr>
        <p:blipFill>
          <a:blip r:embed="rId2"/>
          <a:stretch>
            <a:fillRect/>
          </a:stretch>
        </p:blipFill>
        <p:spPr>
          <a:xfrm>
            <a:off x="1908699" y="1435008"/>
            <a:ext cx="4384842" cy="2585643"/>
          </a:xfrm>
        </p:spPr>
      </p:pic>
      <p:pic>
        <p:nvPicPr>
          <p:cNvPr id="7" name="Picture 6">
            <a:extLst>
              <a:ext uri="{FF2B5EF4-FFF2-40B4-BE49-F238E27FC236}">
                <a16:creationId xmlns:a16="http://schemas.microsoft.com/office/drawing/2014/main" id="{E8C3C754-9B02-4220-933F-F2BD55A7C817}"/>
              </a:ext>
            </a:extLst>
          </p:cNvPr>
          <p:cNvPicPr>
            <a:picLocks noChangeAspect="1"/>
          </p:cNvPicPr>
          <p:nvPr/>
        </p:nvPicPr>
        <p:blipFill>
          <a:blip r:embed="rId3"/>
          <a:stretch>
            <a:fillRect/>
          </a:stretch>
        </p:blipFill>
        <p:spPr>
          <a:xfrm>
            <a:off x="7594097" y="1385888"/>
            <a:ext cx="4384842" cy="2672013"/>
          </a:xfrm>
          <a:prstGeom prst="rect">
            <a:avLst/>
          </a:prstGeom>
        </p:spPr>
      </p:pic>
      <p:pic>
        <p:nvPicPr>
          <p:cNvPr id="9" name="Picture 8">
            <a:extLst>
              <a:ext uri="{FF2B5EF4-FFF2-40B4-BE49-F238E27FC236}">
                <a16:creationId xmlns:a16="http://schemas.microsoft.com/office/drawing/2014/main" id="{43314633-DE34-4D70-B39A-876859DB6AE2}"/>
              </a:ext>
            </a:extLst>
          </p:cNvPr>
          <p:cNvPicPr>
            <a:picLocks noChangeAspect="1"/>
          </p:cNvPicPr>
          <p:nvPr/>
        </p:nvPicPr>
        <p:blipFill>
          <a:blip r:embed="rId4"/>
          <a:stretch>
            <a:fillRect/>
          </a:stretch>
        </p:blipFill>
        <p:spPr>
          <a:xfrm>
            <a:off x="275208" y="3959440"/>
            <a:ext cx="9179510" cy="2966391"/>
          </a:xfrm>
          <a:prstGeom prst="rect">
            <a:avLst/>
          </a:prstGeom>
        </p:spPr>
      </p:pic>
    </p:spTree>
    <p:extLst>
      <p:ext uri="{BB962C8B-B14F-4D97-AF65-F5344CB8AC3E}">
        <p14:creationId xmlns:p14="http://schemas.microsoft.com/office/powerpoint/2010/main" val="122572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normAutofit/>
          </a:bodyPr>
          <a:lstStyle/>
          <a:p>
            <a:r>
              <a:rPr lang="en-US" sz="1500" dirty="0"/>
              <a:t>Pre-Processing Techniques used to handle the missing </a:t>
            </a:r>
            <a:r>
              <a:rPr lang="en-US" sz="1500" dirty="0" err="1"/>
              <a:t>vale,outliers,skewness</a:t>
            </a:r>
            <a:r>
              <a:rPr lang="en-US" sz="1500" dirty="0"/>
              <a:t> and many more techniques </a:t>
            </a:r>
            <a:r>
              <a:rPr lang="en-US" sz="1500" dirty="0" err="1"/>
              <a:t>used.Pre</a:t>
            </a:r>
            <a:r>
              <a:rPr lang="en-US" sz="1500" dirty="0"/>
              <a:t>-Processing is most important part of </a:t>
            </a:r>
            <a:r>
              <a:rPr lang="en-US" sz="1500" dirty="0" err="1"/>
              <a:t>dataset,drop</a:t>
            </a:r>
            <a:r>
              <a:rPr lang="en-US" sz="1500" dirty="0"/>
              <a:t> the one pair if </a:t>
            </a:r>
            <a:r>
              <a:rPr lang="en-US" sz="1500" dirty="0" err="1"/>
              <a:t>higly</a:t>
            </a:r>
            <a:r>
              <a:rPr lang="en-US" sz="1500" dirty="0"/>
              <a:t> corelated.</a:t>
            </a:r>
            <a:endParaRPr lang="en-IN" sz="1500" dirty="0"/>
          </a:p>
        </p:txBody>
      </p:sp>
      <p:pic>
        <p:nvPicPr>
          <p:cNvPr id="5" name="Content Placeholder 4">
            <a:extLst>
              <a:ext uri="{FF2B5EF4-FFF2-40B4-BE49-F238E27FC236}">
                <a16:creationId xmlns:a16="http://schemas.microsoft.com/office/drawing/2014/main" id="{4B604A59-4F1A-4461-B25D-C02D94A38851}"/>
              </a:ext>
            </a:extLst>
          </p:cNvPr>
          <p:cNvPicPr>
            <a:picLocks noGrp="1" noChangeAspect="1"/>
          </p:cNvPicPr>
          <p:nvPr>
            <p:ph idx="1"/>
          </p:nvPr>
        </p:nvPicPr>
        <p:blipFill>
          <a:blip r:embed="rId2"/>
          <a:stretch>
            <a:fillRect/>
          </a:stretch>
        </p:blipFill>
        <p:spPr>
          <a:xfrm>
            <a:off x="838200" y="2009164"/>
            <a:ext cx="10515600" cy="3984259"/>
          </a:xfrm>
        </p:spPr>
      </p:pic>
    </p:spTree>
    <p:extLst>
      <p:ext uri="{BB962C8B-B14F-4D97-AF65-F5344CB8AC3E}">
        <p14:creationId xmlns:p14="http://schemas.microsoft.com/office/powerpoint/2010/main" val="359238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dirty="0"/>
              <a:t>Boxplot to detect the </a:t>
            </a:r>
            <a:r>
              <a:rPr lang="en-US" dirty="0" err="1"/>
              <a:t>outliers.Use</a:t>
            </a:r>
            <a:r>
              <a:rPr lang="en-US" dirty="0"/>
              <a:t> for loop to get all at once and apply filter as per view</a:t>
            </a:r>
            <a:endParaRPr lang="en-IN" dirty="0"/>
          </a:p>
        </p:txBody>
      </p:sp>
      <p:pic>
        <p:nvPicPr>
          <p:cNvPr id="5" name="Content Placeholder 4">
            <a:extLst>
              <a:ext uri="{FF2B5EF4-FFF2-40B4-BE49-F238E27FC236}">
                <a16:creationId xmlns:a16="http://schemas.microsoft.com/office/drawing/2014/main" id="{2BB0899F-D347-4E64-BE2F-A9EB8EE256BE}"/>
              </a:ext>
            </a:extLst>
          </p:cNvPr>
          <p:cNvPicPr>
            <a:picLocks noGrp="1" noChangeAspect="1"/>
          </p:cNvPicPr>
          <p:nvPr>
            <p:ph idx="1"/>
          </p:nvPr>
        </p:nvPicPr>
        <p:blipFill>
          <a:blip r:embed="rId2"/>
          <a:stretch>
            <a:fillRect/>
          </a:stretch>
        </p:blipFill>
        <p:spPr>
          <a:xfrm>
            <a:off x="2284520" y="1825625"/>
            <a:ext cx="7622959" cy="4351338"/>
          </a:xfrm>
        </p:spPr>
      </p:pic>
    </p:spTree>
    <p:extLst>
      <p:ext uri="{BB962C8B-B14F-4D97-AF65-F5344CB8AC3E}">
        <p14:creationId xmlns:p14="http://schemas.microsoft.com/office/powerpoint/2010/main" val="333751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07E-1DE4-4D25-A82C-35D7EF5DF7BB}"/>
              </a:ext>
            </a:extLst>
          </p:cNvPr>
          <p:cNvSpPr>
            <a:spLocks noGrp="1"/>
          </p:cNvSpPr>
          <p:nvPr>
            <p:ph type="title"/>
          </p:nvPr>
        </p:nvSpPr>
        <p:spPr/>
        <p:txBody>
          <a:bodyPr/>
          <a:lstStyle/>
          <a:p>
            <a:r>
              <a:rPr lang="en-US" dirty="0"/>
              <a:t>Here I check the </a:t>
            </a:r>
            <a:r>
              <a:rPr lang="en-US" dirty="0" err="1"/>
              <a:t>Skweness</a:t>
            </a:r>
            <a:endParaRPr lang="en-IN" dirty="0"/>
          </a:p>
        </p:txBody>
      </p:sp>
      <p:pic>
        <p:nvPicPr>
          <p:cNvPr id="5" name="Content Placeholder 4">
            <a:extLst>
              <a:ext uri="{FF2B5EF4-FFF2-40B4-BE49-F238E27FC236}">
                <a16:creationId xmlns:a16="http://schemas.microsoft.com/office/drawing/2014/main" id="{F72D3999-F537-466D-9F3E-ED9E0CF9F61B}"/>
              </a:ext>
            </a:extLst>
          </p:cNvPr>
          <p:cNvPicPr>
            <a:picLocks noGrp="1" noChangeAspect="1"/>
          </p:cNvPicPr>
          <p:nvPr>
            <p:ph idx="1"/>
          </p:nvPr>
        </p:nvPicPr>
        <p:blipFill>
          <a:blip r:embed="rId2"/>
          <a:stretch>
            <a:fillRect/>
          </a:stretch>
        </p:blipFill>
        <p:spPr>
          <a:xfrm>
            <a:off x="2796466" y="1688536"/>
            <a:ext cx="6403488" cy="4488427"/>
          </a:xfrm>
        </p:spPr>
      </p:pic>
    </p:spTree>
    <p:extLst>
      <p:ext uri="{BB962C8B-B14F-4D97-AF65-F5344CB8AC3E}">
        <p14:creationId xmlns:p14="http://schemas.microsoft.com/office/powerpoint/2010/main" val="369936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Widescreen</PresentationFormat>
  <Paragraphs>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House Pricing</vt:lpstr>
      <vt:lpstr>I have Load the Basic Libraries and make two variable for test and train to store dataset. In Train training data stored and in test test data stored.  To show all rows and columns I have used pd.set_option(‘diplay.max_columns’,None) -&gt; show all columns and pd.set_option(‘diplay.max_rows’,None)  -&gt; show all rows  </vt:lpstr>
      <vt:lpstr>PowerPoint Presentation</vt:lpstr>
      <vt:lpstr>EDA – In EDA I have describe the data set .show its shape ,Data types, Missing value , Statistical information of dataset, Heatmap to show correlation and other visualization techniques like Boxplot to detect outliers ,Bar plot to show the Relation between price with independent columns.</vt:lpstr>
      <vt:lpstr>Scatter Plot to show the outliers and bonding between both columns</vt:lpstr>
      <vt:lpstr>Bar Plot to show the variation in price</vt:lpstr>
      <vt:lpstr>Pre-Processing Techniques used to handle the missing vale,outliers,skewness and many more techniques used.Pre-Processing is most important part of dataset,drop the one pair if higly corelated.</vt:lpstr>
      <vt:lpstr>Boxplot to detect the outliers.Use for loop to get all at once and apply filter as per view</vt:lpstr>
      <vt:lpstr>Here I check the Skweness</vt:lpstr>
      <vt:lpstr>Handling the outliers. Create one function to handle the outliers</vt:lpstr>
      <vt:lpstr>Showing graph after handle the outliers</vt:lpstr>
      <vt:lpstr>Apply Label Encoder for Categorical Columns and standard scaler for continuous columns</vt:lpstr>
      <vt:lpstr>Same Techniques Applied with testing of Data</vt:lpstr>
      <vt:lpstr>Finally Prepare model with training dataset</vt:lpstr>
      <vt:lpstr>Find the best accuracy and random state. Use Train_test_split for split the data into training and testing</vt:lpstr>
      <vt:lpstr>Define Function to Prepare model which shows how model is fit the data and predict the data</vt:lpstr>
      <vt:lpstr>LinearRegression</vt:lpstr>
      <vt:lpstr>GradientBoosting</vt:lpstr>
      <vt:lpstr>Hyper Parameter Tunning to tune the score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dc:title>
  <dc:creator>kumar aman</dc:creator>
  <cp:lastModifiedBy>kumar aman</cp:lastModifiedBy>
  <cp:revision>1</cp:revision>
  <dcterms:created xsi:type="dcterms:W3CDTF">2021-09-18T23:14:46Z</dcterms:created>
  <dcterms:modified xsi:type="dcterms:W3CDTF">2021-09-18T23:14:50Z</dcterms:modified>
</cp:coreProperties>
</file>