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9"/>
  </p:notesMasterIdLst>
  <p:sldIdLst>
    <p:sldId id="256" r:id="rId2"/>
    <p:sldId id="269" r:id="rId3"/>
    <p:sldId id="266" r:id="rId4"/>
    <p:sldId id="258" r:id="rId5"/>
    <p:sldId id="257" r:id="rId6"/>
    <p:sldId id="270" r:id="rId7"/>
    <p:sldId id="265" r:id="rId8"/>
    <p:sldId id="261" r:id="rId9"/>
    <p:sldId id="262" r:id="rId10"/>
    <p:sldId id="263" r:id="rId11"/>
    <p:sldId id="264" r:id="rId12"/>
    <p:sldId id="271" r:id="rId13"/>
    <p:sldId id="272" r:id="rId14"/>
    <p:sldId id="273" r:id="rId15"/>
    <p:sldId id="275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B780B-AADB-4CD2-9DEB-C9040C598A93}" type="datetimeFigureOut">
              <a:rPr lang="en-US" smtClean="0"/>
              <a:pPr/>
              <a:t>10/8/2017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7D55C-0097-436F-9DDB-36641E1478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Security systems may not work during power outages.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7D55C-0097-436F-9DDB-36641E1478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7D55C-0097-436F-9DDB-36641E1478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7D55C-0097-436F-9DDB-36641E1478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7D55C-0097-436F-9DDB-36641E1478E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9E01E7-7832-458D-A3AF-660D982B893C}" type="datetimeFigureOut">
              <a:rPr lang="en-IN" smtClean="0"/>
              <a:pPr/>
              <a:t>08-10-2017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CB43E34-5A16-48E1-AA60-012F5B513C1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1357298"/>
            <a:ext cx="8424936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MODERN WIRELESS ENTRY/EXIT</a:t>
            </a:r>
          </a:p>
          <a:p>
            <a:pPr algn="ctr"/>
            <a:r>
              <a:rPr lang="en-US" sz="5400" b="1" cap="all" dirty="0" smtClean="0">
                <a:ln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SYSTEM BASED ON RFID AND GSM TECHNOLOGY</a:t>
            </a:r>
            <a:endParaRPr lang="en-US" sz="5400" b="1" cap="all" dirty="0">
              <a:ln/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4422"/>
            <a:ext cx="8229600" cy="5214974"/>
          </a:xfrm>
        </p:spPr>
        <p:txBody>
          <a:bodyPr>
            <a:normAutofit/>
          </a:bodyPr>
          <a:lstStyle/>
          <a:p>
            <a:r>
              <a:rPr lang="en-IN" dirty="0" smtClean="0"/>
              <a:t>RFID - Radio Frequency Identification. </a:t>
            </a:r>
          </a:p>
          <a:p>
            <a:r>
              <a:rPr lang="en-IN" dirty="0" smtClean="0"/>
              <a:t>It consists of two parts:</a:t>
            </a:r>
          </a:p>
          <a:p>
            <a:pPr marL="571500" indent="-571500">
              <a:buFont typeface="+mj-lt"/>
              <a:buAutoNum type="romanLcPeriod"/>
            </a:pPr>
            <a:r>
              <a:rPr lang="en-IN" dirty="0" smtClean="0"/>
              <a:t> A Reader</a:t>
            </a:r>
          </a:p>
          <a:p>
            <a:pPr marL="514350" indent="-514350">
              <a:buFont typeface="+mj-lt"/>
              <a:buAutoNum type="romanLcPeriod"/>
            </a:pPr>
            <a:r>
              <a:rPr lang="en-IN" dirty="0" smtClean="0"/>
              <a:t> Transponders, also known</a:t>
            </a:r>
          </a:p>
          <a:p>
            <a:pPr marL="514350" indent="-514350">
              <a:buNone/>
            </a:pPr>
            <a:r>
              <a:rPr lang="en-IN" dirty="0" smtClean="0"/>
              <a:t>	 as Tags.</a:t>
            </a:r>
          </a:p>
          <a:p>
            <a:pPr marL="514350" indent="-514350"/>
            <a:endParaRPr lang="en-IN" dirty="0" smtClean="0"/>
          </a:p>
          <a:p>
            <a:pPr marL="514350" indent="-514350"/>
            <a:r>
              <a:rPr lang="en-IN" dirty="0" smtClean="0"/>
              <a:t>RFID systems evolved from barcode labels as a means to automatically identify and track products and people.</a:t>
            </a:r>
          </a:p>
          <a:p>
            <a:endParaRPr lang="en-IN" dirty="0" smtClean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/>
          <a:srcRect l="7500" t="4500" r="6999" b="3999"/>
          <a:stretch>
            <a:fillRect/>
          </a:stretch>
        </p:blipFill>
        <p:spPr bwMode="auto">
          <a:xfrm>
            <a:off x="6000760" y="1785926"/>
            <a:ext cx="2928958" cy="2786082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IN" b="1" dirty="0" smtClean="0"/>
              <a:t>2.	RFID (EM18) Reader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045872"/>
            <a:ext cx="8229600" cy="5597838"/>
          </a:xfrm>
        </p:spPr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IN" dirty="0" smtClean="0"/>
              <a:t>GSM - Global </a:t>
            </a:r>
            <a:r>
              <a:rPr lang="en-IN" dirty="0"/>
              <a:t>System for </a:t>
            </a:r>
            <a:endParaRPr lang="en-IN" dirty="0" smtClean="0"/>
          </a:p>
          <a:p>
            <a:pPr marL="571500" indent="-571500">
              <a:buNone/>
            </a:pPr>
            <a:r>
              <a:rPr lang="en-IN" dirty="0" smtClean="0"/>
              <a:t>	Mobile communication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Most widely used digital </a:t>
            </a:r>
          </a:p>
          <a:p>
            <a:pPr marL="514350" indent="-514350">
              <a:buNone/>
            </a:pPr>
            <a:r>
              <a:rPr lang="en-IN" dirty="0" smtClean="0"/>
              <a:t>	wireless telephony technology</a:t>
            </a:r>
            <a:endParaRPr lang="en-US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Single supply voltage 12V</a:t>
            </a:r>
            <a:endParaRPr lang="en-IN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en-US" dirty="0" smtClean="0"/>
              <a:t>Circuit-switched network optimized for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b="1" dirty="0" smtClean="0"/>
              <a:t>full duplex</a:t>
            </a:r>
            <a:r>
              <a:rPr lang="en-US" dirty="0" smtClean="0"/>
              <a:t> voice telephony</a:t>
            </a:r>
            <a:r>
              <a:rPr lang="en-IN" dirty="0" smtClean="0"/>
              <a:t>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IN" dirty="0" smtClean="0"/>
              <a:t>It </a:t>
            </a:r>
            <a:r>
              <a:rPr lang="en-IN" dirty="0"/>
              <a:t>operates at either the 900 </a:t>
            </a:r>
            <a:r>
              <a:rPr lang="en-IN" dirty="0" smtClean="0"/>
              <a:t>MHz</a:t>
            </a:r>
            <a:r>
              <a:rPr lang="en-IN" dirty="0"/>
              <a:t> or 1800 MHz frequency band.</a:t>
            </a:r>
            <a:endParaRPr lang="en-IN" dirty="0" smtClean="0"/>
          </a:p>
          <a:p>
            <a:pPr marL="596646" indent="-514350">
              <a:buFont typeface="+mj-lt"/>
              <a:buAutoNum type="alphaLcParenR"/>
            </a:pPr>
            <a:endParaRPr lang="en-IN" dirty="0"/>
          </a:p>
        </p:txBody>
      </p:sp>
      <p:pic>
        <p:nvPicPr>
          <p:cNvPr id="6146" name="Picture 2" descr="https://hetpro-store.com/TUTORIALES/wp-content/uploads/2015/10/3_grande.jpg"/>
          <p:cNvPicPr>
            <a:picLocks noChangeAspect="1" noChangeArrowheads="1"/>
          </p:cNvPicPr>
          <p:nvPr/>
        </p:nvPicPr>
        <p:blipFill>
          <a:blip r:embed="rId2"/>
          <a:srcRect l="2653" t="7462" r="1825" b="4478"/>
          <a:stretch>
            <a:fillRect/>
          </a:stretch>
        </p:blipFill>
        <p:spPr bwMode="auto">
          <a:xfrm rot="5400000">
            <a:off x="6179355" y="1107265"/>
            <a:ext cx="3071834" cy="2571768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3. GSM (SIM900) MODULE</a:t>
            </a:r>
            <a:br>
              <a:rPr lang="en-IN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357166"/>
            <a:ext cx="8229600" cy="614366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4. PIR Motion sensor:</a:t>
            </a:r>
          </a:p>
          <a:p>
            <a:pPr>
              <a:buNone/>
            </a:pPr>
            <a:r>
              <a:rPr lang="en-US" dirty="0" smtClean="0"/>
              <a:t>	Passive infrared </a:t>
            </a:r>
            <a:r>
              <a:rPr lang="en-US" b="1" dirty="0" smtClean="0"/>
              <a:t>motion detectors</a:t>
            </a:r>
            <a:r>
              <a:rPr lang="en-US" dirty="0" smtClean="0"/>
              <a:t> (PIR) detect emitted infrared energy  </a:t>
            </a:r>
          </a:p>
          <a:p>
            <a:pPr>
              <a:buNone/>
            </a:pPr>
            <a:r>
              <a:rPr lang="en-US" dirty="0" smtClean="0"/>
              <a:t>	given off by humans and animals</a:t>
            </a:r>
          </a:p>
          <a:p>
            <a:pPr>
              <a:buNone/>
            </a:pPr>
            <a:r>
              <a:rPr lang="en-US" dirty="0" smtClean="0"/>
              <a:t>	in the form of heat.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5. LCD:</a:t>
            </a:r>
          </a:p>
          <a:p>
            <a:r>
              <a:rPr lang="en-US" dirty="0" smtClean="0"/>
              <a:t>LCD stands for liquid </a:t>
            </a:r>
          </a:p>
          <a:p>
            <a:pPr>
              <a:buNone/>
            </a:pPr>
            <a:r>
              <a:rPr lang="en-US" dirty="0" smtClean="0"/>
              <a:t>	crystal display. </a:t>
            </a:r>
          </a:p>
          <a:p>
            <a:r>
              <a:rPr lang="en-US" dirty="0" smtClean="0"/>
              <a:t> The LCD is denoted by </a:t>
            </a:r>
          </a:p>
          <a:p>
            <a:pPr>
              <a:buNone/>
            </a:pPr>
            <a:r>
              <a:rPr lang="en-US" dirty="0" smtClean="0"/>
              <a:t>	16x2 it means it has </a:t>
            </a:r>
          </a:p>
          <a:p>
            <a:pPr>
              <a:buNone/>
            </a:pPr>
            <a:r>
              <a:rPr lang="en-US" dirty="0" smtClean="0"/>
              <a:t>	16 columns and 2 rows.</a:t>
            </a:r>
          </a:p>
        </p:txBody>
      </p:sp>
      <p:pic>
        <p:nvPicPr>
          <p:cNvPr id="5124" name="Picture 4" descr="Image result for 16x2 lc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4143380"/>
            <a:ext cx="3857620" cy="2373940"/>
          </a:xfrm>
          <a:prstGeom prst="rect">
            <a:avLst/>
          </a:prstGeom>
          <a:noFill/>
        </p:spPr>
      </p:pic>
      <p:pic>
        <p:nvPicPr>
          <p:cNvPr id="5126" name="Picture 6" descr="Related image"/>
          <p:cNvPicPr>
            <a:picLocks noChangeAspect="1" noChangeArrowheads="1"/>
          </p:cNvPicPr>
          <p:nvPr/>
        </p:nvPicPr>
        <p:blipFill>
          <a:blip r:embed="rId4"/>
          <a:srcRect l="12857" t="8571" r="13214" b="9999"/>
          <a:stretch>
            <a:fillRect/>
          </a:stretch>
        </p:blipFill>
        <p:spPr bwMode="auto">
          <a:xfrm>
            <a:off x="6429388" y="1643050"/>
            <a:ext cx="2571768" cy="2214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57620" y="571480"/>
            <a:ext cx="1643074" cy="57148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868" y="1571612"/>
            <a:ext cx="2214578" cy="1071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of</a:t>
            </a:r>
          </a:p>
          <a:p>
            <a:pPr algn="ctr"/>
            <a:r>
              <a:rPr lang="en-US" dirty="0" smtClean="0"/>
              <a:t>LCD,RFID reader,GSM,Sensors 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9" idx="0"/>
          </p:cNvCxnSpPr>
          <p:nvPr/>
        </p:nvCxnSpPr>
        <p:spPr>
          <a:xfrm rot="5400000">
            <a:off x="4429111" y="2893202"/>
            <a:ext cx="5000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86182" y="3143248"/>
            <a:ext cx="178595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up for RFID tag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rot="5400000">
            <a:off x="4464831" y="1357286"/>
            <a:ext cx="428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3643306" y="4286256"/>
            <a:ext cx="2071702" cy="171533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 tag detected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2"/>
            <a:endCxn id="19" idx="0"/>
          </p:cNvCxnSpPr>
          <p:nvPr/>
        </p:nvCxnSpPr>
        <p:spPr>
          <a:xfrm rot="5400000">
            <a:off x="4429124" y="4036223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29322" y="4786322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57752" y="600076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cxnSp>
        <p:nvCxnSpPr>
          <p:cNvPr id="76" name="Shape 75"/>
          <p:cNvCxnSpPr>
            <a:stCxn id="29" idx="11"/>
            <a:endCxn id="9" idx="1"/>
          </p:cNvCxnSpPr>
          <p:nvPr/>
        </p:nvCxnSpPr>
        <p:spPr>
          <a:xfrm rot="5400000" flipH="1" flipV="1">
            <a:off x="1390790" y="3962567"/>
            <a:ext cx="2893239" cy="18975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77"/>
          <p:cNvCxnSpPr>
            <a:stCxn id="32" idx="10"/>
            <a:endCxn id="9" idx="3"/>
          </p:cNvCxnSpPr>
          <p:nvPr/>
        </p:nvCxnSpPr>
        <p:spPr>
          <a:xfrm rot="16200000" flipV="1">
            <a:off x="5360038" y="3676814"/>
            <a:ext cx="2893239" cy="24690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7"/>
          <p:cNvCxnSpPr>
            <a:endCxn id="31" idx="11"/>
          </p:cNvCxnSpPr>
          <p:nvPr/>
        </p:nvCxnSpPr>
        <p:spPr>
          <a:xfrm rot="16200000" flipH="1">
            <a:off x="5516334" y="5342185"/>
            <a:ext cx="1214446" cy="817099"/>
          </a:xfrm>
          <a:prstGeom prst="bentConnector3">
            <a:avLst>
              <a:gd name="adj1" fmla="val 1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285852" y="578645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8286776" y="5857892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9" idx="2"/>
          </p:cNvCxnSpPr>
          <p:nvPr/>
        </p:nvCxnSpPr>
        <p:spPr>
          <a:xfrm rot="5400000">
            <a:off x="4483112" y="6161913"/>
            <a:ext cx="35637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4282" y="428604"/>
            <a:ext cx="2714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Flow Chart of Working Principle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9" name="Dodecagon 28"/>
          <p:cNvSpPr/>
          <p:nvPr/>
        </p:nvSpPr>
        <p:spPr>
          <a:xfrm>
            <a:off x="1571604" y="6357958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Dodecagon 29"/>
          <p:cNvSpPr/>
          <p:nvPr/>
        </p:nvSpPr>
        <p:spPr>
          <a:xfrm>
            <a:off x="4357686" y="6357958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Dodecagon 30"/>
          <p:cNvSpPr/>
          <p:nvPr/>
        </p:nvSpPr>
        <p:spPr>
          <a:xfrm>
            <a:off x="6215074" y="6357958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2" name="Dodecagon 31"/>
          <p:cNvSpPr/>
          <p:nvPr/>
        </p:nvSpPr>
        <p:spPr>
          <a:xfrm>
            <a:off x="7858148" y="6357958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9586" y="214290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Contd..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429666" y="642112"/>
            <a:ext cx="2857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5787240" y="714356"/>
            <a:ext cx="42783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1500166" y="785794"/>
            <a:ext cx="2143140" cy="150019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matched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80" y="928670"/>
            <a:ext cx="1500198" cy="50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ON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5286380" y="1857364"/>
            <a:ext cx="1428760" cy="10715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Sense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787240" y="164225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3"/>
            <a:endCxn id="10" idx="1"/>
          </p:cNvCxnSpPr>
          <p:nvPr/>
        </p:nvCxnSpPr>
        <p:spPr>
          <a:xfrm flipV="1">
            <a:off x="3643306" y="1178703"/>
            <a:ext cx="1643074" cy="3571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9" idx="0"/>
          </p:cNvCxnSpPr>
          <p:nvPr/>
        </p:nvCxnSpPr>
        <p:spPr>
          <a:xfrm rot="5400000">
            <a:off x="2428860" y="242886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85918" y="2571744"/>
            <a:ext cx="1571636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ON</a:t>
            </a:r>
            <a:endParaRPr lang="en-US" dirty="0"/>
          </a:p>
        </p:txBody>
      </p:sp>
      <p:sp>
        <p:nvSpPr>
          <p:cNvPr id="20" name="Diamond 19"/>
          <p:cNvSpPr/>
          <p:nvPr/>
        </p:nvSpPr>
        <p:spPr>
          <a:xfrm>
            <a:off x="1714480" y="3357562"/>
            <a:ext cx="1714512" cy="114300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Sense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43042" y="4929198"/>
            <a:ext cx="2000264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Electric Appliances 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9" idx="2"/>
            <a:endCxn id="20" idx="0"/>
          </p:cNvCxnSpPr>
          <p:nvPr/>
        </p:nvCxnSpPr>
        <p:spPr>
          <a:xfrm rot="5400000">
            <a:off x="2393141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2"/>
          </p:cNvCxnSpPr>
          <p:nvPr/>
        </p:nvCxnSpPr>
        <p:spPr>
          <a:xfrm rot="5400000">
            <a:off x="2357421" y="4714885"/>
            <a:ext cx="42863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2"/>
          </p:cNvCxnSpPr>
          <p:nvPr/>
        </p:nvCxnSpPr>
        <p:spPr>
          <a:xfrm rot="5400000">
            <a:off x="5715008" y="3214686"/>
            <a:ext cx="5715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286380" y="3500438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 sent by GSM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286380" y="4714884"/>
            <a:ext cx="1500198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Alarm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571868" y="6215058"/>
            <a:ext cx="1428760" cy="642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42" idx="2"/>
            <a:endCxn id="43" idx="0"/>
          </p:cNvCxnSpPr>
          <p:nvPr/>
        </p:nvCxnSpPr>
        <p:spPr>
          <a:xfrm rot="5400000">
            <a:off x="5786446" y="446485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1" idx="2"/>
            <a:endCxn id="44" idx="0"/>
          </p:cNvCxnSpPr>
          <p:nvPr/>
        </p:nvCxnSpPr>
        <p:spPr>
          <a:xfrm rot="16200000" flipH="1">
            <a:off x="3143252" y="5072062"/>
            <a:ext cx="642918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stCxn id="43" idx="2"/>
          </p:cNvCxnSpPr>
          <p:nvPr/>
        </p:nvCxnSpPr>
        <p:spPr>
          <a:xfrm rot="5400000">
            <a:off x="4947050" y="4768463"/>
            <a:ext cx="428629" cy="1750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20" idx="1"/>
          </p:cNvCxnSpPr>
          <p:nvPr/>
        </p:nvCxnSpPr>
        <p:spPr>
          <a:xfrm rot="10800000">
            <a:off x="1142976" y="571480"/>
            <a:ext cx="571504" cy="33575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68"/>
          <p:cNvCxnSpPr>
            <a:stCxn id="11" idx="3"/>
          </p:cNvCxnSpPr>
          <p:nvPr/>
        </p:nvCxnSpPr>
        <p:spPr>
          <a:xfrm flipV="1">
            <a:off x="6715140" y="571480"/>
            <a:ext cx="642942" cy="18216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643306" y="107154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715140" y="2000240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286380" y="2928934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786050" y="2071678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57488" y="4286256"/>
            <a:ext cx="51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142976" y="4000504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7" name="Dodecagon 56"/>
          <p:cNvSpPr/>
          <p:nvPr/>
        </p:nvSpPr>
        <p:spPr>
          <a:xfrm>
            <a:off x="928662" y="0"/>
            <a:ext cx="571504" cy="571480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0" name="Dodecagon 59"/>
          <p:cNvSpPr/>
          <p:nvPr/>
        </p:nvSpPr>
        <p:spPr>
          <a:xfrm>
            <a:off x="2285984" y="0"/>
            <a:ext cx="571504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9" name="Dodecagon 78"/>
          <p:cNvSpPr/>
          <p:nvPr/>
        </p:nvSpPr>
        <p:spPr>
          <a:xfrm>
            <a:off x="5786446" y="0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86" name="Dodecagon 85"/>
          <p:cNvSpPr/>
          <p:nvPr/>
        </p:nvSpPr>
        <p:spPr>
          <a:xfrm>
            <a:off x="7143768" y="0"/>
            <a:ext cx="500066" cy="500042"/>
          </a:xfrm>
          <a:prstGeom prst="dodec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endParaRPr lang="en-US" sz="36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3600" dirty="0" smtClean="0"/>
              <a:t>Two step verification through OTP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3600" dirty="0" smtClean="0"/>
              <a:t>Data Base for Screening process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3600" dirty="0" smtClean="0"/>
              <a:t>Motion sensors that know you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3600" dirty="0" smtClean="0"/>
              <a:t>Addition of video monitoring</a:t>
            </a:r>
          </a:p>
          <a:p>
            <a:pPr marL="596646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RFID is more secure than lock-key system</a:t>
            </a:r>
          </a:p>
          <a:p>
            <a:r>
              <a:rPr lang="en-US" dirty="0" smtClean="0"/>
              <a:t>Cost efficient and easily available.</a:t>
            </a:r>
          </a:p>
          <a:p>
            <a:r>
              <a:rPr lang="en-US" dirty="0" smtClean="0"/>
              <a:t>Optimum use of Power(Electricity).</a:t>
            </a:r>
          </a:p>
          <a:p>
            <a:r>
              <a:rPr lang="en-US" dirty="0" smtClean="0"/>
              <a:t>Convenience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Muhammad Ali Mazidi, “Book on AVR microcontroller and Embedded Systems using C”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Gyanendra K Verma, Pawan Tripathi, “A Digital Security System with Door Lock System Using RFID Technology”, International Journal of Computer Applications (IJCA) , Volume 5– No.11, August 2010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Malik Sikandar Hayat Khiyal, Aihab Khan, and Erum Shehzadi. “ SMS Based Wireless Home Appliance Control System (HACS) for Automating Appliances and Security”, </a:t>
            </a:r>
            <a:r>
              <a:rPr lang="en-US" i="1" dirty="0" smtClean="0"/>
              <a:t>Issues in Informing Science and Information Technology. Vol. 9. 2009.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https://en.wikipedia.org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https://www.engineersgarage.com/embedded/avr-microcontroller-projects/rfid-interfacing-circuit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Keying locks</a:t>
            </a:r>
          </a:p>
          <a:p>
            <a:r>
              <a:rPr lang="en-US" dirty="0" smtClean="0"/>
              <a:t>Password protected systems</a:t>
            </a:r>
          </a:p>
          <a:p>
            <a:r>
              <a:rPr lang="en-US" dirty="0" smtClean="0"/>
              <a:t>Traditional security systems with alarms</a:t>
            </a:r>
          </a:p>
          <a:p>
            <a:r>
              <a:rPr lang="en-US" dirty="0" smtClean="0"/>
              <a:t>Security systems with fingerprint lock.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It is linked with cellular communication</a:t>
            </a:r>
          </a:p>
          <a:p>
            <a:r>
              <a:rPr lang="en-US" dirty="0" smtClean="0"/>
              <a:t>Even when the alarm is set off, the system can communicate with the monitoring center. </a:t>
            </a:r>
          </a:p>
          <a:p>
            <a:r>
              <a:rPr lang="en-US" dirty="0" smtClean="0"/>
              <a:t>It helps to manage electricity.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goal of this project is to design and implement a smart wireless entry/exit system which can be organized in bank, secured offices and home.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project uses the </a:t>
            </a:r>
            <a:r>
              <a:rPr lang="en-IN" b="1" dirty="0"/>
              <a:t>GSM</a:t>
            </a:r>
            <a:r>
              <a:rPr lang="en-IN" dirty="0"/>
              <a:t> </a:t>
            </a:r>
            <a:r>
              <a:rPr lang="en-IN" dirty="0" smtClean="0"/>
              <a:t>technology, </a:t>
            </a:r>
            <a:r>
              <a:rPr lang="en-IN" b="1" dirty="0" smtClean="0"/>
              <a:t>RFID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b="1" dirty="0" smtClean="0"/>
              <a:t>Embedded Systems</a:t>
            </a:r>
            <a:r>
              <a:rPr lang="en-IN" dirty="0" smtClean="0"/>
              <a:t>. It </a:t>
            </a:r>
            <a:r>
              <a:rPr lang="en-IN" dirty="0"/>
              <a:t>mainly consists </a:t>
            </a:r>
            <a:r>
              <a:rPr lang="en-IN" dirty="0" smtClean="0"/>
              <a:t>two parts: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 smtClean="0"/>
              <a:t>Home Security System</a:t>
            </a:r>
          </a:p>
          <a:p>
            <a:pPr marL="514350" indent="-514350">
              <a:buAutoNum type="arabicParenR"/>
            </a:pPr>
            <a:r>
              <a:rPr lang="en-IN" dirty="0" smtClean="0"/>
              <a:t>Domotics 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Implementing safety of the money in the bank locker, house, and office (treasury) by using RFID and GSM technology which will be more secure than other systems.</a:t>
            </a:r>
          </a:p>
          <a:p>
            <a:r>
              <a:rPr lang="en-US" dirty="0" smtClean="0"/>
              <a:t>The RFID based access-control system allows only authorized people to get access through.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PROPOSED MODEL</a:t>
            </a:r>
            <a:endParaRPr lang="en-US" sz="5400" dirty="0"/>
          </a:p>
        </p:txBody>
      </p:sp>
      <p:sp>
        <p:nvSpPr>
          <p:cNvPr id="5" name="Flowchart: Process 4"/>
          <p:cNvSpPr/>
          <p:nvPr/>
        </p:nvSpPr>
        <p:spPr>
          <a:xfrm>
            <a:off x="3428992" y="3357562"/>
            <a:ext cx="2895600" cy="990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Microcontroller  board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ATmega 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428992" y="5214950"/>
            <a:ext cx="2824162" cy="838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Sensors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357554" y="1785926"/>
            <a:ext cx="2895600" cy="76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RFID Reader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285720" y="3429000"/>
            <a:ext cx="2309842" cy="85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Power supply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4800600" y="4357694"/>
            <a:ext cx="271466" cy="82390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7010400" y="3429000"/>
            <a:ext cx="1905000" cy="85551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GSM Module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714876" y="2571744"/>
            <a:ext cx="285752" cy="64294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2643174" y="3714752"/>
            <a:ext cx="785818" cy="285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357950" y="3643314"/>
            <a:ext cx="571504" cy="2143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HARDWARE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AVR MICROCONTROLLER(Atmega8)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RFID (EM18) READER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GSM (SIM900) MODULE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16x2 ALPHANUMERIC LCD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PIR SENSOR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ALARM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en-IN" dirty="0" smtClean="0"/>
              <a:t>ATmega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744" y="1285860"/>
            <a:ext cx="8219256" cy="532859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Features</a:t>
            </a:r>
            <a:endParaRPr lang="en-IN" sz="1800" dirty="0"/>
          </a:p>
          <a:p>
            <a:pPr lvl="0"/>
            <a:r>
              <a:rPr lang="en-US" sz="2000" dirty="0"/>
              <a:t>8K </a:t>
            </a:r>
            <a:r>
              <a:rPr lang="en-US" sz="2000" dirty="0" smtClean="0"/>
              <a:t>BYTES </a:t>
            </a:r>
            <a:r>
              <a:rPr lang="en-US" sz="2000" dirty="0"/>
              <a:t>Programmable </a:t>
            </a:r>
            <a:r>
              <a:rPr lang="en-US" sz="2000" dirty="0" smtClean="0"/>
              <a:t>Flash Memory </a:t>
            </a:r>
            <a:endParaRPr lang="en-IN" sz="2000" dirty="0"/>
          </a:p>
          <a:p>
            <a:pPr lvl="0"/>
            <a:r>
              <a:rPr lang="en-US" sz="2000" dirty="0"/>
              <a:t>512 </a:t>
            </a:r>
            <a:r>
              <a:rPr lang="en-US" sz="2000"/>
              <a:t>Bytes </a:t>
            </a:r>
            <a:r>
              <a:rPr lang="en-US" sz="2000" smtClean="0"/>
              <a:t>EEPROM</a:t>
            </a:r>
            <a:endParaRPr lang="en-US" sz="2000" dirty="0" smtClean="0"/>
          </a:p>
          <a:p>
            <a:pPr lvl="0"/>
            <a:r>
              <a:rPr lang="en-US" sz="2000" dirty="0"/>
              <a:t>1K Bytes SRAM</a:t>
            </a:r>
            <a:endParaRPr lang="en-IN" sz="2000" dirty="0"/>
          </a:p>
          <a:p>
            <a:r>
              <a:rPr lang="en-US" sz="2000" dirty="0" smtClean="0"/>
              <a:t>23 Programmable I/O Lines</a:t>
            </a:r>
          </a:p>
          <a:p>
            <a:pPr lvl="0"/>
            <a:r>
              <a:rPr lang="en-US" sz="2000" dirty="0" smtClean="0"/>
              <a:t>Analog to Digital Converter</a:t>
            </a:r>
            <a:endParaRPr lang="en-IN" sz="2000" dirty="0"/>
          </a:p>
          <a:p>
            <a:pPr lvl="0"/>
            <a:r>
              <a:rPr lang="en-US" sz="2000" dirty="0"/>
              <a:t>Two 8-bit Timer/Counters with Separate </a:t>
            </a:r>
            <a:r>
              <a:rPr lang="en-US" sz="2000" dirty="0" smtClean="0"/>
              <a:t>Prescaler</a:t>
            </a:r>
            <a:endParaRPr lang="en-IN" sz="2000" dirty="0"/>
          </a:p>
          <a:p>
            <a:pPr lvl="0"/>
            <a:r>
              <a:rPr lang="en-US" sz="2000" dirty="0"/>
              <a:t>One 16-bit Timer/Counter with Separate </a:t>
            </a:r>
            <a:r>
              <a:rPr lang="en-US" sz="2000" dirty="0" smtClean="0"/>
              <a:t>Prescaler</a:t>
            </a:r>
            <a:endParaRPr lang="en-IN" sz="2000" dirty="0"/>
          </a:p>
          <a:p>
            <a:r>
              <a:rPr lang="en-US" sz="2000" dirty="0"/>
              <a:t>Three PWM Channels</a:t>
            </a:r>
            <a:endParaRPr lang="en-IN" sz="2000" dirty="0"/>
          </a:p>
          <a:p>
            <a:pPr lvl="0"/>
            <a:r>
              <a:rPr lang="en-US" sz="2000" dirty="0"/>
              <a:t>Programmable Serial </a:t>
            </a:r>
            <a:r>
              <a:rPr lang="en-US" sz="2000" dirty="0" smtClean="0"/>
              <a:t>USART</a:t>
            </a:r>
            <a:endParaRPr lang="en-IN" sz="2000" dirty="0"/>
          </a:p>
          <a:p>
            <a:pPr lvl="0"/>
            <a:r>
              <a:rPr lang="en-US" sz="2000" dirty="0"/>
              <a:t>Internal Calibrated RC Oscillator</a:t>
            </a:r>
            <a:endParaRPr lang="en-IN" sz="2000" dirty="0"/>
          </a:p>
          <a:p>
            <a:pPr lvl="0"/>
            <a:r>
              <a:rPr lang="en-US" sz="2000" dirty="0"/>
              <a:t>External and Internal Interrupt Sources</a:t>
            </a:r>
            <a:endParaRPr lang="en-IN" sz="2000" dirty="0"/>
          </a:p>
          <a:p>
            <a:pPr lvl="0">
              <a:buNone/>
            </a:pPr>
            <a:endParaRPr lang="en-IN" sz="1800" dirty="0"/>
          </a:p>
          <a:p>
            <a:pPr lvl="0"/>
            <a:endParaRPr lang="en-IN" sz="1800" dirty="0"/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PIN DIAGRAM</a:t>
            </a:r>
            <a:endParaRPr lang="en-IN" dirty="0"/>
          </a:p>
        </p:txBody>
      </p:sp>
      <p:pic>
        <p:nvPicPr>
          <p:cNvPr id="4" name="Content Placeholder 3" descr="Atmega8 Microcontroller Pin Configuratio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 bwMode="auto">
          <a:xfrm>
            <a:off x="3099060" y="1924290"/>
            <a:ext cx="4171429" cy="384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1316</TotalTime>
  <Words>459</Words>
  <Application>Microsoft Office PowerPoint</Application>
  <PresentationFormat>On-screen Show (4:3)</PresentationFormat>
  <Paragraphs>139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Solstice</vt:lpstr>
      <vt:lpstr>Slide 1</vt:lpstr>
      <vt:lpstr>PREVIOUS WORK</vt:lpstr>
      <vt:lpstr>NOVELTY</vt:lpstr>
      <vt:lpstr>OBJECTIVE</vt:lpstr>
      <vt:lpstr>INTRODUCTION </vt:lpstr>
      <vt:lpstr>PROPOSED MODEL</vt:lpstr>
      <vt:lpstr>HARDWARE USED</vt:lpstr>
      <vt:lpstr>ATmega 8</vt:lpstr>
      <vt:lpstr>PIN DIAGRAM</vt:lpstr>
      <vt:lpstr>2. RFID (EM18) Reader </vt:lpstr>
      <vt:lpstr>3. GSM (SIM900) MODULE </vt:lpstr>
      <vt:lpstr>Slide 12</vt:lpstr>
      <vt:lpstr>Slide 13</vt:lpstr>
      <vt:lpstr>Slide 14</vt:lpstr>
      <vt:lpstr>FUTURE OUTLOOK</vt:lpstr>
      <vt:lpstr>ADVANTAGES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</dc:title>
  <dc:creator>Faraz Hussain</dc:creator>
  <cp:lastModifiedBy>lenovo</cp:lastModifiedBy>
  <cp:revision>130</cp:revision>
  <dcterms:created xsi:type="dcterms:W3CDTF">2017-09-22T06:34:34Z</dcterms:created>
  <dcterms:modified xsi:type="dcterms:W3CDTF">2017-10-08T09:13:23Z</dcterms:modified>
</cp:coreProperties>
</file>