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4"/>
  </p:notesMasterIdLst>
  <p:sldIdLst>
    <p:sldId id="256" r:id="rId3"/>
    <p:sldId id="257" r:id="rId4"/>
    <p:sldId id="273" r:id="rId5"/>
    <p:sldId id="258" r:id="rId6"/>
    <p:sldId id="259" r:id="rId7"/>
    <p:sldId id="274" r:id="rId8"/>
    <p:sldId id="260" r:id="rId9"/>
    <p:sldId id="261" r:id="rId10"/>
    <p:sldId id="262" r:id="rId11"/>
    <p:sldId id="263" r:id="rId12"/>
    <p:sldId id="264" r:id="rId13"/>
    <p:sldId id="267" r:id="rId14"/>
    <p:sldId id="276" r:id="rId15"/>
    <p:sldId id="275" r:id="rId16"/>
    <p:sldId id="265" r:id="rId17"/>
    <p:sldId id="266" r:id="rId18"/>
    <p:sldId id="277" r:id="rId19"/>
    <p:sldId id="268" r:id="rId20"/>
    <p:sldId id="270" r:id="rId21"/>
    <p:sldId id="271" r:id="rId22"/>
    <p:sldId id="272"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82" d="100"/>
          <a:sy n="82" d="100"/>
        </p:scale>
        <p:origin x="6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2" name="Google Shape;1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8" name="Google Shape;88;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5" name="Google Shape;95;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3"/>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
        <p:cNvGrpSpPr/>
        <p:nvPr/>
      </p:nvGrpSpPr>
      <p:grpSpPr>
        <a:xfrm>
          <a:off x="0" y="0"/>
          <a:ext cx="0" cy="0"/>
          <a:chOff x="0" y="0"/>
          <a:chExt cx="0" cy="0"/>
        </a:xfrm>
      </p:grpSpPr>
      <p:sp>
        <p:nvSpPr>
          <p:cNvPr id="21" name="Google Shape;21;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4"/>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4"/>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5" name="Google Shape;4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7" name="Google Shape;5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ideo" Target="https://www.youtube.com/embed/54XPJU0wz34?feature=oembed" TargetMode="Externa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Gaurvendra/Data-Structure-Visualization-using-OpenG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opengl.org/resources/libraries/glut/spec3/spec3.html" TargetMode="External"/><Relationship Id="rId7" Type="http://schemas.openxmlformats.org/officeDocument/2006/relationships/hyperlink" Target="https://www.researchgate.net/publication/338427156_Visualization_Research_of_STL_Model_Based_on_OpenGL_Technology"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www.lighthouse3d.com/tutorials/glut-tutorial/" TargetMode="External"/><Relationship Id="rId5" Type="http://schemas.openxmlformats.org/officeDocument/2006/relationships/hyperlink" Target="https://www.geeksforgeeks.org/data-structures/" TargetMode="External"/><Relationship Id="rId4" Type="http://schemas.openxmlformats.org/officeDocument/2006/relationships/hyperlink" Target="https://en.cppreference.com/w/"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569918" y="28575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dirty="0"/>
              <a:t>Flow Chart</a:t>
            </a:r>
            <a:endParaRPr dirty="0"/>
          </a:p>
        </p:txBody>
      </p:sp>
      <p:pic>
        <p:nvPicPr>
          <p:cNvPr id="159" name="Google Shape;159;p26"/>
          <p:cNvPicPr preferRelativeResize="0"/>
          <p:nvPr/>
        </p:nvPicPr>
        <p:blipFill rotWithShape="1">
          <a:blip r:embed="rId3">
            <a:alphaModFix/>
          </a:blip>
          <a:srcRect/>
          <a:stretch/>
        </p:blipFill>
        <p:spPr>
          <a:xfrm>
            <a:off x="3694895" y="166546"/>
            <a:ext cx="6074855" cy="65249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611481" y="62459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n-US" sz="5400" dirty="0"/>
              <a:t>Algorithms and Utilities</a:t>
            </a:r>
            <a:endParaRPr sz="5400" dirty="0"/>
          </a:p>
        </p:txBody>
      </p:sp>
      <p:sp>
        <p:nvSpPr>
          <p:cNvPr id="165" name="Google Shape;165;p27"/>
          <p:cNvSpPr txBox="1"/>
          <p:nvPr/>
        </p:nvSpPr>
        <p:spPr>
          <a:xfrm>
            <a:off x="811484" y="2265019"/>
            <a:ext cx="10569032" cy="3179332"/>
          </a:xfrm>
          <a:prstGeom prst="rect">
            <a:avLst/>
          </a:prstGeom>
          <a:noFill/>
          <a:ln>
            <a:noFill/>
          </a:ln>
        </p:spPr>
        <p:txBody>
          <a:bodyPr spcFirstLastPara="1" wrap="square" lIns="91425" tIns="45700" rIns="91425" bIns="45700" anchor="ctr" anchorCtr="0">
            <a:noAutofit/>
          </a:bodyPr>
          <a:lstStyle/>
          <a:p>
            <a:pPr marL="57150" marR="0" lvl="0" indent="0" algn="l" rtl="0">
              <a:lnSpc>
                <a:spcPct val="90000"/>
              </a:lnSpc>
              <a:spcBef>
                <a:spcPts val="0"/>
              </a:spcBef>
              <a:spcAft>
                <a:spcPts val="0"/>
              </a:spcAft>
              <a:buNone/>
            </a:pPr>
            <a:r>
              <a:rPr lang="en-US" sz="2800" dirty="0">
                <a:solidFill>
                  <a:schemeClr val="dk1"/>
                </a:solidFill>
                <a:latin typeface="Calibri"/>
                <a:ea typeface="Calibri"/>
                <a:cs typeface="Calibri"/>
                <a:sym typeface="Calibri"/>
              </a:rPr>
              <a:t>1. Searching</a:t>
            </a:r>
            <a:endParaRPr sz="2800" dirty="0">
              <a:solidFill>
                <a:schemeClr val="dk1"/>
              </a:solidFill>
              <a:latin typeface="Calibri"/>
              <a:ea typeface="Calibri"/>
              <a:cs typeface="Calibri"/>
              <a:sym typeface="Calibri"/>
            </a:endParaRPr>
          </a:p>
          <a:p>
            <a:pPr marL="57150" marR="0" lvl="0" indent="0" algn="l" rtl="0">
              <a:lnSpc>
                <a:spcPct val="90000"/>
              </a:lnSpc>
              <a:spcBef>
                <a:spcPts val="600"/>
              </a:spcBef>
              <a:spcAft>
                <a:spcPts val="0"/>
              </a:spcAft>
              <a:buNone/>
            </a:pPr>
            <a:r>
              <a:rPr lang="en-US" sz="2000" dirty="0">
                <a:solidFill>
                  <a:schemeClr val="dk1"/>
                </a:solidFill>
                <a:latin typeface="Calibri"/>
                <a:ea typeface="Calibri"/>
                <a:cs typeface="Calibri"/>
                <a:sym typeface="Calibri"/>
              </a:rPr>
              <a:t>Searching Algorithms are used for searching the node the data structure.</a:t>
            </a:r>
            <a:endParaRPr dirty="0"/>
          </a:p>
          <a:p>
            <a:pPr marL="57150" marR="0" lvl="0" indent="0" algn="l" rtl="0">
              <a:lnSpc>
                <a:spcPct val="90000"/>
              </a:lnSpc>
              <a:spcBef>
                <a:spcPts val="600"/>
              </a:spcBef>
              <a:spcAft>
                <a:spcPts val="0"/>
              </a:spcAft>
              <a:buNone/>
            </a:pPr>
            <a:endParaRPr sz="2000" dirty="0">
              <a:solidFill>
                <a:schemeClr val="dk1"/>
              </a:solidFill>
              <a:latin typeface="Calibri"/>
              <a:ea typeface="Calibri"/>
              <a:cs typeface="Calibri"/>
              <a:sym typeface="Calibri"/>
            </a:endParaRPr>
          </a:p>
          <a:p>
            <a:pPr marL="57150" marR="0" lvl="0" indent="0" algn="l" rtl="0">
              <a:lnSpc>
                <a:spcPct val="90000"/>
              </a:lnSpc>
              <a:spcBef>
                <a:spcPts val="600"/>
              </a:spcBef>
              <a:spcAft>
                <a:spcPts val="0"/>
              </a:spcAft>
              <a:buNone/>
            </a:pPr>
            <a:r>
              <a:rPr lang="en-US" sz="2800" dirty="0">
                <a:solidFill>
                  <a:schemeClr val="dk1"/>
                </a:solidFill>
                <a:latin typeface="Calibri"/>
                <a:ea typeface="Calibri"/>
                <a:cs typeface="Calibri"/>
                <a:sym typeface="Calibri"/>
              </a:rPr>
              <a:t>2. Tree Traversal Algorithms</a:t>
            </a:r>
            <a:endParaRPr dirty="0"/>
          </a:p>
          <a:p>
            <a:pPr marL="57150" marR="0" lvl="0" indent="0" algn="l" rtl="0">
              <a:lnSpc>
                <a:spcPct val="90000"/>
              </a:lnSpc>
              <a:spcBef>
                <a:spcPts val="600"/>
              </a:spcBef>
              <a:spcAft>
                <a:spcPts val="0"/>
              </a:spcAft>
              <a:buNone/>
            </a:pPr>
            <a:r>
              <a:rPr lang="en-US" sz="2000" dirty="0">
                <a:solidFill>
                  <a:schemeClr val="dk1"/>
                </a:solidFill>
                <a:latin typeface="Calibri"/>
                <a:ea typeface="Calibri"/>
                <a:cs typeface="Calibri"/>
                <a:sym typeface="Calibri"/>
              </a:rPr>
              <a:t>Tree traversal algorithms like level order traversal is used for displaying the node.</a:t>
            </a:r>
            <a:endParaRPr dirty="0"/>
          </a:p>
          <a:p>
            <a:pPr marL="57150" marR="0" lvl="0" indent="0" algn="l" rtl="0">
              <a:lnSpc>
                <a:spcPct val="90000"/>
              </a:lnSpc>
              <a:spcBef>
                <a:spcPts val="600"/>
              </a:spcBef>
              <a:spcAft>
                <a:spcPts val="0"/>
              </a:spcAft>
              <a:buNone/>
            </a:pPr>
            <a:endParaRPr sz="2000" dirty="0">
              <a:solidFill>
                <a:schemeClr val="dk1"/>
              </a:solidFill>
              <a:latin typeface="Calibri"/>
              <a:ea typeface="Calibri"/>
              <a:cs typeface="Calibri"/>
              <a:sym typeface="Calibri"/>
            </a:endParaRPr>
          </a:p>
          <a:p>
            <a:pPr marL="57150" marR="0" lvl="0" indent="0" algn="l" rtl="0">
              <a:lnSpc>
                <a:spcPct val="90000"/>
              </a:lnSpc>
              <a:spcBef>
                <a:spcPts val="600"/>
              </a:spcBef>
              <a:spcAft>
                <a:spcPts val="0"/>
              </a:spcAft>
              <a:buNone/>
            </a:pPr>
            <a:r>
              <a:rPr lang="en-US" sz="2800" dirty="0">
                <a:solidFill>
                  <a:schemeClr val="dk1"/>
                </a:solidFill>
                <a:latin typeface="Calibri"/>
                <a:ea typeface="Calibri"/>
                <a:cs typeface="Calibri"/>
                <a:sym typeface="Calibri"/>
              </a:rPr>
              <a:t>3. OpenGL Utility Toolkit </a:t>
            </a:r>
            <a:endParaRPr dirty="0"/>
          </a:p>
          <a:p>
            <a:pPr marL="57150" marR="0" lvl="0" indent="0" algn="l" rtl="0">
              <a:lnSpc>
                <a:spcPct val="90000"/>
              </a:lnSpc>
              <a:spcBef>
                <a:spcPts val="600"/>
              </a:spcBef>
              <a:spcAft>
                <a:spcPts val="0"/>
              </a:spcAft>
              <a:buNone/>
            </a:pPr>
            <a:r>
              <a:rPr lang="en-US" sz="2000" dirty="0">
                <a:solidFill>
                  <a:schemeClr val="dk1"/>
                </a:solidFill>
                <a:latin typeface="Calibri"/>
                <a:ea typeface="Calibri"/>
                <a:cs typeface="Calibri"/>
                <a:sym typeface="Calibri"/>
              </a:rPr>
              <a:t>Glut is used to visualize the data structure.</a:t>
            </a:r>
            <a:endParaRPr dirty="0"/>
          </a:p>
        </p:txBody>
      </p:sp>
      <p:pic>
        <p:nvPicPr>
          <p:cNvPr id="166" name="Google Shape;166;p27" descr="A picture containing bed, night, lit, luggage&#10;&#10;Description automatically generated"/>
          <p:cNvPicPr preferRelativeResize="0"/>
          <p:nvPr/>
        </p:nvPicPr>
        <p:blipFill rotWithShape="1">
          <a:blip r:embed="rId3">
            <a:alphaModFix/>
          </a:blip>
          <a:srcRect/>
          <a:stretch/>
        </p:blipFill>
        <p:spPr>
          <a:xfrm>
            <a:off x="10341858" y="625490"/>
            <a:ext cx="1119715" cy="11197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Features </a:t>
            </a:r>
            <a:endParaRPr/>
          </a:p>
        </p:txBody>
      </p:sp>
      <p:sp>
        <p:nvSpPr>
          <p:cNvPr id="182" name="Google Shape;182;p30"/>
          <p:cNvSpPr txBox="1"/>
          <p:nvPr/>
        </p:nvSpPr>
        <p:spPr>
          <a:xfrm>
            <a:off x="1605697" y="2131994"/>
            <a:ext cx="6603584" cy="258224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Written in C++ </a:t>
            </a:r>
            <a:endParaRPr dirty="0"/>
          </a:p>
          <a:p>
            <a:pPr marL="342900" marR="0" lvl="0" indent="-342900" algn="l" rtl="0">
              <a:lnSpc>
                <a:spcPct val="90000"/>
              </a:lnSpc>
              <a:spcBef>
                <a:spcPts val="60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Interactive and user friendly interface.</a:t>
            </a:r>
            <a:endParaRPr dirty="0"/>
          </a:p>
          <a:p>
            <a:pPr marL="342900" marR="0" lvl="0" indent="-342900" algn="l" rtl="0">
              <a:lnSpc>
                <a:spcPct val="90000"/>
              </a:lnSpc>
              <a:spcBef>
                <a:spcPts val="60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Uses OpenGL to visualize.</a:t>
            </a:r>
            <a:endParaRPr dirty="0"/>
          </a:p>
          <a:p>
            <a:pPr marL="342900" marR="0" lvl="0" indent="-342900" algn="l" rtl="0">
              <a:lnSpc>
                <a:spcPct val="90000"/>
              </a:lnSpc>
              <a:spcBef>
                <a:spcPts val="60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User can give custom input.</a:t>
            </a:r>
            <a:endParaRPr sz="280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600"/>
              </a:spcBef>
              <a:spcAft>
                <a:spcPts val="0"/>
              </a:spcAft>
              <a:buNone/>
            </a:pPr>
            <a:endParaRPr sz="1800" dirty="0">
              <a:solidFill>
                <a:schemeClr val="dk1"/>
              </a:solidFill>
              <a:latin typeface="Calibri"/>
              <a:ea typeface="Calibri"/>
              <a:cs typeface="Calibri"/>
              <a:sym typeface="Calibri"/>
            </a:endParaRPr>
          </a:p>
        </p:txBody>
      </p:sp>
      <p:pic>
        <p:nvPicPr>
          <p:cNvPr id="183" name="Google Shape;183;p30" descr="Icon&#10;&#10;Description automatically generated"/>
          <p:cNvPicPr preferRelativeResize="0"/>
          <p:nvPr/>
        </p:nvPicPr>
        <p:blipFill rotWithShape="1">
          <a:blip r:embed="rId3">
            <a:alphaModFix/>
          </a:blip>
          <a:srcRect/>
          <a:stretch/>
        </p:blipFill>
        <p:spPr>
          <a:xfrm>
            <a:off x="8663712" y="2137877"/>
            <a:ext cx="1793310" cy="17327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5B2-5620-4925-826B-A2DDAD340A9C}"/>
              </a:ext>
            </a:extLst>
          </p:cNvPr>
          <p:cNvSpPr>
            <a:spLocks noGrp="1"/>
          </p:cNvSpPr>
          <p:nvPr>
            <p:ph type="title"/>
          </p:nvPr>
        </p:nvSpPr>
        <p:spPr/>
        <p:txBody>
          <a:bodyPr/>
          <a:lstStyle/>
          <a:p>
            <a:r>
              <a:rPr lang="en-IN" sz="5400" dirty="0"/>
              <a:t>Literature Review </a:t>
            </a:r>
          </a:p>
        </p:txBody>
      </p:sp>
      <p:sp>
        <p:nvSpPr>
          <p:cNvPr id="3" name="Text Placeholder 2">
            <a:extLst>
              <a:ext uri="{FF2B5EF4-FFF2-40B4-BE49-F238E27FC236}">
                <a16:creationId xmlns:a16="http://schemas.microsoft.com/office/drawing/2014/main" id="{7E47DFB0-1A8F-44EF-B454-0DAB667E8D6A}"/>
              </a:ext>
            </a:extLst>
          </p:cNvPr>
          <p:cNvSpPr>
            <a:spLocks noGrp="1"/>
          </p:cNvSpPr>
          <p:nvPr>
            <p:ph type="body" idx="1"/>
          </p:nvPr>
        </p:nvSpPr>
        <p:spPr/>
        <p:txBody>
          <a:bodyPr/>
          <a:lstStyle/>
          <a:p>
            <a:pPr marL="25400" indent="0">
              <a:buNone/>
            </a:pPr>
            <a:r>
              <a:rPr lang="en-US" sz="2400" dirty="0">
                <a:solidFill>
                  <a:srgbClr val="000000"/>
                </a:solidFill>
                <a:effectLst/>
                <a:latin typeface="Bahnschrift SemiCondensed" panose="020B0502040204020203" pitchFamily="34" charset="0"/>
                <a:ea typeface="Times New Roman" panose="02020603050405020304" pitchFamily="18" charset="0"/>
              </a:rPr>
              <a:t>Here is the conclusion of some of the reference paper and the links that we review to make our project better and to know more technologies that we can use in our system:</a:t>
            </a:r>
          </a:p>
          <a:p>
            <a:pPr marL="25400" indent="0">
              <a:buNone/>
            </a:pPr>
            <a:endParaRPr lang="en-US" sz="1500" dirty="0"/>
          </a:p>
          <a:p>
            <a:pPr>
              <a:buFont typeface="Wingdings" panose="05000000000000000000" pitchFamily="2" charset="2"/>
              <a:buChar char="§"/>
            </a:pPr>
            <a:r>
              <a:rPr lang="en-US" sz="2000" dirty="0"/>
              <a:t>Using [3], we learned about different data structures, the uses, and various functions, and how to write the code efficiently. In [2] we learned about advance concepts of C/C++ programming like containers.</a:t>
            </a:r>
          </a:p>
          <a:p>
            <a:pPr>
              <a:buFont typeface="Wingdings" panose="05000000000000000000" pitchFamily="2" charset="2"/>
              <a:buChar char="§"/>
            </a:pPr>
            <a:r>
              <a:rPr lang="en-US" sz="2000" dirty="0"/>
              <a:t>OpenGL (GLUT) is very hard to understand. [1] provides a very easy to understand approach for implementing GLUT functions and [4] provides various concepts and ideas to implement various visualization tasks.</a:t>
            </a:r>
          </a:p>
          <a:p>
            <a:pPr>
              <a:buFont typeface="Wingdings" panose="05000000000000000000" pitchFamily="2" charset="2"/>
              <a:buChar char="§"/>
            </a:pPr>
            <a:r>
              <a:rPr lang="en-US" sz="2000" dirty="0"/>
              <a:t>Mathematics behind visualization is difficult. The paper [5] Highlights the idea of using vector and coordinates system to give the accurate position of the node after performing various functions.</a:t>
            </a:r>
          </a:p>
          <a:p>
            <a:endParaRPr lang="en-IN" dirty="0"/>
          </a:p>
        </p:txBody>
      </p:sp>
    </p:spTree>
    <p:extLst>
      <p:ext uri="{BB962C8B-B14F-4D97-AF65-F5344CB8AC3E}">
        <p14:creationId xmlns:p14="http://schemas.microsoft.com/office/powerpoint/2010/main" val="426628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29E7-1217-4F38-9CA0-1C06D800796F}"/>
              </a:ext>
            </a:extLst>
          </p:cNvPr>
          <p:cNvSpPr>
            <a:spLocks noGrp="1"/>
          </p:cNvSpPr>
          <p:nvPr>
            <p:ph type="title"/>
          </p:nvPr>
        </p:nvSpPr>
        <p:spPr/>
        <p:txBody>
          <a:bodyPr/>
          <a:lstStyle/>
          <a:p>
            <a:r>
              <a:rPr lang="en-IN" sz="5400" dirty="0"/>
              <a:t>Software/ Hardware Requirement</a:t>
            </a:r>
          </a:p>
        </p:txBody>
      </p:sp>
      <p:sp>
        <p:nvSpPr>
          <p:cNvPr id="3" name="Text Placeholder 2">
            <a:extLst>
              <a:ext uri="{FF2B5EF4-FFF2-40B4-BE49-F238E27FC236}">
                <a16:creationId xmlns:a16="http://schemas.microsoft.com/office/drawing/2014/main" id="{75488278-038F-487D-8EE8-56BCBC6E6D2C}"/>
              </a:ext>
            </a:extLst>
          </p:cNvPr>
          <p:cNvSpPr>
            <a:spLocks noGrp="1"/>
          </p:cNvSpPr>
          <p:nvPr>
            <p:ph type="body" idx="1"/>
          </p:nvPr>
        </p:nvSpPr>
        <p:spPr>
          <a:xfrm>
            <a:off x="1219200" y="1752601"/>
            <a:ext cx="10972800" cy="4525963"/>
          </a:xfrm>
        </p:spPr>
        <p:txBody>
          <a:bodyPr/>
          <a:lstStyle/>
          <a:p>
            <a:r>
              <a:rPr lang="en-IN" dirty="0"/>
              <a:t> </a:t>
            </a:r>
            <a:r>
              <a:rPr lang="en-IN" b="1" dirty="0"/>
              <a:t>Hardware: </a:t>
            </a:r>
          </a:p>
          <a:p>
            <a:pPr lvl="1">
              <a:buFont typeface="Wingdings" panose="05000000000000000000" pitchFamily="2" charset="2"/>
              <a:buChar char="§"/>
            </a:pPr>
            <a:r>
              <a:rPr lang="en-IN" dirty="0"/>
              <a:t>RAM: 4GiB </a:t>
            </a:r>
          </a:p>
          <a:p>
            <a:pPr lvl="1">
              <a:buFont typeface="Wingdings" panose="05000000000000000000" pitchFamily="2" charset="2"/>
              <a:buChar char="§"/>
            </a:pPr>
            <a:r>
              <a:rPr lang="en-IN" dirty="0"/>
              <a:t>Disk Space: 1GiB (min) </a:t>
            </a:r>
          </a:p>
          <a:p>
            <a:r>
              <a:rPr lang="en-IN" b="1" dirty="0"/>
              <a:t>Software:</a:t>
            </a:r>
          </a:p>
          <a:p>
            <a:pPr lvl="1">
              <a:buFont typeface="Wingdings" panose="05000000000000000000" pitchFamily="2" charset="2"/>
              <a:buChar char="§"/>
            </a:pPr>
            <a:r>
              <a:rPr lang="en-IN" dirty="0"/>
              <a:t> Visual Studios </a:t>
            </a:r>
          </a:p>
          <a:p>
            <a:r>
              <a:rPr lang="en-IN" b="1" dirty="0"/>
              <a:t>Operating System: </a:t>
            </a:r>
          </a:p>
          <a:p>
            <a:pPr lvl="1">
              <a:buFont typeface="Wingdings" panose="05000000000000000000" pitchFamily="2" charset="2"/>
              <a:buChar char="§"/>
            </a:pPr>
            <a:r>
              <a:rPr lang="en-IN" dirty="0"/>
              <a:t>LINUX/WINDOW/OSX </a:t>
            </a:r>
          </a:p>
          <a:p>
            <a:r>
              <a:rPr lang="en-IN" b="1" dirty="0"/>
              <a:t>Resources: </a:t>
            </a:r>
          </a:p>
          <a:p>
            <a:pPr lvl="1">
              <a:buFont typeface="Wingdings" panose="05000000000000000000" pitchFamily="2" charset="2"/>
              <a:buChar char="§"/>
            </a:pPr>
            <a:r>
              <a:rPr lang="en-IN" dirty="0"/>
              <a:t>OpenGL API</a:t>
            </a:r>
          </a:p>
        </p:txBody>
      </p:sp>
    </p:spTree>
    <p:extLst>
      <p:ext uri="{BB962C8B-B14F-4D97-AF65-F5344CB8AC3E}">
        <p14:creationId xmlns:p14="http://schemas.microsoft.com/office/powerpoint/2010/main" val="115585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0" y="1973114"/>
            <a:ext cx="12192000"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4400"/>
              <a:buFont typeface="Calibri"/>
              <a:buNone/>
            </a:pPr>
            <a:r>
              <a:rPr lang="en-US" sz="4400"/>
              <a:t>Video of the Prototype</a:t>
            </a:r>
            <a:endParaRPr/>
          </a:p>
        </p:txBody>
      </p:sp>
      <p:pic>
        <p:nvPicPr>
          <p:cNvPr id="172" name="Google Shape;172;p28" descr="Icon&#10;&#10;Description automatically generated"/>
          <p:cNvPicPr preferRelativeResize="0"/>
          <p:nvPr/>
        </p:nvPicPr>
        <p:blipFill rotWithShape="1">
          <a:blip r:embed="rId3">
            <a:alphaModFix/>
          </a:blip>
          <a:srcRect/>
          <a:stretch/>
        </p:blipFill>
        <p:spPr>
          <a:xfrm>
            <a:off x="4603872" y="2819808"/>
            <a:ext cx="2649256" cy="21990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2" name="Online Media 1" title="Minor 1">
            <a:hlinkClick r:id="" action="ppaction://media"/>
            <a:extLst>
              <a:ext uri="{FF2B5EF4-FFF2-40B4-BE49-F238E27FC236}">
                <a16:creationId xmlns:a16="http://schemas.microsoft.com/office/drawing/2014/main" id="{AB227387-7A57-48FA-BAD6-685A23051CEC}"/>
              </a:ext>
            </a:extLst>
          </p:cNvPr>
          <p:cNvPicPr>
            <a:picLocks noRot="1" noChangeAspect="1"/>
          </p:cNvPicPr>
          <p:nvPr>
            <a:videoFile r:link="rId1"/>
          </p:nvPr>
        </p:nvPicPr>
        <p:blipFill>
          <a:blip r:embed="rId4"/>
          <a:stretch>
            <a:fillRect/>
          </a:stretch>
        </p:blipFill>
        <p:spPr>
          <a:xfrm>
            <a:off x="2473839" y="1382479"/>
            <a:ext cx="7244321" cy="40930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91A1-D792-4D2A-B3A4-FAEA0C666CDF}"/>
              </a:ext>
            </a:extLst>
          </p:cNvPr>
          <p:cNvSpPr>
            <a:spLocks noGrp="1"/>
          </p:cNvSpPr>
          <p:nvPr>
            <p:ph type="title"/>
          </p:nvPr>
        </p:nvSpPr>
        <p:spPr/>
        <p:txBody>
          <a:bodyPr/>
          <a:lstStyle/>
          <a:p>
            <a:r>
              <a:rPr lang="en-US" dirty="0"/>
              <a:t>Code</a:t>
            </a:r>
            <a:endParaRPr lang="en-IN" dirty="0"/>
          </a:p>
        </p:txBody>
      </p:sp>
      <p:sp>
        <p:nvSpPr>
          <p:cNvPr id="3" name="Text Placeholder 2">
            <a:extLst>
              <a:ext uri="{FF2B5EF4-FFF2-40B4-BE49-F238E27FC236}">
                <a16:creationId xmlns:a16="http://schemas.microsoft.com/office/drawing/2014/main" id="{D236A1ED-370E-4828-A9AD-3C4EA6EC43A2}"/>
              </a:ext>
            </a:extLst>
          </p:cNvPr>
          <p:cNvSpPr>
            <a:spLocks noGrp="1"/>
          </p:cNvSpPr>
          <p:nvPr>
            <p:ph type="body" idx="1"/>
          </p:nvPr>
        </p:nvSpPr>
        <p:spPr>
          <a:xfrm>
            <a:off x="629816" y="2976465"/>
            <a:ext cx="10932367" cy="905069"/>
          </a:xfrm>
        </p:spPr>
        <p:txBody>
          <a:bodyPr/>
          <a:lstStyle/>
          <a:p>
            <a:r>
              <a:rPr lang="en-IN" dirty="0">
                <a:hlinkClick r:id="rId2"/>
              </a:rPr>
              <a:t>https://github.com/Gaurvendra/Data-Structure-Visualization-using-OpenGl</a:t>
            </a:r>
            <a:endParaRPr lang="en-IN" dirty="0"/>
          </a:p>
        </p:txBody>
      </p:sp>
    </p:spTree>
    <p:extLst>
      <p:ext uri="{BB962C8B-B14F-4D97-AF65-F5344CB8AC3E}">
        <p14:creationId xmlns:p14="http://schemas.microsoft.com/office/powerpoint/2010/main" val="1729921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605425" y="86545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Calibri"/>
              <a:buNone/>
            </a:pPr>
            <a:r>
              <a:rPr lang="en-US" sz="4800"/>
              <a:t>Timeline</a:t>
            </a:r>
            <a:endParaRPr/>
          </a:p>
        </p:txBody>
      </p:sp>
      <p:pic>
        <p:nvPicPr>
          <p:cNvPr id="189" name="Google Shape;189;p31"/>
          <p:cNvPicPr preferRelativeResize="0"/>
          <p:nvPr/>
        </p:nvPicPr>
        <p:blipFill rotWithShape="1">
          <a:blip r:embed="rId3">
            <a:alphaModFix/>
          </a:blip>
          <a:srcRect/>
          <a:stretch/>
        </p:blipFill>
        <p:spPr>
          <a:xfrm>
            <a:off x="995680" y="2730557"/>
            <a:ext cx="10200640" cy="21189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424512" y="38636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Calibri"/>
              <a:buNone/>
            </a:pPr>
            <a:r>
              <a:rPr lang="en-US" sz="4800"/>
              <a:t>Future Scope</a:t>
            </a:r>
            <a:endParaRPr/>
          </a:p>
        </p:txBody>
      </p:sp>
      <p:pic>
        <p:nvPicPr>
          <p:cNvPr id="202" name="Google Shape;202;p33"/>
          <p:cNvPicPr preferRelativeResize="0"/>
          <p:nvPr/>
        </p:nvPicPr>
        <p:blipFill rotWithShape="1">
          <a:blip r:embed="rId3">
            <a:alphaModFix/>
          </a:blip>
          <a:srcRect/>
          <a:stretch/>
        </p:blipFill>
        <p:spPr>
          <a:xfrm>
            <a:off x="3580670" y="1825955"/>
            <a:ext cx="1352739" cy="1076475"/>
          </a:xfrm>
          <a:prstGeom prst="rect">
            <a:avLst/>
          </a:prstGeom>
          <a:noFill/>
          <a:ln>
            <a:noFill/>
          </a:ln>
        </p:spPr>
      </p:pic>
      <p:pic>
        <p:nvPicPr>
          <p:cNvPr id="203" name="Google Shape;203;p33"/>
          <p:cNvPicPr preferRelativeResize="0"/>
          <p:nvPr/>
        </p:nvPicPr>
        <p:blipFill rotWithShape="1">
          <a:blip r:embed="rId4">
            <a:alphaModFix/>
          </a:blip>
          <a:srcRect/>
          <a:stretch/>
        </p:blipFill>
        <p:spPr>
          <a:xfrm>
            <a:off x="6838512" y="1825955"/>
            <a:ext cx="1324160" cy="1028844"/>
          </a:xfrm>
          <a:prstGeom prst="rect">
            <a:avLst/>
          </a:prstGeom>
          <a:noFill/>
          <a:ln>
            <a:noFill/>
          </a:ln>
        </p:spPr>
      </p:pic>
      <p:pic>
        <p:nvPicPr>
          <p:cNvPr id="204" name="Google Shape;204;p33"/>
          <p:cNvPicPr preferRelativeResize="0"/>
          <p:nvPr/>
        </p:nvPicPr>
        <p:blipFill rotWithShape="1">
          <a:blip r:embed="rId5">
            <a:alphaModFix/>
          </a:blip>
          <a:srcRect/>
          <a:stretch/>
        </p:blipFill>
        <p:spPr>
          <a:xfrm>
            <a:off x="5101174" y="4044129"/>
            <a:ext cx="1619476" cy="1162212"/>
          </a:xfrm>
          <a:prstGeom prst="rect">
            <a:avLst/>
          </a:prstGeom>
          <a:noFill/>
          <a:ln>
            <a:noFill/>
          </a:ln>
        </p:spPr>
      </p:pic>
      <p:sp>
        <p:nvSpPr>
          <p:cNvPr id="205" name="Google Shape;205;p33"/>
          <p:cNvSpPr txBox="1"/>
          <p:nvPr/>
        </p:nvSpPr>
        <p:spPr>
          <a:xfrm>
            <a:off x="3045459" y="2902430"/>
            <a:ext cx="242315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Integrate Graphs and Graph Algorithms</a:t>
            </a:r>
            <a:endParaRPr sz="1800">
              <a:solidFill>
                <a:schemeClr val="dk1"/>
              </a:solidFill>
              <a:latin typeface="Calibri"/>
              <a:ea typeface="Calibri"/>
              <a:cs typeface="Calibri"/>
              <a:sym typeface="Calibri"/>
            </a:endParaRPr>
          </a:p>
        </p:txBody>
      </p:sp>
      <p:sp>
        <p:nvSpPr>
          <p:cNvPr id="206" name="Google Shape;206;p33"/>
          <p:cNvSpPr txBox="1"/>
          <p:nvPr/>
        </p:nvSpPr>
        <p:spPr>
          <a:xfrm>
            <a:off x="6346577" y="2902429"/>
            <a:ext cx="230802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More Improved and Detailed Visualization</a:t>
            </a:r>
            <a:endParaRPr sz="1800">
              <a:solidFill>
                <a:schemeClr val="dk1"/>
              </a:solidFill>
              <a:latin typeface="Calibri"/>
              <a:ea typeface="Calibri"/>
              <a:cs typeface="Calibri"/>
              <a:sym typeface="Calibri"/>
            </a:endParaRPr>
          </a:p>
        </p:txBody>
      </p:sp>
      <p:sp>
        <p:nvSpPr>
          <p:cNvPr id="207" name="Google Shape;207;p33"/>
          <p:cNvSpPr txBox="1"/>
          <p:nvPr/>
        </p:nvSpPr>
        <p:spPr>
          <a:xfrm>
            <a:off x="4399280" y="5206341"/>
            <a:ext cx="311912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Can be converted to a web app</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0" y="17145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4400"/>
              <a:buFont typeface="Calibri"/>
              <a:buNone/>
            </a:pPr>
            <a:r>
              <a:rPr lang="en-US" sz="4400" b="1" dirty="0"/>
              <a:t>Visualization </a:t>
            </a:r>
            <a:r>
              <a:rPr lang="en-US" sz="4400" dirty="0"/>
              <a:t>of linear and non-linear data structure using OpenGL.</a:t>
            </a:r>
            <a:endParaRPr dirty="0"/>
          </a:p>
        </p:txBody>
      </p:sp>
      <p:sp>
        <p:nvSpPr>
          <p:cNvPr id="120" name="Google Shape;120;p20"/>
          <p:cNvSpPr txBox="1"/>
          <p:nvPr/>
        </p:nvSpPr>
        <p:spPr>
          <a:xfrm>
            <a:off x="5216206" y="3143445"/>
            <a:ext cx="3408634" cy="168460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p:txBody>
      </p:sp>
      <p:sp>
        <p:nvSpPr>
          <p:cNvPr id="122" name="Google Shape;122;p20"/>
          <p:cNvSpPr txBox="1"/>
          <p:nvPr/>
        </p:nvSpPr>
        <p:spPr>
          <a:xfrm>
            <a:off x="9022339" y="3985748"/>
            <a:ext cx="3408600" cy="146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Mentored By:</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Ms. Ambika Aggarwal</a:t>
            </a:r>
            <a:endParaRPr dirty="0"/>
          </a:p>
          <a:p>
            <a:pPr marL="0" marR="12700" lvl="0" indent="0" algn="l" rtl="0">
              <a:spcBef>
                <a:spcPts val="0"/>
              </a:spcBef>
              <a:spcAft>
                <a:spcPts val="0"/>
              </a:spcAft>
              <a:buNone/>
            </a:pPr>
            <a:r>
              <a:rPr lang="en-US" sz="1400" b="1" dirty="0">
                <a:solidFill>
                  <a:schemeClr val="dk1"/>
                </a:solidFill>
                <a:latin typeface="Arial"/>
                <a:ea typeface="Arial"/>
                <a:cs typeface="Arial"/>
                <a:sym typeface="Arial"/>
              </a:rPr>
              <a:t>Assistant Professor (SG)</a:t>
            </a:r>
            <a:endParaRPr sz="1400" b="1" dirty="0">
              <a:solidFill>
                <a:schemeClr val="dk1"/>
              </a:solidFill>
              <a:latin typeface="Times New Roman"/>
              <a:ea typeface="Times New Roman"/>
              <a:cs typeface="Times New Roman"/>
              <a:sym typeface="Times New Roman"/>
            </a:endParaRPr>
          </a:p>
          <a:p>
            <a:pPr marL="0" marR="12700" lvl="0" indent="0" algn="l" rtl="0">
              <a:spcBef>
                <a:spcPts val="0"/>
              </a:spcBef>
              <a:spcAft>
                <a:spcPts val="0"/>
              </a:spcAft>
              <a:buNone/>
            </a:pPr>
            <a:r>
              <a:rPr lang="en-US" sz="1400" b="1" dirty="0">
                <a:solidFill>
                  <a:schemeClr val="dk1"/>
                </a:solidFill>
                <a:latin typeface="Arial"/>
                <a:ea typeface="Arial"/>
                <a:cs typeface="Arial"/>
                <a:sym typeface="Arial"/>
              </a:rPr>
              <a:t>Department of Virtualization</a:t>
            </a:r>
            <a:endParaRPr sz="1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615863" y="573176"/>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Calibri"/>
              <a:buNone/>
            </a:pPr>
            <a:r>
              <a:rPr lang="en-US" sz="4800"/>
              <a:t>References</a:t>
            </a:r>
            <a:endParaRPr/>
          </a:p>
        </p:txBody>
      </p:sp>
      <p:sp>
        <p:nvSpPr>
          <p:cNvPr id="213" name="Google Shape;213;p34"/>
          <p:cNvSpPr txBox="1"/>
          <p:nvPr/>
        </p:nvSpPr>
        <p:spPr>
          <a:xfrm>
            <a:off x="710854" y="2136338"/>
            <a:ext cx="10770292" cy="2585323"/>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2400"/>
              <a:buFont typeface="+mj-lt"/>
              <a:buAutoNum type="arabicPeriod"/>
            </a:pPr>
            <a:r>
              <a:rPr lang="en-US" sz="2400"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https://www.opengl.org/resources/libraries/glut/spec3/spec3.html</a:t>
            </a:r>
            <a:endParaRPr sz="24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400"/>
              <a:buFont typeface="+mj-lt"/>
              <a:buAutoNum type="arabicPeriod"/>
            </a:pPr>
            <a:r>
              <a:rPr lang="en-US" sz="2400"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https://en.cppreference.com/w/</a:t>
            </a:r>
            <a:endParaRPr sz="24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400"/>
              <a:buFont typeface="+mj-lt"/>
              <a:buAutoNum type="arabicPeriod"/>
            </a:pPr>
            <a:r>
              <a:rPr lang="en-US" sz="2400" dirty="0">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https://www.geeksforgeeks.org/data-structures/</a:t>
            </a:r>
            <a:endParaRPr sz="24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400"/>
              <a:buFont typeface="+mj-lt"/>
              <a:buAutoNum type="arabicPeriod"/>
            </a:pPr>
            <a:r>
              <a:rPr lang="en-US" sz="2400"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http://www.lighthouse3d.com/tutorials/glut-tutorial/</a:t>
            </a:r>
            <a:endParaRPr lang="en-US" sz="2400" dirty="0">
              <a:solidFill>
                <a:schemeClr val="dk1"/>
              </a:solidFill>
              <a:latin typeface="Calibri"/>
              <a:ea typeface="Calibri"/>
              <a:cs typeface="Calibri"/>
              <a:sym typeface="Calibri"/>
            </a:endParaRPr>
          </a:p>
          <a:p>
            <a:pPr marL="457200" indent="-457200">
              <a:lnSpc>
                <a:spcPct val="150000"/>
              </a:lnSpc>
              <a:buClr>
                <a:schemeClr val="dk1"/>
              </a:buClr>
              <a:buSzPts val="2400"/>
              <a:buFont typeface="+mj-lt"/>
              <a:buAutoNum type="arabicPeriod"/>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https://www.researchgate.net/publication/338427156_Visualization_Research_of_STL_Model_Based_on_OpenGL_Technology</a:t>
            </a:r>
            <a:endParaRPr lang="en-IN"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l" rtl="0">
              <a:lnSpc>
                <a:spcPct val="150000"/>
              </a:lnSpc>
              <a:spcBef>
                <a:spcPts val="0"/>
              </a:spcBef>
              <a:spcAft>
                <a:spcPts val="0"/>
              </a:spcAft>
              <a:buClr>
                <a:schemeClr val="dk1"/>
              </a:buClr>
              <a:buSzPts val="2400"/>
              <a:buFont typeface="Noto Sans Symbols"/>
              <a:buChar char="▪"/>
            </a:pPr>
            <a:endParaRPr lang="en-IN"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9FE6-D242-4A27-BD7C-D2A377CB81BF}"/>
              </a:ext>
            </a:extLst>
          </p:cNvPr>
          <p:cNvSpPr>
            <a:spLocks noGrp="1"/>
          </p:cNvSpPr>
          <p:nvPr>
            <p:ph type="title"/>
          </p:nvPr>
        </p:nvSpPr>
        <p:spPr>
          <a:xfrm>
            <a:off x="0" y="561326"/>
            <a:ext cx="12192000" cy="564910"/>
          </a:xfrm>
        </p:spPr>
        <p:txBody>
          <a:bodyPr/>
          <a:lstStyle/>
          <a:p>
            <a:r>
              <a:rPr kumimoji="0" lang="en-US" sz="4400" b="0" i="0" u="none" strike="noStrike" kern="0" cap="none" spc="0" normalizeH="0" baseline="0" noProof="0" dirty="0">
                <a:ln>
                  <a:noFill/>
                </a:ln>
                <a:solidFill>
                  <a:srgbClr val="000000"/>
                </a:solidFill>
                <a:effectLst/>
                <a:uLnTx/>
                <a:uFillTx/>
                <a:latin typeface="Calibri"/>
                <a:cs typeface="Calibri"/>
                <a:sym typeface="Calibri"/>
              </a:rPr>
              <a:t>Team Members &amp; Role</a:t>
            </a:r>
            <a:endParaRPr lang="en-IN" dirty="0"/>
          </a:p>
        </p:txBody>
      </p:sp>
      <p:graphicFrame>
        <p:nvGraphicFramePr>
          <p:cNvPr id="5" name="Table 5">
            <a:extLst>
              <a:ext uri="{FF2B5EF4-FFF2-40B4-BE49-F238E27FC236}">
                <a16:creationId xmlns:a16="http://schemas.microsoft.com/office/drawing/2014/main" id="{EDA9984F-26C3-426F-84DE-13B2ADD72065}"/>
              </a:ext>
            </a:extLst>
          </p:cNvPr>
          <p:cNvGraphicFramePr>
            <a:graphicFrameLocks noGrp="1"/>
          </p:cNvGraphicFramePr>
          <p:nvPr>
            <p:extLst>
              <p:ext uri="{D42A27DB-BD31-4B8C-83A1-F6EECF244321}">
                <p14:modId xmlns:p14="http://schemas.microsoft.com/office/powerpoint/2010/main" val="3493053977"/>
              </p:ext>
            </p:extLst>
          </p:nvPr>
        </p:nvGraphicFramePr>
        <p:xfrm>
          <a:off x="859632" y="2078665"/>
          <a:ext cx="10472736" cy="2737908"/>
        </p:xfrm>
        <a:graphic>
          <a:graphicData uri="http://schemas.openxmlformats.org/drawingml/2006/table">
            <a:tbl>
              <a:tblPr firstRow="1" bandRow="1">
                <a:tableStyleId>{93296810-A885-4BE3-A3E7-6D5BEEA58F35}</a:tableStyleId>
              </a:tblPr>
              <a:tblGrid>
                <a:gridCol w="3490912">
                  <a:extLst>
                    <a:ext uri="{9D8B030D-6E8A-4147-A177-3AD203B41FA5}">
                      <a16:colId xmlns:a16="http://schemas.microsoft.com/office/drawing/2014/main" val="3307767160"/>
                    </a:ext>
                  </a:extLst>
                </a:gridCol>
                <a:gridCol w="3490912">
                  <a:extLst>
                    <a:ext uri="{9D8B030D-6E8A-4147-A177-3AD203B41FA5}">
                      <a16:colId xmlns:a16="http://schemas.microsoft.com/office/drawing/2014/main" val="266973682"/>
                    </a:ext>
                  </a:extLst>
                </a:gridCol>
                <a:gridCol w="3490912">
                  <a:extLst>
                    <a:ext uri="{9D8B030D-6E8A-4147-A177-3AD203B41FA5}">
                      <a16:colId xmlns:a16="http://schemas.microsoft.com/office/drawing/2014/main" val="1898461770"/>
                    </a:ext>
                  </a:extLst>
                </a:gridCol>
              </a:tblGrid>
              <a:tr h="684477">
                <a:tc>
                  <a:txBody>
                    <a:bodyPr/>
                    <a:lstStyle/>
                    <a:p>
                      <a:pPr algn="ctr"/>
                      <a:r>
                        <a:rPr lang="en-US" sz="2000" dirty="0"/>
                        <a:t>Name</a:t>
                      </a:r>
                      <a:endParaRPr lang="en-IN" sz="2000" dirty="0"/>
                    </a:p>
                  </a:txBody>
                  <a:tcPr/>
                </a:tc>
                <a:tc>
                  <a:txBody>
                    <a:bodyPr/>
                    <a:lstStyle/>
                    <a:p>
                      <a:pPr algn="ctr"/>
                      <a:r>
                        <a:rPr lang="en-US" sz="2000" dirty="0"/>
                        <a:t>S.A.P.</a:t>
                      </a:r>
                      <a:endParaRPr lang="en-IN" sz="2000" dirty="0"/>
                    </a:p>
                  </a:txBody>
                  <a:tcPr/>
                </a:tc>
                <a:tc>
                  <a:txBody>
                    <a:bodyPr/>
                    <a:lstStyle/>
                    <a:p>
                      <a:pPr algn="ctr"/>
                      <a:r>
                        <a:rPr lang="en-US" sz="2000" dirty="0"/>
                        <a:t>Role</a:t>
                      </a:r>
                      <a:endParaRPr lang="en-IN" sz="2000" dirty="0"/>
                    </a:p>
                  </a:txBody>
                  <a:tcPr/>
                </a:tc>
                <a:extLst>
                  <a:ext uri="{0D108BD9-81ED-4DB2-BD59-A6C34878D82A}">
                    <a16:rowId xmlns:a16="http://schemas.microsoft.com/office/drawing/2014/main" val="4052231420"/>
                  </a:ext>
                </a:extLst>
              </a:tr>
              <a:tr h="684477">
                <a:tc>
                  <a:txBody>
                    <a:bodyPr/>
                    <a:lstStyle/>
                    <a:p>
                      <a:pPr algn="ctr"/>
                      <a:r>
                        <a:rPr lang="en-US" sz="2000" dirty="0"/>
                        <a:t>Aman Sharma</a:t>
                      </a:r>
                      <a:endParaRPr lang="en-IN" sz="2000" dirty="0"/>
                    </a:p>
                  </a:txBody>
                  <a:tcPr/>
                </a:tc>
                <a:tc>
                  <a:txBody>
                    <a:bodyPr/>
                    <a:lstStyle/>
                    <a:p>
                      <a:pPr algn="ctr"/>
                      <a:r>
                        <a:rPr lang="en-US" sz="2000" dirty="0"/>
                        <a:t>500067893</a:t>
                      </a:r>
                      <a:endParaRPr lang="en-IN" sz="2000" dirty="0"/>
                    </a:p>
                  </a:txBody>
                  <a:tcPr/>
                </a:tc>
                <a:tc>
                  <a:txBody>
                    <a:bodyPr/>
                    <a:lstStyle/>
                    <a:p>
                      <a:pPr algn="ctr"/>
                      <a:r>
                        <a:rPr lang="en-US" sz="2000" dirty="0"/>
                        <a:t>Coder</a:t>
                      </a:r>
                      <a:endParaRPr lang="en-IN" sz="2000" dirty="0"/>
                    </a:p>
                  </a:txBody>
                  <a:tcPr/>
                </a:tc>
                <a:extLst>
                  <a:ext uri="{0D108BD9-81ED-4DB2-BD59-A6C34878D82A}">
                    <a16:rowId xmlns:a16="http://schemas.microsoft.com/office/drawing/2014/main" val="305436414"/>
                  </a:ext>
                </a:extLst>
              </a:tr>
              <a:tr h="684477">
                <a:tc>
                  <a:txBody>
                    <a:bodyPr/>
                    <a:lstStyle/>
                    <a:p>
                      <a:pPr algn="ctr"/>
                      <a:r>
                        <a:rPr lang="en-US" sz="2000" dirty="0"/>
                        <a:t>Gaurvendra Singh</a:t>
                      </a:r>
                      <a:endParaRPr lang="en-IN" sz="2000" dirty="0"/>
                    </a:p>
                  </a:txBody>
                  <a:tcPr/>
                </a:tc>
                <a:tc>
                  <a:txBody>
                    <a:bodyPr/>
                    <a:lstStyle/>
                    <a:p>
                      <a:pPr algn="ctr"/>
                      <a:r>
                        <a:rPr lang="en-US" sz="2000" dirty="0"/>
                        <a:t>500068385</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Coder</a:t>
                      </a:r>
                      <a:endParaRPr lang="en-IN" sz="2000" dirty="0"/>
                    </a:p>
                  </a:txBody>
                  <a:tcPr/>
                </a:tc>
                <a:extLst>
                  <a:ext uri="{0D108BD9-81ED-4DB2-BD59-A6C34878D82A}">
                    <a16:rowId xmlns:a16="http://schemas.microsoft.com/office/drawing/2014/main" val="67008709"/>
                  </a:ext>
                </a:extLst>
              </a:tr>
              <a:tr h="684477">
                <a:tc>
                  <a:txBody>
                    <a:bodyPr/>
                    <a:lstStyle/>
                    <a:p>
                      <a:pPr algn="ctr"/>
                      <a:r>
                        <a:rPr lang="en-IN" sz="2000" dirty="0"/>
                        <a:t>Divyanshu Pande</a:t>
                      </a:r>
                    </a:p>
                  </a:txBody>
                  <a:tcPr/>
                </a:tc>
                <a:tc>
                  <a:txBody>
                    <a:bodyPr/>
                    <a:lstStyle/>
                    <a:p>
                      <a:pPr algn="ctr"/>
                      <a:r>
                        <a:rPr lang="en-IN" sz="2000" dirty="0"/>
                        <a:t>500067615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Coder</a:t>
                      </a:r>
                      <a:endParaRPr lang="en-IN" sz="2000" dirty="0"/>
                    </a:p>
                  </a:txBody>
                  <a:tcPr/>
                </a:tc>
                <a:extLst>
                  <a:ext uri="{0D108BD9-81ED-4DB2-BD59-A6C34878D82A}">
                    <a16:rowId xmlns:a16="http://schemas.microsoft.com/office/drawing/2014/main" val="276609518"/>
                  </a:ext>
                </a:extLst>
              </a:tr>
            </a:tbl>
          </a:graphicData>
        </a:graphic>
      </p:graphicFrame>
    </p:spTree>
    <p:extLst>
      <p:ext uri="{BB962C8B-B14F-4D97-AF65-F5344CB8AC3E}">
        <p14:creationId xmlns:p14="http://schemas.microsoft.com/office/powerpoint/2010/main" val="125911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62000" y="32355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dirty="0"/>
              <a:t>Topics Covered</a:t>
            </a:r>
            <a:endParaRPr dirty="0"/>
          </a:p>
        </p:txBody>
      </p:sp>
      <p:sp>
        <p:nvSpPr>
          <p:cNvPr id="128" name="Google Shape;128;p21"/>
          <p:cNvSpPr txBox="1"/>
          <p:nvPr/>
        </p:nvSpPr>
        <p:spPr>
          <a:xfrm>
            <a:off x="1757305" y="1466558"/>
            <a:ext cx="9977495" cy="5281446"/>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Introduction</a:t>
            </a:r>
            <a:endParaRPr sz="1950" dirty="0">
              <a:solidFill>
                <a:schemeClr val="dk1"/>
              </a:solidFill>
              <a:latin typeface="Calibri"/>
              <a:ea typeface="Calibri"/>
              <a:cs typeface="Calibri"/>
              <a:sym typeface="Calibri"/>
            </a:endParaRPr>
          </a:p>
          <a:p>
            <a:pPr marL="457200" indent="-457200">
              <a:lnSpc>
                <a:spcPct val="90000"/>
              </a:lnSpc>
              <a:spcBef>
                <a:spcPts val="600"/>
              </a:spcBef>
              <a:buClr>
                <a:schemeClr val="dk1"/>
              </a:buClr>
              <a:buSzPts val="2400"/>
              <a:buFont typeface="+mj-lt"/>
              <a:buAutoNum type="arabicPeriod"/>
            </a:pPr>
            <a:r>
              <a:rPr lang="en-US" sz="1950" dirty="0">
                <a:solidFill>
                  <a:schemeClr val="dk1"/>
                </a:solidFill>
                <a:latin typeface="Calibri"/>
                <a:ea typeface="Calibri"/>
                <a:cs typeface="Calibri"/>
                <a:sym typeface="Calibri"/>
              </a:rPr>
              <a:t> Problem Statement</a:t>
            </a: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Purpose</a:t>
            </a:r>
            <a:endParaRPr sz="1950" dirty="0">
              <a:solidFill>
                <a:schemeClr val="dk1"/>
              </a:solidFill>
              <a:latin typeface="Calibri"/>
              <a:ea typeface="Calibri"/>
              <a:cs typeface="Calibri"/>
              <a:sym typeface="Calibri"/>
            </a:endParaRP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Objectives</a:t>
            </a: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Methodology </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Flow chart </a:t>
            </a:r>
            <a:endParaRPr sz="1950" dirty="0"/>
          </a:p>
          <a:p>
            <a:pPr marL="457200" indent="-457200">
              <a:lnSpc>
                <a:spcPct val="90000"/>
              </a:lnSpc>
              <a:spcBef>
                <a:spcPts val="600"/>
              </a:spcBef>
              <a:buClr>
                <a:schemeClr val="dk1"/>
              </a:buClr>
              <a:buSzPts val="2400"/>
              <a:buFont typeface="+mj-lt"/>
              <a:buAutoNum type="arabicPeriod"/>
            </a:pPr>
            <a:r>
              <a:rPr lang="en-US" sz="1950" dirty="0">
                <a:solidFill>
                  <a:schemeClr val="dk1"/>
                </a:solidFill>
                <a:latin typeface="Calibri"/>
                <a:ea typeface="Calibri"/>
                <a:cs typeface="Calibri"/>
                <a:sym typeface="Calibri"/>
              </a:rPr>
              <a:t> Algorithm and Utilities </a:t>
            </a:r>
            <a:endParaRPr lang="en-US" sz="1950" dirty="0"/>
          </a:p>
          <a:p>
            <a:pPr marL="457200" indent="-457200">
              <a:lnSpc>
                <a:spcPct val="90000"/>
              </a:lnSpc>
              <a:spcBef>
                <a:spcPts val="600"/>
              </a:spcBef>
              <a:buClr>
                <a:schemeClr val="dk1"/>
              </a:buClr>
              <a:buSzPts val="2400"/>
              <a:buFont typeface="+mj-lt"/>
              <a:buAutoNum type="arabicPeriod"/>
            </a:pPr>
            <a:r>
              <a:rPr lang="en-US" sz="1950" dirty="0">
                <a:solidFill>
                  <a:schemeClr val="dk1"/>
                </a:solidFill>
                <a:latin typeface="Calibri"/>
                <a:ea typeface="Calibri"/>
                <a:cs typeface="Calibri"/>
                <a:sym typeface="Calibri"/>
              </a:rPr>
              <a:t> Features</a:t>
            </a:r>
          </a:p>
          <a:p>
            <a:pPr marL="457200" indent="-457200">
              <a:lnSpc>
                <a:spcPct val="90000"/>
              </a:lnSpc>
              <a:spcBef>
                <a:spcPts val="600"/>
              </a:spcBef>
              <a:buClr>
                <a:schemeClr val="dk1"/>
              </a:buClr>
              <a:buSzPts val="2400"/>
              <a:buFont typeface="+mj-lt"/>
              <a:buAutoNum type="arabicPeriod"/>
            </a:pPr>
            <a:r>
              <a:rPr lang="en-US" sz="1950" dirty="0">
                <a:solidFill>
                  <a:schemeClr val="dk1"/>
                </a:solidFill>
                <a:latin typeface="Calibri"/>
                <a:cs typeface="Calibri"/>
                <a:sym typeface="Calibri"/>
              </a:rPr>
              <a:t> Literature Review</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Software/ Hardware Requirements </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Video of the Prototype</a:t>
            </a: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Timeline (PERT CHART) </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To Do…</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Future Scope</a:t>
            </a:r>
            <a:endParaRPr sz="1950" dirty="0">
              <a:solidFill>
                <a:schemeClr val="dk1"/>
              </a:solidFill>
              <a:latin typeface="Calibri"/>
              <a:ea typeface="Calibri"/>
              <a:cs typeface="Calibri"/>
              <a:sym typeface="Calibri"/>
            </a:endParaRP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References</a:t>
            </a:r>
            <a:endParaRPr sz="1950" dirty="0"/>
          </a:p>
          <a:p>
            <a:pPr marL="0" marR="0" lvl="0" indent="0" algn="l" rtl="0">
              <a:spcBef>
                <a:spcPts val="600"/>
              </a:spcBef>
              <a:spcAft>
                <a:spcPts val="0"/>
              </a:spcAft>
              <a:buNone/>
            </a:pPr>
            <a:endParaRPr sz="1800" dirty="0">
              <a:solidFill>
                <a:schemeClr val="dk1"/>
              </a:solidFill>
              <a:latin typeface="Calibri"/>
              <a:ea typeface="Calibri"/>
              <a:cs typeface="Calibri"/>
              <a:sym typeface="Calibri"/>
            </a:endParaRPr>
          </a:p>
        </p:txBody>
      </p:sp>
      <p:pic>
        <p:nvPicPr>
          <p:cNvPr id="129" name="Google Shape;129;p21" descr="A picture containing text&#10;&#10;Description automatically generated"/>
          <p:cNvPicPr preferRelativeResize="0"/>
          <p:nvPr/>
        </p:nvPicPr>
        <p:blipFill rotWithShape="1">
          <a:blip r:embed="rId3">
            <a:alphaModFix/>
          </a:blip>
          <a:srcRect/>
          <a:stretch/>
        </p:blipFill>
        <p:spPr>
          <a:xfrm rot="-420000">
            <a:off x="7897802" y="2278281"/>
            <a:ext cx="1772433" cy="23014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611481" y="56815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n-US" sz="5400"/>
              <a:t>Introduction</a:t>
            </a:r>
            <a:endParaRPr sz="5400"/>
          </a:p>
        </p:txBody>
      </p:sp>
      <p:sp>
        <p:nvSpPr>
          <p:cNvPr id="135" name="Google Shape;135;p22"/>
          <p:cNvSpPr txBox="1"/>
          <p:nvPr/>
        </p:nvSpPr>
        <p:spPr>
          <a:xfrm>
            <a:off x="1356804" y="2053707"/>
            <a:ext cx="9478392" cy="34778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In this project, we have </a:t>
            </a:r>
            <a:r>
              <a:rPr lang="en-US" sz="2000" dirty="0">
                <a:solidFill>
                  <a:schemeClr val="accent2"/>
                </a:solidFill>
                <a:latin typeface="Calibri"/>
                <a:ea typeface="Calibri"/>
                <a:cs typeface="Calibri"/>
                <a:sym typeface="Calibri"/>
              </a:rPr>
              <a:t>visualized</a:t>
            </a:r>
            <a:r>
              <a:rPr lang="en-US" sz="2000" dirty="0">
                <a:solidFill>
                  <a:schemeClr val="dk1"/>
                </a:solidFill>
                <a:latin typeface="Calibri"/>
                <a:ea typeface="Calibri"/>
                <a:cs typeface="Calibri"/>
                <a:sym typeface="Calibri"/>
              </a:rPr>
              <a:t> some linear and non-linear data structure using </a:t>
            </a:r>
            <a:r>
              <a:rPr lang="en-US" sz="2000" dirty="0">
                <a:solidFill>
                  <a:schemeClr val="accent2"/>
                </a:solidFill>
                <a:latin typeface="Calibri"/>
                <a:ea typeface="Calibri"/>
                <a:cs typeface="Calibri"/>
                <a:sym typeface="Calibri"/>
              </a:rPr>
              <a:t>OpenGl</a:t>
            </a:r>
            <a:r>
              <a:rPr lang="en-US" sz="2000" dirty="0">
                <a:solidFill>
                  <a:schemeClr val="dk1"/>
                </a:solidFill>
                <a:latin typeface="Calibri"/>
                <a:ea typeface="Calibri"/>
                <a:cs typeface="Calibri"/>
                <a:sym typeface="Calibri"/>
              </a:rPr>
              <a:t> A.P.I. We have used the C++ programming language to implement data structures part and various functions and we have used OpenGL Utility Toolkit (</a:t>
            </a:r>
            <a:r>
              <a:rPr lang="en-US" sz="2000" dirty="0">
                <a:solidFill>
                  <a:schemeClr val="accent2"/>
                </a:solidFill>
                <a:latin typeface="Calibri"/>
                <a:ea typeface="Calibri"/>
                <a:cs typeface="Calibri"/>
                <a:sym typeface="Calibri"/>
              </a:rPr>
              <a:t>GLUT</a:t>
            </a:r>
            <a:r>
              <a:rPr lang="en-US" sz="2000" dirty="0">
                <a:solidFill>
                  <a:schemeClr val="dk1"/>
                </a:solidFill>
                <a:latin typeface="Calibri"/>
                <a:ea typeface="Calibri"/>
                <a:cs typeface="Calibri"/>
                <a:sym typeface="Calibri"/>
              </a:rPr>
              <a:t>: a window system independent toolkit for writing OpenGL programs) for making the GUI. The Data structures that we will implement are:</a:t>
            </a:r>
            <a:endParaRPr dirty="0"/>
          </a:p>
          <a:p>
            <a:pPr marL="0" marR="0" lvl="0" indent="0" algn="ctr" rtl="0">
              <a:spcBef>
                <a:spcPts val="0"/>
              </a:spcBef>
              <a:spcAft>
                <a:spcPts val="0"/>
              </a:spcAft>
              <a:buNone/>
            </a:pPr>
            <a:endParaRPr sz="20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 Linear: - </a:t>
            </a:r>
            <a:r>
              <a:rPr lang="en-US" sz="2000" dirty="0">
                <a:solidFill>
                  <a:schemeClr val="accent2"/>
                </a:solidFill>
                <a:latin typeface="Calibri"/>
                <a:ea typeface="Calibri"/>
                <a:cs typeface="Calibri"/>
                <a:sym typeface="Calibri"/>
              </a:rPr>
              <a:t>Linked List and Double Linked List</a:t>
            </a:r>
            <a:r>
              <a:rPr lang="en-US" sz="2000" dirty="0">
                <a:solidFill>
                  <a:schemeClr val="dk1"/>
                </a:solidFill>
                <a:latin typeface="Calibri"/>
                <a:ea typeface="Calibri"/>
                <a:cs typeface="Calibri"/>
                <a:sym typeface="Calibri"/>
              </a:rPr>
              <a:t>(with all functions). </a:t>
            </a:r>
            <a:endParaRPr dirty="0"/>
          </a:p>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 Non-Linear: </a:t>
            </a:r>
            <a:r>
              <a:rPr lang="en-US" sz="2000" dirty="0">
                <a:solidFill>
                  <a:schemeClr val="accent2"/>
                </a:solidFill>
                <a:latin typeface="Calibri"/>
                <a:ea typeface="Calibri"/>
                <a:cs typeface="Calibri"/>
                <a:sym typeface="Calibri"/>
              </a:rPr>
              <a:t>- Binary Search Tree </a:t>
            </a:r>
            <a:r>
              <a:rPr lang="en-US" sz="2000" dirty="0">
                <a:solidFill>
                  <a:schemeClr val="dk1"/>
                </a:solidFill>
                <a:latin typeface="Calibri"/>
                <a:ea typeface="Calibri"/>
                <a:cs typeface="Calibri"/>
                <a:sym typeface="Calibri"/>
              </a:rPr>
              <a:t>(with all functions and traversals). </a:t>
            </a:r>
            <a:endParaRPr dirty="0"/>
          </a:p>
          <a:p>
            <a:pPr marL="0" marR="0" lvl="0" indent="0" algn="ctr" rtl="0">
              <a:spcBef>
                <a:spcPts val="0"/>
              </a:spcBef>
              <a:spcAft>
                <a:spcPts val="0"/>
              </a:spcAft>
              <a:buNone/>
            </a:pPr>
            <a:endParaRPr sz="20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All the functions like insertion, deletion, etc. take input value from the user and the user  have the option to select the data structure. </a:t>
            </a:r>
            <a:endParaRPr sz="20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1417-A3B7-43BF-8395-D73D3BF3D164}"/>
              </a:ext>
            </a:extLst>
          </p:cNvPr>
          <p:cNvSpPr>
            <a:spLocks noGrp="1"/>
          </p:cNvSpPr>
          <p:nvPr>
            <p:ph type="title"/>
          </p:nvPr>
        </p:nvSpPr>
        <p:spPr/>
        <p:txBody>
          <a:bodyPr/>
          <a:lstStyle/>
          <a:p>
            <a:r>
              <a:rPr kumimoji="0" lang="en-US" sz="5400" b="0" i="0" u="none" strike="noStrike" kern="0" cap="none" spc="0" normalizeH="0" baseline="0" noProof="0" dirty="0">
                <a:ln>
                  <a:noFill/>
                </a:ln>
                <a:solidFill>
                  <a:srgbClr val="000000"/>
                </a:solidFill>
                <a:effectLst/>
                <a:uLnTx/>
                <a:uFillTx/>
                <a:latin typeface="Calibri"/>
                <a:cs typeface="Calibri"/>
                <a:sym typeface="Calibri"/>
              </a:rPr>
              <a:t>Problem Statement</a:t>
            </a:r>
            <a:endParaRPr lang="en-IN" dirty="0"/>
          </a:p>
        </p:txBody>
      </p:sp>
      <p:sp>
        <p:nvSpPr>
          <p:cNvPr id="3" name="Text Placeholder 2">
            <a:extLst>
              <a:ext uri="{FF2B5EF4-FFF2-40B4-BE49-F238E27FC236}">
                <a16:creationId xmlns:a16="http://schemas.microsoft.com/office/drawing/2014/main" id="{A395B96C-A53B-4620-9409-DF93C3FB8866}"/>
              </a:ext>
            </a:extLst>
          </p:cNvPr>
          <p:cNvSpPr>
            <a:spLocks noGrp="1"/>
          </p:cNvSpPr>
          <p:nvPr>
            <p:ph type="body" idx="1"/>
          </p:nvPr>
        </p:nvSpPr>
        <p:spPr>
          <a:xfrm>
            <a:off x="609600" y="2957763"/>
            <a:ext cx="10972800" cy="942473"/>
          </a:xfrm>
        </p:spPr>
        <p:txBody>
          <a:bodyPr/>
          <a:lstStyle/>
          <a:p>
            <a:pPr marL="25400" indent="0" algn="ctr">
              <a:buNone/>
            </a:pPr>
            <a:r>
              <a:rPr lang="en-US" dirty="0"/>
              <a:t>Understanding and Visualization of linear and non-linear data structure.</a:t>
            </a:r>
            <a:endParaRPr lang="en-IN" dirty="0"/>
          </a:p>
        </p:txBody>
      </p:sp>
    </p:spTree>
    <p:extLst>
      <p:ext uri="{BB962C8B-B14F-4D97-AF65-F5344CB8AC3E}">
        <p14:creationId xmlns:p14="http://schemas.microsoft.com/office/powerpoint/2010/main" val="384074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611481" y="62459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n-US" sz="5400" dirty="0"/>
              <a:t>Purpose</a:t>
            </a:r>
            <a:endParaRPr sz="5400" dirty="0"/>
          </a:p>
        </p:txBody>
      </p:sp>
      <p:sp>
        <p:nvSpPr>
          <p:cNvPr id="141" name="Google Shape;141;p23"/>
          <p:cNvSpPr txBox="1"/>
          <p:nvPr/>
        </p:nvSpPr>
        <p:spPr>
          <a:xfrm>
            <a:off x="914400" y="2127955"/>
            <a:ext cx="10353792" cy="34009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This project was inspired by this </a:t>
            </a:r>
            <a:r>
              <a:rPr lang="en-US" sz="2000" dirty="0">
                <a:solidFill>
                  <a:schemeClr val="accent2"/>
                </a:solidFill>
                <a:latin typeface="Calibri"/>
                <a:ea typeface="Calibri"/>
                <a:cs typeface="Calibri"/>
                <a:sym typeface="Calibri"/>
              </a:rPr>
              <a:t>pandemic</a:t>
            </a:r>
            <a:r>
              <a:rPr lang="en-US" sz="2000" dirty="0">
                <a:solidFill>
                  <a:schemeClr val="dk1"/>
                </a:solidFill>
                <a:latin typeface="Calibri"/>
                <a:ea typeface="Calibri"/>
                <a:cs typeface="Calibri"/>
                <a:sym typeface="Calibri"/>
              </a:rPr>
              <a:t> situation and online teaching mode, so we are creating a </a:t>
            </a:r>
            <a:r>
              <a:rPr lang="en-US" sz="2000" dirty="0">
                <a:solidFill>
                  <a:schemeClr val="accent2"/>
                </a:solidFill>
                <a:latin typeface="Calibri"/>
                <a:ea typeface="Calibri"/>
                <a:cs typeface="Calibri"/>
                <a:sym typeface="Calibri"/>
              </a:rPr>
              <a:t>GUI based </a:t>
            </a:r>
            <a:r>
              <a:rPr lang="en-US" sz="2000" dirty="0">
                <a:solidFill>
                  <a:schemeClr val="dk1"/>
                </a:solidFill>
                <a:latin typeface="Calibri"/>
                <a:ea typeface="Calibri"/>
                <a:cs typeface="Calibri"/>
                <a:sym typeface="Calibri"/>
              </a:rPr>
              <a:t>application to visualize linear and non-linear data structure. A lot of beginners and experienced programmers avoid learning </a:t>
            </a:r>
            <a:r>
              <a:rPr lang="en-US" sz="2000" dirty="0">
                <a:solidFill>
                  <a:schemeClr val="accent2"/>
                </a:solidFill>
                <a:latin typeface="Calibri"/>
                <a:ea typeface="Calibri"/>
                <a:cs typeface="Calibri"/>
                <a:sym typeface="Calibri"/>
              </a:rPr>
              <a:t>Data Structures and Algorithms </a:t>
            </a:r>
            <a:r>
              <a:rPr lang="en-US" sz="2000" dirty="0">
                <a:solidFill>
                  <a:schemeClr val="dk1"/>
                </a:solidFill>
                <a:latin typeface="Calibri"/>
                <a:ea typeface="Calibri"/>
                <a:cs typeface="Calibri"/>
                <a:sym typeface="Calibri"/>
              </a:rPr>
              <a:t>because it’s complicated and they think that there is no use of all the above stuff in real life. Data structures and algorithms play a major role in implementing software. Knowledge of data structures like Linked list, Trees, Graphs, and various algorithms goes a long way in solving the problems efficiently and the interviewers are more interested in seeing how candidates use these tools to solve a problem. Just like a car mechanic needs the right tool to fix a car and make it run properly, a programmer needs the right tool (algorithm and data structure) to make the software run properly. So, to understand them efficiently and without any mistake, we need to </a:t>
            </a:r>
            <a:r>
              <a:rPr lang="en-US" sz="2000" dirty="0">
                <a:solidFill>
                  <a:schemeClr val="accent2"/>
                </a:solidFill>
                <a:latin typeface="Calibri"/>
                <a:ea typeface="Calibri"/>
                <a:cs typeface="Calibri"/>
                <a:sym typeface="Calibri"/>
              </a:rPr>
              <a:t>visualize </a:t>
            </a:r>
            <a:r>
              <a:rPr lang="en-US" sz="2000" dirty="0">
                <a:solidFill>
                  <a:schemeClr val="dk1"/>
                </a:solidFill>
                <a:latin typeface="Calibri"/>
                <a:ea typeface="Calibri"/>
                <a:cs typeface="Calibri"/>
                <a:sym typeface="Calibri"/>
              </a:rPr>
              <a:t>them.</a:t>
            </a:r>
            <a:endParaRPr sz="2000" dirty="0">
              <a:solidFill>
                <a:schemeClr val="dk1"/>
              </a:solidFill>
              <a:latin typeface="Calibri"/>
              <a:ea typeface="Calibri"/>
              <a:cs typeface="Calibri"/>
              <a:sym typeface="Calibri"/>
            </a:endParaRPr>
          </a:p>
          <a:p>
            <a:pPr marL="0" marR="0" lvl="0" indent="0" algn="ctr" rtl="0">
              <a:spcBef>
                <a:spcPts val="0"/>
              </a:spcBef>
              <a:spcAft>
                <a:spcPts val="0"/>
              </a:spcAft>
              <a:buNone/>
            </a:pPr>
            <a:endParaRPr sz="15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611481" y="62459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n-US" sz="5400"/>
              <a:t>Objectives</a:t>
            </a:r>
            <a:endParaRPr sz="5400"/>
          </a:p>
        </p:txBody>
      </p:sp>
      <p:sp>
        <p:nvSpPr>
          <p:cNvPr id="147" name="Google Shape;147;p24"/>
          <p:cNvSpPr txBox="1"/>
          <p:nvPr/>
        </p:nvSpPr>
        <p:spPr>
          <a:xfrm>
            <a:off x="1328327" y="2269067"/>
            <a:ext cx="9535344" cy="26776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To create a GUI based application that visualizes the data structures. </a:t>
            </a:r>
            <a:endParaRPr dirty="0"/>
          </a:p>
          <a:p>
            <a:pPr marL="0" marR="0" lvl="0" indent="0" algn="l" rtl="0">
              <a:lnSpc>
                <a:spcPct val="200000"/>
              </a:lnSpc>
              <a:spcBef>
                <a:spcPts val="0"/>
              </a:spcBef>
              <a:spcAft>
                <a:spcPts val="0"/>
              </a:spcAft>
              <a:buNone/>
            </a:pPr>
            <a:r>
              <a:rPr lang="en-US" sz="2400" dirty="0">
                <a:solidFill>
                  <a:schemeClr val="dk1"/>
                </a:solidFill>
                <a:latin typeface="Calibri"/>
                <a:ea typeface="Calibri"/>
                <a:cs typeface="Calibri"/>
                <a:sym typeface="Calibri"/>
              </a:rPr>
              <a:t>➢ Sub Objectives: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Creation and visualization of Linked List and Double Linked List.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Creation and visualization of Binary Search Trees.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Deleting nodes and Inserting nodes.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Traversal of the data structure.</a:t>
            </a:r>
            <a:endParaRPr sz="2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751840" y="513886"/>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Methodology</a:t>
            </a:r>
            <a:endParaRPr/>
          </a:p>
        </p:txBody>
      </p:sp>
      <p:pic>
        <p:nvPicPr>
          <p:cNvPr id="153" name="Google Shape;153;p25"/>
          <p:cNvPicPr preferRelativeResize="0"/>
          <p:nvPr/>
        </p:nvPicPr>
        <p:blipFill rotWithShape="1">
          <a:blip r:embed="rId3">
            <a:alphaModFix/>
          </a:blip>
          <a:srcRect/>
          <a:stretch/>
        </p:blipFill>
        <p:spPr>
          <a:xfrm>
            <a:off x="889000" y="2185206"/>
            <a:ext cx="10414000" cy="321991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841</Words>
  <Application>Microsoft Office PowerPoint</Application>
  <PresentationFormat>Widescreen</PresentationFormat>
  <Paragraphs>99</Paragraphs>
  <Slides>21</Slides>
  <Notes>16</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Bahnschrift SemiCondensed</vt:lpstr>
      <vt:lpstr>Calibri</vt:lpstr>
      <vt:lpstr>Noto Sans Symbols</vt:lpstr>
      <vt:lpstr>Times New Roman</vt:lpstr>
      <vt:lpstr>Wingdings</vt:lpstr>
      <vt:lpstr>Office Theme</vt:lpstr>
      <vt:lpstr>office theme</vt:lpstr>
      <vt:lpstr>PowerPoint Presentation</vt:lpstr>
      <vt:lpstr>Visualization of linear and non-linear data structure using OpenGL.</vt:lpstr>
      <vt:lpstr>Team Members &amp; Role</vt:lpstr>
      <vt:lpstr>Topics Covered</vt:lpstr>
      <vt:lpstr>Introduction</vt:lpstr>
      <vt:lpstr>Problem Statement</vt:lpstr>
      <vt:lpstr>Purpose</vt:lpstr>
      <vt:lpstr>Objectives</vt:lpstr>
      <vt:lpstr>Methodology</vt:lpstr>
      <vt:lpstr>Flow Chart</vt:lpstr>
      <vt:lpstr>Algorithms and Utilities</vt:lpstr>
      <vt:lpstr>Features </vt:lpstr>
      <vt:lpstr>Literature Review </vt:lpstr>
      <vt:lpstr>Software/ Hardware Requirement</vt:lpstr>
      <vt:lpstr>Video of the Prototype</vt:lpstr>
      <vt:lpstr>PowerPoint Presentation</vt:lpstr>
      <vt:lpstr>Code</vt:lpstr>
      <vt:lpstr>Timeline</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Gaurvendra Singh</cp:lastModifiedBy>
  <cp:revision>15</cp:revision>
  <dcterms:modified xsi:type="dcterms:W3CDTF">2020-12-23T15:43:16Z</dcterms:modified>
</cp:coreProperties>
</file>