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1"/>
  </p:notesMasterIdLst>
  <p:sldIdLst>
    <p:sldId id="284" r:id="rId2"/>
    <p:sldId id="256" r:id="rId3"/>
    <p:sldId id="285" r:id="rId4"/>
    <p:sldId id="258" r:id="rId5"/>
    <p:sldId id="259" r:id="rId6"/>
    <p:sldId id="260" r:id="rId7"/>
    <p:sldId id="262" r:id="rId8"/>
    <p:sldId id="28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9" r:id="rId28"/>
    <p:sldId id="288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51407-C188-4360-9B90-5DF3EB491C35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8422B-1504-46BE-A60E-4069423F3F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B3701-BF33-4BCA-B623-9EC20F6AE3A2}" type="slidenum">
              <a:rPr lang="en-US"/>
              <a:pPr/>
              <a:t>1</a:t>
            </a:fld>
            <a:endParaRPr lang="en-US"/>
          </a:p>
        </p:txBody>
      </p:sp>
      <p:sp>
        <p:nvSpPr>
          <p:cNvPr id="296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31BAB-DD2E-477B-8529-7A602FC2F701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 lIns="89894" tIns="44946" rIns="89894" bIns="44946"/>
          <a:lstStyle/>
          <a:p>
            <a:pPr defTabSz="911482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4DA4-6643-4381-8F5F-90899034C0C1}" type="slidenum">
              <a:rPr lang="en-US"/>
              <a:pPr/>
              <a:t>5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area where large amounts of historic data that if understood</a:t>
            </a:r>
          </a:p>
          <a:p>
            <a:r>
              <a:rPr lang="en-US"/>
              <a:t>better can help shape future decisions.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BFE21-17CA-490D-9483-DA85E03D2872}" type="slidenum">
              <a:rPr lang="en-US"/>
              <a:pPr/>
              <a:t>7</a:t>
            </a:fld>
            <a:endParaRPr lang="en-US"/>
          </a:p>
        </p:txBody>
      </p:sp>
      <p:sp>
        <p:nvSpPr>
          <p:cNvPr id="41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為何要要用</a:t>
            </a:r>
            <a:r>
              <a:rPr lang="en-US" altLang="zh-TW" dirty="0" err="1" smtClean="0"/>
              <a:t>twu</a:t>
            </a:r>
            <a:r>
              <a:rPr lang="zh-TW" altLang="en-US" dirty="0" smtClean="0"/>
              <a:t>由小而大排列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50554-D637-494F-9BDC-EC43BFB2FF1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5225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窮舉搜尋固然可以找到所有</a:t>
            </a:r>
            <a:r>
              <a:rPr lang="en-US" altLang="zh-TW" dirty="0" smtClean="0"/>
              <a:t>high utility </a:t>
            </a:r>
            <a:r>
              <a:rPr lang="en-US" altLang="zh-TW" dirty="0" err="1" smtClean="0"/>
              <a:t>itemsets</a:t>
            </a:r>
            <a:r>
              <a:rPr lang="zh-TW" altLang="en-US" dirty="0" smtClean="0"/>
              <a:t>，但是卻相當耗時的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因為在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內的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個數非常龐大，若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個數有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個，則窮舉會產生出二的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</a:t>
            </a:r>
            <a:r>
              <a:rPr lang="en-US" altLang="zh-TW" dirty="0" err="1" smtClean="0"/>
              <a:t>itemsets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50554-D637-494F-9BDC-EC43BFB2FF15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485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slide" Target="slide25.xml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3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18425" cy="1139825"/>
          </a:xfrm>
          <a:ln/>
        </p:spPr>
        <p:txBody>
          <a:bodyPr lIns="18000" tIns="46800" rIns="18000" bIns="46800" anchor="ctr">
            <a:normAutofit fontScale="90000"/>
          </a:bodyPr>
          <a:lstStyle/>
          <a:p>
            <a:pPr>
              <a:lnSpc>
                <a:spcPct val="72000"/>
              </a:lnSpc>
              <a:spcBef>
                <a:spcPts val="525"/>
              </a:spcBef>
            </a:pPr>
            <a:r>
              <a:rPr lang="en-GB" sz="3600" dirty="0" smtClean="0">
                <a:solidFill>
                  <a:srgbClr val="FFCC00"/>
                </a:solidFill>
              </a:rPr>
              <a:t>Maximizing Profit of a flight company using HUI-Miner algorithm</a:t>
            </a:r>
            <a:endParaRPr lang="en-GB" sz="3600" dirty="0">
              <a:solidFill>
                <a:srgbClr val="FFCC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9375" y="3200400"/>
            <a:ext cx="3371850" cy="3014663"/>
          </a:xfrm>
          <a:prstGeom prst="rect">
            <a:avLst/>
          </a:prstGeom>
          <a:noFill/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14400" y="3200400"/>
            <a:ext cx="2587625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85800" y="2743200"/>
            <a:ext cx="403507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ahoma" pitchFamily="34" charset="0"/>
              </a:rPr>
              <a:t>Mentor : </a:t>
            </a:r>
            <a:endParaRPr lang="en-US" b="1" dirty="0" smtClean="0">
              <a:latin typeface="Tahoma" pitchFamily="34" charset="0"/>
            </a:endParaRPr>
          </a:p>
          <a:p>
            <a:r>
              <a:rPr lang="en-US" b="1" dirty="0" smtClean="0">
                <a:latin typeface="Tahoma" pitchFamily="34" charset="0"/>
              </a:rPr>
              <a:t>   Dr. </a:t>
            </a:r>
            <a:r>
              <a:rPr lang="en-US" b="1" smtClean="0">
                <a:latin typeface="Tahoma" pitchFamily="34" charset="0"/>
              </a:rPr>
              <a:t>DHARAVATH </a:t>
            </a:r>
            <a:r>
              <a:rPr lang="en-US" b="1" dirty="0" smtClean="0">
                <a:latin typeface="Tahoma" pitchFamily="34" charset="0"/>
              </a:rPr>
              <a:t>RAMESH</a:t>
            </a:r>
          </a:p>
          <a:p>
            <a:r>
              <a:rPr lang="en-US" b="1" dirty="0" smtClean="0">
                <a:latin typeface="Tahoma" pitchFamily="34" charset="0"/>
              </a:rPr>
              <a:t>   CSE  Department</a:t>
            </a:r>
          </a:p>
          <a:p>
            <a:r>
              <a:rPr lang="en-US" b="1" dirty="0" smtClean="0">
                <a:latin typeface="Tahoma" pitchFamily="34" charset="0"/>
              </a:rPr>
              <a:t>   IIT(ISM) DHANBAD</a:t>
            </a:r>
          </a:p>
          <a:p>
            <a:endParaRPr lang="en-US" b="1" dirty="0" smtClean="0">
              <a:solidFill>
                <a:schemeClr val="accent1"/>
              </a:solidFill>
              <a:latin typeface="Tahoma" pitchFamily="34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ahoma" pitchFamily="34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ahoma" pitchFamily="34" charset="0"/>
              </a:rPr>
              <a:t>Presentation by :</a:t>
            </a:r>
            <a:r>
              <a:rPr lang="en-US" b="1" dirty="0" smtClean="0">
                <a:latin typeface="Tahoma" pitchFamily="34" charset="0"/>
              </a:rPr>
              <a:t> </a:t>
            </a:r>
          </a:p>
          <a:p>
            <a:r>
              <a:rPr lang="en-US" b="1" dirty="0" smtClean="0">
                <a:latin typeface="Tahoma" pitchFamily="34" charset="0"/>
              </a:rPr>
              <a:t>SHANTANU SARIN (15JE001824)</a:t>
            </a:r>
          </a:p>
          <a:p>
            <a:r>
              <a:rPr lang="en-US" b="1" dirty="0" smtClean="0">
                <a:latin typeface="Tahoma" pitchFamily="34" charset="0"/>
              </a:rPr>
              <a:t>B.TECH CSE 5</a:t>
            </a:r>
            <a:r>
              <a:rPr lang="en-US" b="1" baseline="30000" dirty="0" smtClean="0">
                <a:latin typeface="Tahoma" pitchFamily="34" charset="0"/>
              </a:rPr>
              <a:t>th</a:t>
            </a:r>
            <a:r>
              <a:rPr lang="en-US" b="1" dirty="0" smtClean="0">
                <a:latin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</a:rPr>
              <a:t>Sem</a:t>
            </a:r>
            <a:endParaRPr lang="en-US" b="1" dirty="0" smtClean="0">
              <a:latin typeface="Tahoma" pitchFamily="34" charset="0"/>
            </a:endParaRPr>
          </a:p>
          <a:p>
            <a:endParaRPr lang="en-US" b="1" dirty="0" smtClean="0">
              <a:latin typeface="Tahoma" pitchFamily="34" charset="0"/>
            </a:endParaRPr>
          </a:p>
          <a:p>
            <a:r>
              <a:rPr lang="en-US" b="1" dirty="0" smtClean="0">
                <a:latin typeface="Tahoma" pitchFamily="34" charset="0"/>
              </a:rPr>
              <a:t>AMAN RATHORE (15JE001292 )</a:t>
            </a:r>
          </a:p>
          <a:p>
            <a:r>
              <a:rPr lang="en-US" b="1" dirty="0" smtClean="0">
                <a:latin typeface="Tahoma" pitchFamily="34" charset="0"/>
              </a:rPr>
              <a:t>CSE DUAL DEGREE 5</a:t>
            </a:r>
            <a:r>
              <a:rPr lang="en-US" b="1" baseline="30000" dirty="0" smtClean="0">
                <a:latin typeface="Tahoma" pitchFamily="34" charset="0"/>
              </a:rPr>
              <a:t>th</a:t>
            </a:r>
            <a:r>
              <a:rPr lang="en-US" b="1" dirty="0" smtClean="0">
                <a:latin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</a:rPr>
              <a:t>Sem</a:t>
            </a:r>
            <a:endParaRPr lang="en-US" b="1" dirty="0">
              <a:latin typeface="Tahoma" pitchFamily="34" charset="0"/>
            </a:endParaRPr>
          </a:p>
          <a:p>
            <a:endParaRPr lang="en-US" b="1" dirty="0">
              <a:latin typeface="Tahoma" pitchFamily="34" charset="0"/>
            </a:endParaRPr>
          </a:p>
          <a:p>
            <a:r>
              <a:rPr lang="en-US" dirty="0" smtClean="0">
                <a:latin typeface="Tahoma" pitchFamily="34" charset="0"/>
              </a:rPr>
              <a:t>        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Suppose  for salesman the most frequent item sold is bread(say  20/day)  for a profit of Rs/2 per piece</a:t>
            </a:r>
          </a:p>
          <a:p>
            <a:r>
              <a:rPr lang="en-IN" dirty="0" smtClean="0"/>
              <a:t>He may also have sold 5 cakes each of which earned him Rs/30.</a:t>
            </a:r>
          </a:p>
          <a:p>
            <a:r>
              <a:rPr lang="en-IN" dirty="0" smtClean="0"/>
              <a:t>Using FIM output is Bread which earned him 20*2=Rs/.40 per day</a:t>
            </a:r>
          </a:p>
          <a:p>
            <a:r>
              <a:rPr lang="en-IN" dirty="0" smtClean="0"/>
              <a:t>Though cakes earned 30*5 = 150.</a:t>
            </a:r>
          </a:p>
          <a:p>
            <a:r>
              <a:rPr lang="en-IN" dirty="0" smtClean="0"/>
              <a:t>Thus frequency is not enough as a parameter.</a:t>
            </a:r>
          </a:p>
          <a:p>
            <a:r>
              <a:rPr lang="en-IN" dirty="0" smtClean="0"/>
              <a:t>Utility( freq * profit) should be considered as a whole.</a:t>
            </a:r>
          </a:p>
          <a:p>
            <a:r>
              <a:rPr lang="en-IN" dirty="0" smtClean="0"/>
              <a:t>This is </a:t>
            </a:r>
            <a:r>
              <a:rPr lang="en-IN" b="1" dirty="0" smtClean="0"/>
              <a:t>HIGH UTILITY ITEMSET MINING</a:t>
            </a:r>
            <a:r>
              <a:rPr lang="en-IN" dirty="0" smtClean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When Frequent </a:t>
            </a:r>
            <a:r>
              <a:rPr lang="en-IN" dirty="0" err="1" smtClean="0"/>
              <a:t>itemset</a:t>
            </a:r>
            <a:r>
              <a:rPr lang="en-IN" dirty="0" smtClean="0"/>
              <a:t> mining fails ??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IN" dirty="0" smtClean="0"/>
              <a:t>Most existing algorithms generate candidate </a:t>
            </a:r>
            <a:r>
              <a:rPr lang="en-IN" dirty="0" err="1" smtClean="0"/>
              <a:t>itemsets</a:t>
            </a:r>
            <a:r>
              <a:rPr lang="en-IN" dirty="0" smtClean="0"/>
              <a:t> by overestimating their utilities.</a:t>
            </a:r>
          </a:p>
          <a:p>
            <a:r>
              <a:rPr lang="en-IN" dirty="0" smtClean="0"/>
              <a:t>However many are not high utility.</a:t>
            </a:r>
          </a:p>
          <a:p>
            <a:r>
              <a:rPr lang="en-IN" dirty="0" smtClean="0"/>
              <a:t>HUI-Miner used a utility-list structure to store both utility and info for pruning together.</a:t>
            </a:r>
          </a:p>
          <a:p>
            <a:r>
              <a:rPr lang="en-IN" dirty="0" smtClean="0"/>
              <a:t>This avoids costly generation of </a:t>
            </a:r>
            <a:r>
              <a:rPr lang="en-IN" dirty="0" err="1" smtClean="0"/>
              <a:t>candidated</a:t>
            </a:r>
            <a:r>
              <a:rPr lang="en-IN" dirty="0" smtClean="0"/>
              <a:t> &amp; only </a:t>
            </a:r>
            <a:r>
              <a:rPr lang="en-IN" b="1" dirty="0" smtClean="0"/>
              <a:t>single traversal of database</a:t>
            </a:r>
            <a:r>
              <a:rPr lang="en-IN" dirty="0" smtClean="0"/>
              <a:t> is done.</a:t>
            </a:r>
          </a:p>
          <a:p>
            <a:r>
              <a:rPr lang="en-IN" dirty="0" smtClean="0"/>
              <a:t>Experimentally HUI-Miner outperforms most algorithms both in running time &amp; memory consumption.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Need of	 HUI-Miner algorithm ?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Diagram</a:t>
            </a:r>
            <a:endParaRPr lang="zh-TW" altLang="en-US" dirty="0"/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83568" y="1945046"/>
            <a:ext cx="7192963" cy="4038600"/>
            <a:chOff x="912" y="1248"/>
            <a:chExt cx="4531" cy="2544"/>
          </a:xfrm>
        </p:grpSpPr>
        <p:sp>
          <p:nvSpPr>
            <p:cNvPr id="6" name="Freeform 3"/>
            <p:cNvSpPr>
              <a:spLocks noEditPoints="1"/>
            </p:cNvSpPr>
            <p:nvPr/>
          </p:nvSpPr>
          <p:spPr bwMode="gray">
            <a:xfrm>
              <a:off x="912" y="124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4077" y="2149"/>
              <a:ext cx="136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新細明體" charset="-120"/>
                </a:rPr>
                <a:t>High utility itemsets</a:t>
              </a:r>
              <a:endParaRPr lang="en-US" altLang="zh-TW" sz="2800" b="1" dirty="0">
                <a:solidFill>
                  <a:schemeClr val="tx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8" name="Oval 34"/>
            <p:cNvSpPr>
              <a:spLocks noChangeArrowheads="1"/>
            </p:cNvSpPr>
            <p:nvPr/>
          </p:nvSpPr>
          <p:spPr bwMode="gray">
            <a:xfrm rot="-723406">
              <a:off x="2329" y="3120"/>
              <a:ext cx="906" cy="42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35"/>
            <p:cNvSpPr>
              <a:spLocks noChangeArrowheads="1"/>
            </p:cNvSpPr>
            <p:nvPr/>
          </p:nvSpPr>
          <p:spPr bwMode="gray">
            <a:xfrm>
              <a:off x="2286" y="2352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10" name="Oval 36"/>
            <p:cNvSpPr>
              <a:spLocks noChangeArrowheads="1"/>
            </p:cNvSpPr>
            <p:nvPr/>
          </p:nvSpPr>
          <p:spPr bwMode="gray">
            <a:xfrm>
              <a:off x="2299" y="2358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11" name="Oval 37"/>
            <p:cNvSpPr>
              <a:spLocks noChangeArrowheads="1"/>
            </p:cNvSpPr>
            <p:nvPr/>
          </p:nvSpPr>
          <p:spPr bwMode="gray">
            <a:xfrm>
              <a:off x="2310" y="2368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12" name="Oval 38"/>
            <p:cNvSpPr>
              <a:spLocks noChangeArrowheads="1"/>
            </p:cNvSpPr>
            <p:nvPr/>
          </p:nvSpPr>
          <p:spPr bwMode="gray">
            <a:xfrm>
              <a:off x="2368" y="2396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gray">
            <a:xfrm>
              <a:off x="2324" y="2747"/>
              <a:ext cx="10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HUI-Miner</a:t>
              </a:r>
              <a:endParaRPr lang="en-US" altLang="zh-TW" sz="16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4" name="Oval 40"/>
            <p:cNvSpPr>
              <a:spLocks noChangeArrowheads="1"/>
            </p:cNvSpPr>
            <p:nvPr/>
          </p:nvSpPr>
          <p:spPr bwMode="gray">
            <a:xfrm rot="-772996">
              <a:off x="1168" y="2736"/>
              <a:ext cx="714" cy="38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1120" y="2112"/>
              <a:ext cx="864" cy="908"/>
              <a:chOff x="732" y="2112"/>
              <a:chExt cx="842" cy="860"/>
            </a:xfrm>
          </p:grpSpPr>
          <p:sp>
            <p:nvSpPr>
              <p:cNvPr id="28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TW" altLang="en-US"/>
              </a:p>
            </p:txBody>
          </p:sp>
          <p:sp>
            <p:nvSpPr>
              <p:cNvPr id="29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TW" altLang="en-US"/>
              </a:p>
            </p:txBody>
          </p:sp>
          <p:sp>
            <p:nvSpPr>
              <p:cNvPr id="30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TW" altLang="en-US"/>
              </a:p>
            </p:txBody>
          </p:sp>
          <p:sp>
            <p:nvSpPr>
              <p:cNvPr id="31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TW" altLang="en-US"/>
              </a:p>
            </p:txBody>
          </p:sp>
          <p:sp>
            <p:nvSpPr>
              <p:cNvPr id="32" name="Text Box 46"/>
              <p:cNvSpPr txBox="1">
                <a:spLocks noChangeArrowheads="1"/>
              </p:cNvSpPr>
              <p:nvPr/>
            </p:nvSpPr>
            <p:spPr bwMode="gray">
              <a:xfrm>
                <a:off x="732" y="2354"/>
                <a:ext cx="830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000" dirty="0" smtClean="0">
                    <a:latin typeface="Arial" charset="0"/>
                    <a:ea typeface="新細明體" charset="-120"/>
                  </a:rPr>
                  <a:t>Construct </a:t>
                </a:r>
              </a:p>
              <a:p>
                <a:pPr algn="ctr"/>
                <a:r>
                  <a:rPr lang="en-US" altLang="zh-TW" sz="2000" dirty="0">
                    <a:latin typeface="Arial" charset="0"/>
                    <a:ea typeface="新細明體" charset="-120"/>
                  </a:rPr>
                  <a:t>u</a:t>
                </a:r>
                <a:r>
                  <a:rPr lang="en-US" altLang="zh-TW" sz="2000" dirty="0" smtClean="0">
                    <a:latin typeface="Arial" charset="0"/>
                    <a:ea typeface="新細明體" charset="-120"/>
                  </a:rPr>
                  <a:t>tility list</a:t>
                </a:r>
                <a:endParaRPr lang="en-US" altLang="zh-TW" sz="2000" dirty="0"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16" name="Oval 47"/>
            <p:cNvSpPr>
              <a:spLocks noChangeArrowheads="1"/>
            </p:cNvSpPr>
            <p:nvPr/>
          </p:nvSpPr>
          <p:spPr bwMode="gray">
            <a:xfrm>
              <a:off x="1056" y="1630"/>
              <a:ext cx="576" cy="336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48"/>
            <p:cNvSpPr>
              <a:spLocks noChangeArrowheads="1"/>
            </p:cNvSpPr>
            <p:nvPr/>
          </p:nvSpPr>
          <p:spPr bwMode="gray">
            <a:xfrm>
              <a:off x="1104" y="1248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18" name="Oval 49"/>
            <p:cNvSpPr>
              <a:spLocks noChangeArrowheads="1"/>
            </p:cNvSpPr>
            <p:nvPr/>
          </p:nvSpPr>
          <p:spPr bwMode="gray">
            <a:xfrm>
              <a:off x="1112" y="1251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19" name="Oval 50"/>
            <p:cNvSpPr>
              <a:spLocks noChangeArrowheads="1"/>
            </p:cNvSpPr>
            <p:nvPr/>
          </p:nvSpPr>
          <p:spPr bwMode="gray">
            <a:xfrm>
              <a:off x="1119" y="1258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20" name="Oval 51"/>
            <p:cNvSpPr>
              <a:spLocks noChangeArrowheads="1"/>
            </p:cNvSpPr>
            <p:nvPr/>
          </p:nvSpPr>
          <p:spPr bwMode="gray">
            <a:xfrm>
              <a:off x="1153" y="1274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gray">
            <a:xfrm>
              <a:off x="981" y="1468"/>
              <a:ext cx="9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transactions</a:t>
              </a:r>
              <a:endParaRPr lang="en-US" altLang="zh-TW" dirty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088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Introduction</a:t>
            </a:r>
          </a:p>
          <a:p>
            <a:r>
              <a:rPr lang="en-US" altLang="zh-TW" sz="2800" dirty="0" smtClean="0"/>
              <a:t>Problem Definition</a:t>
            </a:r>
          </a:p>
          <a:p>
            <a:r>
              <a:rPr lang="en-US" altLang="zh-TW" sz="2800" dirty="0" smtClean="0"/>
              <a:t>Utility-List Structure</a:t>
            </a:r>
          </a:p>
          <a:p>
            <a:r>
              <a:rPr lang="en-US" altLang="zh-TW" sz="2800" dirty="0" smtClean="0"/>
              <a:t>High Utility Itemset Miner</a:t>
            </a:r>
          </a:p>
          <a:p>
            <a:r>
              <a:rPr lang="en-US" altLang="zh-TW" sz="2800" dirty="0" smtClean="0"/>
              <a:t>Experiment</a:t>
            </a:r>
          </a:p>
          <a:p>
            <a:r>
              <a:rPr lang="en-US" altLang="zh-TW" sz="2800" dirty="0" smtClean="0"/>
              <a:t>Conclusion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21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zh-TW" altLang="en-US" dirty="0" smtClean="0"/>
                  <a:t/>
                </a:r>
                <a:r>
                  <a:rPr lang="en-US" altLang="zh-TW" dirty="0" smtClean="0"/>
                  <a:t>: a set of items.</a:t>
                </a:r>
              </a:p>
              <a:p>
                <a:r>
                  <a:rPr lang="en-US" altLang="zh-TW" dirty="0" smtClean="0"/>
                  <a:t>Each transaction(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dirty="0" smtClean="0"/>
                  <a:t>) has a unique identifier(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𝑡𝑖𝑑</m:t>
                    </m:r>
                  </m:oMath>
                </a14:m>
                <a:r>
                  <a:rPr lang="en-US" altLang="zh-TW" dirty="0" smtClean="0"/>
                  <a:t>).</a:t>
                </a:r>
              </a:p>
              <a:p>
                <a:endParaRPr lang="en-US" altLang="zh-TW" sz="1200" dirty="0"/>
              </a:p>
              <a:p>
                <a:pPr marL="114300" indent="0">
                  <a:buNone/>
                </a:pPr>
                <a:r>
                  <a:rPr lang="en-US" altLang="zh-TW" sz="1800" b="1" dirty="0" smtClean="0"/>
                  <a:t>Def</a:t>
                </a:r>
                <a:r>
                  <a:rPr lang="en-US" altLang="zh-TW" sz="1800" b="1" dirty="0"/>
                  <a:t>. </a:t>
                </a:r>
                <a:r>
                  <a:rPr lang="en-US" altLang="zh-TW" sz="1800" b="1" dirty="0" smtClean="0"/>
                  <a:t>1.</a:t>
                </a:r>
                <a:r>
                  <a:rPr lang="en-US" altLang="zh-TW" sz="18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/>
                      </a:rPr>
                      <m:t>𝑖𝑢</m:t>
                    </m:r>
                    <m:r>
                      <a:rPr lang="en-US" altLang="zh-TW" sz="1800" i="1">
                        <a:latin typeface="Cambria Math"/>
                      </a:rPr>
                      <m:t>(</m:t>
                    </m:r>
                    <m:r>
                      <a:rPr lang="en-US" altLang="zh-TW" sz="1800" i="1">
                        <a:latin typeface="Cambria Math"/>
                      </a:rPr>
                      <m:t>𝑖</m:t>
                    </m:r>
                    <m:r>
                      <a:rPr lang="en-US" altLang="zh-TW" sz="1800" i="1">
                        <a:latin typeface="Cambria Math"/>
                      </a:rPr>
                      <m:t>, </m:t>
                    </m:r>
                    <m:r>
                      <a:rPr lang="en-US" altLang="zh-TW" sz="1800" i="1">
                        <a:latin typeface="Cambria Math"/>
                      </a:rPr>
                      <m:t>𝑇</m:t>
                    </m:r>
                    <m:r>
                      <a:rPr lang="en-US" altLang="zh-TW" sz="18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1800" dirty="0"/>
                  <a:t/>
                </a:r>
                <a:r>
                  <a:rPr lang="en-US" altLang="zh-TW" sz="18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𝑖𝑛𝑡𝑒𝑟𝑛𝑎𝑙</m:t>
                    </m:r>
                    <m:r>
                      <a:rPr lang="en-US" altLang="zh-TW" sz="1800" i="1" dirty="0">
                        <a:latin typeface="Cambria Math"/>
                      </a:rPr>
                      <m:t> </m:t>
                    </m:r>
                    <m:r>
                      <a:rPr lang="en-US" altLang="zh-TW" sz="1800" i="1" dirty="0">
                        <a:latin typeface="Cambria Math"/>
                      </a:rPr>
                      <m:t>𝑢𝑡𝑖𝑙𝑖𝑡𝑦</m:t>
                    </m:r>
                  </m:oMath>
                </a14:m>
                <a:r>
                  <a:rPr lang="en-US" altLang="zh-TW" sz="1800" dirty="0"/>
                  <a:t> is the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𝑐𝑜𝑢𝑛𝑡</m:t>
                    </m:r>
                    <m:r>
                      <a:rPr lang="en-US" altLang="zh-TW" sz="1800" i="1" dirty="0">
                        <a:latin typeface="Cambria Math"/>
                      </a:rPr>
                      <m:t> </m:t>
                    </m:r>
                    <m:r>
                      <a:rPr lang="en-US" altLang="zh-TW" sz="1800" i="1" dirty="0">
                        <a:latin typeface="Cambria Math"/>
                      </a:rPr>
                      <m:t>𝑣𝑎𝑙𝑢𝑒</m:t>
                    </m:r>
                    <m:r>
                      <a:rPr lang="en-US" altLang="zh-TW" sz="1800" i="1" dirty="0">
                        <a:latin typeface="Cambria Math"/>
                      </a:rPr>
                      <m:t>(</m:t>
                    </m:r>
                    <m:r>
                      <a:rPr lang="en-US" altLang="zh-TW" sz="1800" b="1" i="1" dirty="0">
                        <a:latin typeface="Cambria Math"/>
                      </a:rPr>
                      <m:t>𝒒𝒖𝒂𝒏𝒕𝒊𝒕𝒚</m:t>
                    </m:r>
                    <m:r>
                      <a:rPr lang="en-US" altLang="zh-TW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800" dirty="0"/>
                  <a:t> associated with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sz="1800" dirty="0"/>
                  <a:t> in T in the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𝑡𝑟𝑎𝑛𝑠𝑎𝑐𝑡𝑖𝑜𝑛</m:t>
                    </m:r>
                    <m:r>
                      <a:rPr lang="en-US" altLang="zh-TW" sz="1800" i="1" dirty="0">
                        <a:latin typeface="Cambria Math"/>
                      </a:rPr>
                      <m:t> </m:t>
                    </m:r>
                    <m:r>
                      <a:rPr lang="en-US" altLang="zh-TW" sz="1800" i="1" dirty="0">
                        <a:latin typeface="Cambria Math"/>
                      </a:rPr>
                      <m:t>𝑡𝑎𝑏𝑙𝑒</m:t>
                    </m:r>
                  </m:oMath>
                </a14:m>
                <a:r>
                  <a:rPr lang="en-US" altLang="zh-TW" sz="1800" dirty="0" smtClean="0"/>
                  <a:t>.</a:t>
                </a:r>
              </a:p>
              <a:p>
                <a:pPr marL="114300" indent="0">
                  <a:buNone/>
                </a:pPr>
                <a:endParaRPr lang="en-US" altLang="zh-TW" sz="300" dirty="0"/>
              </a:p>
              <a:p>
                <a:pPr marL="114300" indent="0">
                  <a:buNone/>
                </a:pPr>
                <a:r>
                  <a:rPr lang="en-US" altLang="zh-TW" sz="1800" b="1" dirty="0"/>
                  <a:t>Def. </a:t>
                </a:r>
                <a:r>
                  <a:rPr lang="en-US" altLang="zh-TW" sz="1800" b="1" dirty="0" smtClean="0"/>
                  <a:t>2.</a:t>
                </a:r>
                <a:r>
                  <a:rPr lang="en-US" altLang="zh-TW" sz="18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/>
                      </a:rPr>
                      <m:t>𝑒𝑢</m:t>
                    </m:r>
                    <m:r>
                      <a:rPr lang="en-US" altLang="zh-TW" sz="1800" i="1">
                        <a:latin typeface="Cambria Math"/>
                      </a:rPr>
                      <m:t>(</m:t>
                    </m:r>
                    <m:r>
                      <a:rPr lang="en-US" altLang="zh-TW" sz="1800" i="1">
                        <a:latin typeface="Cambria Math"/>
                      </a:rPr>
                      <m:t>𝑖</m:t>
                    </m:r>
                    <m:r>
                      <a:rPr lang="en-US" altLang="zh-TW" sz="18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1800" dirty="0"/>
                  <a:t/>
                </a:r>
                <a:r>
                  <a:rPr lang="en-US" altLang="zh-TW" sz="18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𝑒𝑥𝑡𝑒𝑟𝑛𝑎𝑙</m:t>
                    </m:r>
                    <m:r>
                      <a:rPr lang="en-US" altLang="zh-TW" sz="1800" i="1" dirty="0">
                        <a:latin typeface="Cambria Math"/>
                      </a:rPr>
                      <m:t> </m:t>
                    </m:r>
                    <m:r>
                      <a:rPr lang="en-US" altLang="zh-TW" sz="1800" i="1" dirty="0">
                        <a:latin typeface="Cambria Math"/>
                      </a:rPr>
                      <m:t>𝑢𝑡𝑖𝑙𝑖𝑡𝑦</m:t>
                    </m:r>
                  </m:oMath>
                </a14:m>
                <a:r>
                  <a:rPr lang="en-US" altLang="zh-TW" sz="1800" dirty="0"/>
                  <a:t> is the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𝑢𝑡𝑖𝑙𝑖𝑡𝑦</m:t>
                    </m:r>
                    <m:r>
                      <a:rPr lang="en-US" altLang="zh-TW" sz="1800" i="1" dirty="0">
                        <a:latin typeface="Cambria Math"/>
                      </a:rPr>
                      <m:t> </m:t>
                    </m:r>
                    <m:r>
                      <a:rPr lang="en-US" altLang="zh-TW" sz="1800" i="1" dirty="0">
                        <a:latin typeface="Cambria Math"/>
                      </a:rPr>
                      <m:t>𝑣𝑎𝑙𝑢𝑒</m:t>
                    </m:r>
                    <m:r>
                      <a:rPr lang="en-US" altLang="zh-TW" sz="1800" i="1" dirty="0">
                        <a:latin typeface="Cambria Math"/>
                      </a:rPr>
                      <m:t>(</m:t>
                    </m:r>
                    <m:r>
                      <a:rPr lang="en-US" altLang="zh-TW" sz="1800" b="1" i="1" dirty="0">
                        <a:latin typeface="Cambria Math"/>
                      </a:rPr>
                      <m:t>𝒑𝒓𝒐𝒇𝒊𝒕</m:t>
                    </m:r>
                    <m:r>
                      <a:rPr lang="en-US" altLang="zh-TW" sz="1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sz="1800" dirty="0"/>
                  <a:t>of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sz="1800" dirty="0"/>
                  <a:t> in the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𝑢𝑡𝑖𝑙𝑖𝑡𝑦</m:t>
                    </m:r>
                    <m:r>
                      <a:rPr lang="en-US" altLang="zh-TW" sz="1800" i="1" dirty="0">
                        <a:latin typeface="Cambria Math"/>
                      </a:rPr>
                      <m:t> </m:t>
                    </m:r>
                    <m:r>
                      <a:rPr lang="en-US" altLang="zh-TW" sz="1800" i="1" dirty="0">
                        <a:latin typeface="Cambria Math"/>
                      </a:rPr>
                      <m:t>𝑡𝑎𝑏𝑙𝑒</m:t>
                    </m:r>
                  </m:oMath>
                </a14:m>
                <a:r>
                  <a:rPr lang="en-US" altLang="zh-TW" sz="1800" dirty="0"/>
                  <a:t>.</a:t>
                </a:r>
                <a:r>
                  <a:rPr lang="en-US" altLang="zh-TW" sz="1800" b="1" dirty="0"/>
                  <a:t/>
                </a:r>
                <a:endParaRPr lang="en-US" altLang="zh-TW" sz="300" dirty="0"/>
              </a:p>
              <a:p>
                <a:pPr marL="114300" indent="0">
                  <a:buNone/>
                </a:pPr>
                <a:endParaRPr lang="en-US" altLang="zh-TW" sz="300" dirty="0" smtClean="0"/>
              </a:p>
              <a:p>
                <a:pPr marL="114300" indent="0">
                  <a:buNone/>
                </a:pPr>
                <a:r>
                  <a:rPr lang="en-US" altLang="zh-TW" sz="1800" b="1" dirty="0"/>
                  <a:t>Def. </a:t>
                </a:r>
                <a:r>
                  <a:rPr lang="en-US" altLang="zh-TW" sz="1800" b="1" dirty="0" smtClean="0"/>
                  <a:t>3.</a:t>
                </a:r>
                <a:r>
                  <a:rPr lang="en-US" altLang="zh-TW" sz="18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/>
                      </a:rPr>
                      <m:t>𝑢</m:t>
                    </m:r>
                    <m:r>
                      <a:rPr lang="en-US" altLang="zh-TW" sz="1800" i="1">
                        <a:latin typeface="Cambria Math"/>
                      </a:rPr>
                      <m:t>(</m:t>
                    </m:r>
                    <m:r>
                      <a:rPr lang="en-US" altLang="zh-TW" sz="1800" i="1">
                        <a:latin typeface="Cambria Math"/>
                      </a:rPr>
                      <m:t>𝑖</m:t>
                    </m:r>
                    <m:r>
                      <a:rPr lang="en-US" altLang="zh-TW" sz="1800" i="1">
                        <a:latin typeface="Cambria Math"/>
                      </a:rPr>
                      <m:t>, </m:t>
                    </m:r>
                    <m:r>
                      <a:rPr lang="en-US" altLang="zh-TW" sz="1800" i="1">
                        <a:latin typeface="Cambria Math"/>
                      </a:rPr>
                      <m:t>𝑇</m:t>
                    </m:r>
                    <m:r>
                      <a:rPr lang="en-US" altLang="zh-TW" sz="18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1800" dirty="0"/>
                  <a:t/>
                </a:r>
                <a:r>
                  <a:rPr lang="en-US" altLang="zh-TW" sz="18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𝑢𝑡𝑖𝑙𝑖𝑡𝑦</m:t>
                    </m:r>
                  </m:oMath>
                </a14:m>
                <a:r>
                  <a:rPr lang="en-US" altLang="zh-TW" sz="1800" dirty="0"/>
                  <a:t/>
                </a:r>
                <a:r>
                  <a:rPr lang="en-US" altLang="zh-TW" sz="1800" i="1" dirty="0"/>
                  <a:t>is the product of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𝑖𝑢</m:t>
                    </m:r>
                    <m:r>
                      <a:rPr lang="en-US" altLang="zh-TW" sz="1800" i="1" dirty="0">
                        <a:latin typeface="Cambria Math"/>
                      </a:rPr>
                      <m:t>(</m:t>
                    </m:r>
                    <m:r>
                      <a:rPr lang="en-US" altLang="zh-TW" sz="1800" b="0" i="1" dirty="0" smtClean="0">
                        <a:latin typeface="Cambria Math"/>
                      </a:rPr>
                      <m:t>𝑖</m:t>
                    </m:r>
                    <m:r>
                      <a:rPr lang="en-US" altLang="zh-TW" sz="1800" i="1" dirty="0">
                        <a:latin typeface="Cambria Math"/>
                      </a:rPr>
                      <m:t>, </m:t>
                    </m:r>
                    <m:r>
                      <a:rPr lang="en-US" altLang="zh-TW" sz="1800" i="1" dirty="0">
                        <a:latin typeface="Cambria Math"/>
                      </a:rPr>
                      <m:t>𝑇</m:t>
                    </m:r>
                    <m:r>
                      <a:rPr lang="en-US" altLang="zh-TW" sz="1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sz="1800" i="1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𝑒𝑢</m:t>
                    </m:r>
                    <m:d>
                      <m:dPr>
                        <m:ctrlPr>
                          <a:rPr lang="en-US" altLang="zh-TW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800" b="0" i="1" dirty="0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TW" sz="1800" dirty="0" smtClean="0"/>
                  <a:t>.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Definition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81169"/>
            <a:ext cx="3345134" cy="225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字方塊 4"/>
              <p:cNvSpPr txBox="1"/>
              <p:nvPr/>
            </p:nvSpPr>
            <p:spPr>
              <a:xfrm>
                <a:off x="4641979" y="4756834"/>
                <a:ext cx="1605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5 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𝑒𝑢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79" y="4756834"/>
                <a:ext cx="1605439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字方塊 5"/>
              <p:cNvSpPr txBox="1"/>
              <p:nvPr/>
            </p:nvSpPr>
            <p:spPr>
              <a:xfrm>
                <a:off x="4641979" y="5490123"/>
                <a:ext cx="30459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 dirty="0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i="1" dirty="0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altLang="zh-TW" i="1" dirty="0">
                          <a:latin typeface="Cambria Math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𝑖𝑢</m:t>
                      </m:r>
                      <m:d>
                        <m:dPr>
                          <m:ctrlPr>
                            <a:rPr lang="en-US" altLang="zh-TW" b="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i="1" dirty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i="1" dirty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i="1" dirty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altLang="zh-TW" i="1" dirty="0">
                          <a:latin typeface="Cambria Math"/>
                        </a:rPr>
                        <m:t>×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𝑒𝑢</m:t>
                      </m:r>
                      <m:d>
                        <m:dPr>
                          <m:ctrlPr>
                            <a:rPr lang="en-US" altLang="zh-TW" b="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/>
                        </a:rPr>
                        <m:t>                 </m:t>
                      </m:r>
                      <m:r>
                        <a:rPr lang="en-US" altLang="zh-TW" i="1" dirty="0">
                          <a:latin typeface="Cambria Math"/>
                        </a:rPr>
                        <m:t>=2×4=8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79" y="5490123"/>
                <a:ext cx="30459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260641" y="44822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Ex :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683568" y="6021288"/>
            <a:ext cx="334513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43808" y="4480966"/>
            <a:ext cx="360040" cy="370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3438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7620000" cy="592412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altLang="zh-TW" sz="1800" b="1" dirty="0" smtClean="0"/>
                  <a:t>Def. 4.</a:t>
                </a:r>
                <a:r>
                  <a:rPr lang="en-US" altLang="zh-TW" sz="18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/>
                      </a:rPr>
                      <m:t>𝑢</m:t>
                    </m:r>
                    <m:r>
                      <a:rPr lang="en-US" altLang="zh-TW" sz="1800" i="1">
                        <a:latin typeface="Cambria Math"/>
                      </a:rPr>
                      <m:t>(</m:t>
                    </m:r>
                    <m:r>
                      <a:rPr lang="en-US" altLang="zh-TW" sz="1800" b="0" i="1" smtClean="0">
                        <a:latin typeface="Cambria Math"/>
                      </a:rPr>
                      <m:t>𝑋</m:t>
                    </m:r>
                    <m:r>
                      <a:rPr lang="en-US" altLang="zh-TW" sz="1800" b="0" i="1" smtClean="0">
                        <a:latin typeface="Cambria Math"/>
                      </a:rPr>
                      <m:t>,</m:t>
                    </m:r>
                    <m:r>
                      <a:rPr lang="en-US" altLang="zh-TW" sz="1800" b="0" i="1" smtClean="0">
                        <a:latin typeface="Cambria Math"/>
                      </a:rPr>
                      <m:t>𝑇</m:t>
                    </m:r>
                    <m:r>
                      <a:rPr lang="en-US" altLang="zh-TW" sz="18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1800" dirty="0"/>
                  <a:t/>
                </a:r>
                <a:r>
                  <a:rPr lang="en-US" altLang="zh-TW" sz="1800" dirty="0"/>
                  <a:t>: </a:t>
                </a:r>
                <a:r>
                  <a:rPr lang="en-US" altLang="zh-TW" sz="1800" i="1" dirty="0"/>
                  <a:t>The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𝑢𝑡𝑖𝑙𝑖𝑡𝑦</m:t>
                    </m:r>
                  </m:oMath>
                </a14:m>
                <a:r>
                  <a:rPr lang="en-US" altLang="zh-TW" sz="1800" i="1" dirty="0"/>
                  <a:t> of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𝑖𝑡𝑒𝑚𝑠𝑒𝑡</m:t>
                    </m:r>
                    <m:r>
                      <a:rPr lang="en-US" altLang="zh-TW" sz="1800" i="1" dirty="0">
                        <a:latin typeface="Cambria Math"/>
                      </a:rPr>
                      <m:t> </m:t>
                    </m:r>
                    <m:r>
                      <a:rPr lang="en-US" altLang="zh-TW" sz="1800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sz="1800" i="1" dirty="0"/>
                  <a:t> in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𝑡𝑟𝑎𝑛𝑠𝑎𝑐𝑡𝑖𝑜𝑛</m:t>
                    </m:r>
                    <m:r>
                      <a:rPr lang="en-US" altLang="zh-TW" sz="1800" i="1" dirty="0" smtClean="0">
                        <a:latin typeface="Cambria Math"/>
                      </a:rPr>
                      <m:t> </m:t>
                    </m:r>
                    <m:r>
                      <a:rPr lang="en-US" altLang="zh-TW" sz="18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TW" altLang="en-US" sz="1800" dirty="0" smtClean="0"/>
                  <a:t/>
                </a:r>
                <a:r>
                  <a:rPr lang="en-US" altLang="zh-TW" sz="1800" dirty="0"/>
                  <a:t>is the sum of the utilities of all </a:t>
                </a:r>
                <a:r>
                  <a:rPr lang="en-US" altLang="zh-TW" sz="1800" dirty="0" smtClean="0"/>
                  <a:t>the items </a:t>
                </a:r>
                <a:r>
                  <a:rPr lang="en-US" altLang="zh-TW" sz="1800" dirty="0"/>
                  <a:t>in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sz="1800" dirty="0" smtClean="0"/>
                  <a:t/>
                </a:r>
                <a:r>
                  <a:rPr lang="en-US" altLang="zh-TW" sz="1800" dirty="0"/>
                  <a:t>in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sz="1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1800" dirty="0" smtClean="0"/>
                  <a:t>.</a:t>
                </a:r>
              </a:p>
              <a:p>
                <a:pPr marL="114300" indent="0">
                  <a:buNone/>
                </a:pPr>
                <a:endParaRPr lang="en-US" altLang="zh-TW" sz="400" dirty="0" smtClean="0"/>
              </a:p>
              <a:p>
                <a:pPr marL="114300" indent="0">
                  <a:buNone/>
                </a:pPr>
                <a:r>
                  <a:rPr lang="en-US" altLang="zh-TW" sz="1800" b="1" dirty="0"/>
                  <a:t>Def. </a:t>
                </a:r>
                <a:r>
                  <a:rPr lang="en-US" altLang="zh-TW" sz="1800" b="1" dirty="0" smtClean="0"/>
                  <a:t>5.</a:t>
                </a:r>
                <a:r>
                  <a:rPr lang="en-US" altLang="zh-TW" sz="18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/>
                      </a:rPr>
                      <m:t>𝑢</m:t>
                    </m:r>
                    <m:r>
                      <a:rPr lang="en-US" altLang="zh-TW" sz="1800" i="1">
                        <a:latin typeface="Cambria Math"/>
                      </a:rPr>
                      <m:t>(</m:t>
                    </m:r>
                    <m:r>
                      <a:rPr lang="en-US" altLang="zh-TW" sz="1800" i="1">
                        <a:latin typeface="Cambria Math"/>
                      </a:rPr>
                      <m:t>𝑋</m:t>
                    </m:r>
                    <m:r>
                      <a:rPr lang="en-US" altLang="zh-TW" sz="18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1800" dirty="0"/>
                  <a:t/>
                </a:r>
                <a:r>
                  <a:rPr lang="en-US" altLang="zh-TW" sz="1800" dirty="0"/>
                  <a:t>: </a:t>
                </a:r>
                <a:r>
                  <a:rPr lang="en-US" altLang="zh-TW" sz="1800" i="1" dirty="0"/>
                  <a:t>The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𝑢𝑡𝑖𝑙𝑖𝑡𝑦</m:t>
                    </m:r>
                  </m:oMath>
                </a14:m>
                <a:r>
                  <a:rPr lang="en-US" altLang="zh-TW" sz="1800" i="1" dirty="0"/>
                  <a:t> of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𝑖𝑡𝑒𝑚𝑠𝑒𝑡</m:t>
                    </m:r>
                    <m:r>
                      <a:rPr lang="en-US" altLang="zh-TW" sz="1800" i="1" dirty="0">
                        <a:latin typeface="Cambria Math"/>
                      </a:rPr>
                      <m:t> </m:t>
                    </m:r>
                    <m:r>
                      <a:rPr lang="en-US" altLang="zh-TW" sz="1800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sz="1800" i="1" dirty="0"/>
                  <a:t/>
                </a:r>
                <a:r>
                  <a:rPr lang="en-US" altLang="zh-TW" sz="1800" dirty="0" smtClean="0"/>
                  <a:t>is </a:t>
                </a:r>
                <a:r>
                  <a:rPr lang="en-US" altLang="zh-TW" sz="1800" dirty="0"/>
                  <a:t>the sum of the utilities </a:t>
                </a:r>
                <a:r>
                  <a:rPr lang="en-US" altLang="zh-TW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sz="1800" dirty="0" smtClean="0"/>
                  <a:t> in all the transactions in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𝐷𝐵</m:t>
                    </m:r>
                  </m:oMath>
                </a14:m>
                <a:r>
                  <a:rPr lang="en-US" altLang="zh-TW" sz="1800" dirty="0" smtClean="0"/>
                  <a:t>, </a:t>
                </a:r>
                <a:r>
                  <a:rPr lang="en-US" altLang="zh-TW" sz="180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altLang="zh-TW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TW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TW" sz="1800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TW" sz="18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𝐷𝐵</m:t>
                        </m:r>
                        <m:r>
                          <a:rPr lang="en-US" altLang="zh-TW" sz="18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altLang="zh-TW" sz="18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zh-TW" sz="1800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en-US" altLang="zh-TW" sz="1800" i="1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 i="1">
                            <a:latin typeface="Cambria Math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TW" sz="1800" i="1">
                            <a:latin typeface="Cambria Math"/>
                          </a:rPr>
                          <m:t>,</m:t>
                        </m:r>
                        <m:r>
                          <a:rPr lang="en-US" altLang="zh-TW" sz="1800" i="1">
                            <a:latin typeface="Cambria Math"/>
                          </a:rPr>
                          <m:t>𝑇</m:t>
                        </m:r>
                        <m:r>
                          <a:rPr lang="en-US" altLang="zh-TW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1800" dirty="0"/>
                  <a:t>.</a:t>
                </a:r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r>
                  <a:rPr lang="en-US" altLang="zh-TW" sz="1800" b="1" dirty="0"/>
                  <a:t>Def. </a:t>
                </a:r>
                <a:r>
                  <a:rPr lang="en-US" altLang="zh-TW" sz="1800" b="1" dirty="0" smtClean="0"/>
                  <a:t>6.</a:t>
                </a:r>
                <a:r>
                  <a:rPr lang="en-US" altLang="zh-TW" sz="18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𝑡𝑢</m:t>
                    </m:r>
                    <m:r>
                      <a:rPr lang="en-US" altLang="zh-TW" sz="1800" i="1">
                        <a:latin typeface="Cambria Math"/>
                      </a:rPr>
                      <m:t>(</m:t>
                    </m:r>
                    <m:r>
                      <a:rPr lang="en-US" altLang="zh-TW" sz="1800" b="0" i="1" smtClean="0">
                        <a:latin typeface="Cambria Math"/>
                      </a:rPr>
                      <m:t>𝑇</m:t>
                    </m:r>
                    <m:r>
                      <a:rPr lang="en-US" altLang="zh-TW" sz="18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1800" dirty="0"/>
                  <a:t/>
                </a:r>
                <a:r>
                  <a:rPr lang="en-US" altLang="zh-TW" sz="1800" dirty="0"/>
                  <a:t>: </a:t>
                </a:r>
                <a:r>
                  <a:rPr lang="en-US" altLang="zh-TW" sz="1800" i="1" dirty="0"/>
                  <a:t>The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𝑢𝑡𝑖𝑙𝑖𝑡𝑦</m:t>
                    </m:r>
                  </m:oMath>
                </a14:m>
                <a:r>
                  <a:rPr lang="en-US" altLang="zh-TW" sz="1800" i="1" dirty="0"/>
                  <a:t> of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𝑡𝑟𝑎𝑛𝑠𝑎𝑐𝑡𝑖𝑜𝑛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sz="1800" i="1" dirty="0" smtClean="0"/>
                  <a:t/>
                </a:r>
                <a:r>
                  <a:rPr lang="en-US" altLang="zh-TW" sz="1800" dirty="0"/>
                  <a:t>is the sum of the utilities </a:t>
                </a:r>
                <a:r>
                  <a:rPr lang="en-US" altLang="zh-TW" sz="1800" dirty="0" smtClean="0"/>
                  <a:t>of all </a:t>
                </a:r>
                <a:r>
                  <a:rPr lang="en-US" altLang="zh-TW" sz="1800" dirty="0"/>
                  <a:t>the </a:t>
                </a:r>
                <a:r>
                  <a:rPr lang="en-US" altLang="zh-TW" sz="1800" dirty="0" smtClean="0"/>
                  <a:t>items </a:t>
                </a:r>
                <a:r>
                  <a:rPr lang="en-US" altLang="zh-TW" sz="1800" dirty="0"/>
                  <a:t>in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sz="1800" dirty="0" smtClean="0"/>
                  <a:t>, </a:t>
                </a:r>
                <a:r>
                  <a:rPr lang="en-US" altLang="zh-TW" sz="180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𝑡𝑢</m:t>
                    </m:r>
                    <m:d>
                      <m:dPr>
                        <m:ctrlPr>
                          <a:rPr lang="en-US" altLang="zh-TW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zh-TW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TW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18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 i="1">
                            <a:latin typeface="Cambria Math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1800" i="1">
                            <a:latin typeface="Cambria Math"/>
                          </a:rPr>
                          <m:t>,</m:t>
                        </m:r>
                        <m:r>
                          <a:rPr lang="en-US" altLang="zh-TW" sz="1800" i="1">
                            <a:latin typeface="Cambria Math"/>
                          </a:rPr>
                          <m:t>𝑇</m:t>
                        </m:r>
                        <m:r>
                          <a:rPr lang="en-US" altLang="zh-TW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1800" dirty="0"/>
                  <a:t>.</a:t>
                </a:r>
              </a:p>
              <a:p>
                <a:pPr marL="114300" indent="0">
                  <a:buNone/>
                </a:pPr>
                <a:endParaRPr lang="zh-TW" altLang="en-US" sz="1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7620000" cy="5924128"/>
              </a:xfrm>
              <a:blipFill rotWithShape="1">
                <a:blip r:embed="rId2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39"/>
            <a:ext cx="3240360" cy="218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字方塊 5"/>
              <p:cNvSpPr txBox="1"/>
              <p:nvPr/>
            </p:nvSpPr>
            <p:spPr>
              <a:xfrm>
                <a:off x="4453949" y="2263460"/>
                <a:ext cx="3541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{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𝑎𝑒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},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                     =4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×1+1×4=8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949" y="2263460"/>
                <a:ext cx="3541867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字方塊 6"/>
              <p:cNvSpPr txBox="1"/>
              <p:nvPr/>
            </p:nvSpPr>
            <p:spPr>
              <a:xfrm>
                <a:off x="4453949" y="3022116"/>
                <a:ext cx="37889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/>
                            </a:rPr>
                            <m:t>{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𝑎𝑒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}</m:t>
                          </m:r>
                        </m:e>
                      </m:d>
                      <m:r>
                        <a:rPr lang="en-US" altLang="zh-TW" i="1" dirty="0">
                          <a:latin typeface="Cambria Math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b="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/>
                            </a:rPr>
                            <m:t>{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𝑎𝑒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}, </m:t>
                          </m:r>
                          <m:r>
                            <a:rPr lang="en-US" altLang="zh-TW" i="1" dirty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/>
                        </a:rPr>
                        <m:t>+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b="0" i="1" dirty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TW" i="1" dirty="0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altLang="zh-TW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/>
                        </a:rPr>
                        <m:t>                 </m:t>
                      </m:r>
                      <m:r>
                        <a:rPr lang="en-US" altLang="zh-TW" i="1" dirty="0">
                          <a:latin typeface="Cambria Math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8+13</m:t>
                      </m:r>
                      <m:r>
                        <a:rPr lang="en-US" altLang="zh-TW" i="1" dirty="0">
                          <a:latin typeface="Cambria Math"/>
                        </a:rPr>
                        <m:t> =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21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949" y="3022116"/>
                <a:ext cx="3788986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4072611" y="19888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Ex :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3444" y="50851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Ex :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字方塊 9"/>
              <p:cNvSpPr txBox="1"/>
              <p:nvPr/>
            </p:nvSpPr>
            <p:spPr>
              <a:xfrm>
                <a:off x="1475655" y="5149524"/>
                <a:ext cx="53135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𝑡𝑢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en-US" altLang="zh-TW" b="0" i="1" dirty="0" smtClean="0">
                    <a:latin typeface="Cambria Math"/>
                  </a:rPr>
                  <a:t/>
                </a:r>
                <a:br>
                  <a:rPr lang="en-US" altLang="zh-TW" b="0" i="1" dirty="0" smtClean="0">
                    <a:latin typeface="Cambria Math"/>
                  </a:rPr>
                </a:br>
                <a:r>
                  <a:rPr lang="en-US" altLang="zh-TW" b="0" i="1" dirty="0" smtClean="0">
                    <a:latin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×2+2×1+1×5+1×1=10</m:t>
                    </m:r>
                  </m:oMath>
                </a14:m>
                <a:endParaRPr lang="en-US" altLang="zh-TW" b="0" dirty="0" smtClean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5" y="5149524"/>
                <a:ext cx="531357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6963" y="6021288"/>
            <a:ext cx="3556319" cy="45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字方塊 1"/>
              <p:cNvSpPr txBox="1"/>
              <p:nvPr/>
            </p:nvSpPr>
            <p:spPr>
              <a:xfrm>
                <a:off x="3443582" y="6463980"/>
                <a:ext cx="13484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100" i="1" dirty="0" smtClean="0">
                          <a:latin typeface="Cambria Math"/>
                        </a:rPr>
                        <m:t>Transaction</m:t>
                      </m:r>
                      <m:r>
                        <a:rPr lang="en-US" altLang="zh-TW" sz="1100" i="1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 i="1" dirty="0" smtClean="0">
                          <a:latin typeface="Cambria Math"/>
                        </a:rPr>
                        <m:t>Utility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82" y="6463980"/>
                <a:ext cx="1348446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115616" y="1988840"/>
            <a:ext cx="3600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699792" y="2017860"/>
            <a:ext cx="3600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11560" y="2909791"/>
            <a:ext cx="3240360" cy="231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11560" y="3462270"/>
            <a:ext cx="3240360" cy="231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017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2" grpId="0" animBg="1"/>
      <p:bldP spid="11" grpId="0" animBg="1"/>
      <p:bldP spid="13" grpId="0" animBg="1"/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7620000" cy="592412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altLang="zh-TW" sz="1800" b="1" dirty="0" smtClean="0"/>
                  <a:t>Def. 7.</a:t>
                </a:r>
                <a:r>
                  <a:rPr lang="en-US" altLang="zh-TW" sz="18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𝑡𝑤𝑢</m:t>
                    </m:r>
                    <m:r>
                      <a:rPr lang="en-US" altLang="zh-TW" sz="1800" i="1">
                        <a:latin typeface="Cambria Math"/>
                      </a:rPr>
                      <m:t>(</m:t>
                    </m:r>
                    <m:r>
                      <a:rPr lang="en-US" altLang="zh-TW" sz="1800" b="0" i="1" smtClean="0">
                        <a:latin typeface="Cambria Math"/>
                      </a:rPr>
                      <m:t>𝑋</m:t>
                    </m:r>
                    <m:r>
                      <a:rPr lang="en-US" altLang="zh-TW" sz="18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1800" dirty="0"/>
                  <a:t/>
                </a:r>
                <a:r>
                  <a:rPr lang="en-US" altLang="zh-TW" sz="1800" dirty="0"/>
                  <a:t>: </a:t>
                </a:r>
                <a:r>
                  <a:rPr lang="en-US" altLang="zh-TW" sz="1800" i="1" dirty="0"/>
                  <a:t>The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𝑡𝑟𝑎𝑛𝑠𝑎𝑐𝑡𝑖𝑜𝑛</m:t>
                    </m:r>
                    <m:r>
                      <a:rPr lang="en-US" altLang="zh-TW" sz="1800" i="1" dirty="0" smtClean="0">
                        <a:latin typeface="Cambria Math"/>
                      </a:rPr>
                      <m:t>−</m:t>
                    </m:r>
                    <m:r>
                      <a:rPr lang="en-US" altLang="zh-TW" sz="1800" i="1" dirty="0" smtClean="0">
                        <a:latin typeface="Cambria Math"/>
                      </a:rPr>
                      <m:t>𝑤𝑒𝑖𝑔h𝑡𝑒𝑑</m:t>
                    </m:r>
                    <m:r>
                      <a:rPr lang="en-US" altLang="zh-TW" sz="1800" i="1" dirty="0" smtClean="0">
                        <a:latin typeface="Cambria Math"/>
                      </a:rPr>
                      <m:t> </m:t>
                    </m:r>
                    <m:r>
                      <a:rPr lang="en-US" altLang="zh-TW" sz="1800" i="1" dirty="0" smtClean="0">
                        <a:latin typeface="Cambria Math"/>
                      </a:rPr>
                      <m:t>𝑢𝑡𝑖𝑙𝑖𝑡𝑦</m:t>
                    </m:r>
                    <m:r>
                      <a:rPr lang="en-US" altLang="zh-TW" sz="1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1800" i="1" dirty="0" smtClean="0"/>
                  <a:t>of itemset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sz="1800" i="1" dirty="0"/>
                  <a:t> in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𝐷𝐵</m:t>
                    </m:r>
                  </m:oMath>
                </a14:m>
                <a:r>
                  <a:rPr lang="en-US" altLang="zh-TW" sz="1800" dirty="0"/>
                  <a:t>  is the sum of </a:t>
                </a:r>
                <a:r>
                  <a:rPr lang="en-US" altLang="zh-TW" sz="1800" dirty="0" smtClean="0"/>
                  <a:t>the utilities </a:t>
                </a:r>
                <a:r>
                  <a:rPr lang="en-US" altLang="zh-TW" sz="1800" dirty="0"/>
                  <a:t>of all the transactions containing X in DB</a:t>
                </a:r>
                <a:r>
                  <a:rPr lang="en-US" altLang="zh-TW" sz="1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𝑡𝑤𝑢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1800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𝐷𝐵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𝑡𝑢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1800" dirty="0" smtClean="0"/>
                  <a:t>.</a:t>
                </a:r>
              </a:p>
              <a:p>
                <a:pPr marL="114300" indent="0">
                  <a:buNone/>
                </a:pPr>
                <a:endParaRPr lang="en-US" altLang="zh-TW" sz="400" dirty="0" smtClean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/>
              </a:p>
              <a:p>
                <a:pPr marL="114300" indent="0">
                  <a:buNone/>
                </a:pPr>
                <a:r>
                  <a:rPr lang="en-US" altLang="zh-TW" sz="1800" b="1" dirty="0" smtClean="0"/>
                  <a:t>Property 1.</a:t>
                </a:r>
                <a:r>
                  <a:rPr lang="en-US" altLang="zh-TW" sz="1800" dirty="0" smtClean="0"/>
                  <a:t/>
                </a:r>
                <a:r>
                  <a:rPr lang="en-US" altLang="zh-TW" sz="18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𝑡𝑤𝑢</m:t>
                    </m:r>
                    <m:r>
                      <a:rPr lang="en-US" altLang="zh-TW" sz="1800" i="1" dirty="0">
                        <a:latin typeface="Cambria Math"/>
                      </a:rPr>
                      <m:t>(</m:t>
                    </m:r>
                    <m:r>
                      <a:rPr lang="en-US" altLang="zh-TW" sz="1800" i="1" dirty="0">
                        <a:latin typeface="Cambria Math"/>
                      </a:rPr>
                      <m:t>𝑋</m:t>
                    </m:r>
                    <m:r>
                      <a:rPr lang="en-US" altLang="zh-TW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800" dirty="0"/>
                  <a:t> is less than a given </a:t>
                </a:r>
                <a:r>
                  <a:rPr lang="en-US" altLang="zh-TW" sz="1800" dirty="0" smtClean="0"/>
                  <a:t>“</a:t>
                </a:r>
                <a:r>
                  <a:rPr lang="en-US" altLang="zh-TW" sz="1800" dirty="0" err="1" smtClean="0"/>
                  <a:t>minutil</a:t>
                </a:r>
                <a:r>
                  <a:rPr lang="en-US" altLang="zh-TW" sz="1800" dirty="0" smtClean="0"/>
                  <a:t>”, all supersets </a:t>
                </a:r>
                <a:r>
                  <a:rPr lang="en-US" altLang="zh-TW" sz="1800" dirty="0"/>
                  <a:t>of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sz="1800" dirty="0"/>
                  <a:t> are not high utility</a:t>
                </a:r>
                <a:r>
                  <a:rPr lang="en-US" altLang="zh-TW" sz="1800" dirty="0" smtClean="0"/>
                  <a:t>.</a:t>
                </a:r>
              </a:p>
              <a:p>
                <a:pPr marL="114300" indent="0">
                  <a:buNone/>
                </a:pPr>
                <a:r>
                  <a:rPr lang="en-US" altLang="zh-TW" sz="1800" dirty="0" smtClean="0"/>
                  <a:t>Rationale.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𝐼𝑓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</a:rPr>
                      <m:t>𝑋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⊆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𝑡h𝑒𝑛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)≤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𝑡𝑤𝑢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)≤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𝑡𝑤𝑢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)&lt;</m:t>
                    </m:r>
                    <m:r>
                      <a:rPr lang="en-US" altLang="zh-TW" sz="1800" b="0" i="1" smtClean="0">
                        <a:latin typeface="Cambria Math"/>
                        <a:ea typeface="Cambria Math"/>
                      </a:rPr>
                      <m:t>𝑚𝑖𝑛𝑢𝑡𝑖𝑙</m:t>
                    </m:r>
                  </m:oMath>
                </a14:m>
                <a:endParaRPr lang="en-US" altLang="zh-TW" sz="1800" dirty="0" smtClean="0"/>
              </a:p>
              <a:p>
                <a:pPr marL="114300" indent="0">
                  <a:buNone/>
                </a:pPr>
                <a:endParaRPr lang="zh-TW" altLang="en-US" sz="1800" dirty="0"/>
              </a:p>
            </p:txBody>
          </p:sp>
        </mc:Choice>
        <mc:Fallback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7620000" cy="5924128"/>
              </a:xfrm>
              <a:blipFill rotWithShape="1">
                <a:blip r:embed="rId2"/>
                <a:stretch>
                  <a:fillRect t="-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字方塊 9"/>
              <p:cNvSpPr txBox="1"/>
              <p:nvPr/>
            </p:nvSpPr>
            <p:spPr>
              <a:xfrm>
                <a:off x="4633598" y="1889039"/>
                <a:ext cx="31373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𝑡𝑤𝑢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{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}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𝑡𝑢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𝑡𝑢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                     =9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+18=27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98" y="1889039"/>
                <a:ext cx="3137397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4252260" y="161441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Ex :</a:t>
            </a:r>
            <a:endParaRPr lang="zh-TW" altLang="en-US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379" y="3172328"/>
            <a:ext cx="3556319" cy="45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文字方塊 14"/>
              <p:cNvSpPr txBox="1"/>
              <p:nvPr/>
            </p:nvSpPr>
            <p:spPr>
              <a:xfrm>
                <a:off x="2107539" y="5462689"/>
                <a:ext cx="48716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Assume </a:t>
                </a:r>
                <a:r>
                  <a:rPr lang="en-US" altLang="zh-TW" dirty="0" err="1" smtClean="0"/>
                  <a:t>minutil</a:t>
                </a:r>
                <a:r>
                  <a:rPr lang="en-US" altLang="zh-TW" dirty="0" smtClean="0"/>
                  <a:t>=30</a:t>
                </a:r>
                <a:r>
                  <a:rPr lang="en-US" altLang="zh-TW" dirty="0" smtClean="0">
                    <a:latin typeface="Cambria Math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𝑡𝑤𝑢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=27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&lt;30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r>
                  <a:rPr lang="en-US" altLang="zh-TW" dirty="0" smtClean="0"/>
                  <a:t>According </a:t>
                </a:r>
                <a:r>
                  <a:rPr lang="en-US" altLang="zh-TW" dirty="0"/>
                  <a:t>to Property </a:t>
                </a:r>
                <a:r>
                  <a:rPr lang="en-US" altLang="zh-TW" dirty="0" smtClean="0"/>
                  <a:t>1, </a:t>
                </a:r>
              </a:p>
              <a:p>
                <a:r>
                  <a:rPr lang="en-US" altLang="zh-TW" dirty="0" smtClean="0"/>
                  <a:t>all </a:t>
                </a:r>
                <a:r>
                  <a:rPr lang="en-US" altLang="zh-TW" dirty="0"/>
                  <a:t>supersets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{</m:t>
                    </m:r>
                    <m:r>
                      <a:rPr lang="en-US" altLang="zh-TW" i="1" dirty="0" smtClean="0">
                        <a:latin typeface="Cambria Math"/>
                      </a:rPr>
                      <m:t>𝑓</m:t>
                    </m:r>
                    <m:r>
                      <a:rPr lang="en-US" altLang="zh-TW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dirty="0" smtClean="0"/>
                  <a:t> are </a:t>
                </a:r>
                <a:r>
                  <a:rPr lang="en-US" altLang="zh-TW" b="1" dirty="0"/>
                  <a:t>not</a:t>
                </a:r>
                <a:r>
                  <a:rPr lang="en-US" altLang="zh-TW" dirty="0"/>
                  <a:t/>
                </a:r>
                <a:r>
                  <a:rPr lang="en-US" altLang="zh-TW" dirty="0" smtClean="0"/>
                  <a:t>high utility.</a:t>
                </a:r>
                <a:endParaRPr lang="en-US" altLang="zh-TW" b="0" dirty="0" smtClean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539" y="5462689"/>
                <a:ext cx="4871652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1126" t="-3947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300846" y="525360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Ex :</a:t>
            </a:r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0241" y="3160265"/>
            <a:ext cx="3664109" cy="45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文字方塊 18"/>
              <p:cNvSpPr txBox="1"/>
              <p:nvPr/>
            </p:nvSpPr>
            <p:spPr>
              <a:xfrm>
                <a:off x="1443170" y="3619251"/>
                <a:ext cx="13484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100" i="1" dirty="0" smtClean="0">
                          <a:latin typeface="Cambria Math"/>
                        </a:rPr>
                        <m:t>Transaction</m:t>
                      </m:r>
                      <m:r>
                        <a:rPr lang="en-US" altLang="zh-TW" sz="1100" i="1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 i="1" dirty="0" smtClean="0">
                          <a:latin typeface="Cambria Math"/>
                        </a:rPr>
                        <m:t>Utility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170" y="3619251"/>
                <a:ext cx="1348446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文字方塊 16"/>
              <p:cNvSpPr txBox="1"/>
              <p:nvPr/>
            </p:nvSpPr>
            <p:spPr>
              <a:xfrm>
                <a:off x="5153675" y="3619251"/>
                <a:ext cx="20972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Transaction</m:t>
                      </m:r>
                      <m:r>
                        <a:rPr lang="en-US" altLang="zh-TW" sz="1100" i="0" dirty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Weighted</m:t>
                      </m:r>
                      <m:r>
                        <a:rPr lang="en-US" altLang="zh-TW" sz="11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Utility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75" y="3619251"/>
                <a:ext cx="2097241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865" y="1503775"/>
            <a:ext cx="2165346" cy="169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24865" y="2348788"/>
            <a:ext cx="2165346" cy="186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24865" y="2795102"/>
            <a:ext cx="2165346" cy="186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下箭號 2"/>
          <p:cNvSpPr/>
          <p:nvPr/>
        </p:nvSpPr>
        <p:spPr>
          <a:xfrm>
            <a:off x="5796136" y="2708920"/>
            <a:ext cx="406159" cy="272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7317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5" grpId="0" animBg="1"/>
      <p:bldP spid="16" grpId="0"/>
      <p:bldP spid="17" grpId="0" animBg="1"/>
      <p:bldP spid="2" grpId="0" animBg="1"/>
      <p:bldP spid="14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Introduction</a:t>
                </a:r>
              </a:p>
              <a:p>
                <a:r>
                  <a:rPr lang="en-US" altLang="zh-TW" sz="2800" dirty="0" smtClean="0"/>
                  <a:t>Problem Definition</a:t>
                </a:r>
              </a:p>
              <a:p>
                <a:r>
                  <a:rPr lang="en-US" altLang="zh-TW" sz="2800" dirty="0" smtClean="0"/>
                  <a:t>Utility-List Structure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altLang="zh-TW" dirty="0" smtClean="0"/>
                  <a:t>Initial Utility-Lists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altLang="zh-TW" dirty="0" smtClean="0"/>
                  <a:t>Utility-Lists of 2-Itemsets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altLang="zh-TW" dirty="0"/>
                  <a:t>Utility-Lists of </a:t>
                </a:r>
                <a:r>
                  <a:rPr lang="en-US" altLang="zh-TW" dirty="0" smtClean="0"/>
                  <a:t>k-</a:t>
                </a:r>
                <a:r>
                  <a:rPr lang="en-US" altLang="zh-TW" dirty="0" err="1" smtClean="0"/>
                  <a:t>Itemsets</a:t>
                </a:r>
                <a:r>
                  <a:rPr lang="en-US" altLang="zh-TW" dirty="0" smtClean="0"/>
                  <a:t>(k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TW" dirty="0" smtClean="0"/>
                  <a:t>3)</a:t>
                </a:r>
              </a:p>
              <a:p>
                <a:r>
                  <a:rPr lang="en-US" altLang="zh-TW" sz="2800" dirty="0" smtClean="0"/>
                  <a:t>High Utility Itemset Miner</a:t>
                </a:r>
              </a:p>
              <a:p>
                <a:r>
                  <a:rPr lang="en-US" altLang="zh-TW" sz="2800" dirty="0" smtClean="0"/>
                  <a:t>Experiment</a:t>
                </a:r>
              </a:p>
              <a:p>
                <a:r>
                  <a:rPr lang="en-US" altLang="zh-TW" sz="2800" dirty="0" smtClean="0"/>
                  <a:t>Conclusion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114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zh-TW" sz="1800" b="1" dirty="0"/>
                  <a:t>Def. </a:t>
                </a:r>
                <a:r>
                  <a:rPr lang="en-US" altLang="zh-TW" sz="1800" b="1" dirty="0" smtClean="0"/>
                  <a:t>8.</a:t>
                </a:r>
                <a:r>
                  <a:rPr lang="en-US" altLang="zh-TW" sz="1800" dirty="0" smtClean="0"/>
                  <a:t>  A </a:t>
                </a:r>
                <a:r>
                  <a:rPr lang="en-US" altLang="zh-TW" sz="1800" dirty="0"/>
                  <a:t>transaction is considered as </a:t>
                </a:r>
                <a:r>
                  <a:rPr lang="en-US" altLang="zh-TW" sz="1800" dirty="0" smtClean="0"/>
                  <a:t>“revised“ after </a:t>
                </a:r>
              </a:p>
              <a:p>
                <a:pPr marL="114300" indent="0">
                  <a:buNone/>
                </a:pPr>
                <a:r>
                  <a:rPr lang="en-US" altLang="zh-TW" sz="1800" b="1" dirty="0" smtClean="0"/>
                  <a:t>(1) </a:t>
                </a:r>
                <a:r>
                  <a:rPr lang="en-US" altLang="zh-TW" sz="1800" dirty="0" smtClean="0"/>
                  <a:t>all </a:t>
                </a:r>
                <a:r>
                  <a:rPr lang="en-US" altLang="zh-TW" sz="1800" dirty="0"/>
                  <a:t>the items whose </a:t>
                </a:r>
                <a:r>
                  <a:rPr lang="en-US" altLang="zh-TW" sz="1800" b="1" dirty="0"/>
                  <a:t>transaction-weighted </a:t>
                </a:r>
                <a:r>
                  <a:rPr lang="en-US" altLang="zh-TW" sz="1800" b="1" dirty="0" smtClean="0"/>
                  <a:t>utilities </a:t>
                </a:r>
                <a:r>
                  <a:rPr lang="en-US" altLang="zh-TW" sz="1800" dirty="0" smtClean="0"/>
                  <a:t>are </a:t>
                </a:r>
                <a:r>
                  <a:rPr lang="en-US" altLang="zh-TW" sz="1800" b="1" dirty="0"/>
                  <a:t>less than </a:t>
                </a:r>
                <a:r>
                  <a:rPr lang="en-US" altLang="zh-TW" sz="1800" dirty="0"/>
                  <a:t>a given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𝑚𝑖𝑛𝑢𝑡𝑖𝑙</m:t>
                    </m:r>
                    <m:r>
                      <a:rPr lang="en-US" altLang="zh-TW" sz="1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1800" dirty="0"/>
                  <a:t>are </a:t>
                </a:r>
                <a:r>
                  <a:rPr lang="en-US" altLang="zh-TW" sz="1800" b="1" dirty="0"/>
                  <a:t>deleted</a:t>
                </a:r>
                <a:r>
                  <a:rPr lang="en-US" altLang="zh-TW" sz="1800" dirty="0"/>
                  <a:t> from the </a:t>
                </a:r>
                <a:r>
                  <a:rPr lang="en-US" altLang="zh-TW" sz="1800" dirty="0" smtClean="0"/>
                  <a:t>transaction</a:t>
                </a:r>
                <a:r>
                  <a:rPr lang="en-US" altLang="zh-TW" sz="1800" dirty="0"/>
                  <a:t>.</a:t>
                </a:r>
                <a:endParaRPr lang="en-US" altLang="zh-TW" sz="1800" dirty="0" smtClean="0"/>
              </a:p>
              <a:p>
                <a:pPr marL="114300" indent="0">
                  <a:buNone/>
                </a:pPr>
                <a:r>
                  <a:rPr lang="en-US" altLang="zh-TW" sz="1800" b="1" dirty="0" smtClean="0"/>
                  <a:t>(</a:t>
                </a:r>
                <a:r>
                  <a:rPr lang="en-US" altLang="zh-TW" sz="1800" b="1" dirty="0"/>
                  <a:t>2)</a:t>
                </a:r>
                <a:r>
                  <a:rPr lang="en-US" altLang="zh-TW" sz="1800" dirty="0"/>
                  <a:t> the remaining items are sorted in </a:t>
                </a:r>
                <a:r>
                  <a:rPr lang="en-US" altLang="zh-TW" sz="1800" dirty="0" smtClean="0"/>
                  <a:t>transaction-weighted- utility-ascending </a:t>
                </a:r>
                <a:r>
                  <a:rPr lang="en-US" altLang="zh-TW" sz="1800" b="1" dirty="0"/>
                  <a:t>order</a:t>
                </a:r>
                <a:r>
                  <a:rPr lang="en-US" altLang="zh-TW" sz="1800" dirty="0"/>
                  <a:t>.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114300" indent="0">
                  <a:buNone/>
                </a:pPr>
                <a:endParaRPr lang="en-US" altLang="zh-TW" dirty="0"/>
              </a:p>
              <a:p>
                <a:pPr marL="114300" indent="0">
                  <a:buNone/>
                </a:pPr>
                <a:endParaRPr lang="en-US" altLang="zh-TW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TW" sz="1800" dirty="0"/>
                  <a:t>The </a:t>
                </a:r>
                <a:r>
                  <a:rPr lang="en-US" altLang="zh-TW" sz="1800" dirty="0" smtClean="0"/>
                  <a:t>remaining items </a:t>
                </a:r>
                <a:r>
                  <a:rPr lang="en-US" altLang="zh-TW" sz="1800" dirty="0"/>
                  <a:t>are sorted: e&lt;c&lt;b&lt;a&lt;d</a:t>
                </a:r>
                <a:endParaRPr lang="en-US" altLang="zh-TW" sz="1800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 </a:t>
            </a:r>
            <a:r>
              <a:rPr lang="en-US" altLang="zh-TW" dirty="0" smtClean="0"/>
              <a:t>Utility-Lists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82260"/>
            <a:ext cx="3664109" cy="45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字方塊 6"/>
              <p:cNvSpPr txBox="1"/>
              <p:nvPr/>
            </p:nvSpPr>
            <p:spPr>
              <a:xfrm>
                <a:off x="5004048" y="3442476"/>
                <a:ext cx="2235227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/>
                      </a:rPr>
                      <m:t>𝑚𝑖𝑛𝑢𝑡𝑖𝑙</m:t>
                    </m:r>
                    <m:r>
                      <a:rPr lang="en-US" altLang="zh-TW" sz="1600" i="1" dirty="0" smtClean="0">
                        <a:latin typeface="Cambria Math"/>
                      </a:rPr>
                      <m:t>=30</m:t>
                    </m:r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442476"/>
                <a:ext cx="2235227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351" t="-3448" b="-1896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C:\Users\BensonChiu\AppData\Local\Microsoft\Windows\Temporary Internet Files\Content.IE5\GOXAIIF3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0266" y="3195463"/>
            <a:ext cx="169277" cy="16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BensonChiu\AppData\Local\Microsoft\Windows\Temporary Internet Files\Content.IE5\GOXAIIF3\MC90043253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4192" y="3195462"/>
            <a:ext cx="169277" cy="16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7388" y="4823972"/>
            <a:ext cx="3816424" cy="174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字方塊 9"/>
              <p:cNvSpPr txBox="1"/>
              <p:nvPr/>
            </p:nvSpPr>
            <p:spPr>
              <a:xfrm>
                <a:off x="3032642" y="6530860"/>
                <a:ext cx="17059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All</m:t>
                      </m:r>
                      <m:r>
                        <a:rPr lang="en-US" altLang="zh-TW" sz="11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Revised</m:t>
                      </m:r>
                      <m:r>
                        <a:rPr lang="en-US" altLang="zh-TW" sz="11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Transactions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642" y="6530860"/>
                <a:ext cx="1705915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字方塊 11"/>
              <p:cNvSpPr txBox="1"/>
              <p:nvPr/>
            </p:nvSpPr>
            <p:spPr>
              <a:xfrm>
                <a:off x="1683025" y="3781030"/>
                <a:ext cx="20972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Transaction</m:t>
                      </m:r>
                      <m:r>
                        <a:rPr lang="en-US" altLang="zh-TW" sz="1100" i="0" dirty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Weighted</m:t>
                      </m:r>
                      <m:r>
                        <a:rPr lang="en-US" altLang="zh-TW" sz="11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Utility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025" y="3781030"/>
                <a:ext cx="2097241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hlinkClick r:id="rId10" action="ppaction://hlinksldjump"/>
          </p:cNvPr>
          <p:cNvSpPr/>
          <p:nvPr/>
        </p:nvSpPr>
        <p:spPr>
          <a:xfrm>
            <a:off x="7524328" y="2564904"/>
            <a:ext cx="792088" cy="715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504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altLang="zh-TW" sz="1800" b="1" dirty="0" smtClean="0"/>
                  <a:t>Def. 9</a:t>
                </a:r>
                <a:r>
                  <a:rPr lang="en-US" altLang="zh-TW" sz="18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𝑇</m:t>
                    </m:r>
                    <m:r>
                      <a:rPr lang="en-US" altLang="zh-TW" sz="1800" b="0" i="1" smtClean="0">
                        <a:latin typeface="Cambria Math"/>
                      </a:rPr>
                      <m:t>/</m:t>
                    </m:r>
                    <m:r>
                      <a:rPr lang="en-US" altLang="zh-TW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zh-TW" altLang="en-US" sz="1800" dirty="0"/>
                  <a:t/>
                </a:r>
                <a:r>
                  <a:rPr lang="en-US" altLang="zh-TW" sz="1800" dirty="0"/>
                  <a:t>: </a:t>
                </a:r>
                <a:r>
                  <a:rPr lang="en-US" altLang="zh-TW" sz="1800" dirty="0" smtClean="0"/>
                  <a:t>The set </a:t>
                </a:r>
                <a:r>
                  <a:rPr lang="en-US" altLang="zh-TW" sz="1800" dirty="0"/>
                  <a:t>of all the items </a:t>
                </a:r>
                <a:r>
                  <a:rPr lang="en-US" altLang="zh-TW" sz="1800" b="1" dirty="0"/>
                  <a:t>after</a:t>
                </a:r>
                <a:r>
                  <a:rPr lang="en-US" altLang="zh-TW" sz="1800" dirty="0"/>
                  <a:t/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sz="1800" dirty="0"/>
                  <a:t> in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zh-TW" altLang="en-US" sz="1800" dirty="0" smtClean="0"/>
                  <a:t/>
                </a:r>
                <a:r>
                  <a:rPr lang="en-US" altLang="zh-TW" sz="1800" dirty="0" smtClean="0"/>
                  <a:t>.</a:t>
                </a:r>
              </a:p>
              <a:p>
                <a:pPr marL="114300" indent="0">
                  <a:buNone/>
                </a:pPr>
                <a:r>
                  <a:rPr lang="en-US" altLang="zh-TW" sz="1800" dirty="0"/>
                  <a:t/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sz="1800" dirty="0"/>
                  <a:t> : an </a:t>
                </a:r>
                <a:r>
                  <a:rPr lang="en-US" altLang="zh-TW" sz="1800" dirty="0" err="1" smtClean="0"/>
                  <a:t>itemset</a:t>
                </a:r>
                <a:r>
                  <a:rPr lang="en-US" altLang="zh-TW" sz="1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sz="1800" dirty="0"/>
                  <a:t> : a transaction (</a:t>
                </a:r>
                <a:r>
                  <a:rPr lang="en-US" altLang="zh-TW" sz="1800" dirty="0" smtClean="0"/>
                  <a:t>or itemset)</a:t>
                </a:r>
              </a:p>
              <a:p>
                <a:pPr marL="114300" indent="0">
                  <a:buNone/>
                </a:pPr>
                <a:endParaRPr lang="en-US" altLang="zh-TW" sz="1800" dirty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/>
              </a:p>
              <a:p>
                <a:pPr marL="114300" indent="0">
                  <a:buNone/>
                </a:pPr>
                <a:endParaRPr lang="en-US" altLang="zh-TW" sz="1800" dirty="0" smtClean="0"/>
              </a:p>
              <a:p>
                <a:pPr marL="114300" indent="0">
                  <a:buNone/>
                </a:pPr>
                <a:endParaRPr lang="en-US" altLang="zh-TW" sz="1800" dirty="0"/>
              </a:p>
              <a:p>
                <a:pPr marL="114300" indent="0">
                  <a:buNone/>
                </a:pPr>
                <a:r>
                  <a:rPr lang="en-US" altLang="zh-TW" sz="1800" b="1" dirty="0"/>
                  <a:t>Def. </a:t>
                </a:r>
                <a:r>
                  <a:rPr lang="en-US" altLang="zh-TW" sz="1800" b="1" dirty="0" smtClean="0"/>
                  <a:t>10.</a:t>
                </a:r>
                <a:r>
                  <a:rPr lang="en-US" altLang="zh-TW" sz="18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𝑟</m:t>
                    </m:r>
                    <m:r>
                      <a:rPr lang="en-US" altLang="zh-TW" sz="1800" i="1">
                        <a:latin typeface="Cambria Math"/>
                      </a:rPr>
                      <m:t>𝑢</m:t>
                    </m:r>
                    <m:r>
                      <a:rPr lang="en-US" altLang="zh-TW" sz="1800" i="1">
                        <a:latin typeface="Cambria Math"/>
                      </a:rPr>
                      <m:t>(</m:t>
                    </m:r>
                    <m:r>
                      <a:rPr lang="en-US" altLang="zh-TW" sz="1800" i="1">
                        <a:latin typeface="Cambria Math"/>
                      </a:rPr>
                      <m:t>𝑋</m:t>
                    </m:r>
                    <m:r>
                      <a:rPr lang="en-US" altLang="zh-TW" sz="1800" b="0" i="1" smtClean="0">
                        <a:latin typeface="Cambria Math"/>
                      </a:rPr>
                      <m:t>,</m:t>
                    </m:r>
                    <m:r>
                      <a:rPr lang="en-US" altLang="zh-TW" sz="1800" b="0" i="1" smtClean="0">
                        <a:latin typeface="Cambria Math"/>
                      </a:rPr>
                      <m:t>𝑇</m:t>
                    </m:r>
                    <m:r>
                      <a:rPr lang="en-US" altLang="zh-TW" sz="18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1800" dirty="0"/>
                  <a:t/>
                </a:r>
                <a:r>
                  <a:rPr lang="en-US" altLang="zh-TW" sz="1800" dirty="0"/>
                  <a:t>: The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𝑟𝑒𝑚𝑎𝑖𝑛𝑖𝑛𝑔</m:t>
                    </m:r>
                    <m:r>
                      <a:rPr lang="en-US" altLang="zh-TW" sz="1800" i="1" dirty="0" smtClean="0">
                        <a:latin typeface="Cambria Math"/>
                      </a:rPr>
                      <m:t> </m:t>
                    </m:r>
                    <m:r>
                      <a:rPr lang="en-US" altLang="zh-TW" sz="1800" i="1" dirty="0" smtClean="0">
                        <a:latin typeface="Cambria Math"/>
                      </a:rPr>
                      <m:t>𝑢𝑡𝑖𝑙𝑖𝑡𝑦</m:t>
                    </m:r>
                    <m:r>
                      <a:rPr lang="en-US" altLang="zh-TW" sz="1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1800" dirty="0"/>
                  <a:t>of itemset X </a:t>
                </a:r>
                <a:r>
                  <a:rPr lang="en-US" altLang="zh-TW" sz="1800" dirty="0" smtClean="0"/>
                  <a:t>in transaction T</a:t>
                </a:r>
                <a:r>
                  <a:rPr lang="en-US" altLang="zh-TW" sz="1800" i="1" dirty="0" smtClean="0"/>
                  <a:t/>
                </a:r>
                <a:r>
                  <a:rPr lang="en-US" altLang="zh-TW" sz="1800" dirty="0"/>
                  <a:t> is the sum of </a:t>
                </a:r>
                <a:r>
                  <a:rPr lang="en-US" altLang="zh-TW" sz="1800" dirty="0" smtClean="0"/>
                  <a:t>the utilities </a:t>
                </a:r>
                <a:r>
                  <a:rPr lang="en-US" altLang="zh-TW" sz="1800" dirty="0"/>
                  <a:t>of all the items in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𝑇</m:t>
                    </m:r>
                    <m:r>
                      <a:rPr lang="en-US" altLang="zh-TW" sz="1800" i="1" dirty="0" smtClean="0">
                        <a:latin typeface="Cambria Math"/>
                      </a:rPr>
                      <m:t>/</m:t>
                    </m:r>
                    <m:r>
                      <a:rPr lang="en-US" altLang="zh-TW" sz="1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sz="1800" dirty="0"/>
                  <a:t> in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sz="1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/>
                      </a:rPr>
                      <m:t>𝑟</m:t>
                    </m:r>
                    <m:r>
                      <a:rPr lang="en-US" altLang="zh-TW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altLang="zh-TW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/>
                          </a:rPr>
                          <m:t>𝑋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zh-TW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TW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18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zh-TW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 i="1">
                            <a:latin typeface="Cambria Math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1800" i="1">
                            <a:latin typeface="Cambria Math"/>
                          </a:rPr>
                          <m:t>𝑇</m:t>
                        </m:r>
                        <m:r>
                          <a:rPr lang="en-US" altLang="zh-TW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1800" dirty="0"/>
                  <a:t>.</a:t>
                </a:r>
              </a:p>
              <a:p>
                <a:pPr marL="114300" indent="0">
                  <a:buNone/>
                </a:pPr>
                <a:endParaRPr lang="zh-TW" altLang="en-US" sz="1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  <a:blipFill rotWithShape="1">
                <a:blip r:embed="rId2"/>
                <a:stretch>
                  <a:fillRect l="-2880" t="-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420774"/>
            <a:ext cx="3816424" cy="174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字方塊 5"/>
              <p:cNvSpPr txBox="1"/>
              <p:nvPr/>
            </p:nvSpPr>
            <p:spPr>
              <a:xfrm>
                <a:off x="2170869" y="3127662"/>
                <a:ext cx="17059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All</m:t>
                      </m:r>
                      <m:r>
                        <a:rPr lang="en-US" altLang="zh-TW" sz="11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Revised</m:t>
                      </m:r>
                      <m:r>
                        <a:rPr lang="en-US" altLang="zh-TW" sz="11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Transactions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69" y="3127662"/>
                <a:ext cx="1705915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字方塊 9"/>
              <p:cNvSpPr txBox="1"/>
              <p:nvPr/>
            </p:nvSpPr>
            <p:spPr>
              <a:xfrm>
                <a:off x="5653103" y="1984585"/>
                <a:ext cx="1814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𝑒𝑏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</a:rPr>
                            <m:t>={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𝑎𝑑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03" y="1984585"/>
                <a:ext cx="181485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56" t="-116667" b="-18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149047" y="167926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Ex :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字方塊 12"/>
              <p:cNvSpPr txBox="1"/>
              <p:nvPr/>
            </p:nvSpPr>
            <p:spPr>
              <a:xfrm>
                <a:off x="5653103" y="2363729"/>
                <a:ext cx="1809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</a:rPr>
                            <m:t>={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𝑏𝑎𝑑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03" y="2363729"/>
                <a:ext cx="180908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67" t="-116667" b="-18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01732"/>
            <a:ext cx="4463053" cy="174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文字方塊 13"/>
              <p:cNvSpPr txBox="1"/>
              <p:nvPr/>
            </p:nvSpPr>
            <p:spPr>
              <a:xfrm>
                <a:off x="1692636" y="6389683"/>
                <a:ext cx="14368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Initial</m:t>
                      </m:r>
                      <m:r>
                        <a:rPr lang="en-US" altLang="zh-TW" sz="11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Utility</m:t>
                      </m:r>
                      <m:r>
                        <a:rPr lang="en-US" altLang="zh-TW" sz="1100" i="0" dirty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1100" i="0" dirty="0" smtClean="0">
                          <a:latin typeface="Cambria Math"/>
                        </a:rPr>
                        <m:t>Lists</m:t>
                      </m:r>
                    </m:oMath>
                  </m:oMathPara>
                </a14:m>
                <a:endParaRPr lang="zh-TW" altLang="en-US" sz="11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36" y="6389683"/>
                <a:ext cx="1436804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090749" y="5256326"/>
            <a:ext cx="720080" cy="290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文字方塊 15"/>
              <p:cNvSpPr txBox="1"/>
              <p:nvPr/>
            </p:nvSpPr>
            <p:spPr>
              <a:xfrm>
                <a:off x="4804704" y="4411930"/>
                <a:ext cx="3524574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 smtClean="0"/>
                  <a:t>Tids</a:t>
                </a:r>
                <a:r>
                  <a:rPr lang="en-US" altLang="zh-TW" sz="1200" dirty="0" smtClean="0"/>
                  <a:t> : </a:t>
                </a:r>
                <a:r>
                  <a:rPr lang="fr-FR" altLang="zh-TW" sz="1200" dirty="0" smtClean="0"/>
                  <a:t>a </a:t>
                </a:r>
                <a:r>
                  <a:rPr lang="fr-FR" altLang="zh-TW" sz="1200" dirty="0"/>
                  <a:t>transaction T containing </a:t>
                </a:r>
                <a:r>
                  <a:rPr lang="fr-FR" altLang="zh-TW" sz="1200" dirty="0" smtClean="0"/>
                  <a:t>X</a:t>
                </a:r>
              </a:p>
              <a:p>
                <a:r>
                  <a:rPr lang="fr-FR" altLang="zh-TW" sz="1200" dirty="0" smtClean="0"/>
                  <a:t>Iutils :</a:t>
                </a:r>
                <a:r>
                  <a:rPr lang="en-US" altLang="zh-TW" sz="1200" dirty="0" smtClean="0"/>
                  <a:t/>
                </a:r>
                <a:r>
                  <a:rPr lang="en-US" altLang="zh-TW" sz="1200" dirty="0"/>
                  <a:t>the utility of X in T, i.e., 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/>
                      </a:rPr>
                      <m:t>𝑢</m:t>
                    </m:r>
                    <m:r>
                      <a:rPr lang="en-US" altLang="zh-TW" sz="1200" i="1" dirty="0" smtClean="0">
                        <a:latin typeface="Cambria Math"/>
                      </a:rPr>
                      <m:t>(</m:t>
                    </m:r>
                    <m:r>
                      <a:rPr lang="en-US" altLang="zh-TW" sz="1200" i="1" dirty="0" smtClean="0">
                        <a:latin typeface="Cambria Math"/>
                      </a:rPr>
                      <m:t>𝑋</m:t>
                    </m:r>
                    <m:r>
                      <a:rPr lang="en-US" altLang="zh-TW" sz="1200" i="1" dirty="0" smtClean="0">
                        <a:latin typeface="Cambria Math"/>
                      </a:rPr>
                      <m:t>, </m:t>
                    </m:r>
                    <m:r>
                      <a:rPr lang="en-US" altLang="zh-TW" sz="1200" i="1" dirty="0" smtClean="0">
                        <a:latin typeface="Cambria Math"/>
                      </a:rPr>
                      <m:t>𝑇</m:t>
                    </m:r>
                    <m:r>
                      <a:rPr lang="en-US" altLang="zh-TW" sz="12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sz="1200" dirty="0" smtClean="0"/>
              </a:p>
              <a:p>
                <a:r>
                  <a:rPr lang="en-US" altLang="zh-TW" sz="1200" dirty="0" err="1" smtClean="0"/>
                  <a:t>Rutils</a:t>
                </a:r>
                <a:r>
                  <a:rPr lang="en-US" altLang="zh-TW" sz="1200" dirty="0"/>
                  <a:t> : the remaining utility of X in T, i.e., 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/>
                      </a:rPr>
                      <m:t>𝑟𝑢</m:t>
                    </m:r>
                    <m:r>
                      <a:rPr lang="en-US" altLang="zh-TW" sz="1200" i="1" dirty="0" smtClean="0">
                        <a:latin typeface="Cambria Math"/>
                      </a:rPr>
                      <m:t>(</m:t>
                    </m:r>
                    <m:r>
                      <a:rPr lang="en-US" altLang="zh-TW" sz="1200" i="1" dirty="0" smtClean="0">
                        <a:latin typeface="Cambria Math"/>
                      </a:rPr>
                      <m:t>𝑋</m:t>
                    </m:r>
                    <m:r>
                      <a:rPr lang="en-US" altLang="zh-TW" sz="1200" i="1" dirty="0" smtClean="0">
                        <a:latin typeface="Cambria Math"/>
                      </a:rPr>
                      <m:t>,</m:t>
                    </m:r>
                    <m:r>
                      <a:rPr lang="en-US" altLang="zh-TW" sz="1200" i="1" dirty="0" smtClean="0">
                        <a:latin typeface="Cambria Math"/>
                      </a:rPr>
                      <m:t>𝑇</m:t>
                    </m:r>
                    <m:r>
                      <a:rPr lang="en-US" altLang="zh-TW" sz="1200" i="1" dirty="0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704" y="4411930"/>
                <a:ext cx="3524574" cy="646331"/>
              </a:xfrm>
              <a:prstGeom prst="rect">
                <a:avLst/>
              </a:prstGeom>
              <a:blipFill rotWithShape="1">
                <a:blip r:embed="rId9"/>
                <a:stretch>
                  <a:fillRect b="-367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文字方塊 16"/>
              <p:cNvSpPr txBox="1"/>
              <p:nvPr/>
            </p:nvSpPr>
            <p:spPr>
              <a:xfrm>
                <a:off x="5305925" y="5383220"/>
                <a:ext cx="302335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/>
                        </a:rPr>
                        <m:t>𝑋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i="1" dirty="0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TW" sz="1600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𝑖𝑛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 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𝑇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altLang="zh-TW" sz="16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/>
                        </a:rPr>
                        <m:t>𝐼𝑢𝑡𝑖𝑙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𝑢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(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𝑋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,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𝑇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2)=2</m:t>
                      </m:r>
                    </m:oMath>
                  </m:oMathPara>
                </a14:m>
                <a:endParaRPr lang="en-US" altLang="zh-TW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/>
                        </a:rPr>
                        <m:t>𝑅𝑢𝑡𝑖𝑙</m:t>
                      </m:r>
                      <m:r>
                        <a:rPr lang="en-US" altLang="zh-TW" sz="1600" i="1" dirty="0" smtClean="0">
                          <a:latin typeface="Cambria Math"/>
                        </a:rPr>
                        <m:t>=</m:t>
                      </m:r>
                      <m:r>
                        <a:rPr lang="en-US" altLang="zh-TW" sz="1600" i="1" dirty="0" err="1" smtClean="0">
                          <a:latin typeface="Cambria Math"/>
                        </a:rPr>
                        <m:t>𝑟𝑢</m:t>
                      </m:r>
                      <m:d>
                        <m:dPr>
                          <m:ctrlPr>
                            <a:rPr lang="en-US" altLang="zh-TW" sz="16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i="1" dirty="0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160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60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sz="1600" i="1" dirty="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zh-TW" sz="160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r>
                  <a:rPr lang="en-US" altLang="zh-TW" sz="1600" i="1" dirty="0" smtClean="0">
                    <a:latin typeface="Cambria Math"/>
                  </a:rPr>
                  <a:t/>
                </a:r>
                <a:br>
                  <a:rPr lang="en-US" altLang="zh-TW" sz="1600" i="1" dirty="0" smtClean="0">
                    <a:latin typeface="Cambria Math"/>
                  </a:rPr>
                </a:br>
                <a:r>
                  <a:rPr lang="en-US" altLang="zh-TW" sz="1600" i="1" dirty="0" smtClean="0">
                    <a:latin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/>
                      </a:rPr>
                      <m:t>𝑢</m:t>
                    </m:r>
                    <m:r>
                      <a:rPr lang="en-US" altLang="zh-TW" sz="1600" i="1" dirty="0" smtClean="0">
                        <a:latin typeface="Cambria Math"/>
                      </a:rPr>
                      <m:t>(</m:t>
                    </m:r>
                    <m:r>
                      <a:rPr lang="en-US" altLang="zh-TW" sz="1600" i="1" dirty="0" smtClean="0">
                        <a:latin typeface="Cambria Math"/>
                      </a:rPr>
                      <m:t>𝑎</m:t>
                    </m:r>
                    <m:r>
                      <a:rPr lang="en-US" altLang="zh-TW" sz="1600" i="1" dirty="0" smtClean="0">
                        <a:latin typeface="Cambria Math"/>
                      </a:rPr>
                      <m:t>,</m:t>
                    </m:r>
                    <m:r>
                      <a:rPr lang="en-US" altLang="zh-TW" sz="1600" i="1" dirty="0" smtClean="0">
                        <a:latin typeface="Cambria Math"/>
                      </a:rPr>
                      <m:t>𝑇</m:t>
                    </m:r>
                    <m:r>
                      <a:rPr lang="en-US" altLang="zh-TW" sz="1600" i="1" dirty="0" smtClean="0">
                        <a:latin typeface="Cambria Math"/>
                      </a:rPr>
                      <m:t>2)+</m:t>
                    </m:r>
                    <m:r>
                      <a:rPr lang="en-US" altLang="zh-TW" sz="1600" i="1" dirty="0" smtClean="0">
                        <a:latin typeface="Cambria Math"/>
                      </a:rPr>
                      <m:t>𝑢</m:t>
                    </m:r>
                    <m:r>
                      <a:rPr lang="en-US" altLang="zh-TW" sz="1600" i="1" dirty="0" smtClean="0">
                        <a:latin typeface="Cambria Math"/>
                      </a:rPr>
                      <m:t>(</m:t>
                    </m:r>
                    <m:r>
                      <a:rPr lang="en-US" altLang="zh-TW" sz="1600" i="1" dirty="0" smtClean="0">
                        <a:latin typeface="Cambria Math"/>
                      </a:rPr>
                      <m:t>𝑑</m:t>
                    </m:r>
                    <m:r>
                      <a:rPr lang="en-US" altLang="zh-TW" sz="1600" i="1" dirty="0" smtClean="0">
                        <a:latin typeface="Cambria Math"/>
                      </a:rPr>
                      <m:t>,</m:t>
                    </m:r>
                    <m:r>
                      <a:rPr lang="en-US" altLang="zh-TW" sz="1600" i="1" dirty="0" smtClean="0">
                        <a:latin typeface="Cambria Math"/>
                      </a:rPr>
                      <m:t>𝑇</m:t>
                    </m:r>
                    <m:r>
                      <a:rPr lang="en-US" altLang="zh-TW" sz="1600" i="1" dirty="0" smtClean="0">
                        <a:latin typeface="Cambria Math"/>
                      </a:rPr>
                      <m:t>2)=9</m:t>
                    </m:r>
                  </m:oMath>
                </a14:m>
                <a:endParaRPr lang="en-US" altLang="zh-TW" sz="1600" dirty="0" smtClean="0"/>
              </a:p>
              <a:p>
                <a:r>
                  <a:rPr lang="en-US" altLang="zh-TW" sz="1600" dirty="0" smtClean="0"/>
                  <a:t>&lt;3,2,9&gt; is in the utility-list of {c}.</a:t>
                </a:r>
                <a:endParaRPr lang="zh-TW" altLang="en-US" sz="16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25" y="5383220"/>
                <a:ext cx="3023353" cy="1323439"/>
              </a:xfrm>
              <a:prstGeom prst="rect">
                <a:avLst/>
              </a:prstGeom>
              <a:blipFill rotWithShape="1">
                <a:blip r:embed="rId10"/>
                <a:stretch>
                  <a:fillRect l="-1008" r="-2016" b="-50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719236" y="52659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Ex 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517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rmAutofit/>
          </a:bodyPr>
          <a:lstStyle/>
          <a:p>
            <a:pPr marL="292100" indent="-292100">
              <a:lnSpc>
                <a:spcPct val="90000"/>
              </a:lnSpc>
            </a:pPr>
            <a:endParaRPr lang="en-US" b="1" dirty="0"/>
          </a:p>
          <a:p>
            <a:pPr marL="292100" indent="-292100">
              <a:lnSpc>
                <a:spcPct val="90000"/>
              </a:lnSpc>
            </a:pPr>
            <a:endParaRPr lang="en-US" b="1" dirty="0"/>
          </a:p>
          <a:p>
            <a:pPr marL="292100" indent="-292100">
              <a:lnSpc>
                <a:spcPct val="90000"/>
              </a:lnSpc>
            </a:pPr>
            <a:r>
              <a:rPr lang="en-US" b="1" dirty="0"/>
              <a:t>Draws ideas from machine learning/AI, pattern recognition, statistics, and database systems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 marL="292100" indent="-292100">
              <a:lnSpc>
                <a:spcPct val="90000"/>
              </a:lnSpc>
            </a:pPr>
            <a:r>
              <a:rPr lang="en-US" b="1" dirty="0"/>
              <a:t>Must address: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b="1" dirty="0"/>
              <a:t>Enormity of data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b="1" dirty="0"/>
              <a:t>High dimensionality </a:t>
            </a:r>
            <a:br>
              <a:rPr lang="en-US" b="1" dirty="0"/>
            </a:br>
            <a:r>
              <a:rPr lang="en-US" b="1" dirty="0"/>
              <a:t>of data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b="1" dirty="0"/>
              <a:t>Heterogeneous, </a:t>
            </a:r>
            <a:br>
              <a:rPr lang="en-US" b="1" dirty="0"/>
            </a:br>
            <a:r>
              <a:rPr lang="en-US" b="1" dirty="0"/>
              <a:t>distributed nature </a:t>
            </a:r>
            <a:br>
              <a:rPr lang="en-US" b="1" dirty="0"/>
            </a:br>
            <a:r>
              <a:rPr lang="en-US" b="1" dirty="0"/>
              <a:t>of data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title"/>
          </p:nvPr>
        </p:nvSpPr>
        <p:spPr>
          <a:xfrm>
            <a:off x="863600" y="533400"/>
            <a:ext cx="6680200" cy="533400"/>
          </a:xfrm>
        </p:spPr>
        <p:txBody>
          <a:bodyPr lIns="0" rIns="0">
            <a:normAutofit fontScale="90000"/>
          </a:bodyPr>
          <a:lstStyle/>
          <a:p>
            <a:r>
              <a:rPr lang="en-US"/>
              <a:t>Origins of Data Mining</a:t>
            </a:r>
          </a:p>
        </p:txBody>
      </p:sp>
      <p:sp>
        <p:nvSpPr>
          <p:cNvPr id="173059" name="Oval 3"/>
          <p:cNvSpPr>
            <a:spLocks noChangeArrowheads="1"/>
          </p:cNvSpPr>
          <p:nvPr/>
        </p:nvSpPr>
        <p:spPr bwMode="auto">
          <a:xfrm>
            <a:off x="5638800" y="4673600"/>
            <a:ext cx="2057400" cy="210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4953000" y="29972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6629400" y="3073400"/>
            <a:ext cx="2057400" cy="21082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6858000" y="3429000"/>
            <a:ext cx="2133600" cy="77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        AI  /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Machine Learning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5181600" y="3590925"/>
            <a:ext cx="1371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Statistics</a:t>
            </a: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5943600" y="4216400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latin typeface="Arial" pitchFamily="34" charset="0"/>
              </a:rPr>
              <a:t>Data Mining</a:t>
            </a:r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6096000" y="5816600"/>
            <a:ext cx="1447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 </a:t>
            </a:r>
            <a:r>
              <a:rPr lang="en-US" altLang="zh-TW" dirty="0" smtClean="0"/>
              <a:t>need </a:t>
            </a:r>
            <a:r>
              <a:rPr lang="en-US" altLang="zh-TW" dirty="0"/>
              <a:t>for database </a:t>
            </a:r>
            <a:r>
              <a:rPr lang="en-US" altLang="zh-TW" dirty="0" smtClean="0"/>
              <a:t>scan.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20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/>
              <a:t>Utility-Lists of </a:t>
            </a:r>
            <a:r>
              <a:rPr lang="en-US" altLang="zh-TW" dirty="0" smtClean="0"/>
              <a:t>2-Itemsets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8610" y="2235022"/>
            <a:ext cx="1634106" cy="149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2843808" y="280104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99559" y="3261458"/>
            <a:ext cx="171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identifying common 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transactions</a:t>
            </a:r>
            <a:endParaRPr lang="zh-TW" altLang="en-US" sz="1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60652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6078" y="2250976"/>
            <a:ext cx="678304" cy="93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向右箭號 12"/>
          <p:cNvSpPr/>
          <p:nvPr/>
        </p:nvSpPr>
        <p:spPr>
          <a:xfrm>
            <a:off x="5364088" y="2801445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135621" y="3260171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Utility-lists</a:t>
            </a:r>
          </a:p>
          <a:p>
            <a:pPr algn="ctr"/>
            <a:r>
              <a:rPr lang="en-US" altLang="zh-TW" sz="1400" dirty="0" smtClean="0"/>
              <a:t>of 2-itemset</a:t>
            </a:r>
            <a:endParaRPr lang="zh-TW" altLang="en-US" sz="14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020" y="4434976"/>
            <a:ext cx="3816424" cy="174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9542" y="4752730"/>
            <a:ext cx="678304" cy="93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單箭頭接點 10"/>
          <p:cNvCxnSpPr>
            <a:endCxn id="22" idx="1"/>
          </p:cNvCxnSpPr>
          <p:nvPr/>
        </p:nvCxnSpPr>
        <p:spPr>
          <a:xfrm flipV="1">
            <a:off x="5167402" y="4752730"/>
            <a:ext cx="612812" cy="4695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28" idx="1"/>
          </p:cNvCxnSpPr>
          <p:nvPr/>
        </p:nvCxnSpPr>
        <p:spPr>
          <a:xfrm>
            <a:off x="5167402" y="5502702"/>
            <a:ext cx="612812" cy="466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文字方塊 21"/>
              <p:cNvSpPr txBox="1"/>
              <p:nvPr/>
            </p:nvSpPr>
            <p:spPr>
              <a:xfrm>
                <a:off x="5780214" y="4198732"/>
                <a:ext cx="2028440" cy="11079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𝐼𝑢𝑡𝑖𝑙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/>
                                </a:rPr>
                                <m:t>𝑒𝑐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sz="16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=4+3=7</m:t>
                      </m:r>
                    </m:oMath>
                  </m:oMathPara>
                </a14:m>
                <a:endParaRPr lang="en-US" altLang="zh-TW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𝑅𝑢𝑡𝑖𝑙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𝑟𝑢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/>
                                </a:rPr>
                                <m:t>𝑒𝑐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sz="16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=2+4+5=11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14" y="4198732"/>
                <a:ext cx="2028440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文字方塊 27"/>
              <p:cNvSpPr txBox="1"/>
              <p:nvPr/>
            </p:nvSpPr>
            <p:spPr>
              <a:xfrm>
                <a:off x="5780214" y="5430694"/>
                <a:ext cx="2028440" cy="10772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𝐼𝑢𝑡𝑖𝑙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/>
                                </a:rPr>
                                <m:t>𝑒𝑐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sz="1600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=4+2=6</m:t>
                      </m:r>
                    </m:oMath>
                  </m:oMathPara>
                </a14:m>
                <a:endParaRPr lang="en-US" altLang="zh-TW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𝑅𝑢𝑡𝑖𝑙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/>
                        </a:rPr>
                        <m:t>𝑟𝑢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/>
                                </a:rPr>
                                <m:t>𝑒𝑐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sz="1600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14" y="5430694"/>
                <a:ext cx="2028440" cy="10772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755576" y="4869160"/>
            <a:ext cx="1296144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051720" y="4869160"/>
            <a:ext cx="1872208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55576" y="5306727"/>
            <a:ext cx="1296144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051720" y="5306727"/>
            <a:ext cx="1872208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5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3" grpId="0" animBg="1"/>
      <p:bldP spid="33" grpId="1" animBg="1"/>
      <p:bldP spid="34" grpId="0" animBg="1"/>
      <p:bldP spid="34" grpId="1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4764"/>
                <a:ext cx="7620000" cy="4800600"/>
              </a:xfrm>
            </p:spPr>
            <p:txBody>
              <a:bodyPr/>
              <a:lstStyle/>
              <a:p>
                <a:r>
                  <a:rPr lang="en-US" altLang="zh-TW" dirty="0" smtClean="0"/>
                  <a:t>To construct the utility-list of k-itemset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−1)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sz="2400" dirty="0"/>
                  <a:t/>
                </a:r>
                <a:r>
                  <a:rPr lang="en-US" altLang="zh-TW" sz="1600" dirty="0"/>
                  <a:t>(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/>
                      </a:rPr>
                      <m:t>𝑘</m:t>
                    </m:r>
                    <m:r>
                      <a:rPr lang="en-US" altLang="zh-TW" sz="1600" i="1" dirty="0">
                        <a:latin typeface="Cambria Math"/>
                        <a:ea typeface="Cambria Math"/>
                      </a:rPr>
                      <m:t>≥3</m:t>
                    </m:r>
                  </m:oMath>
                </a14:m>
                <a:r>
                  <a:rPr lang="en-US" altLang="zh-TW" sz="1600" dirty="0" smtClean="0"/>
                  <a:t>)</a:t>
                </a:r>
                <a:endParaRPr lang="en-US" altLang="zh-TW" sz="2000" dirty="0" smtClean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TW" dirty="0"/>
                  <a:t>I</a:t>
                </a:r>
                <a:r>
                  <a:rPr lang="en-US" altLang="zh-TW" dirty="0" smtClean="0"/>
                  <a:t>ntersect </a:t>
                </a:r>
                <a:r>
                  <a:rPr lang="en-US" altLang="zh-TW" dirty="0"/>
                  <a:t>the utility-list </a:t>
                </a:r>
                <a:r>
                  <a:rPr lang="en-US" altLang="zh-TW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−2)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−2)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}</m:t>
                    </m:r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4764"/>
                <a:ext cx="7620000" cy="4800600"/>
              </a:xfrm>
              <a:blipFill rotWithShape="1">
                <a:blip r:embed="rId2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21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altLang="zh-TW" dirty="0"/>
              <a:t>Utility-Lists of </a:t>
            </a:r>
            <a:r>
              <a:rPr lang="en-US" altLang="zh-TW" dirty="0" smtClean="0"/>
              <a:t>k-</a:t>
            </a:r>
            <a:r>
              <a:rPr lang="en-US" altLang="zh-TW" dirty="0" err="1" smtClean="0"/>
              <a:t>Itemsets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37583" y="27925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Ex :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字方塊 5"/>
              <p:cNvSpPr txBox="1"/>
              <p:nvPr/>
            </p:nvSpPr>
            <p:spPr>
              <a:xfrm>
                <a:off x="1807489" y="300892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𝑒𝑏𝑎</m:t>
                    </m:r>
                  </m:oMath>
                </a14:m>
                <a:r>
                  <a:rPr lang="en-US" altLang="zh-TW" dirty="0" smtClean="0"/>
                  <a:t>}</a:t>
                </a:r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89" y="3008922"/>
                <a:ext cx="72327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627" t="-8333" r="-593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688" y="3830755"/>
            <a:ext cx="149123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下箭號 6"/>
          <p:cNvSpPr/>
          <p:nvPr/>
        </p:nvSpPr>
        <p:spPr>
          <a:xfrm>
            <a:off x="2023513" y="3481524"/>
            <a:ext cx="288032" cy="277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2023513" y="4910875"/>
            <a:ext cx="288032" cy="277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4863" y="5371498"/>
            <a:ext cx="6286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8898" y="5371498"/>
            <a:ext cx="581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BensonChiu\AppData\Local\Microsoft\Windows\Temporary Internet Files\Content.IE5\GOXAIIF3\MC90043253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0226" y="6244635"/>
            <a:ext cx="197263" cy="1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橢圓 7"/>
          <p:cNvSpPr/>
          <p:nvPr/>
        </p:nvSpPr>
        <p:spPr>
          <a:xfrm>
            <a:off x="2480185" y="6195628"/>
            <a:ext cx="266076" cy="23812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1518" y="2536214"/>
            <a:ext cx="4509356" cy="416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510" y="5342923"/>
            <a:ext cx="600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4499992" y="5137447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(k=2)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文字方塊 16"/>
              <p:cNvSpPr txBox="1"/>
              <p:nvPr/>
            </p:nvSpPr>
            <p:spPr>
              <a:xfrm>
                <a:off x="6300192" y="4144918"/>
                <a:ext cx="636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F0000"/>
                    </a:solidFill>
                  </a:rPr>
                  <a:t>(k</a:t>
                </a:r>
                <a14:m>
                  <m:oMath xmlns:m="http://schemas.openxmlformats.org/officeDocument/2006/math">
                    <m:r>
                      <a:rPr lang="en-US" altLang="zh-TW" sz="14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TW" sz="1400" b="1" dirty="0" smtClean="0">
                    <a:solidFill>
                      <a:srgbClr val="FF0000"/>
                    </a:solidFill>
                  </a:rPr>
                  <a:t>3)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144918"/>
                <a:ext cx="636713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905" t="-2000" r="-2857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8290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Introduction</a:t>
            </a:r>
          </a:p>
          <a:p>
            <a:r>
              <a:rPr lang="en-US" altLang="zh-TW" sz="2800" dirty="0" smtClean="0"/>
              <a:t>Problem Definition</a:t>
            </a:r>
          </a:p>
          <a:p>
            <a:r>
              <a:rPr lang="en-US" altLang="zh-TW" sz="2800" dirty="0" smtClean="0"/>
              <a:t>Utility-List Structure</a:t>
            </a:r>
          </a:p>
          <a:p>
            <a:r>
              <a:rPr lang="en-US" altLang="zh-TW" sz="2800" dirty="0" smtClean="0"/>
              <a:t>High Utility Itemset Miner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/>
              <a:t>Search space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/>
              <a:t>Pruning Strategy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/>
              <a:t>HUI-Miner Algorithm</a:t>
            </a:r>
          </a:p>
          <a:p>
            <a:r>
              <a:rPr lang="en-US" altLang="zh-TW" sz="2800" dirty="0" smtClean="0"/>
              <a:t>Experiment</a:t>
            </a:r>
          </a:p>
          <a:p>
            <a:r>
              <a:rPr lang="en-US" altLang="zh-TW" sz="2800" dirty="0" smtClean="0"/>
              <a:t>Conclusion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22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114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Set-Enumeration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23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Search </a:t>
            </a:r>
            <a:r>
              <a:rPr lang="en-US" altLang="zh-TW" dirty="0" smtClean="0"/>
              <a:t>space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000"/>
            <a:ext cx="398989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字方塊 5"/>
              <p:cNvSpPr txBox="1"/>
              <p:nvPr/>
            </p:nvSpPr>
            <p:spPr>
              <a:xfrm>
                <a:off x="605963" y="2276871"/>
                <a:ext cx="424847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/>
                  <a:t>Def. 11.  </a:t>
                </a:r>
                <a:r>
                  <a:rPr lang="en-US" altLang="zh-TW" dirty="0"/>
                  <a:t>Given a set-enumeration tree, an </a:t>
                </a:r>
                <a:r>
                  <a:rPr lang="en-US" altLang="zh-TW" dirty="0" smtClean="0"/>
                  <a:t>itemset represented </a:t>
                </a:r>
                <a:r>
                  <a:rPr lang="en-US" altLang="zh-TW" dirty="0"/>
                  <a:t>by a node is called an extension of an </a:t>
                </a:r>
                <a:r>
                  <a:rPr lang="en-US" altLang="zh-TW" dirty="0" smtClean="0"/>
                  <a:t>itemset represented </a:t>
                </a:r>
                <a:r>
                  <a:rPr lang="en-US" altLang="zh-TW" dirty="0"/>
                  <a:t>by an ancestor node of the node. For an </a:t>
                </a:r>
                <a:r>
                  <a:rPr lang="en-US" altLang="zh-TW" dirty="0" smtClean="0"/>
                  <a:t>itemset containing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dirty="0"/>
                  <a:t> items, its extension containing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err="1">
                        <a:latin typeface="Cambria Math"/>
                      </a:rPr>
                      <m:t>𝑘</m:t>
                    </m:r>
                    <m:r>
                      <a:rPr lang="en-US" altLang="zh-TW" i="1" dirty="0" err="1">
                        <a:latin typeface="Cambria Math"/>
                      </a:rPr>
                      <m:t>+</m:t>
                    </m:r>
                    <m:r>
                      <a:rPr lang="en-US" altLang="zh-TW" i="1" dirty="0" err="1">
                        <a:latin typeface="Cambria Math"/>
                      </a:rPr>
                      <m:t>𝑖</m:t>
                    </m:r>
                    <m:r>
                      <a:rPr lang="en-US" altLang="zh-TW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dirty="0"/>
                  <a:t>items </a:t>
                </a:r>
                <a:r>
                  <a:rPr lang="en-US" altLang="zh-TW" dirty="0" smtClean="0"/>
                  <a:t>is called </a:t>
                </a:r>
                <a:r>
                  <a:rPr lang="en-US" altLang="zh-TW" dirty="0"/>
                  <a:t>an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𝑒𝑥𝑡𝑒𝑛𝑠𝑖𝑜𝑛</m:t>
                    </m:r>
                  </m:oMath>
                </a14:m>
                <a:r>
                  <a:rPr lang="en-US" altLang="zh-TW" dirty="0" smtClean="0"/>
                  <a:t/>
                </a:r>
                <a:r>
                  <a:rPr lang="en-US" altLang="zh-TW" dirty="0"/>
                  <a:t>of the </a:t>
                </a:r>
                <a:r>
                  <a:rPr lang="en-US" altLang="zh-TW" dirty="0" err="1" smtClean="0"/>
                  <a:t>itemset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63" y="2276871"/>
                <a:ext cx="4248472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148" t="-1502" r="-4161" b="-39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字方塊 8"/>
              <p:cNvSpPr txBox="1"/>
              <p:nvPr/>
            </p:nvSpPr>
            <p:spPr>
              <a:xfrm>
                <a:off x="605963" y="5572150"/>
                <a:ext cx="78534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Property 2.</a:t>
                </a:r>
                <a:r>
                  <a:rPr lang="en-US" altLang="zh-TW" dirty="0" smtClean="0"/>
                  <a:t/>
                </a: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𝑋</m:t>
                    </m:r>
                    <m:r>
                      <a:rPr lang="en-US" altLang="zh-TW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TW" dirty="0"/>
                  <a:t> is an extension of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</a:rPr>
                      <m:t>𝑋</m:t>
                    </m:r>
                    <m:r>
                      <a:rPr lang="en-US" altLang="zh-TW" i="1" dirty="0">
                        <a:latin typeface="Cambria Math"/>
                      </a:rPr>
                      <m:t>′−</m:t>
                    </m:r>
                    <m:r>
                      <a:rPr lang="en-US" altLang="zh-TW" i="1" dirty="0">
                        <a:latin typeface="Cambria Math"/>
                      </a:rPr>
                      <m:t>𝑋</m:t>
                    </m:r>
                    <m:r>
                      <a:rPr lang="en-US" altLang="zh-TW" i="1" dirty="0">
                        <a:latin typeface="Cambria Math"/>
                      </a:rPr>
                      <m:t>)=(</m:t>
                    </m:r>
                    <m:r>
                      <a:rPr lang="en-US" altLang="zh-TW" i="1" dirty="0">
                        <a:latin typeface="Cambria Math"/>
                      </a:rPr>
                      <m:t>𝑋</m:t>
                    </m:r>
                    <m:r>
                      <a:rPr lang="en-US" altLang="zh-TW" i="1" dirty="0">
                        <a:latin typeface="Cambria Math"/>
                      </a:rPr>
                      <m:t>′/</m:t>
                    </m:r>
                    <m:r>
                      <a:rPr lang="en-US" altLang="zh-TW" i="1" dirty="0">
                        <a:latin typeface="Cambria Math"/>
                      </a:rPr>
                      <m:t>𝑋</m:t>
                    </m:r>
                    <m:r>
                      <a:rPr lang="en-US" altLang="zh-TW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Rationale. </a:t>
                </a:r>
                <a:r>
                  <a:rPr lang="en-US" altLang="zh-TW" i="1" dirty="0"/>
                  <a:t>Any extension of X is a combination of X with the item(s) after X</a:t>
                </a:r>
                <a:r>
                  <a:rPr lang="en-US" altLang="zh-TW" i="1" dirty="0" smtClean="0"/>
                  <a:t>.</a:t>
                </a:r>
                <a:endParaRPr lang="en-US" altLang="zh-TW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63" y="5572150"/>
                <a:ext cx="7853432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21" t="-471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388965" y="44479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Ex :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字方塊 9"/>
              <p:cNvSpPr txBox="1"/>
              <p:nvPr/>
            </p:nvSpPr>
            <p:spPr>
              <a:xfrm>
                <a:off x="2086467" y="4643343"/>
                <a:ext cx="39729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{</m:t>
                    </m:r>
                    <m:r>
                      <a:rPr lang="en-US" altLang="zh-TW" b="0" i="1" dirty="0" smtClean="0">
                        <a:latin typeface="Cambria Math"/>
                      </a:rPr>
                      <m:t>𝑒𝑏𝑎</m:t>
                    </m:r>
                    <m:r>
                      <a:rPr lang="en-US" altLang="zh-TW" i="1" dirty="0" smtClean="0">
                        <a:latin typeface="Cambria Math"/>
                      </a:rPr>
                      <m:t>},{</m:t>
                    </m:r>
                    <m:r>
                      <a:rPr lang="en-US" altLang="zh-TW" b="0" i="1" dirty="0" smtClean="0">
                        <a:latin typeface="Cambria Math"/>
                      </a:rPr>
                      <m:t>𝑒𝑏𝑑</m:t>
                    </m:r>
                    <m:r>
                      <a:rPr lang="en-US" altLang="zh-TW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altLang="zh-TW" dirty="0" smtClean="0"/>
                  <a:t>: the </a:t>
                </a:r>
                <a:r>
                  <a:rPr lang="en-US" altLang="zh-TW" b="1" dirty="0" smtClean="0"/>
                  <a:t>1-extension</a:t>
                </a:r>
                <a:r>
                  <a:rPr lang="en-US" altLang="zh-TW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{</m:t>
                    </m:r>
                    <m:r>
                      <a:rPr lang="en-US" altLang="zh-TW" b="0" i="1" dirty="0" smtClean="0">
                        <a:latin typeface="Cambria Math"/>
                      </a:rPr>
                      <m:t>𝑒𝑏</m:t>
                    </m:r>
                    <m:r>
                      <a:rPr lang="en-US" altLang="zh-TW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{</m:t>
                    </m:r>
                    <m:r>
                      <a:rPr lang="en-US" altLang="zh-TW" i="1" dirty="0">
                        <a:latin typeface="Cambria Math"/>
                      </a:rPr>
                      <m:t>𝑒𝑏𝑎𝑑</m:t>
                    </m:r>
                    <m:r>
                      <a:rPr lang="en-US" altLang="zh-TW" i="1" dirty="0">
                        <a:latin typeface="Cambria Math"/>
                      </a:rPr>
                      <m:t>} </m:t>
                    </m:r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the </a:t>
                </a:r>
                <a:r>
                  <a:rPr lang="en-US" altLang="zh-TW" b="1" dirty="0" smtClean="0"/>
                  <a:t>2-extension</a:t>
                </a:r>
                <a:r>
                  <a:rPr lang="en-US" altLang="zh-TW" dirty="0" smtClean="0"/>
                  <a:t/>
                </a:r>
                <a:r>
                  <a:rPr lang="en-US" altLang="zh-TW" dirty="0"/>
                  <a:t>of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{</m:t>
                    </m:r>
                    <m:r>
                      <a:rPr lang="en-US" altLang="zh-TW" i="1" dirty="0">
                        <a:latin typeface="Cambria Math"/>
                      </a:rPr>
                      <m:t>𝑒𝑏</m:t>
                    </m:r>
                    <m:r>
                      <a:rPr lang="en-US" altLang="zh-TW" i="1" dirty="0">
                        <a:latin typeface="Cambria Math"/>
                      </a:rPr>
                      <m:t>}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67" y="4643343"/>
                <a:ext cx="3972947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460" t="-471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724128" y="5589240"/>
            <a:ext cx="648072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圖說文字 6"/>
          <p:cNvSpPr/>
          <p:nvPr/>
        </p:nvSpPr>
        <p:spPr>
          <a:xfrm>
            <a:off x="6372200" y="5157192"/>
            <a:ext cx="864096" cy="349790"/>
          </a:xfrm>
          <a:prstGeom prst="wedgeRoundRectCallout">
            <a:avLst>
              <a:gd name="adj1" fmla="val -47540"/>
              <a:gd name="adj2" fmla="val 9672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Def. 9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99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/>
      <p:bldP spid="10" grpId="0" animBg="1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Exhaustive search </a:t>
            </a:r>
            <a:r>
              <a:rPr lang="zh-TW" altLang="en-US" dirty="0" smtClean="0"/>
              <a:t>→ </a:t>
            </a:r>
            <a:r>
              <a:rPr lang="en-US" altLang="zh-TW" dirty="0"/>
              <a:t>T</a:t>
            </a:r>
            <a:r>
              <a:rPr lang="en-US" altLang="zh-TW" dirty="0" smtClean="0"/>
              <a:t>ime consuming</a:t>
            </a:r>
          </a:p>
          <a:p>
            <a:pPr marL="11430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24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Pruning </a:t>
            </a:r>
            <a:r>
              <a:rPr lang="en-US" altLang="zh-TW" dirty="0" smtClean="0"/>
              <a:t>Strategy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字方塊 4"/>
              <p:cNvSpPr txBox="1"/>
              <p:nvPr/>
            </p:nvSpPr>
            <p:spPr>
              <a:xfrm>
                <a:off x="827583" y="2132856"/>
                <a:ext cx="65527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/>
                  <a:t>Lemma 1.</a:t>
                </a:r>
                <a:r>
                  <a:rPr lang="en-US" altLang="zh-TW" dirty="0" smtClean="0"/>
                  <a:t/>
                </a:r>
                <a:r>
                  <a:rPr lang="en-US" altLang="zh-TW" dirty="0"/>
                  <a:t>Given the utility-list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𝑖𝑡𝑒𝑚𝑠𝑒𝑡</m:t>
                    </m:r>
                    <m:r>
                      <a:rPr lang="en-US" altLang="zh-TW" i="1" dirty="0">
                        <a:latin typeface="Cambria Math"/>
                      </a:rPr>
                      <m:t> </m:t>
                    </m:r>
                    <m:r>
                      <a:rPr lang="en-US" altLang="zh-TW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dirty="0"/>
                  <a:t>, if the </a:t>
                </a:r>
                <a:r>
                  <a:rPr lang="en-US" altLang="zh-TW" b="1" i="0" dirty="0" smtClean="0">
                    <a:solidFill>
                      <a:srgbClr val="00B050"/>
                    </a:solidFill>
                    <a:latin typeface="+mj-lt"/>
                  </a:rPr>
                  <a:t>sum</a:t>
                </a:r>
                <a:r>
                  <a:rPr lang="en-US" altLang="zh-TW" b="1" dirty="0" smtClean="0">
                    <a:solidFill>
                      <a:srgbClr val="00B050"/>
                    </a:solidFill>
                  </a:rPr>
                  <a:t/>
                </a:r>
                <a:r>
                  <a:rPr lang="en-US" altLang="zh-TW" dirty="0" smtClean="0"/>
                  <a:t>of </a:t>
                </a:r>
                <a:r>
                  <a:rPr lang="en-US" altLang="zh-TW" b="1" dirty="0">
                    <a:solidFill>
                      <a:srgbClr val="00B050"/>
                    </a:solidFill>
                  </a:rPr>
                  <a:t>all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/>
                </a:r>
                <a:r>
                  <a:rPr lang="en-US" altLang="zh-TW" dirty="0"/>
                  <a:t>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𝑖𝑢𝑡𝑖𝑙𝑠</m:t>
                    </m:r>
                    <m:r>
                      <a:rPr lang="en-US" altLang="zh-TW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𝑟𝑢𝑡𝑖𝑙𝑠</m:t>
                    </m:r>
                    <m:r>
                      <a:rPr lang="en-US" altLang="zh-TW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in the utility-list is less than </a:t>
                </a:r>
                <a:r>
                  <a:rPr lang="en-US" altLang="zh-TW" dirty="0" smtClean="0"/>
                  <a:t>a given “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𝑚𝑖𝑛𝑢𝑡𝑖𝑙</m:t>
                    </m:r>
                  </m:oMath>
                </a14:m>
                <a:r>
                  <a:rPr lang="en-US" altLang="zh-TW" dirty="0" smtClean="0"/>
                  <a:t>”, </a:t>
                </a:r>
                <a:r>
                  <a:rPr lang="en-US" altLang="zh-TW" dirty="0"/>
                  <a:t>any extension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𝑋</m:t>
                    </m:r>
                    <m:r>
                      <a:rPr lang="en-US" altLang="zh-TW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dirty="0"/>
                  <a:t> is not high utility. </a:t>
                </a: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2132856"/>
                <a:ext cx="6552729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837" t="-3974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12960"/>
            <a:ext cx="477360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字方塊 5"/>
              <p:cNvSpPr txBox="1"/>
              <p:nvPr/>
            </p:nvSpPr>
            <p:spPr>
              <a:xfrm>
                <a:off x="5571639" y="3511516"/>
                <a:ext cx="24533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/>
                        </a:rPr>
                        <m:t>Assume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/>
                        </a:rPr>
                        <m:t>X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dirty="0" smtClean="0">
                              <a:latin typeface="Cambria Math"/>
                            </a:rPr>
                            <m:t>ec</m:t>
                          </m:r>
                        </m:e>
                      </m:d>
                      <m:r>
                        <a:rPr lang="en-US" altLang="zh-TW" sz="1400" i="0" dirty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/>
                        </a:rPr>
                        <m:t>X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’={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ecb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1400" dirty="0" smtClean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639" y="3511516"/>
                <a:ext cx="2453300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66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2942" y="188640"/>
            <a:ext cx="3272350" cy="163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字方塊 6"/>
              <p:cNvSpPr txBox="1"/>
              <p:nvPr/>
            </p:nvSpPr>
            <p:spPr>
              <a:xfrm>
                <a:off x="5571639" y="3946427"/>
                <a:ext cx="2453300" cy="7386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/>
                        </a:rPr>
                        <m:t>t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/>
                        </a:rPr>
                        <m:t>T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2={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ecbad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}, </m:t>
                      </m:r>
                    </m:oMath>
                  </m:oMathPara>
                </a14:m>
                <a:endParaRPr lang="en-US" altLang="zh-TW" sz="14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0" dirty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/>
                        </a:rPr>
                        <m:t>X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’/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/>
                        </a:rPr>
                        <m:t>X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)={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/>
                        </a:rPr>
                        <m:t>b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}, (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/>
                        </a:rPr>
                        <m:t>t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/>
                        </a:rPr>
                        <m:t>X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)={</m:t>
                      </m:r>
                      <m:r>
                        <m:rPr>
                          <m:sty m:val="p"/>
                        </m:rPr>
                        <a:rPr lang="en-US" altLang="zh-TW" sz="1400" i="0" dirty="0" smtClean="0">
                          <a:latin typeface="Cambria Math"/>
                        </a:rPr>
                        <m:t>bad</m:t>
                      </m:r>
                      <m:r>
                        <a:rPr lang="en-US" altLang="zh-TW" sz="1400" i="0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639" y="3946427"/>
                <a:ext cx="2453300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字方塊 8"/>
              <p:cNvSpPr txBox="1"/>
              <p:nvPr/>
            </p:nvSpPr>
            <p:spPr>
              <a:xfrm>
                <a:off x="5571639" y="4869160"/>
                <a:ext cx="2453300" cy="13849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u</m:t>
                      </m:r>
                      <m:d>
                        <m:dPr>
                          <m:ctrlPr>
                            <a:rPr lang="en-US" altLang="zh-TW" sz="1400" b="0" i="1" dirty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dirty="0" smtClean="0">
                                  <a:latin typeface="Cambria Math"/>
                                </a:rPr>
                                <m:t>ecb</m:t>
                              </m:r>
                            </m:e>
                          </m:d>
                          <m:r>
                            <a:rPr lang="en-US" altLang="zh-TW" sz="1400" b="0" i="0" dirty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400" b="0" i="0" dirty="0" smtClean="0">
                              <a:latin typeface="Cambria Math"/>
                            </a:rPr>
                            <m:t>T</m:t>
                          </m:r>
                          <m:r>
                            <a:rPr lang="en-US" altLang="zh-TW" sz="1400" b="0" i="0" dirty="0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TW" sz="1400" b="0" i="0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b="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u</m:t>
                      </m:r>
                      <m:r>
                        <a:rPr lang="en-US" altLang="zh-TW" sz="1400" b="0" i="0" dirty="0" smtClean="0">
                          <a:latin typeface="Cambria Math"/>
                        </a:rPr>
                        <m:t>({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ec</m:t>
                      </m:r>
                      <m:r>
                        <a:rPr lang="en-US" altLang="zh-TW" sz="1400" b="0" i="0" dirty="0" smtClean="0">
                          <a:latin typeface="Cambria Math"/>
                        </a:rPr>
                        <m:t>},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T</m:t>
                      </m:r>
                      <m:r>
                        <a:rPr lang="en-US" altLang="zh-TW" sz="1400" b="0" i="0" dirty="0" smtClean="0">
                          <a:latin typeface="Cambria Math"/>
                        </a:rPr>
                        <m:t>2)+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u</m:t>
                      </m:r>
                      <m:r>
                        <a:rPr lang="en-US" altLang="zh-TW" sz="1400" b="0" i="0" dirty="0" smtClean="0">
                          <a:latin typeface="Cambria Math"/>
                        </a:rPr>
                        <m:t>({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b</m:t>
                      </m:r>
                      <m:r>
                        <a:rPr lang="en-US" altLang="zh-TW" sz="1400" b="0" i="0" dirty="0" smtClean="0">
                          <a:latin typeface="Cambria Math"/>
                        </a:rPr>
                        <m:t>},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T</m:t>
                      </m:r>
                      <m:r>
                        <a:rPr lang="en-US" altLang="zh-TW" sz="1400" b="0" i="0" dirty="0" smtClean="0">
                          <a:latin typeface="Cambria Math"/>
                        </a:rPr>
                        <m:t>2)</m:t>
                      </m:r>
                    </m:oMath>
                  </m:oMathPara>
                </a14:m>
                <a:endParaRPr lang="en-US" altLang="zh-TW" sz="14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1400" b="0" i="0" dirty="0" smtClean="0">
                          <a:latin typeface="Cambria Math"/>
                        </a:rPr>
                        <m:t>≤</m:t>
                      </m:r>
                      <m:r>
                        <a:rPr lang="en-US" altLang="zh-TW" sz="1400" i="1" dirty="0" smtClean="0">
                          <a:latin typeface="Cambria Math"/>
                        </a:rPr>
                        <m:t>𝑢</m:t>
                      </m:r>
                      <m:r>
                        <a:rPr lang="en-US" altLang="zh-TW" sz="1400" i="1" dirty="0">
                          <a:latin typeface="Cambria Math"/>
                        </a:rPr>
                        <m:t>({</m:t>
                      </m:r>
                      <m:r>
                        <a:rPr lang="en-US" altLang="zh-TW" sz="1400" b="0" i="1" dirty="0" smtClean="0">
                          <a:latin typeface="Cambria Math"/>
                        </a:rPr>
                        <m:t>𝑒𝑐</m:t>
                      </m:r>
                      <m:r>
                        <a:rPr lang="en-US" altLang="zh-TW" sz="1400" i="1" dirty="0">
                          <a:latin typeface="Cambria Math"/>
                        </a:rPr>
                        <m:t>},</m:t>
                      </m:r>
                      <m:r>
                        <a:rPr lang="en-US" altLang="zh-TW" sz="1400" i="1" dirty="0">
                          <a:latin typeface="Cambria Math"/>
                        </a:rPr>
                        <m:t>𝑇</m:t>
                      </m:r>
                      <m:r>
                        <a:rPr lang="en-US" altLang="zh-TW" sz="1400" i="1" dirty="0">
                          <a:latin typeface="Cambria Math"/>
                        </a:rPr>
                        <m:t>2)+</m:t>
                      </m:r>
                      <m:r>
                        <a:rPr lang="en-US" altLang="zh-TW" sz="1400" i="1" dirty="0">
                          <a:latin typeface="Cambria Math"/>
                        </a:rPr>
                        <m:t>𝑢</m:t>
                      </m:r>
                      <m:r>
                        <a:rPr lang="en-US" altLang="zh-TW" sz="1400" i="1" dirty="0">
                          <a:latin typeface="Cambria Math"/>
                        </a:rPr>
                        <m:t>({</m:t>
                      </m:r>
                      <m:r>
                        <a:rPr lang="en-US" altLang="zh-TW" sz="1400" i="1" dirty="0" smtClean="0">
                          <a:latin typeface="Cambria Math"/>
                        </a:rPr>
                        <m:t>𝑏𝑎𝑑</m:t>
                      </m:r>
                      <m:r>
                        <a:rPr lang="en-US" altLang="zh-TW" sz="1400" i="1" dirty="0" smtClean="0">
                          <a:latin typeface="Cambria Math"/>
                        </a:rPr>
                        <m:t>},</m:t>
                      </m:r>
                      <m:r>
                        <a:rPr lang="en-US" altLang="zh-TW" sz="1400" i="1" dirty="0">
                          <a:latin typeface="Cambria Math"/>
                        </a:rPr>
                        <m:t>𝑇</m:t>
                      </m:r>
                      <m:r>
                        <a:rPr lang="en-US" altLang="zh-TW" sz="1400" i="1" dirty="0">
                          <a:latin typeface="Cambria Math"/>
                        </a:rPr>
                        <m:t>2)</m:t>
                      </m:r>
                    </m:oMath>
                  </m:oMathPara>
                </a14:m>
                <a:endParaRPr lang="en-US" altLang="zh-TW" sz="14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b="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dirty="0">
                          <a:latin typeface="Cambria Math"/>
                        </a:rPr>
                        <m:t>u</m:t>
                      </m:r>
                      <m:r>
                        <a:rPr lang="en-US" altLang="zh-TW" sz="1400" b="0" i="0" dirty="0">
                          <a:latin typeface="Cambria Math"/>
                        </a:rPr>
                        <m:t>({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ec</m:t>
                      </m:r>
                      <m:r>
                        <a:rPr lang="en-US" altLang="zh-TW" sz="1400" b="0" i="0" dirty="0">
                          <a:latin typeface="Cambria Math"/>
                        </a:rPr>
                        <m:t>},</m:t>
                      </m:r>
                      <m:r>
                        <m:rPr>
                          <m:sty m:val="p"/>
                        </m:rPr>
                        <a:rPr lang="en-US" altLang="zh-TW" sz="1400" b="0" i="0" dirty="0">
                          <a:latin typeface="Cambria Math"/>
                        </a:rPr>
                        <m:t>T</m:t>
                      </m:r>
                      <m:r>
                        <a:rPr lang="en-US" altLang="zh-TW" sz="1400" b="0" i="0" dirty="0">
                          <a:latin typeface="Cambria Math"/>
                        </a:rPr>
                        <m:t>2)+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ru</m:t>
                      </m:r>
                      <m:r>
                        <a:rPr lang="en-US" altLang="zh-TW" sz="1400" b="0" i="0" dirty="0" smtClean="0">
                          <a:latin typeface="Cambria Math"/>
                        </a:rPr>
                        <m:t>({</m:t>
                      </m:r>
                      <m:r>
                        <m:rPr>
                          <m:sty m:val="p"/>
                        </m:rPr>
                        <a:rPr lang="en-US" altLang="zh-TW" sz="1400" b="0" i="0" dirty="0" smtClean="0">
                          <a:latin typeface="Cambria Math"/>
                        </a:rPr>
                        <m:t>ec</m:t>
                      </m:r>
                      <m:r>
                        <a:rPr lang="en-US" altLang="zh-TW" sz="1400" b="0" i="0" dirty="0" smtClean="0">
                          <a:latin typeface="Cambria Math"/>
                        </a:rPr>
                        <m:t>},</m:t>
                      </m:r>
                      <m:r>
                        <m:rPr>
                          <m:sty m:val="p"/>
                        </m:rPr>
                        <a:rPr lang="en-US" altLang="zh-TW" sz="1400" b="0" i="0" dirty="0">
                          <a:latin typeface="Cambria Math"/>
                        </a:rPr>
                        <m:t>T</m:t>
                      </m:r>
                      <m:r>
                        <a:rPr lang="en-US" altLang="zh-TW" sz="1400" b="0" i="0" dirty="0">
                          <a:latin typeface="Cambria Math"/>
                        </a:rPr>
                        <m:t>2)</m:t>
                      </m:r>
                    </m:oMath>
                  </m:oMathPara>
                </a14:m>
                <a:endParaRPr lang="en-US" altLang="zh-TW" sz="1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639" y="4869160"/>
                <a:ext cx="2453300" cy="13849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261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𝑖𝑑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𝑡</m:t>
                    </m:r>
                    <m:r>
                      <a:rPr lang="en-US" altLang="zh-TW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dirty="0"/>
                  <a:t>: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𝑡𝑖𝑑</m:t>
                    </m:r>
                  </m:oMath>
                </a14:m>
                <a:r>
                  <a:rPr lang="en-US" altLang="zh-TW" dirty="0"/>
                  <a:t> of transaction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𝑡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𝑋</m:t>
                    </m:r>
                    <m:r>
                      <a:rPr lang="en-US" altLang="zh-TW" i="1" dirty="0" smtClean="0">
                        <a:latin typeface="Cambria Math"/>
                      </a:rPr>
                      <m:t>.</m:t>
                    </m:r>
                    <m:r>
                      <a:rPr lang="en-US" altLang="zh-TW" i="1" dirty="0" smtClean="0">
                        <a:latin typeface="Cambria Math"/>
                      </a:rPr>
                      <m:t>𝑡𝑖𝑑𝑠</m:t>
                    </m:r>
                  </m:oMath>
                </a14:m>
                <a:r>
                  <a:rPr lang="en-US" altLang="zh-TW" dirty="0" smtClean="0"/>
                  <a:t/>
                </a:r>
                <a:r>
                  <a:rPr lang="en-US" altLang="zh-TW" dirty="0"/>
                  <a:t>: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𝑡𝑖𝑑</m:t>
                    </m:r>
                    <m:r>
                      <a:rPr lang="en-US" altLang="zh-TW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set in the utility-list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𝑋</m:t>
                    </m:r>
                    <m:r>
                      <a:rPr lang="en-US" altLang="zh-TW" b="0" i="1" dirty="0" smtClean="0">
                        <a:latin typeface="Cambria Math"/>
                      </a:rPr>
                      <m:t>′</m:t>
                    </m:r>
                    <m:r>
                      <a:rPr lang="en-US" altLang="zh-TW" i="1" dirty="0">
                        <a:latin typeface="Cambria Math"/>
                      </a:rPr>
                      <m:t>.</m:t>
                    </m:r>
                    <m:r>
                      <a:rPr lang="en-US" altLang="zh-TW" i="1" dirty="0">
                        <a:latin typeface="Cambria Math"/>
                      </a:rPr>
                      <m:t>𝑡𝑖𝑑𝑠</m:t>
                    </m:r>
                  </m:oMath>
                </a14:m>
                <a:r>
                  <a:rPr lang="en-US" altLang="zh-TW" dirty="0"/>
                  <a:t> : the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𝑡𝑖𝑑</m:t>
                    </m:r>
                    <m:r>
                      <a:rPr lang="en-US" altLang="zh-TW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set in the utility-list of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TW" dirty="0" smtClean="0"/>
                  <a:t>’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  <a:blipFill rotWithShape="1">
                <a:blip r:embed="rId2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25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4352618" cy="228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字方塊 4"/>
              <p:cNvSpPr txBox="1"/>
              <p:nvPr/>
            </p:nvSpPr>
            <p:spPr>
              <a:xfrm>
                <a:off x="5390520" y="2056939"/>
                <a:ext cx="2615781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/>
                            </a:rPr>
                            <m:t>𝑒𝑐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⊂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𝑒𝑐𝑏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⊆{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2,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4}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20" y="2056939"/>
                <a:ext cx="261578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566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3176"/>
            <a:ext cx="3272350" cy="163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字方塊 5"/>
              <p:cNvSpPr txBox="1"/>
              <p:nvPr/>
            </p:nvSpPr>
            <p:spPr>
              <a:xfrm>
                <a:off x="5390519" y="2557430"/>
                <a:ext cx="2615781" cy="20313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/>
                            </a:rPr>
                            <m:t>{</m:t>
                          </m:r>
                          <m:r>
                            <a:rPr lang="en-US" altLang="zh-TW" sz="1400" b="0" i="1" smtClean="0">
                              <a:latin typeface="Cambria Math"/>
                            </a:rPr>
                            <m:t>𝑒𝑐𝑏</m:t>
                          </m:r>
                          <m:r>
                            <a:rPr lang="en-US" altLang="zh-TW" sz="1400" b="0" i="1" smtClean="0">
                              <a:latin typeface="Cambria Math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14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/>
                                </a:rPr>
                                <m:t>𝑒𝑐𝑏</m:t>
                              </m:r>
                            </m:e>
                          </m:d>
                          <m:r>
                            <a:rPr lang="en-US" altLang="zh-TW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TW" sz="14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/>
                                  <a:ea typeface="Cambria Math"/>
                                </a:rPr>
                                <m:t>𝑒𝑐</m:t>
                              </m:r>
                            </m:e>
                          </m:d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𝑟𝑢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𝑒𝑐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2)</m:t>
                      </m:r>
                    </m:oMath>
                  </m:oMathPara>
                </a14:m>
                <a:endParaRPr lang="en-US" altLang="zh-TW" sz="14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/>
                                  <a:ea typeface="Cambria Math"/>
                                </a:rPr>
                                <m:t>𝑒𝑐</m:t>
                              </m:r>
                            </m:e>
                          </m:d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𝑟𝑢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/>
                                  <a:ea typeface="Cambria Math"/>
                                </a:rPr>
                                <m:t>𝑒𝑐</m:t>
                              </m:r>
                            </m:e>
                          </m:d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1400" b="0" dirty="0" smtClean="0"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sz="14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altLang="zh-TW" sz="1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400" b="0" i="1" smtClean="0">
                                <a:latin typeface="Cambria Math"/>
                              </a:rPr>
                              <m:t>𝑒𝑐</m:t>
                            </m:r>
                          </m:e>
                        </m:d>
                        <m:r>
                          <a:rPr lang="en-US" altLang="zh-TW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1400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TW" sz="1400" b="0" i="1" smtClean="0"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altLang="zh-TW" sz="1400" b="0" i="1" smtClean="0">
                        <a:latin typeface="Cambria Math"/>
                      </a:rPr>
                      <m:t>+</m:t>
                    </m:r>
                    <m:r>
                      <a:rPr lang="en-US" altLang="zh-TW" sz="1400" b="0" i="1" smtClean="0">
                        <a:latin typeface="Cambria Math"/>
                      </a:rPr>
                      <m:t>𝑟𝑢</m:t>
                    </m:r>
                    <m:r>
                      <a:rPr lang="en-US" altLang="zh-TW" sz="1400" b="0" i="1" smtClean="0">
                        <a:latin typeface="Cambria Math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𝑒𝑐</m:t>
                        </m:r>
                      </m:e>
                    </m:d>
                    <m:r>
                      <a:rPr lang="en-US" altLang="zh-TW" sz="1400" b="0" i="1" smtClean="0">
                        <a:latin typeface="Cambria Math"/>
                      </a:rPr>
                      <m:t>,</m:t>
                    </m:r>
                    <m:r>
                      <a:rPr lang="en-US" altLang="zh-TW" sz="1400" b="0" i="1" smtClean="0">
                        <a:latin typeface="Cambria Math"/>
                      </a:rPr>
                      <m:t>𝑇</m:t>
                    </m:r>
                    <m:r>
                      <a:rPr lang="en-US" altLang="zh-TW" sz="1400" b="0" i="1" smtClean="0">
                        <a:latin typeface="Cambria Math"/>
                      </a:rPr>
                      <m:t>4)</m:t>
                    </m:r>
                  </m:oMath>
                </a14:m>
                <a:endParaRPr lang="en-US" altLang="zh-TW" sz="14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altLang="zh-TW" sz="1400" b="0" i="1" smtClean="0">
                          <a:latin typeface="Cambria Math"/>
                          <a:ea typeface="Cambria Math"/>
                        </a:rPr>
                        <m:t>𝑚𝑖𝑛𝑢𝑡𝑖𝑙</m:t>
                      </m:r>
                    </m:oMath>
                  </m:oMathPara>
                </a14:m>
                <a:endParaRPr lang="en-US" altLang="zh-TW" sz="1400" b="0" dirty="0" smtClean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19" y="2557430"/>
                <a:ext cx="2615781" cy="20313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2266" y="5604953"/>
            <a:ext cx="678304" cy="93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572000" y="47844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Ex :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字方塊 7"/>
              <p:cNvSpPr txBox="1"/>
              <p:nvPr/>
            </p:nvSpPr>
            <p:spPr>
              <a:xfrm>
                <a:off x="5255144" y="5043212"/>
                <a:ext cx="2235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Suppose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/>
                      </a:rPr>
                      <m:t>𝑚𝑖𝑛𝑢𝑡𝑖𝑙</m:t>
                    </m:r>
                    <m:r>
                      <a:rPr lang="en-US" altLang="zh-TW" sz="1600" i="1" dirty="0">
                        <a:latin typeface="Cambria Math"/>
                      </a:rPr>
                      <m:t>=30</m:t>
                    </m:r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44" y="5043212"/>
                <a:ext cx="2235227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1362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字方塊 10"/>
              <p:cNvSpPr txBox="1"/>
              <p:nvPr/>
            </p:nvSpPr>
            <p:spPr>
              <a:xfrm>
                <a:off x="6084168" y="5585249"/>
                <a:ext cx="1638077" cy="846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The sum of all the</a:t>
                </a:r>
              </a:p>
              <a:p>
                <a:r>
                  <a:rPr lang="en-US" altLang="zh-TW" sz="1400" dirty="0" smtClean="0"/>
                  <a:t/>
                </a:r>
                <a:r>
                  <a:rPr lang="en-US" altLang="zh-TW" sz="1400" dirty="0" err="1" smtClean="0"/>
                  <a:t>iutils</a:t>
                </a:r>
                <a:r>
                  <a:rPr lang="en-US" altLang="zh-TW" sz="1400" dirty="0" smtClean="0"/>
                  <a:t/>
                </a:r>
                <a:r>
                  <a:rPr lang="en-US" altLang="zh-TW" sz="1400" dirty="0" err="1" smtClean="0"/>
                  <a:t>amd</a:t>
                </a:r>
                <a:r>
                  <a:rPr lang="en-US" altLang="zh-TW" sz="1400" dirty="0" smtClean="0"/>
                  <a:t/>
                </a:r>
                <a:r>
                  <a:rPr lang="en-US" altLang="zh-TW" sz="1400" dirty="0" err="1" smtClean="0"/>
                  <a:t>rutils</a:t>
                </a:r>
                <a:endParaRPr lang="en-US" altLang="zh-TW" sz="1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4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altLang="zh-TW" sz="1400" dirty="0" smtClean="0"/>
                  <a:t>7+6+11=24 &lt; 30</a:t>
                </a:r>
                <a:endParaRPr lang="zh-TW" altLang="en-US" sz="1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585249"/>
                <a:ext cx="1638077" cy="846386"/>
              </a:xfrm>
              <a:prstGeom prst="rect">
                <a:avLst/>
              </a:prstGeom>
              <a:blipFill rotWithShape="1">
                <a:blip r:embed="rId9"/>
                <a:stretch>
                  <a:fillRect l="-743" t="-719" r="-372" b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199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807E-D7D7-4DB6-AADE-A15FFBF8CF91}" type="slidenum">
              <a:rPr lang="zh-TW" altLang="en-US" smtClean="0">
                <a:solidFill>
                  <a:schemeClr val="tx1"/>
                </a:solidFill>
              </a:rPr>
              <a:pPr/>
              <a:t>26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1811"/>
            <a:ext cx="7391400" cy="649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144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txBody>
          <a:bodyPr>
            <a:normAutofit/>
          </a:bodyPr>
          <a:lstStyle/>
          <a:p>
            <a:r>
              <a:rPr lang="en-IN" dirty="0" smtClean="0"/>
              <a:t>Application of </a:t>
            </a:r>
            <a:br>
              <a:rPr lang="en-IN" dirty="0" smtClean="0"/>
            </a:br>
            <a:r>
              <a:rPr lang="en-IN" dirty="0" smtClean="0"/>
              <a:t>HUI-Miner algorithm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IN" dirty="0" smtClean="0"/>
              <a:t>Our algorithm provides all high utility </a:t>
            </a:r>
            <a:r>
              <a:rPr lang="en-IN" dirty="0" err="1" smtClean="0"/>
              <a:t>itemsets</a:t>
            </a:r>
            <a:r>
              <a:rPr lang="en-IN" dirty="0" smtClean="0"/>
              <a:t> above a min threshold.</a:t>
            </a:r>
          </a:p>
          <a:p>
            <a:r>
              <a:rPr lang="en-IN" dirty="0" smtClean="0"/>
              <a:t>We could also sort them in </a:t>
            </a:r>
            <a:r>
              <a:rPr lang="en-IN" dirty="0" err="1" smtClean="0"/>
              <a:t>dec</a:t>
            </a:r>
            <a:r>
              <a:rPr lang="en-IN" dirty="0" smtClean="0"/>
              <a:t>. order of utility so that we could deploy k no. of aircrafts b/w the top k routes.</a:t>
            </a:r>
          </a:p>
          <a:p>
            <a:r>
              <a:rPr lang="en-IN" dirty="0" smtClean="0"/>
              <a:t>This application helps the flight company owner to generate maximum profit via his newly deployed aircraft(s).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How to deploy additional aircrafts to maximize profit/gain on diff routes.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/>
              <a:t>A Foundational Approach to Mining </a:t>
            </a:r>
            <a:r>
              <a:rPr lang="en-IN" sz="2200" dirty="0" err="1" smtClean="0"/>
              <a:t>Itemset</a:t>
            </a:r>
            <a:r>
              <a:rPr lang="en-IN" sz="2200" dirty="0" smtClean="0"/>
              <a:t> Utilities from Databases </a:t>
            </a:r>
            <a:r>
              <a:rPr lang="en-IN" sz="2200" i="1" dirty="0" smtClean="0"/>
              <a:t>by Hong Yao, Howard J. Hamilton, and Cory J. </a:t>
            </a:r>
            <a:r>
              <a:rPr lang="en-IN" sz="2200" i="1" dirty="0" err="1" smtClean="0"/>
              <a:t>Butz</a:t>
            </a:r>
            <a:r>
              <a:rPr lang="en-IN" sz="2200" i="1" dirty="0" smtClean="0"/>
              <a:t> </a:t>
            </a:r>
            <a:r>
              <a:rPr lang="en-IN" sz="2200" i="1" dirty="0" smtClean="0"/>
              <a:t>.</a:t>
            </a:r>
            <a:endParaRPr lang="en-IN" sz="2200" i="1" smtClean="0"/>
          </a:p>
          <a:p>
            <a:endParaRPr lang="en-IN" sz="2200" i="1" smtClean="0"/>
          </a:p>
          <a:p>
            <a:endParaRPr lang="en-IN" sz="2200" i="1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35225"/>
          </a:xfrm>
        </p:spPr>
        <p:txBody>
          <a:bodyPr/>
          <a:lstStyle/>
          <a:p>
            <a:pPr eaLnBrk="1" hangingPunct="1"/>
            <a:r>
              <a:rPr lang="en-US" smtClean="0"/>
              <a:t>Data is produced at a phenomenal rate</a:t>
            </a:r>
          </a:p>
          <a:p>
            <a:pPr eaLnBrk="1" hangingPunct="1"/>
            <a:r>
              <a:rPr lang="en-US" smtClean="0"/>
              <a:t>Our ability to store has grown</a:t>
            </a:r>
          </a:p>
          <a:p>
            <a:pPr eaLnBrk="1" hangingPunct="1"/>
            <a:r>
              <a:rPr lang="en-US" smtClean="0"/>
              <a:t>Users expect more sophisticated information</a:t>
            </a:r>
          </a:p>
          <a:p>
            <a:pPr eaLnBrk="1" hangingPunct="1"/>
            <a:r>
              <a:rPr lang="en-US" smtClean="0"/>
              <a:t>How?</a:t>
            </a:r>
          </a:p>
          <a:p>
            <a:pPr eaLnBrk="1" hangingPunct="1"/>
            <a:endParaRPr lang="en-US" smtClean="0"/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© Prentice Hall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3E4B7-DFF2-4C23-986A-097D7B91C256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43000" y="4267200"/>
            <a:ext cx="6845300" cy="15287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UNCOVER HIDDEN INFORMATION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DATA MINING</a:t>
            </a:r>
          </a:p>
          <a:p>
            <a:pPr algn="ctr">
              <a:defRPr/>
            </a:pPr>
            <a:endParaRPr lang="en-US" sz="240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027"/>
          <p:cNvSpPr>
            <a:spLocks noGrp="1" noChangeArrowheads="1"/>
          </p:cNvSpPr>
          <p:nvPr>
            <p:ph idx="1"/>
          </p:nvPr>
        </p:nvSpPr>
        <p:spPr>
          <a:xfrm>
            <a:off x="406400" y="160020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 dirty="0"/>
              <a:t>Credit ratings/targeted marketing</a:t>
            </a:r>
            <a:r>
              <a:rPr kumimoji="0" lang="en-US" sz="2000" dirty="0"/>
              <a:t>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000" dirty="0"/>
              <a:t>Given a database of 100,000 names, which persons are the least likely to default on their credit cards?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000" dirty="0"/>
              <a:t>Identify likely responders to sales promotions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 dirty="0"/>
              <a:t>Fraud detection</a:t>
            </a:r>
            <a:endParaRPr kumimoji="0" 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000" dirty="0"/>
              <a:t>Which types of transactions are likely to be fraudulent, given the demographics and transactional history of a particular customer?</a:t>
            </a:r>
            <a:r>
              <a:rPr kumimoji="0" lang="en-US" sz="1800" dirty="0"/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Customer relationship management</a:t>
            </a:r>
            <a:r>
              <a:rPr kumimoji="0" lang="en-US" sz="2000" dirty="0"/>
              <a:t>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000" dirty="0"/>
              <a:t>Which of my customers are likely to be the most loyal, and which are most likely to leave for a competitor? 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sz="2400" dirty="0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Data Mining</a:t>
            </a:r>
          </a:p>
        </p:txBody>
      </p:sp>
      <p:sp>
        <p:nvSpPr>
          <p:cNvPr id="58372" name="Text Box 1028"/>
          <p:cNvSpPr txBox="1">
            <a:spLocks noChangeArrowheads="1"/>
          </p:cNvSpPr>
          <p:nvPr/>
        </p:nvSpPr>
        <p:spPr bwMode="auto">
          <a:xfrm>
            <a:off x="1600200" y="5562600"/>
            <a:ext cx="65532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Tahoma" pitchFamily="34" charset="0"/>
              </a:rPr>
              <a:t>Data Mining helps extract such information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583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sz="2800" b="1" dirty="0"/>
              <a:t>Banking</a:t>
            </a:r>
            <a:r>
              <a:rPr lang="en-US" sz="2800" dirty="0"/>
              <a:t>: loan/credit card approval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predict good customers based on old customers</a:t>
            </a:r>
          </a:p>
          <a:p>
            <a:pPr>
              <a:lnSpc>
                <a:spcPct val="85000"/>
              </a:lnSpc>
            </a:pPr>
            <a:r>
              <a:rPr lang="en-US" sz="2800" b="1" dirty="0"/>
              <a:t>Customer relationship management: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identify those who are likely to leave for a competitor.</a:t>
            </a:r>
          </a:p>
          <a:p>
            <a:pPr>
              <a:lnSpc>
                <a:spcPct val="85000"/>
              </a:lnSpc>
            </a:pPr>
            <a:r>
              <a:rPr lang="en-US" sz="2800" b="1" dirty="0"/>
              <a:t>Targeted marketing</a:t>
            </a:r>
            <a:r>
              <a:rPr lang="en-US" sz="2800" dirty="0"/>
              <a:t>: 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identify likely responders to promotions</a:t>
            </a:r>
          </a:p>
          <a:p>
            <a:pPr>
              <a:lnSpc>
                <a:spcPct val="85000"/>
              </a:lnSpc>
            </a:pPr>
            <a:r>
              <a:rPr lang="en-US" sz="2800" b="1" dirty="0"/>
              <a:t>Fraud detection</a:t>
            </a:r>
            <a:r>
              <a:rPr lang="en-US" sz="2800" dirty="0"/>
              <a:t>: telecommunications, financial transactions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from an online stream of event identify fraudulent events</a:t>
            </a:r>
          </a:p>
          <a:p>
            <a:pPr>
              <a:lnSpc>
                <a:spcPct val="85000"/>
              </a:lnSpc>
            </a:pPr>
            <a:r>
              <a:rPr lang="en-US" sz="2800" b="1" dirty="0"/>
              <a:t>Manufacturing and production: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automatically adjust knobs when process parameter changes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Medicine:</a:t>
            </a:r>
            <a:r>
              <a:rPr lang="en-US" sz="2800" dirty="0"/>
              <a:t> disease outcome, effectiveness of treatments</a:t>
            </a:r>
          </a:p>
          <a:p>
            <a:pPr lvl="1"/>
            <a:r>
              <a:rPr lang="en-US" sz="2400" dirty="0"/>
              <a:t>analyze patient disease history: find relationship between diseases </a:t>
            </a:r>
          </a:p>
          <a:p>
            <a:r>
              <a:rPr lang="en-US" sz="2800" b="1" dirty="0"/>
              <a:t>Molecular/Pharmaceutical</a:t>
            </a:r>
            <a:r>
              <a:rPr lang="en-US" sz="2800" dirty="0"/>
              <a:t>: identify new drugs</a:t>
            </a:r>
          </a:p>
          <a:p>
            <a:r>
              <a:rPr lang="en-US" sz="2800" b="1" dirty="0"/>
              <a:t>Scientific data analysis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/>
              <a:t>identify new galaxies by searching for sub clusters</a:t>
            </a:r>
          </a:p>
          <a:p>
            <a:r>
              <a:rPr lang="en-US" sz="2800" b="1" dirty="0"/>
              <a:t>Web site/store design and promotion:</a:t>
            </a:r>
          </a:p>
          <a:p>
            <a:pPr lvl="1"/>
            <a:r>
              <a:rPr lang="en-US" sz="2400" dirty="0"/>
              <a:t>find affinity of visitor to pages and modify layout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(continued)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06400" y="1936750"/>
            <a:ext cx="6296025" cy="5233988"/>
          </a:xfrm>
          <a:ln/>
        </p:spPr>
        <p:txBody>
          <a:bodyPr lIns="18000" tIns="46800" rIns="18000" bIns="46800">
            <a:normAutofit lnSpcReduction="10000"/>
          </a:bodyPr>
          <a:lstStyle/>
          <a:p>
            <a:pPr>
              <a:spcBef>
                <a:spcPts val="613"/>
              </a:spcBef>
            </a:pPr>
            <a:r>
              <a:rPr lang="en-GB" sz="2800"/>
              <a:t>Given set T of groups of items</a:t>
            </a:r>
          </a:p>
          <a:p>
            <a:pPr>
              <a:spcBef>
                <a:spcPts val="613"/>
              </a:spcBef>
            </a:pPr>
            <a:r>
              <a:rPr lang="en-GB" sz="2800"/>
              <a:t>Example: set of item sets purchased </a:t>
            </a:r>
          </a:p>
          <a:p>
            <a:pPr>
              <a:spcBef>
                <a:spcPts val="613"/>
              </a:spcBef>
            </a:pPr>
            <a:r>
              <a:rPr lang="en-GB" sz="2800"/>
              <a:t>Goal: find all rules on itemsets of the form a--&gt;b such that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 </a:t>
            </a:r>
            <a:r>
              <a:rPr lang="en-GB" sz="2400">
                <a:solidFill>
                  <a:srgbClr val="CCCCFF"/>
                </a:solidFill>
              </a:rPr>
              <a:t>support</a:t>
            </a:r>
            <a:r>
              <a:rPr lang="en-GB" sz="2400"/>
              <a:t> of a and b &gt; user threshold s 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conditional probability (</a:t>
            </a:r>
            <a:r>
              <a:rPr lang="en-GB" sz="2400">
                <a:solidFill>
                  <a:srgbClr val="CCCCFF"/>
                </a:solidFill>
              </a:rPr>
              <a:t>confidence</a:t>
            </a:r>
            <a:r>
              <a:rPr lang="en-GB" sz="2400"/>
              <a:t>)  of b given a &gt; user threshold c</a:t>
            </a:r>
          </a:p>
          <a:p>
            <a:pPr>
              <a:spcBef>
                <a:spcPts val="613"/>
              </a:spcBef>
            </a:pPr>
            <a:r>
              <a:rPr lang="en-GB" sz="2800"/>
              <a:t>Example: Milk --&gt; bread</a:t>
            </a:r>
          </a:p>
          <a:p>
            <a:pPr>
              <a:spcBef>
                <a:spcPts val="613"/>
              </a:spcBef>
            </a:pPr>
            <a:r>
              <a:rPr lang="en-GB" sz="2800"/>
              <a:t>Purchase of product A --&gt; service B</a:t>
            </a:r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/>
              <a:t>Association rules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6781800" y="2209800"/>
            <a:ext cx="2000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6781800" y="2667000"/>
            <a:ext cx="2000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6781800" y="3200400"/>
            <a:ext cx="2000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765925" y="1752600"/>
            <a:ext cx="2012950" cy="4264025"/>
          </a:xfrm>
          <a:prstGeom prst="roundRect">
            <a:avLst>
              <a:gd name="adj" fmla="val 7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6765925" y="5562600"/>
            <a:ext cx="2016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765925" y="1793875"/>
            <a:ext cx="1651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525"/>
              </a:spcBef>
              <a:tabLst>
                <a:tab pos="815975" algn="l"/>
                <a:tab pos="1368425" algn="l"/>
                <a:tab pos="1447800" algn="l"/>
              </a:tabLst>
            </a:pPr>
            <a:r>
              <a:rPr lang="en-GB"/>
              <a:t>Milk, cereal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765925" y="2174875"/>
            <a:ext cx="13462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525"/>
              </a:spcBef>
              <a:tabLst>
                <a:tab pos="815975" algn="l"/>
                <a:tab pos="863600" algn="l"/>
              </a:tabLst>
            </a:pPr>
            <a:r>
              <a:rPr lang="en-GB"/>
              <a:t>Tea, milk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705600" y="2743200"/>
            <a:ext cx="2073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525"/>
              </a:spcBef>
              <a:tabLst>
                <a:tab pos="815975" algn="l"/>
                <a:tab pos="1633538" algn="l"/>
                <a:tab pos="1728788" algn="l"/>
              </a:tabLst>
            </a:pPr>
            <a:r>
              <a:rPr lang="en-GB"/>
              <a:t>Tea, rice, bread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781800" y="5562600"/>
            <a:ext cx="9064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525"/>
              </a:spcBef>
              <a:tabLst>
                <a:tab pos="815975" algn="l"/>
                <a:tab pos="863600" algn="l"/>
              </a:tabLst>
            </a:pPr>
            <a:r>
              <a:rPr lang="en-GB"/>
              <a:t>cereal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7527925" y="1336675"/>
            <a:ext cx="3667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525"/>
              </a:spcBef>
            </a:pPr>
            <a:r>
              <a:rPr lang="en-GB"/>
              <a:t>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an entire data base , this algorithm can provide an </a:t>
            </a:r>
            <a:r>
              <a:rPr lang="en-IN" dirty="0" err="1" smtClean="0"/>
              <a:t>itemset</a:t>
            </a:r>
            <a:r>
              <a:rPr lang="en-IN" dirty="0" smtClean="0"/>
              <a:t>/s having occurrence more than a min threshold provided. </a:t>
            </a:r>
          </a:p>
          <a:p>
            <a:r>
              <a:rPr lang="en-IN" dirty="0" smtClean="0"/>
              <a:t>Downward closure property is implemented to avoid computing all 2^n  subsets of n items.</a:t>
            </a:r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Frequent pattern </a:t>
            </a:r>
            <a:r>
              <a:rPr lang="en-IN" dirty="0" err="1" smtClean="0"/>
              <a:t>itemset</a:t>
            </a:r>
            <a:r>
              <a:rPr lang="en-IN" dirty="0" smtClean="0"/>
              <a:t> mining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smtClean="0">
                <a:solidFill>
                  <a:schemeClr val="tx2"/>
                </a:solidFill>
              </a:rPr>
              <a:t>Large Itemset Property:</a:t>
            </a:r>
          </a:p>
          <a:p>
            <a:pPr eaLnBrk="1" hangingPunct="1">
              <a:buFontTx/>
              <a:buNone/>
            </a:pPr>
            <a:r>
              <a:rPr lang="en-US" i="1" smtClean="0"/>
              <a:t>Any subset of a large itemset is large.</a:t>
            </a:r>
          </a:p>
          <a:p>
            <a:pPr eaLnBrk="1" hangingPunct="1"/>
            <a:r>
              <a:rPr lang="en-US" smtClean="0"/>
              <a:t>Contrapositive:</a:t>
            </a:r>
          </a:p>
          <a:p>
            <a:pPr algn="ctr" eaLnBrk="1" hangingPunct="1">
              <a:buFontTx/>
              <a:buNone/>
            </a:pPr>
            <a:r>
              <a:rPr lang="en-US" b="1" i="1" smtClean="0">
                <a:solidFill>
                  <a:schemeClr val="tx2"/>
                </a:solidFill>
              </a:rPr>
              <a:t>If an itemset is not large, </a:t>
            </a:r>
          </a:p>
          <a:p>
            <a:pPr algn="ctr" eaLnBrk="1" hangingPunct="1">
              <a:buFontTx/>
              <a:buNone/>
            </a:pPr>
            <a:r>
              <a:rPr lang="en-US" b="1" i="1" smtClean="0">
                <a:solidFill>
                  <a:schemeClr val="tx2"/>
                </a:solidFill>
              </a:rPr>
              <a:t>none of its supersets are large.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Apriori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</TotalTime>
  <Words>886</Words>
  <Application>Microsoft Office PowerPoint</Application>
  <PresentationFormat>On-screen Show (4:3)</PresentationFormat>
  <Paragraphs>231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Maximizing Profit of a flight company using HUI-Miner algorithm</vt:lpstr>
      <vt:lpstr>Origins of Data Mining</vt:lpstr>
      <vt:lpstr>Introduction</vt:lpstr>
      <vt:lpstr>Why Data Mining</vt:lpstr>
      <vt:lpstr>Applications</vt:lpstr>
      <vt:lpstr>Applications (continued)</vt:lpstr>
      <vt:lpstr>Association rules</vt:lpstr>
      <vt:lpstr>Frequent pattern itemset mining</vt:lpstr>
      <vt:lpstr>Apriori</vt:lpstr>
      <vt:lpstr>When Frequent itemset mining fails ??</vt:lpstr>
      <vt:lpstr>Need of  HUI-Miner algorithm ?</vt:lpstr>
      <vt:lpstr>Diagram</vt:lpstr>
      <vt:lpstr>Outline</vt:lpstr>
      <vt:lpstr>Problem Definition</vt:lpstr>
      <vt:lpstr>Slide 15</vt:lpstr>
      <vt:lpstr>Slide 16</vt:lpstr>
      <vt:lpstr>Outline</vt:lpstr>
      <vt:lpstr>Initial Utility-Lists</vt:lpstr>
      <vt:lpstr>Slide 19</vt:lpstr>
      <vt:lpstr>Utility-Lists of 2-Itemsets</vt:lpstr>
      <vt:lpstr>Utility-Lists of k-Itemsets</vt:lpstr>
      <vt:lpstr>Outline</vt:lpstr>
      <vt:lpstr>Search space</vt:lpstr>
      <vt:lpstr>Pruning Strategy</vt:lpstr>
      <vt:lpstr>Slide 25</vt:lpstr>
      <vt:lpstr>Slide 26</vt:lpstr>
      <vt:lpstr>Application of  HUI-Miner algorithm</vt:lpstr>
      <vt:lpstr>How to deploy additional aircrafts to maximize profit/gain on diff routes.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Origins of Data Mining</dc:title>
  <dc:creator>Shantanu Sarin</dc:creator>
  <cp:lastModifiedBy>hp pc</cp:lastModifiedBy>
  <cp:revision>35</cp:revision>
  <dcterms:created xsi:type="dcterms:W3CDTF">2006-08-16T00:00:00Z</dcterms:created>
  <dcterms:modified xsi:type="dcterms:W3CDTF">2017-10-29T20:45:21Z</dcterms:modified>
</cp:coreProperties>
</file>