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2" r:id="rId11"/>
    <p:sldId id="261" r:id="rId12"/>
    <p:sldId id="263" r:id="rId13"/>
    <p:sldId id="264" r:id="rId14"/>
    <p:sldId id="266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D7130-1E41-4AE9-9E69-30F1E78C02CC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08CE-9D9C-40C8-BCC3-1CEC33A1214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15951D-FED3-4A6E-929D-F508C192BD94}" type="slidenum">
              <a:rPr lang="en-IN"/>
              <a:pPr/>
              <a:t>9</a:t>
            </a:fld>
            <a:endParaRPr lang="en-IN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0888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78335" cy="41069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ED075E0-F64A-41DF-9F24-CABAD6F028EE}" type="datetimeFigureOut">
              <a:rPr lang="en-US" smtClean="0"/>
              <a:pPr/>
              <a:t>10/30/2017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60E7E6A-25BC-4FEB-94D1-52318112F6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witte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lume.apache.org/" TargetMode="External"/><Relationship Id="rId2" Type="http://schemas.openxmlformats.org/officeDocument/2006/relationships/hyperlink" Target="https://pig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witter.com/hashtag/demonetiza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/>
              <a:t>Sentimental Analysis </a:t>
            </a:r>
            <a:r>
              <a:rPr lang="en-IN" sz="3600" b="1" dirty="0" smtClean="0"/>
              <a:t>of</a:t>
            </a:r>
            <a:r>
              <a:rPr lang="en-IN" sz="3600" b="1" dirty="0" smtClean="0"/>
              <a:t>  Twitter comments </a:t>
            </a:r>
            <a:r>
              <a:rPr lang="en-IN" sz="3600" b="1" dirty="0" smtClean="0"/>
              <a:t>using  Apache </a:t>
            </a:r>
            <a:r>
              <a:rPr lang="en-IN" sz="3600" b="1" dirty="0" smtClean="0"/>
              <a:t>Pig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643446"/>
            <a:ext cx="8186766" cy="148271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Guided By:-                                            Submitted By:-</a:t>
            </a:r>
          </a:p>
          <a:p>
            <a:pPr>
              <a:buNone/>
            </a:pPr>
            <a:r>
              <a:rPr lang="en-IN" dirty="0" smtClean="0"/>
              <a:t>Dr. </a:t>
            </a:r>
            <a:r>
              <a:rPr lang="en-IN" dirty="0" err="1" smtClean="0"/>
              <a:t>Dharavath</a:t>
            </a:r>
            <a:r>
              <a:rPr lang="en-IN" dirty="0" smtClean="0"/>
              <a:t> </a:t>
            </a:r>
            <a:r>
              <a:rPr lang="en-IN" dirty="0" err="1" smtClean="0"/>
              <a:t>Ramesh</a:t>
            </a:r>
            <a:r>
              <a:rPr lang="en-IN" dirty="0" smtClean="0"/>
              <a:t>                         </a:t>
            </a:r>
            <a:r>
              <a:rPr lang="en-IN" dirty="0" err="1" smtClean="0"/>
              <a:t>Aman</a:t>
            </a:r>
            <a:r>
              <a:rPr lang="en-IN" dirty="0" smtClean="0"/>
              <a:t> </a:t>
            </a:r>
            <a:r>
              <a:rPr lang="en-IN" dirty="0" err="1" smtClean="0"/>
              <a:t>Rathore</a:t>
            </a:r>
            <a:r>
              <a:rPr lang="en-IN" dirty="0" smtClean="0"/>
              <a:t> (15JE001292)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</a:t>
            </a:r>
            <a:r>
              <a:rPr lang="en-IN" dirty="0" err="1" smtClean="0"/>
              <a:t>Shantanu</a:t>
            </a:r>
            <a:r>
              <a:rPr lang="en-IN" dirty="0" smtClean="0"/>
              <a:t> </a:t>
            </a:r>
            <a:r>
              <a:rPr lang="en-IN" dirty="0" err="1" smtClean="0"/>
              <a:t>Sarin</a:t>
            </a:r>
            <a:r>
              <a:rPr lang="en-IN" dirty="0" smtClean="0"/>
              <a:t> (15JE001824)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</a:t>
            </a:r>
            <a:endParaRPr lang="en-IN" dirty="0"/>
          </a:p>
        </p:txBody>
      </p:sp>
      <p:pic>
        <p:nvPicPr>
          <p:cNvPr id="6" name="Content Placeholder 5" descr="The-Best-Free-Tools-for-Twitter-Sentiment-Analysis-Til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28860" y="1857364"/>
            <a:ext cx="4071966" cy="2286016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dirty="0" smtClean="0"/>
              <a:t>Flume?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Apache Flume is a tool/service/data ingestion mechanism for collecting aggregating and transporting large amounts of streaming data such as log files, events (etc...) from various sources to a centralized data store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Assume an e-commerce web application wants to analyze the customer </a:t>
            </a:r>
            <a:r>
              <a:rPr lang="en-IN" sz="2800" dirty="0" err="1"/>
              <a:t>behavior</a:t>
            </a:r>
            <a:r>
              <a:rPr lang="en-IN" sz="2800" dirty="0"/>
              <a:t> from a particular region. To do so, they would need to move the available log data in to </a:t>
            </a:r>
            <a:r>
              <a:rPr lang="en-IN" sz="2800" dirty="0" err="1"/>
              <a:t>Hadoop</a:t>
            </a:r>
            <a:r>
              <a:rPr lang="en-IN" sz="2800" dirty="0"/>
              <a:t> for analysis. Here, Apache Flume comes to our rescue.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STEPS :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We used flume to download the </a:t>
            </a:r>
            <a:r>
              <a:rPr lang="en-IN" sz="2600" dirty="0" smtClean="0"/>
              <a:t>tweets </a:t>
            </a:r>
            <a:r>
              <a:rPr lang="en-IN" sz="2600" dirty="0" smtClean="0"/>
              <a:t>data from </a:t>
            </a:r>
            <a:r>
              <a:rPr lang="en-IN" sz="2600" dirty="0" smtClean="0">
                <a:hlinkClick r:id="rId2"/>
              </a:rPr>
              <a:t>www.twitter.com</a:t>
            </a:r>
            <a:r>
              <a:rPr lang="en-IN" sz="2600" dirty="0" smtClean="0"/>
              <a:t> and directly </a:t>
            </a:r>
            <a:r>
              <a:rPr lang="en-IN" sz="2600" dirty="0" err="1" smtClean="0"/>
              <a:t>transfering</a:t>
            </a:r>
            <a:r>
              <a:rPr lang="en-IN" sz="2600" dirty="0" smtClean="0"/>
              <a:t> it to the HDFS.</a:t>
            </a:r>
          </a:p>
          <a:p>
            <a:r>
              <a:rPr lang="en-IN" sz="2600" dirty="0" smtClean="0"/>
              <a:t>The data is then loaded to Pig using the following command                                                        </a:t>
            </a:r>
            <a:r>
              <a:rPr lang="en-IN" sz="2600" dirty="0" smtClean="0"/>
              <a:t>“</a:t>
            </a:r>
            <a:r>
              <a:rPr lang="en-IN" sz="2600" i="1" dirty="0" err="1" smtClean="0"/>
              <a:t>load_tweets</a:t>
            </a:r>
            <a:r>
              <a:rPr lang="en-IN" sz="2600" i="1" dirty="0" smtClean="0"/>
              <a:t> </a:t>
            </a:r>
            <a:r>
              <a:rPr lang="en-IN" sz="2600" i="1" dirty="0"/>
              <a:t>= LOAD '/demonetization-tweets.csv' USING </a:t>
            </a:r>
            <a:r>
              <a:rPr lang="en-IN" sz="2600" i="1" dirty="0" err="1"/>
              <a:t>PigStorage</a:t>
            </a:r>
            <a:r>
              <a:rPr lang="en-IN" sz="2600" i="1" dirty="0" smtClean="0"/>
              <a:t>(',');”</a:t>
            </a:r>
            <a:endParaRPr lang="en-IN" sz="2600" i="1" dirty="0" smtClean="0"/>
          </a:p>
          <a:p>
            <a:pPr fontAlgn="base"/>
            <a:r>
              <a:rPr lang="en-IN" sz="2600" dirty="0" smtClean="0"/>
              <a:t>Then we extract the id and </a:t>
            </a:r>
            <a:r>
              <a:rPr lang="en-IN" sz="2600" dirty="0" err="1" smtClean="0"/>
              <a:t>tweet_text</a:t>
            </a:r>
            <a:r>
              <a:rPr lang="en-IN" sz="2600" dirty="0" smtClean="0"/>
              <a:t> as follows:</a:t>
            </a:r>
            <a:r>
              <a:rPr lang="en-IN" sz="2600" dirty="0"/>
              <a:t/>
            </a:r>
            <a:br>
              <a:rPr lang="en-IN" sz="2600" dirty="0"/>
            </a:br>
            <a:r>
              <a:rPr lang="en-IN" sz="2600" dirty="0" smtClean="0"/>
              <a:t>“</a:t>
            </a:r>
            <a:r>
              <a:rPr lang="en-IN" sz="2600" i="1" dirty="0" err="1" smtClean="0"/>
              <a:t>extract_details</a:t>
            </a:r>
            <a:r>
              <a:rPr lang="en-IN" sz="2600" i="1" dirty="0" smtClean="0"/>
              <a:t> </a:t>
            </a:r>
            <a:r>
              <a:rPr lang="en-IN" sz="2600" i="1" dirty="0"/>
              <a:t>= </a:t>
            </a:r>
            <a:r>
              <a:rPr lang="en-IN" sz="2600" b="1" i="1" dirty="0"/>
              <a:t>FOREACH</a:t>
            </a:r>
            <a:r>
              <a:rPr lang="en-IN" sz="2600" i="1" dirty="0"/>
              <a:t> </a:t>
            </a:r>
            <a:r>
              <a:rPr lang="en-IN" sz="2600" i="1" dirty="0" err="1"/>
              <a:t>load_tweets</a:t>
            </a:r>
            <a:r>
              <a:rPr lang="en-IN" sz="2600" i="1" dirty="0"/>
              <a:t> GENERATE $0 </a:t>
            </a:r>
            <a:r>
              <a:rPr lang="en-IN" sz="2600" b="1" i="1" dirty="0"/>
              <a:t>as</a:t>
            </a:r>
            <a:r>
              <a:rPr lang="en-IN" sz="2600" i="1" dirty="0"/>
              <a:t> </a:t>
            </a:r>
            <a:r>
              <a:rPr lang="en-IN" sz="2600" b="1" i="1" dirty="0"/>
              <a:t>id</a:t>
            </a:r>
            <a:r>
              <a:rPr lang="en-IN" sz="2600" i="1" dirty="0"/>
              <a:t>,$1 </a:t>
            </a:r>
            <a:r>
              <a:rPr lang="en-IN" sz="2600" b="1" i="1" dirty="0"/>
              <a:t>as</a:t>
            </a:r>
            <a:r>
              <a:rPr lang="en-IN" sz="2600" i="1" dirty="0"/>
              <a:t> text</a:t>
            </a:r>
            <a:r>
              <a:rPr lang="en-IN" sz="2600" i="1" dirty="0" smtClean="0"/>
              <a:t>;”</a:t>
            </a:r>
            <a:endParaRPr lang="en-IN" sz="2600" i="1" dirty="0"/>
          </a:p>
          <a:p>
            <a:endParaRPr lang="en-IN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71480"/>
            <a:ext cx="8472518" cy="5857916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IN" sz="3100" dirty="0"/>
              <a:t>Now we will divide the </a:t>
            </a:r>
            <a:r>
              <a:rPr lang="en-IN" sz="3100" dirty="0" err="1"/>
              <a:t>tweet_text</a:t>
            </a:r>
            <a:r>
              <a:rPr lang="en-IN" sz="3100" dirty="0"/>
              <a:t> into words to calculate the sentiment of the whole tweet</a:t>
            </a:r>
            <a:r>
              <a:rPr lang="en-IN" sz="3100" dirty="0" smtClean="0"/>
              <a:t>.</a:t>
            </a:r>
          </a:p>
          <a:p>
            <a:pPr fontAlgn="base">
              <a:buNone/>
            </a:pPr>
            <a:r>
              <a:rPr lang="en-IN" sz="3100" dirty="0" smtClean="0"/>
              <a:t>	</a:t>
            </a:r>
            <a:r>
              <a:rPr lang="en-IN" sz="3100" dirty="0" smtClean="0"/>
              <a:t>	“</a:t>
            </a:r>
            <a:r>
              <a:rPr lang="en-IN" sz="3100" i="1" dirty="0" smtClean="0"/>
              <a:t>tokens </a:t>
            </a:r>
            <a:r>
              <a:rPr lang="en-IN" sz="3100" i="1" dirty="0"/>
              <a:t>= </a:t>
            </a:r>
            <a:r>
              <a:rPr lang="en-IN" sz="3100" b="1" i="1" dirty="0" err="1"/>
              <a:t>foreach</a:t>
            </a:r>
            <a:r>
              <a:rPr lang="en-IN" sz="3100" i="1" dirty="0"/>
              <a:t> </a:t>
            </a:r>
            <a:r>
              <a:rPr lang="en-IN" sz="3100" i="1" dirty="0" err="1"/>
              <a:t>extract_details</a:t>
            </a:r>
            <a:r>
              <a:rPr lang="en-IN" sz="3100" i="1" dirty="0"/>
              <a:t> generate </a:t>
            </a:r>
            <a:r>
              <a:rPr lang="en-IN" sz="3100" b="1" i="1" dirty="0" err="1"/>
              <a:t>id</a:t>
            </a:r>
            <a:r>
              <a:rPr lang="en-IN" sz="3100" i="1" dirty="0" err="1"/>
              <a:t>,text</a:t>
            </a:r>
            <a:r>
              <a:rPr lang="en-IN" sz="3100" i="1" dirty="0"/>
              <a:t>, </a:t>
            </a:r>
            <a:r>
              <a:rPr lang="en-IN" sz="3100" i="1" dirty="0" smtClean="0"/>
              <a:t>						FLATTEN(TOKENIZE(text</a:t>
            </a:r>
            <a:r>
              <a:rPr lang="en-IN" sz="3100" i="1" dirty="0"/>
              <a:t>)) </a:t>
            </a:r>
            <a:r>
              <a:rPr lang="en-IN" sz="3100" b="1" i="1" dirty="0"/>
              <a:t>As</a:t>
            </a:r>
            <a:r>
              <a:rPr lang="en-IN" sz="3100" i="1" dirty="0"/>
              <a:t> </a:t>
            </a:r>
            <a:r>
              <a:rPr lang="en-IN" sz="3100" b="1" i="1" dirty="0"/>
              <a:t>word</a:t>
            </a:r>
            <a:r>
              <a:rPr lang="en-IN" sz="3100" i="1" dirty="0" smtClean="0"/>
              <a:t>;”</a:t>
            </a:r>
          </a:p>
          <a:p>
            <a:pPr fontAlgn="base">
              <a:buNone/>
            </a:pPr>
            <a:endParaRPr lang="en-IN" sz="3100" i="1" dirty="0" smtClean="0"/>
          </a:p>
          <a:p>
            <a:pPr fontAlgn="base"/>
            <a:r>
              <a:rPr lang="en-IN" sz="3100" dirty="0"/>
              <a:t>Now, we have to analyse the Sentiment for the tweet by using the words in the text. We will rate the word as per its meaning from +5 to -5 using the dictionary AFINN. The AFINN is a dictionary which consists of 2500 words which are rated from +5 to -5 depending on their </a:t>
            </a:r>
            <a:r>
              <a:rPr lang="en-IN" sz="3100" dirty="0" smtClean="0"/>
              <a:t>meaning.</a:t>
            </a:r>
          </a:p>
          <a:p>
            <a:pPr fontAlgn="base"/>
            <a:r>
              <a:rPr lang="en-IN" sz="3100" dirty="0"/>
              <a:t>We will load the dictionary into pig by using the below </a:t>
            </a:r>
            <a:r>
              <a:rPr lang="en-IN" sz="3100" dirty="0" smtClean="0"/>
              <a:t>statement:                                      </a:t>
            </a:r>
            <a:r>
              <a:rPr lang="en-IN" sz="3100" dirty="0" smtClean="0"/>
              <a:t>	</a:t>
            </a:r>
          </a:p>
          <a:p>
            <a:pPr fontAlgn="base">
              <a:buNone/>
            </a:pPr>
            <a:r>
              <a:rPr lang="en-IN" sz="3100" dirty="0" smtClean="0"/>
              <a:t>	</a:t>
            </a:r>
            <a:r>
              <a:rPr lang="en-IN" sz="3100" dirty="0" smtClean="0"/>
              <a:t>	</a:t>
            </a:r>
            <a:r>
              <a:rPr lang="en-IN" sz="3100" dirty="0" smtClean="0"/>
              <a:t>“</a:t>
            </a:r>
            <a:r>
              <a:rPr lang="en-IN" sz="3100" i="1" dirty="0" smtClean="0"/>
              <a:t>dictionary </a:t>
            </a:r>
            <a:r>
              <a:rPr lang="en-IN" sz="3100" i="1" dirty="0"/>
              <a:t>= load '/AFINN.txt' using </a:t>
            </a:r>
            <a:r>
              <a:rPr lang="en-IN" sz="3100" i="1" dirty="0" err="1"/>
              <a:t>PigStorage</a:t>
            </a:r>
            <a:r>
              <a:rPr lang="en-IN" sz="3100" i="1" dirty="0"/>
              <a:t>('\t') </a:t>
            </a:r>
            <a:r>
              <a:rPr lang="en-IN" sz="3100" i="1" dirty="0" smtClean="0"/>
              <a:t>					                           </a:t>
            </a:r>
            <a:r>
              <a:rPr lang="en-IN" sz="3100" b="1" i="1" dirty="0" smtClean="0"/>
              <a:t>AS</a:t>
            </a:r>
            <a:r>
              <a:rPr lang="en-IN" sz="3100" i="1" dirty="0" smtClean="0"/>
              <a:t>(</a:t>
            </a:r>
            <a:r>
              <a:rPr lang="en-IN" sz="3100" b="1" i="1" dirty="0" err="1" smtClean="0"/>
              <a:t>word</a:t>
            </a:r>
            <a:r>
              <a:rPr lang="en-IN" sz="3100" i="1" dirty="0" err="1" smtClean="0"/>
              <a:t>:chararray,rating:</a:t>
            </a:r>
            <a:r>
              <a:rPr lang="en-IN" sz="3100" b="1" i="1" dirty="0" err="1" smtClean="0"/>
              <a:t>int</a:t>
            </a:r>
            <a:r>
              <a:rPr lang="en-IN" sz="3100" i="1" dirty="0" smtClean="0"/>
              <a:t>); “</a:t>
            </a:r>
            <a:endParaRPr lang="en-IN" sz="3100" i="1" dirty="0" smtClean="0"/>
          </a:p>
          <a:p>
            <a:pPr fontAlgn="base"/>
            <a:r>
              <a:rPr lang="en-IN" sz="3100" dirty="0"/>
              <a:t>Now, let’s perform a map side join by joining the </a:t>
            </a:r>
            <a:r>
              <a:rPr lang="en-IN" sz="3100" b="1" dirty="0"/>
              <a:t>tokens </a:t>
            </a:r>
            <a:r>
              <a:rPr lang="en-IN" sz="3100" dirty="0"/>
              <a:t>statement and the dictionary contents using this </a:t>
            </a:r>
            <a:r>
              <a:rPr lang="en-IN" sz="3100" dirty="0" smtClean="0"/>
              <a:t>relation:                                                               </a:t>
            </a:r>
            <a:endParaRPr lang="en-IN" sz="3100" dirty="0" smtClean="0"/>
          </a:p>
          <a:p>
            <a:pPr fontAlgn="base">
              <a:buNone/>
            </a:pPr>
            <a:r>
              <a:rPr lang="en-IN" sz="3100" dirty="0" smtClean="0"/>
              <a:t>	</a:t>
            </a:r>
          </a:p>
          <a:p>
            <a:pPr fontAlgn="base">
              <a:buNone/>
            </a:pPr>
            <a:r>
              <a:rPr lang="en-IN" sz="3100" dirty="0" smtClean="0"/>
              <a:t>	</a:t>
            </a:r>
            <a:r>
              <a:rPr lang="en-IN" sz="3100" dirty="0" smtClean="0"/>
              <a:t>“</a:t>
            </a:r>
            <a:r>
              <a:rPr lang="en-IN" sz="3100" i="1" dirty="0" err="1" smtClean="0"/>
              <a:t>word_rating</a:t>
            </a:r>
            <a:r>
              <a:rPr lang="en-IN" sz="3100" i="1" dirty="0" smtClean="0"/>
              <a:t> </a:t>
            </a:r>
            <a:r>
              <a:rPr lang="en-IN" sz="3100" i="1" dirty="0"/>
              <a:t>= </a:t>
            </a:r>
            <a:r>
              <a:rPr lang="en-IN" sz="3100" b="1" i="1" dirty="0"/>
              <a:t>join</a:t>
            </a:r>
            <a:r>
              <a:rPr lang="en-IN" sz="3100" i="1" dirty="0"/>
              <a:t> tokens by </a:t>
            </a:r>
            <a:r>
              <a:rPr lang="en-IN" sz="3100" b="1" i="1" dirty="0"/>
              <a:t>word</a:t>
            </a:r>
            <a:r>
              <a:rPr lang="en-IN" sz="3100" i="1" dirty="0"/>
              <a:t> left outer, dictionary by </a:t>
            </a:r>
            <a:r>
              <a:rPr lang="en-IN" sz="3100" b="1" i="1" dirty="0"/>
              <a:t>word</a:t>
            </a:r>
            <a:r>
              <a:rPr lang="en-IN" sz="3100" i="1" dirty="0"/>
              <a:t> using </a:t>
            </a:r>
            <a:r>
              <a:rPr lang="en-IN" sz="3100" i="1" dirty="0" smtClean="0"/>
              <a:t>							'replicated';</a:t>
            </a:r>
            <a:r>
              <a:rPr lang="en-IN" sz="3100" i="1" dirty="0" smtClean="0"/>
              <a:t>”</a:t>
            </a:r>
            <a:endParaRPr lang="en-IN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r>
              <a:rPr lang="en-IN" sz="2400" dirty="0"/>
              <a:t>Now we will extract the </a:t>
            </a:r>
            <a:r>
              <a:rPr lang="en-IN" sz="2400" b="1" dirty="0" err="1"/>
              <a:t>id,tweet</a:t>
            </a:r>
            <a:r>
              <a:rPr lang="en-IN" sz="2400" b="1" dirty="0"/>
              <a:t> text </a:t>
            </a:r>
            <a:r>
              <a:rPr lang="en-IN" sz="2400" dirty="0"/>
              <a:t>and </a:t>
            </a:r>
            <a:r>
              <a:rPr lang="en-IN" sz="2400" b="1" dirty="0"/>
              <a:t>word rating(</a:t>
            </a:r>
            <a:r>
              <a:rPr lang="en-IN" sz="2400" dirty="0"/>
              <a:t>from the dictionary</a:t>
            </a:r>
            <a:r>
              <a:rPr lang="en-IN" sz="2400" b="1" dirty="0"/>
              <a:t>) </a:t>
            </a:r>
            <a:r>
              <a:rPr lang="en-IN" sz="2400" dirty="0"/>
              <a:t>by using the below relation</a:t>
            </a:r>
            <a:r>
              <a:rPr lang="en-IN" sz="2400" dirty="0" smtClean="0"/>
              <a:t>. </a:t>
            </a:r>
            <a:r>
              <a:rPr lang="en-IN" sz="2400" dirty="0"/>
              <a:t> </a:t>
            </a:r>
            <a:r>
              <a:rPr lang="en-IN" sz="2400" dirty="0" smtClean="0"/>
              <a:t>                          </a:t>
            </a:r>
            <a:r>
              <a:rPr lang="en-IN" sz="1800" dirty="0" smtClean="0"/>
              <a:t>rating </a:t>
            </a:r>
            <a:r>
              <a:rPr lang="en-IN" sz="1800" dirty="0"/>
              <a:t>= </a:t>
            </a:r>
            <a:r>
              <a:rPr lang="en-IN" sz="1800" b="1" dirty="0" err="1"/>
              <a:t>foreach</a:t>
            </a:r>
            <a:r>
              <a:rPr lang="en-IN" sz="1800" dirty="0"/>
              <a:t> </a:t>
            </a:r>
            <a:r>
              <a:rPr lang="en-IN" sz="1800" dirty="0" err="1"/>
              <a:t>word_rating</a:t>
            </a:r>
            <a:r>
              <a:rPr lang="en-IN" sz="1800" dirty="0"/>
              <a:t> generate tokens::</a:t>
            </a:r>
            <a:r>
              <a:rPr lang="en-IN" sz="1800" b="1" dirty="0"/>
              <a:t>id</a:t>
            </a:r>
            <a:r>
              <a:rPr lang="en-IN" sz="1800" dirty="0"/>
              <a:t> </a:t>
            </a:r>
            <a:r>
              <a:rPr lang="en-IN" sz="1800" b="1" dirty="0"/>
              <a:t>as</a:t>
            </a:r>
            <a:r>
              <a:rPr lang="en-IN" sz="1800" dirty="0"/>
              <a:t> </a:t>
            </a:r>
            <a:r>
              <a:rPr lang="en-IN" sz="1800" b="1" dirty="0" err="1"/>
              <a:t>id</a:t>
            </a:r>
            <a:r>
              <a:rPr lang="en-IN" sz="1800" dirty="0" err="1"/>
              <a:t>,tokens</a:t>
            </a:r>
            <a:r>
              <a:rPr lang="en-IN" sz="1800" dirty="0"/>
              <a:t>::text </a:t>
            </a:r>
            <a:r>
              <a:rPr lang="en-IN" sz="1800" b="1" dirty="0"/>
              <a:t>as</a:t>
            </a:r>
            <a:r>
              <a:rPr lang="en-IN" sz="1800" dirty="0"/>
              <a:t> text, dictionary::rating </a:t>
            </a:r>
            <a:r>
              <a:rPr lang="en-IN" sz="1800" b="1" dirty="0"/>
              <a:t>as</a:t>
            </a:r>
            <a:r>
              <a:rPr lang="en-IN" sz="1800" dirty="0"/>
              <a:t> rate</a:t>
            </a:r>
            <a:r>
              <a:rPr lang="en-IN" sz="1800" dirty="0" smtClean="0"/>
              <a:t>;</a:t>
            </a:r>
          </a:p>
          <a:p>
            <a:pPr fontAlgn="base"/>
            <a:r>
              <a:rPr lang="en-IN" sz="1800" dirty="0"/>
              <a:t>Now, we will group the </a:t>
            </a:r>
            <a:r>
              <a:rPr lang="en-IN" sz="1800" b="1" dirty="0"/>
              <a:t>rating of all the words in a tweet </a:t>
            </a:r>
            <a:r>
              <a:rPr lang="en-IN" sz="1800" dirty="0"/>
              <a:t>by using the below relation</a:t>
            </a:r>
            <a:r>
              <a:rPr lang="en-IN" sz="1800" dirty="0" smtClean="0"/>
              <a:t>:                                                                                                                                    </a:t>
            </a:r>
            <a:r>
              <a:rPr lang="en-IN" sz="1800" dirty="0" err="1" smtClean="0"/>
              <a:t>word_group</a:t>
            </a:r>
            <a:r>
              <a:rPr lang="en-IN" sz="1800" dirty="0" smtClean="0"/>
              <a:t> </a:t>
            </a:r>
            <a:r>
              <a:rPr lang="en-IN" sz="1800" dirty="0"/>
              <a:t>= group rating by (</a:t>
            </a:r>
            <a:r>
              <a:rPr lang="en-IN" sz="1800" b="1" dirty="0" err="1"/>
              <a:t>id</a:t>
            </a:r>
            <a:r>
              <a:rPr lang="en-IN" sz="1800" dirty="0" err="1"/>
              <a:t>,text</a:t>
            </a:r>
            <a:r>
              <a:rPr lang="en-IN" sz="1800" dirty="0" smtClean="0"/>
              <a:t>);</a:t>
            </a:r>
          </a:p>
          <a:p>
            <a:pPr fontAlgn="base"/>
            <a:r>
              <a:rPr lang="en-IN" sz="1800" dirty="0"/>
              <a:t>Now, let’s perform the </a:t>
            </a:r>
            <a:r>
              <a:rPr lang="en-IN" sz="1800" b="1" dirty="0"/>
              <a:t>Average</a:t>
            </a:r>
            <a:r>
              <a:rPr lang="en-IN" sz="1800" dirty="0"/>
              <a:t> operation on the </a:t>
            </a:r>
            <a:r>
              <a:rPr lang="en-IN" sz="1800" b="1" dirty="0"/>
              <a:t>rating of the words per each tweet</a:t>
            </a:r>
            <a:r>
              <a:rPr lang="en-IN" sz="1800" dirty="0" smtClean="0"/>
              <a:t>.</a:t>
            </a:r>
            <a:r>
              <a:rPr lang="en-IN" sz="1800" dirty="0"/>
              <a:t> </a:t>
            </a:r>
            <a:r>
              <a:rPr lang="en-IN" sz="1800" dirty="0" smtClean="0"/>
              <a:t>                                                                                                                        </a:t>
            </a:r>
            <a:r>
              <a:rPr lang="en-IN" sz="1800" dirty="0" err="1" smtClean="0"/>
              <a:t>avg_rate</a:t>
            </a:r>
            <a:r>
              <a:rPr lang="en-IN" sz="1800" dirty="0" smtClean="0"/>
              <a:t> </a:t>
            </a:r>
            <a:r>
              <a:rPr lang="en-IN" sz="1800" dirty="0"/>
              <a:t>= </a:t>
            </a:r>
            <a:r>
              <a:rPr lang="en-IN" sz="1800" b="1" dirty="0" err="1"/>
              <a:t>foreach</a:t>
            </a:r>
            <a:r>
              <a:rPr lang="en-IN" sz="1800" dirty="0"/>
              <a:t> </a:t>
            </a:r>
            <a:r>
              <a:rPr lang="en-IN" sz="1800" dirty="0" err="1"/>
              <a:t>word_group</a:t>
            </a:r>
            <a:r>
              <a:rPr lang="en-IN" sz="1800" dirty="0"/>
              <a:t> generate group, AVG(</a:t>
            </a:r>
            <a:r>
              <a:rPr lang="en-IN" sz="1800" dirty="0" err="1"/>
              <a:t>rating.rate</a:t>
            </a:r>
            <a:r>
              <a:rPr lang="en-IN" sz="1800" dirty="0"/>
              <a:t>) </a:t>
            </a:r>
            <a:r>
              <a:rPr lang="en-IN" sz="1800" b="1" dirty="0"/>
              <a:t>as</a:t>
            </a:r>
            <a:r>
              <a:rPr lang="en-IN" sz="1800" dirty="0"/>
              <a:t> </a:t>
            </a:r>
            <a:r>
              <a:rPr lang="en-IN" sz="1800" dirty="0" err="1"/>
              <a:t>tweet_rating</a:t>
            </a:r>
            <a:r>
              <a:rPr lang="en-IN" sz="1800" dirty="0"/>
              <a:t>;</a:t>
            </a:r>
          </a:p>
          <a:p>
            <a:pPr fontAlgn="base"/>
            <a:r>
              <a:rPr lang="en-IN" sz="1800" dirty="0"/>
              <a:t>Now we will filter the positive tweets using the below statement</a:t>
            </a:r>
            <a:r>
              <a:rPr lang="en-IN" sz="1800" dirty="0" smtClean="0"/>
              <a:t>:                        </a:t>
            </a:r>
            <a:r>
              <a:rPr lang="en-IN" sz="1800" dirty="0" err="1"/>
              <a:t>positive_tweets</a:t>
            </a:r>
            <a:r>
              <a:rPr lang="en-IN" sz="1800" dirty="0"/>
              <a:t> = filter </a:t>
            </a:r>
            <a:r>
              <a:rPr lang="en-IN" sz="1800" dirty="0" err="1"/>
              <a:t>avg_rate</a:t>
            </a:r>
            <a:r>
              <a:rPr lang="en-IN" sz="1800" dirty="0"/>
              <a:t> by </a:t>
            </a:r>
            <a:r>
              <a:rPr lang="en-IN" sz="1800" dirty="0" err="1"/>
              <a:t>tweet_rating</a:t>
            </a:r>
            <a:r>
              <a:rPr lang="en-IN" sz="1800" dirty="0"/>
              <a:t>&gt;=0</a:t>
            </a:r>
            <a:r>
              <a:rPr lang="en-IN" sz="1800" dirty="0" smtClean="0"/>
              <a:t>;</a:t>
            </a:r>
          </a:p>
          <a:p>
            <a:pPr fontAlgn="base"/>
            <a:r>
              <a:rPr lang="en-IN" sz="1800" dirty="0"/>
              <a:t>Like this we will also filter the negative tweets as follows</a:t>
            </a:r>
            <a:r>
              <a:rPr lang="en-IN" sz="1800" dirty="0" smtClean="0"/>
              <a:t>:                            </a:t>
            </a:r>
            <a:r>
              <a:rPr lang="en-IN" sz="1800" dirty="0" err="1" smtClean="0"/>
              <a:t>negative_tweets</a:t>
            </a:r>
            <a:r>
              <a:rPr lang="en-IN" sz="1800" dirty="0" smtClean="0"/>
              <a:t> </a:t>
            </a:r>
            <a:r>
              <a:rPr lang="en-IN" sz="1800" dirty="0"/>
              <a:t>= filter </a:t>
            </a:r>
            <a:r>
              <a:rPr lang="en-IN" sz="1800" dirty="0" err="1"/>
              <a:t>avg_rate</a:t>
            </a:r>
            <a:r>
              <a:rPr lang="en-IN" sz="1800" dirty="0"/>
              <a:t> by </a:t>
            </a:r>
            <a:r>
              <a:rPr lang="en-IN" sz="1800" dirty="0" err="1"/>
              <a:t>tweet_rating</a:t>
            </a:r>
            <a:r>
              <a:rPr lang="en-IN" sz="1800" dirty="0"/>
              <a:t>&lt;0;</a:t>
            </a:r>
          </a:p>
          <a:p>
            <a:pPr>
              <a:buNone/>
            </a:pPr>
            <a:endParaRPr lang="en-IN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Via our implementation, we can analyse whether a person is in favour of demonetization or shares a negative opinion towards it just by analysing his/her twitter comment. </a:t>
            </a:r>
          </a:p>
          <a:p>
            <a:r>
              <a:rPr lang="en-IN" dirty="0" smtClean="0"/>
              <a:t>Sentimental Analysis of tweets is </a:t>
            </a:r>
            <a:r>
              <a:rPr lang="en-IN" dirty="0" smtClean="0"/>
              <a:t>done.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                           REFERENCES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Book : </a:t>
            </a:r>
          </a:p>
          <a:p>
            <a:r>
              <a:rPr lang="en-IN" dirty="0" smtClean="0">
                <a:hlinkClick r:id="rId2"/>
              </a:rPr>
              <a:t>https://pig.apache.org/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 smtClean="0">
                <a:hlinkClick r:id="rId3"/>
              </a:rPr>
              <a:t>://flume.apache.org/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www.twitter.com/hashtag/demonetization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155076"/>
          </a:xfrm>
        </p:spPr>
        <p:txBody>
          <a:bodyPr/>
          <a:lstStyle/>
          <a:p>
            <a:pPr algn="ctr"/>
            <a:r>
              <a:rPr lang="en-IN" dirty="0" smtClean="0"/>
              <a:t>THE  END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Sentiment Analysis?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It is classification of the polarity of a given text in the document, sentence or phrase.</a:t>
            </a:r>
          </a:p>
          <a:p>
            <a:r>
              <a:rPr lang="en-IN" sz="3600" dirty="0" smtClean="0"/>
              <a:t>The goal is to determine whether the expressed opinion in the text is positive, negative or neutral.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</a:t>
            </a:r>
            <a:r>
              <a:rPr lang="en-IN" dirty="0" smtClean="0"/>
              <a:t>olarity of tweets</a:t>
            </a:r>
            <a:endParaRPr lang="en-IN" dirty="0"/>
          </a:p>
        </p:txBody>
      </p:sp>
      <p:pic>
        <p:nvPicPr>
          <p:cNvPr id="9" name="Content Placeholder 8" descr="pai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72" y="1571612"/>
            <a:ext cx="8079055" cy="455455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is Sentiment Analysis Important?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Micro-blogging </a:t>
            </a:r>
            <a:r>
              <a:rPr lang="en-IN" dirty="0" smtClean="0"/>
              <a:t>has become popular communication tool.</a:t>
            </a:r>
          </a:p>
          <a:p>
            <a:r>
              <a:rPr lang="en-IN" dirty="0" smtClean="0"/>
              <a:t>Opinion of the mass is important.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IN" sz="2400" dirty="0" smtClean="0"/>
              <a:t>Political party may want to know whether people support their program or not.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IN" sz="2400" dirty="0" smtClean="0"/>
              <a:t>Before investing into a company, one can leverage the sentiment of the people for the company to find out where it stands.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IN" sz="2400" dirty="0" smtClean="0"/>
              <a:t>A company might want find out the reviews of its products.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Given </a:t>
            </a:r>
            <a:r>
              <a:rPr lang="en-IN" dirty="0" smtClean="0"/>
              <a:t>the tweets generated after the onset of demonetization, classify </a:t>
            </a:r>
            <a:r>
              <a:rPr lang="en-IN" dirty="0" smtClean="0"/>
              <a:t>each tweet as positive, negative or neutral.</a:t>
            </a:r>
            <a:r>
              <a:rPr lang="en-IN" dirty="0" smtClean="0"/>
              <a:t> </a:t>
            </a:r>
          </a:p>
          <a:p>
            <a:r>
              <a:rPr lang="en-IN" dirty="0" smtClean="0"/>
              <a:t>For </a:t>
            </a:r>
            <a:r>
              <a:rPr lang="en-IN" dirty="0" smtClean="0"/>
              <a:t>messages conveying both a positive and negative sentiment, </a:t>
            </a:r>
            <a:r>
              <a:rPr lang="en-IN" dirty="0" smtClean="0"/>
              <a:t>stronger one is chosen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Apache </a:t>
            </a:r>
            <a:r>
              <a:rPr lang="en-IN" dirty="0" smtClean="0"/>
              <a:t>Pig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Apache Pig is an abstraction over </a:t>
            </a:r>
            <a:r>
              <a:rPr lang="en-IN" dirty="0" err="1" smtClean="0"/>
              <a:t>MapReduce</a:t>
            </a:r>
            <a:r>
              <a:rPr lang="en-IN" dirty="0" smtClean="0"/>
              <a:t>. It is a tool/platform which is used to analyze larger sets of data representing them as data flows. Pig is generally used with </a:t>
            </a:r>
            <a:r>
              <a:rPr lang="en-IN" dirty="0" err="1" smtClean="0"/>
              <a:t>Hadoop</a:t>
            </a:r>
            <a:r>
              <a:rPr lang="en-IN" dirty="0" smtClean="0"/>
              <a:t>. </a:t>
            </a:r>
            <a:r>
              <a:rPr lang="en-IN" dirty="0" smtClean="0"/>
              <a:t> We </a:t>
            </a:r>
            <a:r>
              <a:rPr lang="en-IN" dirty="0" smtClean="0"/>
              <a:t>can perform all the data manipulation operations in </a:t>
            </a:r>
            <a:r>
              <a:rPr lang="en-IN" dirty="0" err="1" smtClean="0"/>
              <a:t>Hadoop</a:t>
            </a:r>
            <a:r>
              <a:rPr lang="en-IN" dirty="0" smtClean="0"/>
              <a:t> using Apache Pig.</a:t>
            </a:r>
          </a:p>
          <a:p>
            <a:r>
              <a:rPr lang="en-IN" dirty="0" smtClean="0"/>
              <a:t>To write data analysis programs, Pig provides a high-level language known as Pig Latin. This language provides various operators using which programmers can develop their own functions for reading, writing, and processing data.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analyze data using Apache Pig, programmers need to write scripts using Pig Latin language. </a:t>
            </a:r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 smtClean="0"/>
              <a:t>these scripts are internally converted to Map and Reduce tasks. </a:t>
            </a:r>
            <a:endParaRPr lang="en-IN" dirty="0" smtClean="0"/>
          </a:p>
          <a:p>
            <a:r>
              <a:rPr lang="en-IN" dirty="0" smtClean="0"/>
              <a:t>Apache </a:t>
            </a:r>
            <a:r>
              <a:rPr lang="en-IN" dirty="0" smtClean="0"/>
              <a:t>Pig has a component known as Pig Engine that accepts the Pig Latin scripts as input and converts those scripts into </a:t>
            </a:r>
            <a:r>
              <a:rPr lang="en-IN" dirty="0" err="1" smtClean="0"/>
              <a:t>MapReduce</a:t>
            </a:r>
            <a:r>
              <a:rPr lang="en-IN" dirty="0" smtClean="0"/>
              <a:t> jobs.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Do We Need Apache Pig?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Using Pig Latin, programmers can perform </a:t>
            </a:r>
            <a:r>
              <a:rPr lang="en-IN" dirty="0" err="1" smtClean="0"/>
              <a:t>MapReduce</a:t>
            </a:r>
            <a:r>
              <a:rPr lang="en-IN" dirty="0" smtClean="0"/>
              <a:t> tasks easily without having to type complex codes in Java.</a:t>
            </a:r>
          </a:p>
          <a:p>
            <a:r>
              <a:rPr lang="en-IN" dirty="0" smtClean="0"/>
              <a:t>Apache Pig uses multi-query approach, thereby reducing the length of codes. For example, an operation that would require you to type 200 lines of code (</a:t>
            </a:r>
            <a:r>
              <a:rPr lang="en-IN" dirty="0" err="1" smtClean="0"/>
              <a:t>LoC</a:t>
            </a:r>
            <a:r>
              <a:rPr lang="en-IN" dirty="0" smtClean="0"/>
              <a:t>) in Java can be easily done by typing as less as just 10 </a:t>
            </a:r>
            <a:r>
              <a:rPr lang="en-IN" dirty="0" err="1" smtClean="0"/>
              <a:t>LoC</a:t>
            </a:r>
            <a:r>
              <a:rPr lang="en-IN" dirty="0" smtClean="0"/>
              <a:t> in Apache Pig.</a:t>
            </a:r>
          </a:p>
          <a:p>
            <a:r>
              <a:rPr lang="en-IN" dirty="0" smtClean="0"/>
              <a:t>Pig Latin is SQL-like </a:t>
            </a:r>
            <a:r>
              <a:rPr lang="en-IN" dirty="0" smtClean="0"/>
              <a:t>language.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73629"/>
            <a:ext cx="8219520" cy="113628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dirty="0"/>
              <a:t>Apache Pig – Architecture</a:t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401" y="1604328"/>
            <a:ext cx="3520800" cy="39690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</TotalTime>
  <Words>621</Words>
  <Application>Microsoft Office PowerPoint</Application>
  <PresentationFormat>On-screen Show (4:3)</PresentationFormat>
  <Paragraphs>60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Sentimental Analysis of  Twitter comments using  Apache Pig</vt:lpstr>
      <vt:lpstr>What is Sentiment Analysis?</vt:lpstr>
      <vt:lpstr>Polarity of tweets</vt:lpstr>
      <vt:lpstr>Why is Sentiment Analysis Important?</vt:lpstr>
      <vt:lpstr>Problem Statement</vt:lpstr>
      <vt:lpstr>What is Apache Pig ?</vt:lpstr>
      <vt:lpstr>Slide 7</vt:lpstr>
      <vt:lpstr>Why Do We Need Apache Pig?</vt:lpstr>
      <vt:lpstr>Apache Pig – Architecture </vt:lpstr>
      <vt:lpstr>What is Flume?</vt:lpstr>
      <vt:lpstr>STEPS : </vt:lpstr>
      <vt:lpstr>Slide 12</vt:lpstr>
      <vt:lpstr>Slide 13</vt:lpstr>
      <vt:lpstr>Conclusion</vt:lpstr>
      <vt:lpstr>                           REFERENCES</vt:lpstr>
      <vt:lpstr>THE  END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in Twitter using  Apache PIG</dc:title>
  <dc:creator>Aman Rathore</dc:creator>
  <cp:lastModifiedBy>hp pc</cp:lastModifiedBy>
  <cp:revision>33</cp:revision>
  <dcterms:created xsi:type="dcterms:W3CDTF">2017-10-29T18:09:13Z</dcterms:created>
  <dcterms:modified xsi:type="dcterms:W3CDTF">2017-10-29T20:45:31Z</dcterms:modified>
</cp:coreProperties>
</file>