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883238" y="152399"/>
            <a:ext cx="2721769" cy="4838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5598" y="510884"/>
            <a:ext cx="8132802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25196" y="415649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25196" y="415649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9326" y="785048"/>
            <a:ext cx="256349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77720" y="415649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87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77720" y="4739990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87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5196" y="415649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57400" y="1809776"/>
            <a:ext cx="4587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</a:rPr>
              <a:t>Carpooling</a:t>
            </a:r>
            <a:r>
              <a:rPr sz="4800" spc="-245" dirty="0">
                <a:solidFill>
                  <a:srgbClr val="FFFFFF"/>
                </a:solidFill>
              </a:rPr>
              <a:t> </a:t>
            </a:r>
            <a:r>
              <a:rPr sz="4800" spc="-10" dirty="0">
                <a:solidFill>
                  <a:srgbClr val="FFFFFF"/>
                </a:solidFill>
              </a:rPr>
              <a:t>App</a:t>
            </a:r>
            <a:endParaRPr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4547" y="2167952"/>
            <a:ext cx="28003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60" dirty="0"/>
              <a:t>Database</a:t>
            </a:r>
            <a:endParaRPr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343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5196" y="415649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255"/>
            <a:ext cx="9143981" cy="5140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473" y="315452"/>
            <a:ext cx="5744845" cy="1313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5" dirty="0"/>
              <a:t>Data </a:t>
            </a:r>
            <a:r>
              <a:rPr sz="4800" spc="70" dirty="0"/>
              <a:t>Flow</a:t>
            </a:r>
            <a:r>
              <a:rPr sz="4800" spc="-555" dirty="0"/>
              <a:t> </a:t>
            </a:r>
            <a:r>
              <a:rPr sz="4800" spc="-10" dirty="0"/>
              <a:t>Diagram:</a:t>
            </a:r>
            <a:endParaRPr sz="4800"/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User</a:t>
            </a:r>
            <a:r>
              <a:rPr spc="-145" dirty="0"/>
              <a:t> </a:t>
            </a:r>
            <a:r>
              <a:rPr spc="2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13196" y="2663919"/>
            <a:ext cx="1659889" cy="1355725"/>
          </a:xfrm>
          <a:prstGeom prst="rect">
            <a:avLst/>
          </a:prstGeom>
          <a:solidFill>
            <a:srgbClr val="FF99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74625">
              <a:lnSpc>
                <a:spcPct val="100000"/>
              </a:lnSpc>
              <a:spcBef>
                <a:spcPts val="1600"/>
              </a:spcBef>
            </a:pPr>
            <a:r>
              <a:rPr sz="1800" b="1" spc="-5" dirty="0">
                <a:latin typeface="Arial"/>
                <a:cs typeface="Arial"/>
              </a:rPr>
              <a:t>User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Device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0121" y="2149130"/>
            <a:ext cx="93281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Sign in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with  Google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1014" y="2663919"/>
            <a:ext cx="1659889" cy="1355725"/>
          </a:xfrm>
          <a:prstGeom prst="rect">
            <a:avLst/>
          </a:prstGeom>
          <a:solidFill>
            <a:srgbClr val="69A84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59410">
              <a:lnSpc>
                <a:spcPct val="100000"/>
              </a:lnSpc>
              <a:spcBef>
                <a:spcPts val="1600"/>
              </a:spcBef>
            </a:pPr>
            <a:r>
              <a:rPr sz="1800" b="1" spc="-5" dirty="0">
                <a:latin typeface="Arial"/>
                <a:cs typeface="Arial"/>
              </a:rPr>
              <a:t>Firebase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75492" y="3613342"/>
            <a:ext cx="1639570" cy="0"/>
          </a:xfrm>
          <a:custGeom>
            <a:avLst/>
            <a:gdLst/>
            <a:ahLst/>
            <a:cxnLst/>
            <a:rect l="l" t="t" r="r" b="b"/>
            <a:pathLst>
              <a:path w="1639570">
                <a:moveTo>
                  <a:pt x="1639046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32267" y="359761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49"/>
                </a:moveTo>
                <a:lnTo>
                  <a:pt x="0" y="15724"/>
                </a:lnTo>
                <a:lnTo>
                  <a:pt x="43224" y="0"/>
                </a:lnTo>
                <a:lnTo>
                  <a:pt x="43224" y="31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2267" y="359761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24"/>
                </a:lnTo>
                <a:lnTo>
                  <a:pt x="43224" y="31449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63167" y="3041843"/>
            <a:ext cx="1611630" cy="0"/>
          </a:xfrm>
          <a:custGeom>
            <a:avLst/>
            <a:gdLst/>
            <a:ahLst/>
            <a:cxnLst/>
            <a:rect l="l" t="t" r="r" b="b"/>
            <a:pathLst>
              <a:path w="1611629">
                <a:moveTo>
                  <a:pt x="0" y="0"/>
                </a:moveTo>
                <a:lnTo>
                  <a:pt x="1611146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74314" y="302611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74314" y="302611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90036" y="2755973"/>
            <a:ext cx="14116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Email and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Password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04828" y="3680268"/>
            <a:ext cx="8616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Assigns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UID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3196" y="2663919"/>
            <a:ext cx="1659889" cy="1355725"/>
          </a:xfrm>
          <a:prstGeom prst="rect">
            <a:avLst/>
          </a:prstGeom>
          <a:solidFill>
            <a:srgbClr val="FF99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74625">
              <a:lnSpc>
                <a:spcPct val="100000"/>
              </a:lnSpc>
              <a:spcBef>
                <a:spcPts val="1600"/>
              </a:spcBef>
            </a:pPr>
            <a:r>
              <a:rPr sz="1800" b="1" spc="-5" dirty="0">
                <a:latin typeface="Arial"/>
                <a:cs typeface="Arial"/>
              </a:rPr>
              <a:t>User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Device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1014" y="2663919"/>
            <a:ext cx="1659889" cy="1355725"/>
          </a:xfrm>
          <a:prstGeom prst="rect">
            <a:avLst/>
          </a:prstGeom>
          <a:solidFill>
            <a:srgbClr val="69A84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59410">
              <a:lnSpc>
                <a:spcPct val="100000"/>
              </a:lnSpc>
              <a:spcBef>
                <a:spcPts val="1600"/>
              </a:spcBef>
            </a:pPr>
            <a:r>
              <a:rPr sz="1800" b="1" spc="-5" dirty="0">
                <a:latin typeface="Arial"/>
                <a:cs typeface="Arial"/>
              </a:rPr>
              <a:t>Firebase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2480" y="2730847"/>
            <a:ext cx="727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Adds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Ride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63167" y="3041843"/>
            <a:ext cx="1611630" cy="0"/>
          </a:xfrm>
          <a:custGeom>
            <a:avLst/>
            <a:gdLst/>
            <a:ahLst/>
            <a:cxnLst/>
            <a:rect l="l" t="t" r="r" b="b"/>
            <a:pathLst>
              <a:path w="1611629">
                <a:moveTo>
                  <a:pt x="0" y="0"/>
                </a:moveTo>
                <a:lnTo>
                  <a:pt x="1611146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74314" y="302611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74314" y="302611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80116" y="3680268"/>
            <a:ext cx="1252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Sends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Notification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27567" y="3489867"/>
            <a:ext cx="1548765" cy="12065"/>
          </a:xfrm>
          <a:custGeom>
            <a:avLst/>
            <a:gdLst/>
            <a:ahLst/>
            <a:cxnLst/>
            <a:rect l="l" t="t" r="r" b="b"/>
            <a:pathLst>
              <a:path w="1548764" h="12064">
                <a:moveTo>
                  <a:pt x="1548746" y="11574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4342" y="347414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099" y="31449"/>
                </a:moveTo>
                <a:lnTo>
                  <a:pt x="0" y="15399"/>
                </a:lnTo>
                <a:lnTo>
                  <a:pt x="43349" y="0"/>
                </a:lnTo>
                <a:lnTo>
                  <a:pt x="43099" y="31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84342" y="347414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349" y="0"/>
                </a:moveTo>
                <a:lnTo>
                  <a:pt x="0" y="15399"/>
                </a:lnTo>
                <a:lnTo>
                  <a:pt x="43099" y="31449"/>
                </a:lnTo>
                <a:lnTo>
                  <a:pt x="4334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57473" y="315452"/>
            <a:ext cx="5744845" cy="1313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5" dirty="0"/>
              <a:t>Data </a:t>
            </a:r>
            <a:r>
              <a:rPr sz="4800" spc="70" dirty="0"/>
              <a:t>Flow</a:t>
            </a:r>
            <a:r>
              <a:rPr sz="4800" spc="-555" dirty="0"/>
              <a:t> </a:t>
            </a:r>
            <a:r>
              <a:rPr sz="4800" spc="-10" dirty="0"/>
              <a:t>Diagram:</a:t>
            </a:r>
            <a:endParaRPr sz="4800"/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35" dirty="0"/>
              <a:t>Notifying</a:t>
            </a:r>
            <a:r>
              <a:rPr spc="-145" dirty="0"/>
              <a:t> </a:t>
            </a:r>
            <a:r>
              <a:rPr spc="5" dirty="0"/>
              <a:t>User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5196" y="415649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40622" y="2663919"/>
            <a:ext cx="1659889" cy="1355725"/>
          </a:xfrm>
          <a:prstGeom prst="rect">
            <a:avLst/>
          </a:prstGeom>
          <a:solidFill>
            <a:srgbClr val="FF99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05410" marR="100965" indent="354965">
              <a:lnSpc>
                <a:spcPct val="100699"/>
              </a:lnSpc>
              <a:spcBef>
                <a:spcPts val="1585"/>
              </a:spcBef>
            </a:pPr>
            <a:r>
              <a:rPr sz="1800" b="1" spc="-5" dirty="0">
                <a:latin typeface="Arial"/>
                <a:cs typeface="Arial"/>
              </a:rPr>
              <a:t>Device  Offering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Ride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0467" y="2663919"/>
            <a:ext cx="1659889" cy="1355725"/>
          </a:xfrm>
          <a:prstGeom prst="rect">
            <a:avLst/>
          </a:prstGeom>
          <a:solidFill>
            <a:srgbClr val="69A84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59410">
              <a:lnSpc>
                <a:spcPct val="100000"/>
              </a:lnSpc>
              <a:spcBef>
                <a:spcPts val="1600"/>
              </a:spcBef>
            </a:pPr>
            <a:r>
              <a:rPr sz="1800" b="1" spc="-5" dirty="0">
                <a:latin typeface="Arial"/>
                <a:cs typeface="Arial"/>
              </a:rPr>
              <a:t>Firebase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37763" y="2730847"/>
            <a:ext cx="12439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Send Ride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Details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60310" y="2663919"/>
            <a:ext cx="1659889" cy="1355725"/>
          </a:xfrm>
          <a:prstGeom prst="rect">
            <a:avLst/>
          </a:prstGeom>
          <a:solidFill>
            <a:srgbClr val="FF9900"/>
          </a:solidFill>
        </p:spPr>
        <p:txBody>
          <a:bodyPr vert="horz" wrap="square" lIns="0" tIns="74295" rIns="0" bIns="0" rtlCol="0">
            <a:spAutoFit/>
          </a:bodyPr>
          <a:lstStyle/>
          <a:p>
            <a:pPr marL="85725" marR="464184" indent="98425">
              <a:lnSpc>
                <a:spcPct val="100699"/>
              </a:lnSpc>
              <a:spcBef>
                <a:spcPts val="585"/>
              </a:spcBef>
            </a:pPr>
            <a:r>
              <a:rPr sz="1800" b="1" spc="-5" dirty="0">
                <a:latin typeface="Arial"/>
                <a:cs typeface="Arial"/>
              </a:rPr>
              <a:t>Device  Searching  Ride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98123" y="2730847"/>
            <a:ext cx="945515" cy="38925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63500" marR="5080" indent="-51435">
              <a:lnSpc>
                <a:spcPts val="1420"/>
              </a:lnSpc>
              <a:spcBef>
                <a:spcPts val="160"/>
              </a:spcBef>
            </a:pPr>
            <a:r>
              <a:rPr sz="1200" spc="-5" dirty="0">
                <a:latin typeface="Arial"/>
                <a:cs typeface="Arial"/>
              </a:rPr>
              <a:t>Sends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Stored  Ride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Details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57473" y="315452"/>
            <a:ext cx="5744845" cy="1313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5" dirty="0"/>
              <a:t>Data </a:t>
            </a:r>
            <a:r>
              <a:rPr sz="4800" spc="70" dirty="0"/>
              <a:t>Flow</a:t>
            </a:r>
            <a:r>
              <a:rPr sz="4800" spc="-555" dirty="0"/>
              <a:t> </a:t>
            </a:r>
            <a:r>
              <a:rPr sz="4800" spc="-10" dirty="0"/>
              <a:t>Diagram:</a:t>
            </a:r>
            <a:endParaRPr sz="4800"/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15" dirty="0"/>
              <a:t>Functionality</a:t>
            </a:r>
          </a:p>
        </p:txBody>
      </p:sp>
      <p:sp>
        <p:nvSpPr>
          <p:cNvPr id="10" name="object 10"/>
          <p:cNvSpPr/>
          <p:nvPr/>
        </p:nvSpPr>
        <p:spPr>
          <a:xfrm>
            <a:off x="2699919" y="3341468"/>
            <a:ext cx="1243965" cy="0"/>
          </a:xfrm>
          <a:custGeom>
            <a:avLst/>
            <a:gdLst/>
            <a:ahLst/>
            <a:cxnLst/>
            <a:rect l="l" t="t" r="r" b="b"/>
            <a:pathLst>
              <a:path w="1243964">
                <a:moveTo>
                  <a:pt x="0" y="0"/>
                </a:moveTo>
                <a:lnTo>
                  <a:pt x="124334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43267" y="3325743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43267" y="3325743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59763" y="3341468"/>
            <a:ext cx="1243965" cy="0"/>
          </a:xfrm>
          <a:custGeom>
            <a:avLst/>
            <a:gdLst/>
            <a:ahLst/>
            <a:cxnLst/>
            <a:rect l="l" t="t" r="r" b="b"/>
            <a:pathLst>
              <a:path w="1243965">
                <a:moveTo>
                  <a:pt x="0" y="0"/>
                </a:moveTo>
                <a:lnTo>
                  <a:pt x="124334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03111" y="3325743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03111" y="3325743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5196" y="415649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1472" y="2870569"/>
            <a:ext cx="1659889" cy="1355725"/>
          </a:xfrm>
          <a:prstGeom prst="rect">
            <a:avLst/>
          </a:prstGeom>
          <a:solidFill>
            <a:srgbClr val="FF99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05410" marR="100965" indent="354965">
              <a:lnSpc>
                <a:spcPct val="100699"/>
              </a:lnSpc>
              <a:spcBef>
                <a:spcPts val="1585"/>
              </a:spcBef>
            </a:pPr>
            <a:r>
              <a:rPr sz="1800" b="1" spc="-5" dirty="0">
                <a:latin typeface="Arial"/>
                <a:cs typeface="Arial"/>
              </a:rPr>
              <a:t>Device  Offering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Ride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41316" y="2870569"/>
            <a:ext cx="1659889" cy="1355725"/>
          </a:xfrm>
          <a:prstGeom prst="rect">
            <a:avLst/>
          </a:prstGeom>
          <a:solidFill>
            <a:srgbClr val="69A84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59410">
              <a:lnSpc>
                <a:spcPct val="100000"/>
              </a:lnSpc>
              <a:spcBef>
                <a:spcPts val="1600"/>
              </a:spcBef>
            </a:pPr>
            <a:r>
              <a:rPr sz="1800" b="1" spc="-5" dirty="0">
                <a:latin typeface="Arial"/>
                <a:cs typeface="Arial"/>
              </a:rPr>
              <a:t>Firebase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8416" y="2937500"/>
            <a:ext cx="1074420" cy="38925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42900" marR="5080" indent="-330835">
              <a:lnSpc>
                <a:spcPts val="1420"/>
              </a:lnSpc>
              <a:spcBef>
                <a:spcPts val="160"/>
              </a:spcBef>
            </a:pPr>
            <a:r>
              <a:rPr sz="1200" spc="-5" dirty="0">
                <a:latin typeface="Arial"/>
                <a:cs typeface="Arial"/>
              </a:rPr>
              <a:t>Sends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Updated  Seats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01161" y="2870569"/>
            <a:ext cx="1659889" cy="1355725"/>
          </a:xfrm>
          <a:prstGeom prst="rect">
            <a:avLst/>
          </a:prstGeom>
          <a:solidFill>
            <a:srgbClr val="FF9900"/>
          </a:solidFill>
        </p:spPr>
        <p:txBody>
          <a:bodyPr vert="horz" wrap="square" lIns="0" tIns="74295" rIns="0" bIns="0" rtlCol="0">
            <a:spAutoFit/>
          </a:bodyPr>
          <a:lstStyle/>
          <a:p>
            <a:pPr marL="85090" marR="464184" indent="98425">
              <a:lnSpc>
                <a:spcPct val="100699"/>
              </a:lnSpc>
              <a:spcBef>
                <a:spcPts val="585"/>
              </a:spcBef>
            </a:pPr>
            <a:r>
              <a:rPr sz="1800" b="1" spc="-5" dirty="0">
                <a:latin typeface="Arial"/>
                <a:cs typeface="Arial"/>
              </a:rPr>
              <a:t>Device  Searching  Ride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72177" y="2937500"/>
            <a:ext cx="956944" cy="57023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065" marR="5080" algn="ctr">
              <a:lnSpc>
                <a:spcPts val="1420"/>
              </a:lnSpc>
              <a:spcBef>
                <a:spcPts val="160"/>
              </a:spcBef>
            </a:pPr>
            <a:r>
              <a:rPr sz="1200" spc="-5" dirty="0">
                <a:latin typeface="Arial"/>
                <a:cs typeface="Arial"/>
              </a:rPr>
              <a:t>Receives  Updated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Ride  Details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98323" y="522101"/>
            <a:ext cx="5744845" cy="1313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5" dirty="0"/>
              <a:t>Data </a:t>
            </a:r>
            <a:r>
              <a:rPr sz="4800" spc="70" dirty="0"/>
              <a:t>Flow</a:t>
            </a:r>
            <a:r>
              <a:rPr sz="4800" spc="-555" dirty="0"/>
              <a:t> </a:t>
            </a:r>
            <a:r>
              <a:rPr sz="4800" spc="-10" dirty="0"/>
              <a:t>Diagram:</a:t>
            </a:r>
            <a:endParaRPr sz="4800"/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65" dirty="0"/>
              <a:t>Updating</a:t>
            </a:r>
            <a:r>
              <a:rPr spc="-145" dirty="0"/>
              <a:t> </a:t>
            </a:r>
            <a:r>
              <a:rPr spc="-5" dirty="0"/>
              <a:t>Seats</a:t>
            </a:r>
          </a:p>
        </p:txBody>
      </p:sp>
      <p:sp>
        <p:nvSpPr>
          <p:cNvPr id="10" name="object 10"/>
          <p:cNvSpPr/>
          <p:nvPr/>
        </p:nvSpPr>
        <p:spPr>
          <a:xfrm>
            <a:off x="2740769" y="3548117"/>
            <a:ext cx="1243965" cy="0"/>
          </a:xfrm>
          <a:custGeom>
            <a:avLst/>
            <a:gdLst/>
            <a:ahLst/>
            <a:cxnLst/>
            <a:rect l="l" t="t" r="r" b="b"/>
            <a:pathLst>
              <a:path w="1243964">
                <a:moveTo>
                  <a:pt x="0" y="0"/>
                </a:moveTo>
                <a:lnTo>
                  <a:pt x="124334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4117" y="35323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4116" y="35323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00613" y="3548117"/>
            <a:ext cx="1243965" cy="0"/>
          </a:xfrm>
          <a:custGeom>
            <a:avLst/>
            <a:gdLst/>
            <a:ahLst/>
            <a:cxnLst/>
            <a:rect l="l" t="t" r="r" b="b"/>
            <a:pathLst>
              <a:path w="1243965">
                <a:moveTo>
                  <a:pt x="0" y="0"/>
                </a:moveTo>
                <a:lnTo>
                  <a:pt x="124334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43961" y="35323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43960" y="35323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0622" y="2663919"/>
            <a:ext cx="1659889" cy="1355725"/>
          </a:xfrm>
          <a:prstGeom prst="rect">
            <a:avLst/>
          </a:prstGeom>
          <a:solidFill>
            <a:srgbClr val="FF99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600"/>
              </a:spcBef>
            </a:pPr>
            <a:r>
              <a:rPr sz="1800" b="1" spc="-5" dirty="0">
                <a:latin typeface="Arial"/>
                <a:cs typeface="Arial"/>
              </a:rPr>
              <a:t>User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00467" y="2663919"/>
            <a:ext cx="1659889" cy="1355725"/>
          </a:xfrm>
          <a:prstGeom prst="rect">
            <a:avLst/>
          </a:prstGeom>
          <a:solidFill>
            <a:srgbClr val="69A84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59410">
              <a:lnSpc>
                <a:spcPct val="100000"/>
              </a:lnSpc>
              <a:spcBef>
                <a:spcPts val="1600"/>
              </a:spcBef>
            </a:pPr>
            <a:r>
              <a:rPr sz="1800" b="1" spc="-5" dirty="0">
                <a:latin typeface="Arial"/>
                <a:cs typeface="Arial"/>
              </a:rPr>
              <a:t>Firebase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2344" y="2730847"/>
            <a:ext cx="7943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Offers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Ride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60310" y="2663919"/>
            <a:ext cx="1659889" cy="1355725"/>
          </a:xfrm>
          <a:prstGeom prst="rect">
            <a:avLst/>
          </a:prstGeom>
          <a:solidFill>
            <a:srgbClr val="FF9900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Same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User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89751" y="2730847"/>
            <a:ext cx="963930" cy="38925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8255">
              <a:lnSpc>
                <a:spcPts val="1420"/>
              </a:lnSpc>
              <a:spcBef>
                <a:spcPts val="160"/>
              </a:spcBef>
            </a:pPr>
            <a:r>
              <a:rPr sz="1200" spc="-5" dirty="0">
                <a:latin typeface="Arial"/>
                <a:cs typeface="Arial"/>
              </a:rPr>
              <a:t>Sends Stored  Offered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Rides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7473" y="315452"/>
            <a:ext cx="5744845" cy="1313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5" dirty="0"/>
              <a:t>Data </a:t>
            </a:r>
            <a:r>
              <a:rPr sz="4800" spc="70" dirty="0"/>
              <a:t>Flow</a:t>
            </a:r>
            <a:r>
              <a:rPr sz="4800" spc="-555" dirty="0"/>
              <a:t> </a:t>
            </a:r>
            <a:r>
              <a:rPr sz="4800" spc="-10" dirty="0"/>
              <a:t>Diagram:</a:t>
            </a:r>
            <a:endParaRPr sz="4800"/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80" dirty="0"/>
              <a:t>View </a:t>
            </a:r>
            <a:r>
              <a:rPr spc="85" dirty="0"/>
              <a:t>Offered</a:t>
            </a:r>
            <a:r>
              <a:rPr spc="-370" dirty="0"/>
              <a:t> </a:t>
            </a:r>
            <a:r>
              <a:rPr spc="-45" dirty="0"/>
              <a:t>Rides</a:t>
            </a:r>
          </a:p>
        </p:txBody>
      </p:sp>
      <p:sp>
        <p:nvSpPr>
          <p:cNvPr id="8" name="object 8"/>
          <p:cNvSpPr/>
          <p:nvPr/>
        </p:nvSpPr>
        <p:spPr>
          <a:xfrm>
            <a:off x="2699919" y="3341468"/>
            <a:ext cx="1243965" cy="0"/>
          </a:xfrm>
          <a:custGeom>
            <a:avLst/>
            <a:gdLst/>
            <a:ahLst/>
            <a:cxnLst/>
            <a:rect l="l" t="t" r="r" b="b"/>
            <a:pathLst>
              <a:path w="1243964">
                <a:moveTo>
                  <a:pt x="0" y="0"/>
                </a:moveTo>
                <a:lnTo>
                  <a:pt x="124334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43267" y="3325743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43267" y="3325743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59763" y="3341468"/>
            <a:ext cx="1243965" cy="0"/>
          </a:xfrm>
          <a:custGeom>
            <a:avLst/>
            <a:gdLst/>
            <a:ahLst/>
            <a:cxnLst/>
            <a:rect l="l" t="t" r="r" b="b"/>
            <a:pathLst>
              <a:path w="1243965">
                <a:moveTo>
                  <a:pt x="0" y="0"/>
                </a:moveTo>
                <a:lnTo>
                  <a:pt x="124334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03111" y="3325743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03111" y="3325743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962150"/>
            <a:ext cx="3262074" cy="1107996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6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4267" y="1919385"/>
            <a:ext cx="3155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Splash</a:t>
            </a:r>
            <a:r>
              <a:rPr spc="-210" dirty="0"/>
              <a:t> </a:t>
            </a:r>
            <a:r>
              <a:rPr spc="15" dirty="0"/>
              <a:t>Screen</a:t>
            </a:r>
          </a:p>
        </p:txBody>
      </p:sp>
      <p:sp>
        <p:nvSpPr>
          <p:cNvPr id="3" name="object 3"/>
          <p:cNvSpPr/>
          <p:nvPr/>
        </p:nvSpPr>
        <p:spPr>
          <a:xfrm>
            <a:off x="6256987" y="152399"/>
            <a:ext cx="2721769" cy="4838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598" y="510884"/>
            <a:ext cx="2259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50" dirty="0">
                <a:solidFill>
                  <a:srgbClr val="FFFFFF"/>
                </a:solidFill>
                <a:latin typeface="Arial"/>
                <a:cs typeface="Arial"/>
              </a:rPr>
              <a:t>Login</a:t>
            </a:r>
            <a:r>
              <a:rPr sz="3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150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598" y="1431378"/>
            <a:ext cx="399478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b="1" spc="90" dirty="0">
                <a:solidFill>
                  <a:srgbClr val="FFFFFF"/>
                </a:solidFill>
                <a:latin typeface="Arial"/>
                <a:cs typeface="Arial"/>
              </a:rPr>
              <a:t>Users </a:t>
            </a:r>
            <a:r>
              <a:rPr sz="1800" b="1" spc="14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800" b="1" spc="85" dirty="0">
                <a:solidFill>
                  <a:srgbClr val="FFFFFF"/>
                </a:solidFill>
                <a:latin typeface="Arial"/>
                <a:cs typeface="Arial"/>
              </a:rPr>
              <a:t>login </a:t>
            </a:r>
            <a:r>
              <a:rPr sz="1800" b="1" spc="7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1800" b="1" spc="114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1800" b="1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100" dirty="0">
                <a:solidFill>
                  <a:srgbClr val="FFFFFF"/>
                </a:solidFill>
                <a:latin typeface="Arial"/>
                <a:cs typeface="Arial"/>
              </a:rPr>
              <a:t>gmail  </a:t>
            </a:r>
            <a:r>
              <a:rPr sz="1800" b="1" spc="95" dirty="0">
                <a:solidFill>
                  <a:srgbClr val="FFFFFF"/>
                </a:solidFill>
                <a:latin typeface="Arial"/>
                <a:cs typeface="Arial"/>
              </a:rPr>
              <a:t>account.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343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5196" y="415649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81361" y="2496112"/>
            <a:ext cx="2212045" cy="25049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40685" y="2464030"/>
            <a:ext cx="1093422" cy="430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8823" y="810065"/>
            <a:ext cx="8395970" cy="3716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470"/>
              </a:lnSpc>
            </a:pPr>
            <a:r>
              <a:rPr sz="4800" b="1" spc="-80" dirty="0">
                <a:solidFill>
                  <a:srgbClr val="FB8C00"/>
                </a:solidFill>
                <a:latin typeface="Arial"/>
                <a:cs typeface="Arial"/>
              </a:rPr>
              <a:t>Just </a:t>
            </a:r>
            <a:r>
              <a:rPr sz="4800" b="1" spc="5" dirty="0">
                <a:solidFill>
                  <a:srgbClr val="FB8C00"/>
                </a:solidFill>
                <a:latin typeface="Arial"/>
                <a:cs typeface="Arial"/>
              </a:rPr>
              <a:t>one! </a:t>
            </a:r>
            <a:r>
              <a:rPr sz="4800" b="1" spc="-10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4800" b="1" spc="-4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-5" dirty="0">
                <a:solidFill>
                  <a:srgbClr val="FFFFFF"/>
                </a:solidFill>
                <a:latin typeface="Arial"/>
                <a:cs typeface="Arial"/>
              </a:rPr>
              <a:t>own.</a:t>
            </a:r>
            <a:endParaRPr sz="4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r>
              <a:rPr sz="2400" spc="-60" dirty="0">
                <a:solidFill>
                  <a:srgbClr val="FFFFFF"/>
                </a:solidFill>
                <a:latin typeface="Georgia"/>
                <a:cs typeface="Georgia"/>
              </a:rPr>
              <a:t>(With </a:t>
            </a:r>
            <a:r>
              <a:rPr sz="2400" spc="95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little </a:t>
            </a:r>
            <a:r>
              <a:rPr sz="2400" spc="80" dirty="0">
                <a:solidFill>
                  <a:srgbClr val="FFFFFF"/>
                </a:solidFill>
                <a:latin typeface="Georgia"/>
                <a:cs typeface="Georgia"/>
              </a:rPr>
              <a:t>help </a:t>
            </a:r>
            <a:r>
              <a:rPr sz="2400" spc="20" dirty="0">
                <a:solidFill>
                  <a:srgbClr val="FFFFFF"/>
                </a:solidFill>
                <a:latin typeface="Georgia"/>
                <a:cs typeface="Georgia"/>
              </a:rPr>
              <a:t>from </a:t>
            </a:r>
            <a:r>
              <a:rPr sz="2400" spc="35" dirty="0">
                <a:solidFill>
                  <a:srgbClr val="FFFFFF"/>
                </a:solidFill>
                <a:latin typeface="Georgia"/>
                <a:cs typeface="Georgia"/>
              </a:rPr>
              <a:t>your </a:t>
            </a:r>
            <a:r>
              <a:rPr sz="2400" spc="30" dirty="0">
                <a:solidFill>
                  <a:srgbClr val="FFFFFF"/>
                </a:solidFill>
                <a:latin typeface="Georgia"/>
                <a:cs typeface="Georgia"/>
              </a:rPr>
              <a:t>smart</a:t>
            </a:r>
            <a:r>
              <a:rPr sz="2400" spc="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Georgia"/>
                <a:cs typeface="Georgia"/>
              </a:rPr>
              <a:t>phone)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Times New Roman"/>
              <a:cs typeface="Times New Roman"/>
            </a:endParaRPr>
          </a:p>
          <a:p>
            <a:pPr marL="6639559">
              <a:lnSpc>
                <a:spcPct val="100000"/>
              </a:lnSpc>
            </a:pPr>
            <a:r>
              <a:rPr sz="1400" b="1" dirty="0">
                <a:solidFill>
                  <a:srgbClr val="F46423"/>
                </a:solidFill>
                <a:latin typeface="Arial"/>
                <a:cs typeface="Arial"/>
              </a:rPr>
              <a:t>Tip</a:t>
            </a:r>
            <a:endParaRPr sz="1400">
              <a:latin typeface="Arial"/>
              <a:cs typeface="Arial"/>
            </a:endParaRPr>
          </a:p>
          <a:p>
            <a:pPr marL="6639559">
              <a:lnSpc>
                <a:spcPts val="1420"/>
              </a:lnSpc>
              <a:spcBef>
                <a:spcPts val="865"/>
              </a:spcBef>
            </a:pPr>
            <a:r>
              <a:rPr sz="1200" spc="30" dirty="0">
                <a:latin typeface="Georgia"/>
                <a:cs typeface="Georgia"/>
              </a:rPr>
              <a:t>Remember. </a:t>
            </a:r>
            <a:r>
              <a:rPr sz="1200" spc="-85" dirty="0">
                <a:latin typeface="Georgia"/>
                <a:cs typeface="Georgia"/>
              </a:rPr>
              <a:t>If </a:t>
            </a:r>
            <a:r>
              <a:rPr sz="1200" spc="35" dirty="0">
                <a:latin typeface="Georgia"/>
                <a:cs typeface="Georgia"/>
              </a:rPr>
              <a:t>something  </a:t>
            </a:r>
            <a:r>
              <a:rPr sz="1200" spc="40" dirty="0">
                <a:latin typeface="Georgia"/>
                <a:cs typeface="Georgia"/>
              </a:rPr>
              <a:t>sounds </a:t>
            </a:r>
            <a:r>
              <a:rPr sz="1200" dirty="0">
                <a:latin typeface="Georgia"/>
                <a:cs typeface="Georgia"/>
              </a:rPr>
              <a:t>like </a:t>
            </a:r>
            <a:r>
              <a:rPr sz="1200" spc="55" dirty="0">
                <a:latin typeface="Georgia"/>
                <a:cs typeface="Georgia"/>
              </a:rPr>
              <a:t>common  </a:t>
            </a:r>
            <a:r>
              <a:rPr sz="1200" spc="50" dirty="0">
                <a:latin typeface="Georgia"/>
                <a:cs typeface="Georgia"/>
              </a:rPr>
              <a:t>sense, </a:t>
            </a:r>
            <a:r>
              <a:rPr sz="1200" spc="65" dirty="0">
                <a:latin typeface="Georgia"/>
                <a:cs typeface="Georgia"/>
              </a:rPr>
              <a:t>people</a:t>
            </a:r>
            <a:r>
              <a:rPr sz="1200" spc="-60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will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spc="25" dirty="0">
                <a:latin typeface="Georgia"/>
                <a:cs typeface="Georgia"/>
              </a:rPr>
              <a:t>ignore </a:t>
            </a:r>
            <a:r>
              <a:rPr sz="1200" spc="10" dirty="0">
                <a:latin typeface="Georgia"/>
                <a:cs typeface="Georgia"/>
              </a:rPr>
              <a:t> </a:t>
            </a:r>
            <a:r>
              <a:rPr sz="1200" spc="-70" dirty="0">
                <a:latin typeface="Georgia"/>
                <a:cs typeface="Georgia"/>
              </a:rPr>
              <a:t>it.</a:t>
            </a:r>
            <a:endParaRPr sz="1200">
              <a:latin typeface="Georgia"/>
              <a:cs typeface="Georgia"/>
            </a:endParaRPr>
          </a:p>
          <a:p>
            <a:pPr marL="6639559" marR="452120">
              <a:lnSpc>
                <a:spcPts val="1420"/>
              </a:lnSpc>
              <a:spcBef>
                <a:spcPts val="844"/>
              </a:spcBef>
            </a:pPr>
            <a:r>
              <a:rPr sz="1200" spc="-5" dirty="0">
                <a:latin typeface="Georgia"/>
                <a:cs typeface="Georgia"/>
              </a:rPr>
              <a:t>Highlight </a:t>
            </a:r>
            <a:r>
              <a:rPr sz="1200" spc="30" dirty="0">
                <a:latin typeface="Georgia"/>
                <a:cs typeface="Georgia"/>
              </a:rPr>
              <a:t>what </a:t>
            </a:r>
            <a:r>
              <a:rPr sz="1200" spc="-15" dirty="0">
                <a:latin typeface="Georgia"/>
                <a:cs typeface="Georgia"/>
              </a:rPr>
              <a:t>is  </a:t>
            </a:r>
            <a:r>
              <a:rPr sz="1200" spc="55" dirty="0">
                <a:latin typeface="Georgia"/>
                <a:cs typeface="Georgia"/>
              </a:rPr>
              <a:t>unexpected</a:t>
            </a:r>
            <a:r>
              <a:rPr sz="1200" spc="-15" dirty="0">
                <a:latin typeface="Georgia"/>
                <a:cs typeface="Georgia"/>
              </a:rPr>
              <a:t> </a:t>
            </a:r>
            <a:r>
              <a:rPr sz="1200" spc="35" dirty="0">
                <a:latin typeface="Georgia"/>
                <a:cs typeface="Georgia"/>
              </a:rPr>
              <a:t>about  </a:t>
            </a:r>
            <a:r>
              <a:rPr sz="1200" spc="15" dirty="0">
                <a:latin typeface="Georgia"/>
                <a:cs typeface="Georgia"/>
              </a:rPr>
              <a:t>your</a:t>
            </a:r>
            <a:r>
              <a:rPr sz="1200" spc="10" dirty="0">
                <a:latin typeface="Georgia"/>
                <a:cs typeface="Georgia"/>
              </a:rPr>
              <a:t> </a:t>
            </a:r>
            <a:r>
              <a:rPr sz="1200" spc="5" dirty="0">
                <a:latin typeface="Georgia"/>
                <a:cs typeface="Georgia"/>
              </a:rPr>
              <a:t>topic.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1255"/>
            <a:ext cx="9143981" cy="51409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Home</a:t>
            </a:r>
            <a:r>
              <a:rPr spc="-220" dirty="0"/>
              <a:t> </a:t>
            </a:r>
            <a:r>
              <a:rPr spc="35" dirty="0"/>
              <a:t>Page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9326" y="1346641"/>
            <a:ext cx="2679065" cy="27857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0320">
              <a:lnSpc>
                <a:spcPct val="100699"/>
              </a:lnSpc>
              <a:spcBef>
                <a:spcPts val="85"/>
              </a:spcBef>
            </a:pPr>
            <a:r>
              <a:rPr sz="1800" b="1" spc="25" dirty="0">
                <a:latin typeface="Arial"/>
                <a:cs typeface="Arial"/>
              </a:rPr>
              <a:t>After </a:t>
            </a:r>
            <a:r>
              <a:rPr sz="1800" b="1" spc="30" dirty="0">
                <a:latin typeface="Arial"/>
                <a:cs typeface="Arial"/>
              </a:rPr>
              <a:t>a </a:t>
            </a:r>
            <a:r>
              <a:rPr sz="1800" b="1" spc="-10" dirty="0">
                <a:latin typeface="Arial"/>
                <a:cs typeface="Arial"/>
              </a:rPr>
              <a:t>user </a:t>
            </a:r>
            <a:r>
              <a:rPr sz="1800" b="1" spc="-5" dirty="0">
                <a:latin typeface="Arial"/>
                <a:cs typeface="Arial"/>
              </a:rPr>
              <a:t>logs </a:t>
            </a:r>
            <a:r>
              <a:rPr sz="1800" b="1" spc="-30" dirty="0">
                <a:latin typeface="Arial"/>
                <a:cs typeface="Arial"/>
              </a:rPr>
              <a:t>in  </a:t>
            </a:r>
            <a:r>
              <a:rPr sz="1800" b="1" spc="-25" dirty="0">
                <a:latin typeface="Arial"/>
                <a:cs typeface="Arial"/>
              </a:rPr>
              <a:t>using </a:t>
            </a:r>
            <a:r>
              <a:rPr sz="1800" b="1" spc="35" dirty="0">
                <a:latin typeface="Arial"/>
                <a:cs typeface="Arial"/>
              </a:rPr>
              <a:t>gmail </a:t>
            </a:r>
            <a:r>
              <a:rPr sz="1800" b="1" spc="20" dirty="0">
                <a:latin typeface="Arial"/>
                <a:cs typeface="Arial"/>
              </a:rPr>
              <a:t>account</a:t>
            </a:r>
            <a:r>
              <a:rPr sz="1800" b="1" spc="-290" dirty="0">
                <a:latin typeface="Arial"/>
                <a:cs typeface="Arial"/>
              </a:rPr>
              <a:t> </a:t>
            </a:r>
            <a:r>
              <a:rPr sz="1800" b="1" spc="50" dirty="0">
                <a:latin typeface="Arial"/>
                <a:cs typeface="Arial"/>
              </a:rPr>
              <a:t>the  </a:t>
            </a:r>
            <a:r>
              <a:rPr sz="1800" b="1" spc="30" dirty="0">
                <a:latin typeface="Arial"/>
                <a:cs typeface="Arial"/>
              </a:rPr>
              <a:t>home </a:t>
            </a:r>
            <a:r>
              <a:rPr sz="1800" b="1" spc="5" dirty="0">
                <a:latin typeface="Arial"/>
                <a:cs typeface="Arial"/>
              </a:rPr>
              <a:t>screen  opens.Here </a:t>
            </a:r>
            <a:r>
              <a:rPr sz="1800" b="1" spc="35" dirty="0">
                <a:latin typeface="Arial"/>
                <a:cs typeface="Arial"/>
              </a:rPr>
              <a:t>they </a:t>
            </a:r>
            <a:r>
              <a:rPr sz="1800" b="1" spc="10" dirty="0">
                <a:latin typeface="Arial"/>
                <a:cs typeface="Arial"/>
              </a:rPr>
              <a:t>can  </a:t>
            </a:r>
            <a:r>
              <a:rPr sz="1800" b="1" spc="35" dirty="0">
                <a:latin typeface="Arial"/>
                <a:cs typeface="Arial"/>
              </a:rPr>
              <a:t>offer </a:t>
            </a:r>
            <a:r>
              <a:rPr sz="1800" b="1" spc="-10" dirty="0">
                <a:latin typeface="Arial"/>
                <a:cs typeface="Arial"/>
              </a:rPr>
              <a:t>or </a:t>
            </a:r>
            <a:r>
              <a:rPr sz="1800" b="1" dirty="0">
                <a:latin typeface="Arial"/>
                <a:cs typeface="Arial"/>
              </a:rPr>
              <a:t>search </a:t>
            </a:r>
            <a:r>
              <a:rPr sz="1800" b="1" spc="30" dirty="0">
                <a:latin typeface="Arial"/>
                <a:cs typeface="Arial"/>
              </a:rPr>
              <a:t>a</a:t>
            </a:r>
            <a:r>
              <a:rPr sz="1800" b="1" spc="-3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ride.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sz="1800" b="1" spc="-95" dirty="0">
                <a:latin typeface="Arial"/>
                <a:cs typeface="Arial"/>
              </a:rPr>
              <a:t>A </a:t>
            </a:r>
            <a:r>
              <a:rPr sz="1800" b="1" spc="5" dirty="0">
                <a:latin typeface="Arial"/>
                <a:cs typeface="Arial"/>
              </a:rPr>
              <a:t>navigation </a:t>
            </a:r>
            <a:r>
              <a:rPr sz="1800" b="1" spc="30" dirty="0">
                <a:latin typeface="Arial"/>
                <a:cs typeface="Arial"/>
              </a:rPr>
              <a:t>Drawer</a:t>
            </a:r>
            <a:r>
              <a:rPr sz="1800" b="1" spc="-175" dirty="0">
                <a:latin typeface="Arial"/>
                <a:cs typeface="Arial"/>
              </a:rPr>
              <a:t> </a:t>
            </a:r>
            <a:r>
              <a:rPr sz="1800" b="1" spc="-30" dirty="0">
                <a:latin typeface="Arial"/>
                <a:cs typeface="Arial"/>
              </a:rPr>
              <a:t>has  </a:t>
            </a:r>
            <a:r>
              <a:rPr sz="1800" b="1" spc="-5" dirty="0">
                <a:latin typeface="Arial"/>
                <a:cs typeface="Arial"/>
              </a:rPr>
              <a:t>also </a:t>
            </a:r>
            <a:r>
              <a:rPr sz="1800" b="1" spc="45" dirty="0">
                <a:latin typeface="Arial"/>
                <a:cs typeface="Arial"/>
              </a:rPr>
              <a:t>been </a:t>
            </a:r>
            <a:r>
              <a:rPr sz="1800" b="1" spc="-5" dirty="0">
                <a:latin typeface="Arial"/>
                <a:cs typeface="Arial"/>
              </a:rPr>
              <a:t>given, </a:t>
            </a:r>
            <a:r>
              <a:rPr sz="1800" b="1" spc="-60" dirty="0">
                <a:latin typeface="Arial"/>
                <a:cs typeface="Arial"/>
              </a:rPr>
              <a:t>so </a:t>
            </a:r>
            <a:r>
              <a:rPr sz="1800" b="1" spc="50" dirty="0">
                <a:latin typeface="Arial"/>
                <a:cs typeface="Arial"/>
              </a:rPr>
              <a:t>that  </a:t>
            </a:r>
            <a:r>
              <a:rPr sz="1800" b="1" spc="-10" dirty="0">
                <a:latin typeface="Arial"/>
                <a:cs typeface="Arial"/>
              </a:rPr>
              <a:t>user </a:t>
            </a:r>
            <a:r>
              <a:rPr sz="1800" b="1" spc="10" dirty="0">
                <a:latin typeface="Arial"/>
                <a:cs typeface="Arial"/>
              </a:rPr>
              <a:t>can </a:t>
            </a:r>
            <a:r>
              <a:rPr sz="1800" b="1" spc="30" dirty="0">
                <a:latin typeface="Arial"/>
                <a:cs typeface="Arial"/>
              </a:rPr>
              <a:t>view </a:t>
            </a:r>
            <a:r>
              <a:rPr sz="1800" b="1" spc="-20" dirty="0">
                <a:latin typeface="Arial"/>
                <a:cs typeface="Arial"/>
              </a:rPr>
              <a:t>its  </a:t>
            </a:r>
            <a:r>
              <a:rPr sz="1800" b="1" spc="45" dirty="0">
                <a:latin typeface="Arial"/>
                <a:cs typeface="Arial"/>
              </a:rPr>
              <a:t>offered </a:t>
            </a:r>
            <a:r>
              <a:rPr sz="1800" b="1" spc="-20" dirty="0">
                <a:latin typeface="Arial"/>
                <a:cs typeface="Arial"/>
              </a:rPr>
              <a:t>rides, </a:t>
            </a:r>
            <a:r>
              <a:rPr sz="1800" b="1" spc="30" dirty="0">
                <a:latin typeface="Arial"/>
                <a:cs typeface="Arial"/>
              </a:rPr>
              <a:t>logout  from </a:t>
            </a:r>
            <a:r>
              <a:rPr sz="1800" b="1" spc="50" dirty="0">
                <a:latin typeface="Arial"/>
                <a:cs typeface="Arial"/>
              </a:rPr>
              <a:t>the </a:t>
            </a:r>
            <a:r>
              <a:rPr sz="1800" b="1" spc="35" dirty="0">
                <a:latin typeface="Arial"/>
                <a:cs typeface="Arial"/>
              </a:rPr>
              <a:t>app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20" dirty="0"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93368" y="160612"/>
            <a:ext cx="2757244" cy="4901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87337" y="160624"/>
            <a:ext cx="2757244" cy="49017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5196" y="415649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4101" y="975608"/>
            <a:ext cx="226187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b="1" spc="65" dirty="0">
                <a:latin typeface="Arial"/>
                <a:cs typeface="Arial"/>
              </a:rPr>
              <a:t>If </a:t>
            </a:r>
            <a:r>
              <a:rPr sz="3000" b="1" spc="-5" dirty="0">
                <a:latin typeface="Arial"/>
                <a:cs typeface="Arial"/>
              </a:rPr>
              <a:t>you</a:t>
            </a:r>
            <a:r>
              <a:rPr sz="3000" b="1" spc="-375" dirty="0">
                <a:latin typeface="Arial"/>
                <a:cs typeface="Arial"/>
              </a:rPr>
              <a:t> </a:t>
            </a:r>
            <a:r>
              <a:rPr sz="3000" b="1" spc="60" dirty="0">
                <a:latin typeface="Arial"/>
                <a:cs typeface="Arial"/>
              </a:rPr>
              <a:t>select  </a:t>
            </a:r>
            <a:r>
              <a:rPr sz="3000" b="1" spc="65" dirty="0">
                <a:latin typeface="Arial"/>
                <a:cs typeface="Arial"/>
              </a:rPr>
              <a:t>offer </a:t>
            </a:r>
            <a:r>
              <a:rPr sz="3000" b="1" spc="35" dirty="0">
                <a:latin typeface="Arial"/>
                <a:cs typeface="Arial"/>
              </a:rPr>
              <a:t>ride  </a:t>
            </a:r>
            <a:r>
              <a:rPr sz="3000" b="1" spc="15" dirty="0">
                <a:latin typeface="Arial"/>
                <a:cs typeface="Arial"/>
              </a:rPr>
              <a:t>option </a:t>
            </a:r>
            <a:r>
              <a:rPr sz="3000" b="1" spc="60" dirty="0">
                <a:latin typeface="Arial"/>
                <a:cs typeface="Arial"/>
              </a:rPr>
              <a:t>then  </a:t>
            </a:r>
            <a:r>
              <a:rPr sz="3000" b="1" spc="-5" dirty="0">
                <a:latin typeface="Arial"/>
                <a:cs typeface="Arial"/>
              </a:rPr>
              <a:t>you </a:t>
            </a:r>
            <a:r>
              <a:rPr sz="3000" b="1" spc="35" dirty="0">
                <a:latin typeface="Arial"/>
                <a:cs typeface="Arial"/>
              </a:rPr>
              <a:t>have </a:t>
            </a:r>
            <a:r>
              <a:rPr sz="3000" b="1" spc="65" dirty="0">
                <a:latin typeface="Arial"/>
                <a:cs typeface="Arial"/>
              </a:rPr>
              <a:t>to  </a:t>
            </a:r>
            <a:r>
              <a:rPr sz="3000" b="1" spc="75" dirty="0">
                <a:latin typeface="Arial"/>
                <a:cs typeface="Arial"/>
              </a:rPr>
              <a:t>enter </a:t>
            </a:r>
            <a:r>
              <a:rPr sz="3000" b="1" spc="-5" dirty="0">
                <a:latin typeface="Arial"/>
                <a:cs typeface="Arial"/>
              </a:rPr>
              <a:t>your  </a:t>
            </a:r>
            <a:r>
              <a:rPr sz="3000" b="1" spc="40" dirty="0">
                <a:latin typeface="Arial"/>
                <a:cs typeface="Arial"/>
              </a:rPr>
              <a:t>details </a:t>
            </a:r>
            <a:r>
              <a:rPr sz="3000" b="1" spc="45" dirty="0">
                <a:latin typeface="Arial"/>
                <a:cs typeface="Arial"/>
              </a:rPr>
              <a:t>and  </a:t>
            </a:r>
            <a:r>
              <a:rPr sz="3000" b="1" spc="85" dirty="0">
                <a:latin typeface="Arial"/>
                <a:cs typeface="Arial"/>
              </a:rPr>
              <a:t>the </a:t>
            </a:r>
            <a:r>
              <a:rPr sz="3000" b="1" spc="35" dirty="0">
                <a:latin typeface="Arial"/>
                <a:cs typeface="Arial"/>
              </a:rPr>
              <a:t>ride  </a:t>
            </a:r>
            <a:r>
              <a:rPr sz="3000" b="1" spc="15" dirty="0">
                <a:latin typeface="Arial"/>
                <a:cs typeface="Arial"/>
              </a:rPr>
              <a:t>details.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70293" y="174849"/>
            <a:ext cx="2696519" cy="479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19212" y="152399"/>
            <a:ext cx="2672369" cy="4750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5196" y="415649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6125" y="773158"/>
            <a:ext cx="3364229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b="1" spc="15" dirty="0">
                <a:latin typeface="Arial"/>
                <a:cs typeface="Arial"/>
              </a:rPr>
              <a:t>Once </a:t>
            </a:r>
            <a:r>
              <a:rPr sz="3000" b="1" spc="95" dirty="0">
                <a:latin typeface="Arial"/>
                <a:cs typeface="Arial"/>
              </a:rPr>
              <a:t>all </a:t>
            </a:r>
            <a:r>
              <a:rPr sz="3000" b="1" spc="85" dirty="0">
                <a:latin typeface="Arial"/>
                <a:cs typeface="Arial"/>
              </a:rPr>
              <a:t>the  </a:t>
            </a:r>
            <a:r>
              <a:rPr sz="3000" b="1" spc="40" dirty="0">
                <a:latin typeface="Arial"/>
                <a:cs typeface="Arial"/>
              </a:rPr>
              <a:t>details </a:t>
            </a:r>
            <a:r>
              <a:rPr sz="3000" b="1" spc="35" dirty="0">
                <a:latin typeface="Arial"/>
                <a:cs typeface="Arial"/>
              </a:rPr>
              <a:t>have </a:t>
            </a:r>
            <a:r>
              <a:rPr sz="3000" b="1" spc="75" dirty="0">
                <a:latin typeface="Arial"/>
                <a:cs typeface="Arial"/>
              </a:rPr>
              <a:t>been  </a:t>
            </a:r>
            <a:r>
              <a:rPr sz="3000" b="1" spc="85" dirty="0">
                <a:latin typeface="Arial"/>
                <a:cs typeface="Arial"/>
              </a:rPr>
              <a:t>entered the </a:t>
            </a:r>
            <a:r>
              <a:rPr sz="3000" b="1" spc="35" dirty="0">
                <a:latin typeface="Arial"/>
                <a:cs typeface="Arial"/>
              </a:rPr>
              <a:t>ride</a:t>
            </a:r>
            <a:r>
              <a:rPr sz="3000" b="1" spc="-570" dirty="0">
                <a:latin typeface="Arial"/>
                <a:cs typeface="Arial"/>
              </a:rPr>
              <a:t> </a:t>
            </a:r>
            <a:r>
              <a:rPr sz="3000" b="1" spc="-125" dirty="0">
                <a:latin typeface="Arial"/>
                <a:cs typeface="Arial"/>
              </a:rPr>
              <a:t>is  </a:t>
            </a:r>
            <a:r>
              <a:rPr sz="3000" b="1" spc="15" dirty="0">
                <a:latin typeface="Arial"/>
                <a:cs typeface="Arial"/>
              </a:rPr>
              <a:t>posted, </a:t>
            </a:r>
            <a:r>
              <a:rPr sz="3000" b="1" spc="45" dirty="0">
                <a:latin typeface="Arial"/>
                <a:cs typeface="Arial"/>
              </a:rPr>
              <a:t>and </a:t>
            </a:r>
            <a:r>
              <a:rPr sz="3000" b="1" spc="-30" dirty="0">
                <a:latin typeface="Arial"/>
                <a:cs typeface="Arial"/>
              </a:rPr>
              <a:t>this  </a:t>
            </a:r>
            <a:r>
              <a:rPr sz="3000" b="1" spc="10" dirty="0">
                <a:latin typeface="Arial"/>
                <a:cs typeface="Arial"/>
              </a:rPr>
              <a:t>screen </a:t>
            </a:r>
            <a:r>
              <a:rPr sz="3000" b="1" spc="-45" dirty="0">
                <a:latin typeface="Arial"/>
                <a:cs typeface="Arial"/>
              </a:rPr>
              <a:t>shows  </a:t>
            </a:r>
            <a:r>
              <a:rPr sz="3000" b="1" spc="70" dirty="0">
                <a:latin typeface="Arial"/>
                <a:cs typeface="Arial"/>
              </a:rPr>
              <a:t>latest </a:t>
            </a:r>
            <a:r>
              <a:rPr sz="3000" b="1" spc="80" dirty="0">
                <a:latin typeface="Arial"/>
                <a:cs typeface="Arial"/>
              </a:rPr>
              <a:t>offered  </a:t>
            </a:r>
            <a:r>
              <a:rPr sz="3000" b="1" dirty="0">
                <a:latin typeface="Arial"/>
                <a:cs typeface="Arial"/>
              </a:rPr>
              <a:t>ride, </a:t>
            </a:r>
            <a:r>
              <a:rPr sz="3000" b="1" spc="15" dirty="0">
                <a:latin typeface="Arial"/>
                <a:cs typeface="Arial"/>
              </a:rPr>
              <a:t>which can  </a:t>
            </a:r>
            <a:r>
              <a:rPr sz="3000" b="1" spc="-10" dirty="0">
                <a:latin typeface="Arial"/>
                <a:cs typeface="Arial"/>
              </a:rPr>
              <a:t>also </a:t>
            </a:r>
            <a:r>
              <a:rPr sz="3000" b="1" spc="95" dirty="0">
                <a:latin typeface="Arial"/>
                <a:cs typeface="Arial"/>
              </a:rPr>
              <a:t>be</a:t>
            </a:r>
            <a:r>
              <a:rPr sz="3000" b="1" spc="-240" dirty="0">
                <a:latin typeface="Arial"/>
                <a:cs typeface="Arial"/>
              </a:rPr>
              <a:t> </a:t>
            </a:r>
            <a:r>
              <a:rPr sz="3000" b="1" spc="85" dirty="0">
                <a:latin typeface="Arial"/>
                <a:cs typeface="Arial"/>
              </a:rPr>
              <a:t>deleted.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08466" y="152399"/>
            <a:ext cx="2721769" cy="4838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7724" y="95134"/>
            <a:ext cx="3162300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b="1" spc="65" dirty="0">
                <a:latin typeface="Arial"/>
                <a:cs typeface="Arial"/>
              </a:rPr>
              <a:t>I</a:t>
            </a:r>
            <a:r>
              <a:rPr sz="3000" b="1" strike="sngStrike" spc="65" dirty="0">
                <a:latin typeface="Arial"/>
                <a:cs typeface="Arial"/>
              </a:rPr>
              <a:t>f</a:t>
            </a:r>
            <a:r>
              <a:rPr sz="3000" b="1" strike="noStrike" spc="65" dirty="0">
                <a:latin typeface="Arial"/>
                <a:cs typeface="Arial"/>
              </a:rPr>
              <a:t> </a:t>
            </a:r>
            <a:r>
              <a:rPr sz="3000" b="1" strike="noStrike" spc="-5" dirty="0">
                <a:latin typeface="Arial"/>
                <a:cs typeface="Arial"/>
              </a:rPr>
              <a:t>you </a:t>
            </a:r>
            <a:r>
              <a:rPr sz="3000" b="1" strike="noStrike" spc="60" dirty="0">
                <a:latin typeface="Arial"/>
                <a:cs typeface="Arial"/>
              </a:rPr>
              <a:t>select  </a:t>
            </a:r>
            <a:r>
              <a:rPr sz="3000" b="1" strike="noStrike" dirty="0">
                <a:latin typeface="Arial"/>
                <a:cs typeface="Arial"/>
              </a:rPr>
              <a:t>search </a:t>
            </a:r>
            <a:r>
              <a:rPr sz="3000" b="1" strike="noStrike" spc="35" dirty="0">
                <a:latin typeface="Arial"/>
                <a:cs typeface="Arial"/>
              </a:rPr>
              <a:t>ride  </a:t>
            </a:r>
            <a:r>
              <a:rPr sz="3000" b="1" strike="noStrike" spc="15" dirty="0">
                <a:latin typeface="Arial"/>
                <a:cs typeface="Arial"/>
              </a:rPr>
              <a:t>option </a:t>
            </a:r>
            <a:r>
              <a:rPr sz="3000" b="1" strike="noStrike" spc="60" dirty="0">
                <a:latin typeface="Arial"/>
                <a:cs typeface="Arial"/>
              </a:rPr>
              <a:t>then </a:t>
            </a:r>
            <a:r>
              <a:rPr sz="3000" b="1" strike="noStrike" spc="-5" dirty="0">
                <a:latin typeface="Arial"/>
                <a:cs typeface="Arial"/>
              </a:rPr>
              <a:t>you  </a:t>
            </a:r>
            <a:r>
              <a:rPr sz="3000" b="1" strike="noStrike" spc="80" dirty="0">
                <a:latin typeface="Arial"/>
                <a:cs typeface="Arial"/>
              </a:rPr>
              <a:t>need </a:t>
            </a:r>
            <a:r>
              <a:rPr sz="3000" b="1" strike="noStrike" spc="65" dirty="0">
                <a:latin typeface="Arial"/>
                <a:cs typeface="Arial"/>
              </a:rPr>
              <a:t>to </a:t>
            </a:r>
            <a:r>
              <a:rPr sz="3000" b="1" strike="noStrike" spc="5" dirty="0">
                <a:latin typeface="Arial"/>
                <a:cs typeface="Arial"/>
              </a:rPr>
              <a:t>specify  </a:t>
            </a:r>
            <a:r>
              <a:rPr sz="3000" b="1" strike="noStrike" spc="85" dirty="0">
                <a:latin typeface="Arial"/>
                <a:cs typeface="Arial"/>
              </a:rPr>
              <a:t>the </a:t>
            </a:r>
            <a:r>
              <a:rPr sz="3000" b="1" strike="noStrike" spc="105" dirty="0">
                <a:latin typeface="Arial"/>
                <a:cs typeface="Arial"/>
              </a:rPr>
              <a:t>date </a:t>
            </a:r>
            <a:r>
              <a:rPr sz="3000" b="1" strike="noStrike" spc="-5" dirty="0">
                <a:latin typeface="Arial"/>
                <a:cs typeface="Arial"/>
              </a:rPr>
              <a:t>you  </a:t>
            </a:r>
            <a:r>
              <a:rPr sz="3000" b="1" strike="noStrike" spc="80" dirty="0">
                <a:latin typeface="Arial"/>
                <a:cs typeface="Arial"/>
              </a:rPr>
              <a:t>need </a:t>
            </a:r>
            <a:r>
              <a:rPr sz="3000" b="1" strike="noStrike" spc="65" dirty="0">
                <a:latin typeface="Arial"/>
                <a:cs typeface="Arial"/>
              </a:rPr>
              <a:t>to </a:t>
            </a:r>
            <a:r>
              <a:rPr sz="3000" b="1" strike="noStrike" dirty="0">
                <a:latin typeface="Arial"/>
                <a:cs typeface="Arial"/>
              </a:rPr>
              <a:t>search  </a:t>
            </a:r>
            <a:r>
              <a:rPr sz="3000" b="1" strike="noStrike" spc="-15" dirty="0">
                <a:latin typeface="Arial"/>
                <a:cs typeface="Arial"/>
              </a:rPr>
              <a:t>for, </a:t>
            </a:r>
            <a:r>
              <a:rPr sz="3000" b="1" strike="noStrike" spc="45" dirty="0">
                <a:latin typeface="Arial"/>
                <a:cs typeface="Arial"/>
              </a:rPr>
              <a:t>and </a:t>
            </a:r>
            <a:r>
              <a:rPr sz="3000" b="1" strike="noStrike" spc="95" dirty="0">
                <a:latin typeface="Arial"/>
                <a:cs typeface="Arial"/>
              </a:rPr>
              <a:t>all </a:t>
            </a:r>
            <a:r>
              <a:rPr sz="3000" b="1" strike="noStrike" spc="85" dirty="0">
                <a:latin typeface="Arial"/>
                <a:cs typeface="Arial"/>
              </a:rPr>
              <a:t>the  </a:t>
            </a:r>
            <a:r>
              <a:rPr sz="3000" b="1" strike="noStrike" spc="55" dirty="0">
                <a:latin typeface="Arial"/>
                <a:cs typeface="Arial"/>
              </a:rPr>
              <a:t>available </a:t>
            </a:r>
            <a:r>
              <a:rPr sz="3000" b="1" strike="noStrike" spc="-5" dirty="0">
                <a:latin typeface="Arial"/>
                <a:cs typeface="Arial"/>
              </a:rPr>
              <a:t>rides</a:t>
            </a:r>
            <a:r>
              <a:rPr sz="3000" b="1" strike="noStrike" spc="-370" dirty="0">
                <a:latin typeface="Arial"/>
                <a:cs typeface="Arial"/>
              </a:rPr>
              <a:t> </a:t>
            </a:r>
            <a:r>
              <a:rPr sz="3000" b="1" strike="noStrike" spc="45" dirty="0">
                <a:latin typeface="Arial"/>
                <a:cs typeface="Arial"/>
              </a:rPr>
              <a:t>of  </a:t>
            </a:r>
            <a:r>
              <a:rPr sz="3000" b="1" strike="noStrike" spc="80" dirty="0">
                <a:latin typeface="Arial"/>
                <a:cs typeface="Arial"/>
              </a:rPr>
              <a:t>that </a:t>
            </a:r>
            <a:r>
              <a:rPr sz="3000" b="1" strike="noStrike" spc="95" dirty="0">
                <a:latin typeface="Arial"/>
                <a:cs typeface="Arial"/>
              </a:rPr>
              <a:t>datewill be  </a:t>
            </a:r>
            <a:r>
              <a:rPr sz="3000" b="1" strike="noStrike" spc="-35" dirty="0">
                <a:latin typeface="Arial"/>
                <a:cs typeface="Arial"/>
              </a:rPr>
              <a:t>shown.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40842" y="152374"/>
            <a:ext cx="2600469" cy="4623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44586" y="152349"/>
            <a:ext cx="2523194" cy="4623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5196" y="415649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6124" y="1001758"/>
            <a:ext cx="276288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Arial"/>
                <a:cs typeface="Arial"/>
              </a:rPr>
              <a:t>You </a:t>
            </a:r>
            <a:r>
              <a:rPr sz="3000" b="1" spc="15" dirty="0">
                <a:latin typeface="Arial"/>
                <a:cs typeface="Arial"/>
              </a:rPr>
              <a:t>can </a:t>
            </a:r>
            <a:r>
              <a:rPr sz="3000" b="1" spc="-10" dirty="0">
                <a:latin typeface="Arial"/>
                <a:cs typeface="Arial"/>
              </a:rPr>
              <a:t>also  </a:t>
            </a:r>
            <a:r>
              <a:rPr sz="3000" b="1" spc="85" dirty="0">
                <a:latin typeface="Arial"/>
                <a:cs typeface="Arial"/>
              </a:rPr>
              <a:t>update the  </a:t>
            </a:r>
            <a:r>
              <a:rPr sz="3000" b="1" spc="50" dirty="0">
                <a:latin typeface="Arial"/>
                <a:cs typeface="Arial"/>
              </a:rPr>
              <a:t>number </a:t>
            </a:r>
            <a:r>
              <a:rPr sz="3000" b="1" spc="45" dirty="0">
                <a:latin typeface="Arial"/>
                <a:cs typeface="Arial"/>
              </a:rPr>
              <a:t>of  </a:t>
            </a:r>
            <a:r>
              <a:rPr sz="3000" b="1" spc="-5" dirty="0">
                <a:latin typeface="Arial"/>
                <a:cs typeface="Arial"/>
              </a:rPr>
              <a:t>seats</a:t>
            </a:r>
            <a:r>
              <a:rPr sz="3000" b="1" spc="-200" dirty="0">
                <a:latin typeface="Arial"/>
                <a:cs typeface="Arial"/>
              </a:rPr>
              <a:t> </a:t>
            </a:r>
            <a:r>
              <a:rPr sz="3000" b="1" spc="55" dirty="0">
                <a:latin typeface="Arial"/>
                <a:cs typeface="Arial"/>
              </a:rPr>
              <a:t>available  </a:t>
            </a:r>
            <a:r>
              <a:rPr sz="3000" b="1" spc="-45" dirty="0">
                <a:latin typeface="Arial"/>
                <a:cs typeface="Arial"/>
              </a:rPr>
              <a:t>in </a:t>
            </a:r>
            <a:r>
              <a:rPr sz="3000" b="1" spc="85" dirty="0">
                <a:latin typeface="Arial"/>
                <a:cs typeface="Arial"/>
              </a:rPr>
              <a:t>the </a:t>
            </a:r>
            <a:r>
              <a:rPr sz="3000" b="1" spc="-5" dirty="0">
                <a:latin typeface="Arial"/>
                <a:cs typeface="Arial"/>
              </a:rPr>
              <a:t>rides  you </a:t>
            </a:r>
            <a:r>
              <a:rPr sz="3000" b="1" spc="35" dirty="0">
                <a:latin typeface="Arial"/>
                <a:cs typeface="Arial"/>
              </a:rPr>
              <a:t>have  </a:t>
            </a:r>
            <a:r>
              <a:rPr sz="3000" b="1" spc="50" dirty="0">
                <a:latin typeface="Arial"/>
                <a:cs typeface="Arial"/>
              </a:rPr>
              <a:t>offered.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75218" y="88024"/>
            <a:ext cx="2721769" cy="4838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24412" y="88002"/>
            <a:ext cx="2721769" cy="4838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279</Words>
  <Application>Microsoft Office PowerPoint</Application>
  <PresentationFormat>On-screen Show (16:9)</PresentationFormat>
  <Paragraphs>65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Carpooling App</vt:lpstr>
      <vt:lpstr>Splash Screen</vt:lpstr>
      <vt:lpstr>PowerPoint Presentation</vt:lpstr>
      <vt:lpstr>PowerPoint Presentation</vt:lpstr>
      <vt:lpstr>Home Page</vt:lpstr>
      <vt:lpstr>PowerPoint Presentation</vt:lpstr>
      <vt:lpstr>PowerPoint Presentation</vt:lpstr>
      <vt:lpstr>PowerPoint Presentation</vt:lpstr>
      <vt:lpstr>PowerPoint Presentation</vt:lpstr>
      <vt:lpstr>Database</vt:lpstr>
      <vt:lpstr>PowerPoint Presentation</vt:lpstr>
      <vt:lpstr>Data Flow Diagram: User Authentication</vt:lpstr>
      <vt:lpstr>Data Flow Diagram: Notifying User</vt:lpstr>
      <vt:lpstr>Data Flow Diagram: Functionality</vt:lpstr>
      <vt:lpstr>Data Flow Diagram: Updating Seats</vt:lpstr>
      <vt:lpstr>Data Flow Diagram: View Offered Rides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Carpooling App</dc:title>
  <cp:lastModifiedBy>asus</cp:lastModifiedBy>
  <cp:revision>1</cp:revision>
  <dcterms:created xsi:type="dcterms:W3CDTF">2018-12-15T12:33:35Z</dcterms:created>
  <dcterms:modified xsi:type="dcterms:W3CDTF">2018-12-15T12:35:52Z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2018-12-15T00:00:00Z</vt:filetime>
  </property>
</Properties>
</file>