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89" r:id="rId3"/>
    <p:sldId id="288" r:id="rId4"/>
    <p:sldId id="260" r:id="rId5"/>
    <p:sldId id="261" r:id="rId6"/>
    <p:sldId id="266" r:id="rId7"/>
    <p:sldId id="290" r:id="rId8"/>
    <p:sldId id="291" r:id="rId9"/>
    <p:sldId id="286" r:id="rId10"/>
    <p:sldId id="271" r:id="rId11"/>
    <p:sldId id="273" r:id="rId12"/>
    <p:sldId id="275" r:id="rId13"/>
    <p:sldId id="276"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Jain" initials="AJ" lastIdx="1" clrIdx="0">
    <p:extLst>
      <p:ext uri="{19B8F6BF-5375-455C-9EA6-DF929625EA0E}">
        <p15:presenceInfo xmlns:p15="http://schemas.microsoft.com/office/powerpoint/2012/main" userId="e72f99f6da4f28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A85"/>
    <a:srgbClr val="3C8943"/>
    <a:srgbClr val="108A4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58"/>
  </p:normalViewPr>
  <p:slideViewPr>
    <p:cSldViewPr snapToGrid="0" snapToObjects="1">
      <p:cViewPr>
        <p:scale>
          <a:sx n="77" d="100"/>
          <a:sy n="77" d="100"/>
        </p:scale>
        <p:origin x="4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A698F-EEAD-D341-858F-74E912BABCFE}" type="datetimeFigureOut">
              <a:rPr lang="en-US" smtClean="0"/>
              <a:t>11/24/2019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D021B-7CD2-0D49-B3F5-E6779B02928E}" type="slidenum">
              <a:rPr lang="en-US" smtClean="0"/>
              <a:t>‹#›</a:t>
            </a:fld>
            <a:endParaRPr lang="en-US"/>
          </a:p>
        </p:txBody>
      </p:sp>
    </p:spTree>
    <p:extLst>
      <p:ext uri="{BB962C8B-B14F-4D97-AF65-F5344CB8AC3E}">
        <p14:creationId xmlns:p14="http://schemas.microsoft.com/office/powerpoint/2010/main" val="232807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95345-6CDE-2543-A692-8D4C23C615FF}" type="slidenum">
              <a:rPr lang="en-US" smtClean="0"/>
              <a:t>1</a:t>
            </a:fld>
            <a:endParaRPr lang="en-US"/>
          </a:p>
        </p:txBody>
      </p:sp>
    </p:spTree>
    <p:extLst>
      <p:ext uri="{BB962C8B-B14F-4D97-AF65-F5344CB8AC3E}">
        <p14:creationId xmlns:p14="http://schemas.microsoft.com/office/powerpoint/2010/main" val="89102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95345-6CDE-2543-A692-8D4C23C615FF}" type="slidenum">
              <a:rPr lang="en-US" smtClean="0"/>
              <a:t>2</a:t>
            </a:fld>
            <a:endParaRPr lang="en-US"/>
          </a:p>
        </p:txBody>
      </p:sp>
    </p:spTree>
    <p:extLst>
      <p:ext uri="{BB962C8B-B14F-4D97-AF65-F5344CB8AC3E}">
        <p14:creationId xmlns:p14="http://schemas.microsoft.com/office/powerpoint/2010/main" val="279293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95345-6CDE-2543-A692-8D4C23C615FF}" type="slidenum">
              <a:rPr lang="en-US" smtClean="0"/>
              <a:t>3</a:t>
            </a:fld>
            <a:endParaRPr lang="en-US"/>
          </a:p>
        </p:txBody>
      </p:sp>
    </p:spTree>
    <p:extLst>
      <p:ext uri="{BB962C8B-B14F-4D97-AF65-F5344CB8AC3E}">
        <p14:creationId xmlns:p14="http://schemas.microsoft.com/office/powerpoint/2010/main" val="415240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DD021B-7CD2-0D49-B3F5-E6779B02928E}" type="slidenum">
              <a:rPr lang="en-US" smtClean="0"/>
              <a:t>4</a:t>
            </a:fld>
            <a:endParaRPr lang="en-US"/>
          </a:p>
        </p:txBody>
      </p:sp>
    </p:spTree>
    <p:extLst>
      <p:ext uri="{BB962C8B-B14F-4D97-AF65-F5344CB8AC3E}">
        <p14:creationId xmlns:p14="http://schemas.microsoft.com/office/powerpoint/2010/main" val="200773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71A6-ABE7-CF4F-8900-9BD3C67C2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38FEFD-9004-2544-AFD9-B4888E705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984BD0-AB88-F943-BF97-337A84A74F13}"/>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5" name="Footer Placeholder 4">
            <a:extLst>
              <a:ext uri="{FF2B5EF4-FFF2-40B4-BE49-F238E27FC236}">
                <a16:creationId xmlns:a16="http://schemas.microsoft.com/office/drawing/2014/main" id="{944E6168-2284-F241-9957-425C5C5B2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251E9-681F-4941-AA7C-3E69B067A0C8}"/>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173033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8ED9-ECFD-9E4E-9734-55000CD30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E53D37-EDC1-1442-84CC-22F6836C27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9DCE6-952B-2943-BD28-708DAA06E5D6}"/>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5" name="Footer Placeholder 4">
            <a:extLst>
              <a:ext uri="{FF2B5EF4-FFF2-40B4-BE49-F238E27FC236}">
                <a16:creationId xmlns:a16="http://schemas.microsoft.com/office/drawing/2014/main" id="{E35D8A9F-38F3-A243-9DF3-4B62E3B39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96ADA-8161-5D46-8BB0-CAC1B49749AD}"/>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131910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34959-55F9-BD40-85BF-33AF61CA5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39F2E-BE5E-C440-8D51-9B0CCC2C00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0D6D0-8D95-E74B-860E-34F615F689AC}"/>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5" name="Footer Placeholder 4">
            <a:extLst>
              <a:ext uri="{FF2B5EF4-FFF2-40B4-BE49-F238E27FC236}">
                <a16:creationId xmlns:a16="http://schemas.microsoft.com/office/drawing/2014/main" id="{68463567-616B-6744-BB98-C46B51BAC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88055-C67E-C247-AD6B-96B88DEFA475}"/>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237844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E105-363B-C94B-812F-9C661A1BC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5146C-842A-904D-9E79-AA02FFEEDD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955C0-8D94-9346-BC4C-5A0B3E619D51}"/>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5" name="Footer Placeholder 4">
            <a:extLst>
              <a:ext uri="{FF2B5EF4-FFF2-40B4-BE49-F238E27FC236}">
                <a16:creationId xmlns:a16="http://schemas.microsoft.com/office/drawing/2014/main" id="{F9931D28-C04A-114C-9A12-F399E7916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EF4C-AA32-404C-AFE1-594BC26E9EF8}"/>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39120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B304-CD85-B74E-A33B-8346A0571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7ACFA6-B74B-6945-BD83-015AFE44F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B63BFF-F804-3A42-A997-DA2126816470}"/>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5" name="Footer Placeholder 4">
            <a:extLst>
              <a:ext uri="{FF2B5EF4-FFF2-40B4-BE49-F238E27FC236}">
                <a16:creationId xmlns:a16="http://schemas.microsoft.com/office/drawing/2014/main" id="{999F031E-7257-4347-B2AF-AA2C4DF8E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BFE25-6E36-E149-9BC8-3985D4CA50A2}"/>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243259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D58F-BF8A-DA45-942C-79333CF36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D745B-D7DF-BF4E-BD86-F25DAE6930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EA367-653B-E84B-8A47-D1BFEFAB12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07301-BC58-0240-B794-5D6DF7BCFC08}"/>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6" name="Footer Placeholder 5">
            <a:extLst>
              <a:ext uri="{FF2B5EF4-FFF2-40B4-BE49-F238E27FC236}">
                <a16:creationId xmlns:a16="http://schemas.microsoft.com/office/drawing/2014/main" id="{3EE260B2-B002-3B4A-9378-6CF2B0102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2276B-49D4-F945-876B-80E5A9116A81}"/>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9605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4835-3D3A-C547-B560-0799AEF9A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C8C7AA-85A8-364E-81B7-667811FC3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DA70D6-2C20-8747-B76B-47899A53A9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47E292-3283-764D-9D2B-7EE644532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383632-82AE-E847-9FE3-1FC8BEDCF2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63DF05-F91B-3E48-AC18-01D2D8E0AC63}"/>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8" name="Footer Placeholder 7">
            <a:extLst>
              <a:ext uri="{FF2B5EF4-FFF2-40B4-BE49-F238E27FC236}">
                <a16:creationId xmlns:a16="http://schemas.microsoft.com/office/drawing/2014/main" id="{46EA38AA-07A0-6043-85B0-9E9B5AD610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2A976-A7B2-134C-B29C-CCFD604EC66C}"/>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293720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70AA-60C2-534A-B55A-C2CE6FF536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4CBF57-A1A3-584C-852F-CCC86118F571}"/>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4" name="Footer Placeholder 3">
            <a:extLst>
              <a:ext uri="{FF2B5EF4-FFF2-40B4-BE49-F238E27FC236}">
                <a16:creationId xmlns:a16="http://schemas.microsoft.com/office/drawing/2014/main" id="{9852ADFB-236B-7E4B-8CF5-3938FFC10B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17892-C4AF-8642-B88B-F122DD5EAD85}"/>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365821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AEF7A-64D7-D849-9C61-F8A6BCBD52C7}"/>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3" name="Footer Placeholder 2">
            <a:extLst>
              <a:ext uri="{FF2B5EF4-FFF2-40B4-BE49-F238E27FC236}">
                <a16:creationId xmlns:a16="http://schemas.microsoft.com/office/drawing/2014/main" id="{391B157A-477E-CD4D-9C06-478C38C991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2A504-FBF4-094C-A01B-6081CE6EA9A6}"/>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173643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7462-CC64-C045-96EC-AB9B46A1D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A187C-1C15-0D42-942C-63E156D9C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2B7BC-4C03-BD4B-8104-292976D89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EE61B1-43B6-4F46-9550-59797CE59586}"/>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6" name="Footer Placeholder 5">
            <a:extLst>
              <a:ext uri="{FF2B5EF4-FFF2-40B4-BE49-F238E27FC236}">
                <a16:creationId xmlns:a16="http://schemas.microsoft.com/office/drawing/2014/main" id="{373BF565-DB4A-0C4E-B2B9-4B7DE48D7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0ECBC-931D-BF42-B9D8-3E08A1AF8046}"/>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27341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26F4-A043-C040-AD32-F4C80ECAD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4EEF1-4C43-694A-BAB1-2F93FF5C3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950DD9-8790-814B-ADE8-0FC204F76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A16BFB-A6F7-4341-A3A3-6B5D5AAAAA05}"/>
              </a:ext>
            </a:extLst>
          </p:cNvPr>
          <p:cNvSpPr>
            <a:spLocks noGrp="1"/>
          </p:cNvSpPr>
          <p:nvPr>
            <p:ph type="dt" sz="half" idx="10"/>
          </p:nvPr>
        </p:nvSpPr>
        <p:spPr/>
        <p:txBody>
          <a:bodyPr/>
          <a:lstStyle/>
          <a:p>
            <a:fld id="{1234FF3D-14BE-254C-AD9E-05E6C6A98FCF}" type="datetimeFigureOut">
              <a:rPr lang="en-US" smtClean="0"/>
              <a:t>11/24/2019</a:t>
            </a:fld>
            <a:endParaRPr lang="en-US"/>
          </a:p>
        </p:txBody>
      </p:sp>
      <p:sp>
        <p:nvSpPr>
          <p:cNvPr id="6" name="Footer Placeholder 5">
            <a:extLst>
              <a:ext uri="{FF2B5EF4-FFF2-40B4-BE49-F238E27FC236}">
                <a16:creationId xmlns:a16="http://schemas.microsoft.com/office/drawing/2014/main" id="{BC16B9F5-2031-8D4D-8AB8-49263EC6C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4781F-13A8-F942-814E-319B15E4720B}"/>
              </a:ext>
            </a:extLst>
          </p:cNvPr>
          <p:cNvSpPr>
            <a:spLocks noGrp="1"/>
          </p:cNvSpPr>
          <p:nvPr>
            <p:ph type="sldNum" sz="quarter" idx="12"/>
          </p:nvPr>
        </p:nvSpPr>
        <p:spPr/>
        <p:txBody>
          <a:bodyPr/>
          <a:lstStyle/>
          <a:p>
            <a:fld id="{D5988EF3-9538-6C43-9312-9E8A908DBC44}" type="slidenum">
              <a:rPr lang="en-US" smtClean="0"/>
              <a:t>‹#›</a:t>
            </a:fld>
            <a:endParaRPr lang="en-US"/>
          </a:p>
        </p:txBody>
      </p:sp>
    </p:spTree>
    <p:extLst>
      <p:ext uri="{BB962C8B-B14F-4D97-AF65-F5344CB8AC3E}">
        <p14:creationId xmlns:p14="http://schemas.microsoft.com/office/powerpoint/2010/main" val="358285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8D6C6-416C-0648-B06C-59F768401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51298-ECE8-4E4C-A68D-DCAE80C96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C033B-05FB-0D4D-A8B8-998235162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4FF3D-14BE-254C-AD9E-05E6C6A98FCF}" type="datetimeFigureOut">
              <a:rPr lang="en-US" smtClean="0"/>
              <a:t>11/24/2019</a:t>
            </a:fld>
            <a:endParaRPr lang="en-US"/>
          </a:p>
        </p:txBody>
      </p:sp>
      <p:sp>
        <p:nvSpPr>
          <p:cNvPr id="5" name="Footer Placeholder 4">
            <a:extLst>
              <a:ext uri="{FF2B5EF4-FFF2-40B4-BE49-F238E27FC236}">
                <a16:creationId xmlns:a16="http://schemas.microsoft.com/office/drawing/2014/main" id="{875AE8E0-776E-4943-9634-C9B6DF4C3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5ED5C-E549-F142-BB02-289F7F142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88EF3-9538-6C43-9312-9E8A908DBC44}" type="slidenum">
              <a:rPr lang="en-US" smtClean="0"/>
              <a:t>‹#›</a:t>
            </a:fld>
            <a:endParaRPr lang="en-US"/>
          </a:p>
        </p:txBody>
      </p:sp>
    </p:spTree>
    <p:extLst>
      <p:ext uri="{BB962C8B-B14F-4D97-AF65-F5344CB8AC3E}">
        <p14:creationId xmlns:p14="http://schemas.microsoft.com/office/powerpoint/2010/main" val="58847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AAAE87D-7771-F147-997F-3BE2C0B3DD4A}"/>
              </a:ext>
            </a:extLst>
          </p:cNvPr>
          <p:cNvSpPr txBox="1"/>
          <p:nvPr/>
        </p:nvSpPr>
        <p:spPr>
          <a:xfrm>
            <a:off x="5812790" y="2410422"/>
            <a:ext cx="6088828" cy="1708160"/>
          </a:xfrm>
          <a:prstGeom prst="rect">
            <a:avLst/>
          </a:prstGeom>
          <a:noFill/>
        </p:spPr>
        <p:txBody>
          <a:bodyPr wrap="square" rtlCol="0">
            <a:spAutoFit/>
          </a:bodyPr>
          <a:lstStyle/>
          <a:p>
            <a:r>
              <a:rPr lang="en-US" sz="3500" b="1" dirty="0">
                <a:latin typeface="+mj-lt"/>
                <a:cs typeface="Futura Medium" panose="020B0602020204020303"/>
              </a:rPr>
              <a:t>Submission by : Aman Jain (A016)</a:t>
            </a:r>
          </a:p>
          <a:p>
            <a:r>
              <a:rPr lang="en-US" sz="3500" b="1" dirty="0">
                <a:latin typeface="+mj-lt"/>
                <a:cs typeface="Futura Medium" panose="020B0602020204020303"/>
              </a:rPr>
              <a:t>Submission to : Dr. Shailaja </a:t>
            </a:r>
            <a:r>
              <a:rPr lang="en-US" sz="3500" b="1" dirty="0" err="1">
                <a:latin typeface="+mj-lt"/>
                <a:cs typeface="Futura Medium" panose="020B0602020204020303"/>
              </a:rPr>
              <a:t>Rego</a:t>
            </a:r>
            <a:br>
              <a:rPr lang="en-US" sz="3500" dirty="0">
                <a:latin typeface="+mj-lt"/>
                <a:cs typeface="Futura Medium" panose="020B0602020204020303"/>
              </a:rPr>
            </a:br>
            <a:endParaRPr lang="en-US" sz="3500" dirty="0">
              <a:latin typeface="+mj-lt"/>
              <a:cs typeface="Futura Medium" panose="020B0602020204020303"/>
            </a:endParaRPr>
          </a:p>
        </p:txBody>
      </p:sp>
      <p:pic>
        <p:nvPicPr>
          <p:cNvPr id="19" name="Picture 18">
            <a:extLst>
              <a:ext uri="{FF2B5EF4-FFF2-40B4-BE49-F238E27FC236}">
                <a16:creationId xmlns:a16="http://schemas.microsoft.com/office/drawing/2014/main" id="{4049794C-B05D-2C4C-9EE0-9A0BB787A2A2}"/>
              </a:ext>
            </a:extLst>
          </p:cNvPr>
          <p:cNvPicPr>
            <a:picLocks noChangeAspect="1"/>
          </p:cNvPicPr>
          <p:nvPr/>
        </p:nvPicPr>
        <p:blipFill>
          <a:blip r:embed="rId3"/>
          <a:stretch>
            <a:fillRect/>
          </a:stretch>
        </p:blipFill>
        <p:spPr>
          <a:xfrm>
            <a:off x="244713" y="2586927"/>
            <a:ext cx="1532572" cy="1684145"/>
          </a:xfrm>
          <a:prstGeom prst="rect">
            <a:avLst/>
          </a:prstGeom>
        </p:spPr>
      </p:pic>
      <p:sp>
        <p:nvSpPr>
          <p:cNvPr id="20" name="TextBox 19">
            <a:extLst>
              <a:ext uri="{FF2B5EF4-FFF2-40B4-BE49-F238E27FC236}">
                <a16:creationId xmlns:a16="http://schemas.microsoft.com/office/drawing/2014/main" id="{DDACF771-072F-554F-AF6E-253E20CD8E92}"/>
              </a:ext>
            </a:extLst>
          </p:cNvPr>
          <p:cNvSpPr txBox="1"/>
          <p:nvPr/>
        </p:nvSpPr>
        <p:spPr>
          <a:xfrm>
            <a:off x="41394" y="329855"/>
            <a:ext cx="12109211" cy="707886"/>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4000" dirty="0">
                <a:solidFill>
                  <a:schemeClr val="bg1"/>
                </a:solidFill>
                <a:latin typeface="Futura Medium" panose="020B0602020204020303" pitchFamily="34" charset="-79"/>
                <a:ea typeface="Apple Color Emoji" pitchFamily="2" charset="0"/>
                <a:cs typeface="Futura Medium" panose="020B0602020204020303" pitchFamily="34" charset="-79"/>
              </a:rPr>
              <a:t> Multivariate Data Analysis Project</a:t>
            </a:r>
          </a:p>
        </p:txBody>
      </p:sp>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27624DF-BC32-4038-937D-12657E284A6A}"/>
              </a:ext>
            </a:extLst>
          </p:cNvPr>
          <p:cNvSpPr txBox="1"/>
          <p:nvPr/>
        </p:nvSpPr>
        <p:spPr>
          <a:xfrm>
            <a:off x="50070" y="4364016"/>
            <a:ext cx="8807134" cy="800219"/>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School of Business Management, NMIMS, Mumbai</a:t>
            </a:r>
            <a:br>
              <a:rPr lang="en-US" sz="2400" dirty="0">
                <a:latin typeface="Futura Medium" panose="020B0602020204020303" pitchFamily="34" charset="-79"/>
                <a:cs typeface="Futura Medium" panose="020B0602020204020303" pitchFamily="34" charset="-79"/>
              </a:rPr>
            </a:br>
            <a:endParaRPr lang="en-US" dirty="0">
              <a:latin typeface="Futura Medium" panose="020B0602020204020303" pitchFamily="34" charset="-79"/>
              <a:cs typeface="Futura Medium" panose="020B0602020204020303" pitchFamily="34" charset="-79"/>
            </a:endParaRPr>
          </a:p>
        </p:txBody>
      </p:sp>
      <p:sp>
        <p:nvSpPr>
          <p:cNvPr id="14" name="Subtitle 6">
            <a:extLst>
              <a:ext uri="{FF2B5EF4-FFF2-40B4-BE49-F238E27FC236}">
                <a16:creationId xmlns:a16="http://schemas.microsoft.com/office/drawing/2014/main" id="{6A40625E-DDA6-454D-BEDD-FE07C59E2BB5}"/>
              </a:ext>
            </a:extLst>
          </p:cNvPr>
          <p:cNvSpPr txBox="1">
            <a:spLocks/>
          </p:cNvSpPr>
          <p:nvPr/>
        </p:nvSpPr>
        <p:spPr>
          <a:xfrm>
            <a:off x="1240663" y="6387921"/>
            <a:ext cx="10221533" cy="4243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**Case study and dataset is taken from TVS CS in a competition organized by GIM Goa.</a:t>
            </a:r>
          </a:p>
        </p:txBody>
      </p:sp>
    </p:spTree>
    <p:extLst>
      <p:ext uri="{BB962C8B-B14F-4D97-AF65-F5344CB8AC3E}">
        <p14:creationId xmlns:p14="http://schemas.microsoft.com/office/powerpoint/2010/main" val="190286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C5CF57C-3D3F-48C6-9737-F12751BA1ED2}"/>
              </a:ext>
            </a:extLst>
          </p:cNvPr>
          <p:cNvPicPr>
            <a:picLocks noChangeAspect="1"/>
          </p:cNvPicPr>
          <p:nvPr/>
        </p:nvPicPr>
        <p:blipFill>
          <a:blip r:embed="rId2"/>
          <a:stretch>
            <a:fillRect/>
          </a:stretch>
        </p:blipFill>
        <p:spPr>
          <a:xfrm>
            <a:off x="209291" y="794606"/>
            <a:ext cx="11814387" cy="5859973"/>
          </a:xfrm>
          <a:prstGeom prst="rect">
            <a:avLst/>
          </a:prstGeom>
        </p:spPr>
      </p:pic>
      <p:sp>
        <p:nvSpPr>
          <p:cNvPr id="8" name="TextBox 7">
            <a:extLst>
              <a:ext uri="{FF2B5EF4-FFF2-40B4-BE49-F238E27FC236}">
                <a16:creationId xmlns:a16="http://schemas.microsoft.com/office/drawing/2014/main" id="{5EDC3653-550A-4FCB-8572-C23EA80318FA}"/>
              </a:ext>
            </a:extLst>
          </p:cNvPr>
          <p:cNvSpPr txBox="1"/>
          <p:nvPr/>
        </p:nvSpPr>
        <p:spPr>
          <a:xfrm>
            <a:off x="67902" y="120492"/>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Correlation Matrix</a:t>
            </a:r>
          </a:p>
        </p:txBody>
      </p:sp>
    </p:spTree>
    <p:extLst>
      <p:ext uri="{BB962C8B-B14F-4D97-AF65-F5344CB8AC3E}">
        <p14:creationId xmlns:p14="http://schemas.microsoft.com/office/powerpoint/2010/main" val="24904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AAAE87D-7771-F147-997F-3BE2C0B3DD4A}"/>
              </a:ext>
            </a:extLst>
          </p:cNvPr>
          <p:cNvSpPr txBox="1"/>
          <p:nvPr/>
        </p:nvSpPr>
        <p:spPr>
          <a:xfrm>
            <a:off x="190187" y="752288"/>
            <a:ext cx="11375041"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a:cs typeface="Arial Hebrew" pitchFamily="2" charset="-79"/>
              </a:rPr>
              <a:t>Scaling Numeric Features</a:t>
            </a:r>
          </a:p>
          <a:p>
            <a:pPr marL="800100" lvl="1" indent="-342900">
              <a:buFont typeface="Arial" panose="020B0604020202020204" pitchFamily="34" charset="0"/>
              <a:buChar char="•"/>
            </a:pPr>
            <a:r>
              <a:rPr lang="en-US" sz="2000" dirty="0">
                <a:cs typeface="Arial Hebrew" pitchFamily="2" charset="-79"/>
              </a:rPr>
              <a:t>Min Max Scaler (0 to 1)</a:t>
            </a:r>
          </a:p>
          <a:p>
            <a:pPr marL="800100" lvl="1" indent="-342900">
              <a:buFont typeface="Arial" panose="020B0604020202020204" pitchFamily="34" charset="0"/>
              <a:buChar char="•"/>
            </a:pPr>
            <a:r>
              <a:rPr lang="en-US" sz="2000" dirty="0">
                <a:cs typeface="Arial Hebrew" pitchFamily="2" charset="-79"/>
              </a:rPr>
              <a:t>Increases efficiency of distance based model</a:t>
            </a:r>
          </a:p>
          <a:p>
            <a:pPr marL="800100" lvl="1" indent="-342900">
              <a:buFont typeface="Arial" panose="020B0604020202020204" pitchFamily="34" charset="0"/>
              <a:buChar char="•"/>
            </a:pPr>
            <a:r>
              <a:rPr lang="en-US" sz="2000" dirty="0">
                <a:cs typeface="Arial Hebrew" pitchFamily="2" charset="-79"/>
              </a:rPr>
              <a:t>Speeds up model training time</a:t>
            </a:r>
          </a:p>
          <a:p>
            <a:pPr lvl="1"/>
            <a:endParaRPr lang="en-US" sz="2000" b="1" dirty="0">
              <a:cs typeface="Arial Hebrew" pitchFamily="2" charset="-79"/>
            </a:endParaRPr>
          </a:p>
          <a:p>
            <a:pPr marL="342900" indent="-342900">
              <a:buFont typeface="Arial" panose="020B0604020202020204" pitchFamily="34" charset="0"/>
              <a:buChar char="•"/>
            </a:pPr>
            <a:r>
              <a:rPr lang="en-US" sz="2000" b="1" dirty="0">
                <a:cs typeface="Arial Hebrew" pitchFamily="2" charset="-79"/>
              </a:rPr>
              <a:t>Label Encoding</a:t>
            </a:r>
          </a:p>
          <a:p>
            <a:pPr marL="800100" lvl="1" indent="-342900">
              <a:buFont typeface="Arial" panose="020B0604020202020204" pitchFamily="34" charset="0"/>
              <a:buChar char="•"/>
            </a:pPr>
            <a:r>
              <a:rPr lang="en-US" sz="2000" dirty="0">
                <a:cs typeface="Arial Hebrew" pitchFamily="2" charset="-79"/>
              </a:rPr>
              <a:t>Data-type : string  to int</a:t>
            </a:r>
          </a:p>
          <a:p>
            <a:pPr marL="800100" lvl="1" indent="-342900">
              <a:buFont typeface="Arial" panose="020B0604020202020204" pitchFamily="34" charset="0"/>
              <a:buChar char="•"/>
            </a:pPr>
            <a:r>
              <a:rPr lang="en-US" sz="2000" dirty="0">
                <a:cs typeface="Arial Hebrew" pitchFamily="2" charset="-79"/>
              </a:rPr>
              <a:t>Can not use one hot encoding for high cardinality features such as </a:t>
            </a:r>
            <a:r>
              <a:rPr lang="en-US" sz="2000" dirty="0" err="1">
                <a:cs typeface="Arial Hebrew" pitchFamily="2" charset="-79"/>
              </a:rPr>
              <a:t>pinCode</a:t>
            </a:r>
            <a:r>
              <a:rPr lang="en-US" sz="2000" dirty="0">
                <a:cs typeface="Arial Hebrew" pitchFamily="2" charset="-79"/>
              </a:rPr>
              <a:t>, </a:t>
            </a:r>
            <a:r>
              <a:rPr lang="en-US" sz="2000" dirty="0" err="1">
                <a:cs typeface="Arial Hebrew" pitchFamily="2" charset="-79"/>
              </a:rPr>
              <a:t>dealerCode</a:t>
            </a:r>
            <a:r>
              <a:rPr lang="en-US" sz="2000" dirty="0">
                <a:cs typeface="Arial Hebrew" pitchFamily="2" charset="-79"/>
              </a:rPr>
              <a:t>, </a:t>
            </a:r>
            <a:r>
              <a:rPr lang="en-US" sz="2000" dirty="0" err="1">
                <a:cs typeface="Arial Hebrew" pitchFamily="2" charset="-79"/>
              </a:rPr>
              <a:t>etc</a:t>
            </a:r>
            <a:r>
              <a:rPr lang="en-US" sz="2000" dirty="0">
                <a:cs typeface="Arial Hebrew" pitchFamily="2" charset="-79"/>
              </a:rPr>
              <a:t> due to curse of dimensionality</a:t>
            </a:r>
          </a:p>
        </p:txBody>
      </p:sp>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A7F4B421-F28F-4BE0-9AA3-5B36CBB66A1B}"/>
              </a:ext>
            </a:extLst>
          </p:cNvPr>
          <p:cNvSpPr txBox="1"/>
          <p:nvPr/>
        </p:nvSpPr>
        <p:spPr>
          <a:xfrm>
            <a:off x="49367" y="84278"/>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Feature Scaling &amp; Label Encoding</a:t>
            </a:r>
          </a:p>
        </p:txBody>
      </p:sp>
      <p:sp>
        <p:nvSpPr>
          <p:cNvPr id="14" name="TextBox 13">
            <a:extLst>
              <a:ext uri="{FF2B5EF4-FFF2-40B4-BE49-F238E27FC236}">
                <a16:creationId xmlns:a16="http://schemas.microsoft.com/office/drawing/2014/main" id="{FED2AF13-D56E-4CE7-9773-58590E348204}"/>
              </a:ext>
            </a:extLst>
          </p:cNvPr>
          <p:cNvSpPr txBox="1"/>
          <p:nvPr/>
        </p:nvSpPr>
        <p:spPr>
          <a:xfrm>
            <a:off x="67903" y="3803064"/>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Class Imbalance problem</a:t>
            </a:r>
          </a:p>
        </p:txBody>
      </p:sp>
      <p:sp>
        <p:nvSpPr>
          <p:cNvPr id="15" name="TextBox 14">
            <a:extLst>
              <a:ext uri="{FF2B5EF4-FFF2-40B4-BE49-F238E27FC236}">
                <a16:creationId xmlns:a16="http://schemas.microsoft.com/office/drawing/2014/main" id="{8768A24D-3DE1-438C-9B94-266395D15B0C}"/>
              </a:ext>
            </a:extLst>
          </p:cNvPr>
          <p:cNvSpPr txBox="1"/>
          <p:nvPr/>
        </p:nvSpPr>
        <p:spPr>
          <a:xfrm>
            <a:off x="190187" y="4398055"/>
            <a:ext cx="11709892"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cs typeface="Arial Hebrew" pitchFamily="2" charset="-79"/>
              </a:rPr>
              <a:t>Solved using model </a:t>
            </a:r>
            <a:r>
              <a:rPr lang="en-US" sz="2000" i="1" dirty="0">
                <a:cs typeface="Arial Hebrew" pitchFamily="2" charset="-79"/>
              </a:rPr>
              <a:t>hyperparameters</a:t>
            </a:r>
          </a:p>
          <a:p>
            <a:r>
              <a:rPr lang="en-US" sz="2000" dirty="0">
                <a:cs typeface="Arial Hebrew" pitchFamily="2" charset="-79"/>
              </a:rPr>
              <a:t>	class weight = balanced   (Logistic Regression)</a:t>
            </a:r>
          </a:p>
          <a:p>
            <a:r>
              <a:rPr lang="en-US" sz="2000" dirty="0">
                <a:cs typeface="Arial Hebrew" pitchFamily="2" charset="-79"/>
              </a:rPr>
              <a:t>	class weight = balanced   (Decision Tree)</a:t>
            </a:r>
          </a:p>
          <a:p>
            <a:endParaRPr lang="en-US" sz="2000" dirty="0">
              <a:cs typeface="Arial Hebrew" pitchFamily="2" charset="-79"/>
            </a:endParaRPr>
          </a:p>
          <a:p>
            <a:pPr marL="342900" indent="-342900">
              <a:buFont typeface="Arial" panose="020B0604020202020204" pitchFamily="34" charset="0"/>
              <a:buChar char="•"/>
            </a:pPr>
            <a:r>
              <a:rPr lang="en-US" sz="2000" dirty="0">
                <a:cs typeface="Arial Hebrew" pitchFamily="2" charset="-79"/>
              </a:rPr>
              <a:t>It solves the problem by oversampling the observations of flow customers to make it a 50-50 ratio.</a:t>
            </a:r>
          </a:p>
          <a:p>
            <a:r>
              <a:rPr lang="en-US" sz="2000" dirty="0">
                <a:cs typeface="Arial Hebrew" pitchFamily="2" charset="-79"/>
              </a:rPr>
              <a:t>	</a:t>
            </a:r>
          </a:p>
        </p:txBody>
      </p:sp>
    </p:spTree>
    <p:extLst>
      <p:ext uri="{BB962C8B-B14F-4D97-AF65-F5344CB8AC3E}">
        <p14:creationId xmlns:p14="http://schemas.microsoft.com/office/powerpoint/2010/main" val="374615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AAAE87D-7771-F147-997F-3BE2C0B3DD4A}"/>
              </a:ext>
            </a:extLst>
          </p:cNvPr>
          <p:cNvSpPr txBox="1"/>
          <p:nvPr/>
        </p:nvSpPr>
        <p:spPr>
          <a:xfrm>
            <a:off x="265265" y="706526"/>
            <a:ext cx="1172496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cs typeface="Arial Hebrew" pitchFamily="2" charset="-79"/>
              </a:rPr>
              <a:t>Only recall, Only Precision or only confusion matrix accuracy is not the right accuracy metric to check model performance, hence using..</a:t>
            </a:r>
          </a:p>
          <a:p>
            <a:r>
              <a:rPr lang="en-US" sz="2000" b="1" dirty="0">
                <a:cs typeface="Arial Hebrew" pitchFamily="2" charset="-79"/>
              </a:rPr>
              <a:t>	1. ROC AUC</a:t>
            </a:r>
          </a:p>
          <a:p>
            <a:r>
              <a:rPr lang="en-US" sz="2000" dirty="0"/>
              <a:t>	0 = worst &amp; 1 = best. Higher the ROC curve is, better the model is at classifying 	1s as 1s &amp; 0s as 0s.</a:t>
            </a:r>
            <a:endParaRPr lang="en-US" sz="2000" b="1" dirty="0">
              <a:cs typeface="Arial Hebrew" pitchFamily="2" charset="-79"/>
            </a:endParaRPr>
          </a:p>
          <a:p>
            <a:r>
              <a:rPr lang="en-US" sz="2000" b="1" dirty="0">
                <a:cs typeface="Arial Hebrew" pitchFamily="2" charset="-79"/>
              </a:rPr>
              <a:t>	2. Cost Saving Model </a:t>
            </a:r>
            <a:r>
              <a:rPr lang="en-US" sz="2000" dirty="0">
                <a:cs typeface="Arial Hebrew" pitchFamily="2" charset="-79"/>
              </a:rPr>
              <a:t>(next page)</a:t>
            </a:r>
          </a:p>
          <a:p>
            <a:r>
              <a:rPr lang="en-US" sz="2000" b="1" dirty="0"/>
              <a:t>True Positive</a:t>
            </a:r>
            <a:r>
              <a:rPr lang="en-US" sz="2000" dirty="0"/>
              <a:t>   = Correctly predicted Flow customer</a:t>
            </a:r>
            <a:br>
              <a:rPr lang="en-US" sz="2000" dirty="0"/>
            </a:br>
            <a:r>
              <a:rPr lang="en-US" sz="2000" b="1" dirty="0"/>
              <a:t>True Negative</a:t>
            </a:r>
            <a:r>
              <a:rPr lang="en-US" sz="2000" dirty="0"/>
              <a:t> = Correctly predicted non Flow customer</a:t>
            </a:r>
            <a:br>
              <a:rPr lang="en-US" sz="2000" dirty="0"/>
            </a:br>
            <a:r>
              <a:rPr lang="en-US" sz="2000" b="1" dirty="0"/>
              <a:t>False Negative</a:t>
            </a:r>
            <a:r>
              <a:rPr lang="en-US" sz="2000" dirty="0"/>
              <a:t>= Actually customer is Flow, but predicted as non Flow </a:t>
            </a:r>
            <a:r>
              <a:rPr lang="en-US" sz="2000" i="1" dirty="0"/>
              <a:t>(more risky)</a:t>
            </a:r>
            <a:br>
              <a:rPr lang="en-US" sz="2000" dirty="0"/>
            </a:br>
            <a:r>
              <a:rPr lang="en-US" sz="2000" b="1" dirty="0"/>
              <a:t>False Positive </a:t>
            </a:r>
            <a:r>
              <a:rPr lang="en-US" sz="2000" dirty="0"/>
              <a:t> = Actually customer is non Flow, but predicted as Flow</a:t>
            </a:r>
            <a:r>
              <a:rPr lang="en-US" sz="2000" i="1" dirty="0"/>
              <a:t>(less risky)</a:t>
            </a:r>
            <a:endParaRPr lang="en-US" sz="2000" dirty="0">
              <a:cs typeface="Arial Hebrew" pitchFamily="2" charset="-79"/>
            </a:endParaRPr>
          </a:p>
        </p:txBody>
      </p:sp>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0E93CBE2-5C72-4FB8-9051-ABA77342E6B1}"/>
              </a:ext>
            </a:extLst>
          </p:cNvPr>
          <p:cNvSpPr txBox="1"/>
          <p:nvPr/>
        </p:nvSpPr>
        <p:spPr>
          <a:xfrm>
            <a:off x="49367" y="84278"/>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Accuracy Metrics</a:t>
            </a:r>
          </a:p>
        </p:txBody>
      </p:sp>
      <p:graphicFrame>
        <p:nvGraphicFramePr>
          <p:cNvPr id="16" name="Google Shape;217;p18">
            <a:extLst>
              <a:ext uri="{FF2B5EF4-FFF2-40B4-BE49-F238E27FC236}">
                <a16:creationId xmlns:a16="http://schemas.microsoft.com/office/drawing/2014/main" id="{3F43C47E-C915-4F07-901A-E5A6F8FF5596}"/>
              </a:ext>
            </a:extLst>
          </p:cNvPr>
          <p:cNvGraphicFramePr/>
          <p:nvPr>
            <p:extLst>
              <p:ext uri="{D42A27DB-BD31-4B8C-83A1-F6EECF244321}">
                <p14:modId xmlns:p14="http://schemas.microsoft.com/office/powerpoint/2010/main" val="1776570229"/>
              </p:ext>
            </p:extLst>
          </p:nvPr>
        </p:nvGraphicFramePr>
        <p:xfrm>
          <a:off x="49367" y="4186635"/>
          <a:ext cx="11760559" cy="1711248"/>
        </p:xfrm>
        <a:graphic>
          <a:graphicData uri="http://schemas.openxmlformats.org/drawingml/2006/table">
            <a:tbl>
              <a:tblPr firstRow="1" bandRow="1">
                <a:noFill/>
              </a:tblPr>
              <a:tblGrid>
                <a:gridCol w="800639">
                  <a:extLst>
                    <a:ext uri="{9D8B030D-6E8A-4147-A177-3AD203B41FA5}">
                      <a16:colId xmlns:a16="http://schemas.microsoft.com/office/drawing/2014/main" val="20000"/>
                    </a:ext>
                  </a:extLst>
                </a:gridCol>
                <a:gridCol w="2923504">
                  <a:extLst>
                    <a:ext uri="{9D8B030D-6E8A-4147-A177-3AD203B41FA5}">
                      <a16:colId xmlns:a16="http://schemas.microsoft.com/office/drawing/2014/main" val="20001"/>
                    </a:ext>
                  </a:extLst>
                </a:gridCol>
                <a:gridCol w="1532586">
                  <a:extLst>
                    <a:ext uri="{9D8B030D-6E8A-4147-A177-3AD203B41FA5}">
                      <a16:colId xmlns:a16="http://schemas.microsoft.com/office/drawing/2014/main" val="2620605401"/>
                    </a:ext>
                  </a:extLst>
                </a:gridCol>
                <a:gridCol w="2537138">
                  <a:extLst>
                    <a:ext uri="{9D8B030D-6E8A-4147-A177-3AD203B41FA5}">
                      <a16:colId xmlns:a16="http://schemas.microsoft.com/office/drawing/2014/main" val="2514026200"/>
                    </a:ext>
                  </a:extLst>
                </a:gridCol>
                <a:gridCol w="1378039">
                  <a:extLst>
                    <a:ext uri="{9D8B030D-6E8A-4147-A177-3AD203B41FA5}">
                      <a16:colId xmlns:a16="http://schemas.microsoft.com/office/drawing/2014/main" val="2553610143"/>
                    </a:ext>
                  </a:extLst>
                </a:gridCol>
                <a:gridCol w="1365161">
                  <a:extLst>
                    <a:ext uri="{9D8B030D-6E8A-4147-A177-3AD203B41FA5}">
                      <a16:colId xmlns:a16="http://schemas.microsoft.com/office/drawing/2014/main" val="732098330"/>
                    </a:ext>
                  </a:extLst>
                </a:gridCol>
                <a:gridCol w="1223492">
                  <a:extLst>
                    <a:ext uri="{9D8B030D-6E8A-4147-A177-3AD203B41FA5}">
                      <a16:colId xmlns:a16="http://schemas.microsoft.com/office/drawing/2014/main" val="20002"/>
                    </a:ext>
                  </a:extLst>
                </a:gridCol>
              </a:tblGrid>
              <a:tr h="632439">
                <a:tc>
                  <a:txBody>
                    <a:bodyPr/>
                    <a:lstStyle/>
                    <a:p>
                      <a:pPr marL="0" marR="0" lvl="0" indent="0" algn="l" rtl="0">
                        <a:spcBef>
                          <a:spcPts val="0"/>
                        </a:spcBef>
                        <a:spcAft>
                          <a:spcPts val="0"/>
                        </a:spcAft>
                        <a:buNone/>
                      </a:pPr>
                      <a:r>
                        <a:rPr lang="en-US" sz="1700" b="1" dirty="0" err="1">
                          <a:latin typeface="Futura"/>
                        </a:rPr>
                        <a:t>S.No</a:t>
                      </a:r>
                      <a:r>
                        <a:rPr lang="en-US" sz="1700" b="1" dirty="0">
                          <a:latin typeface="Futura"/>
                        </a:rPr>
                        <a:t>.</a:t>
                      </a:r>
                      <a:endParaRPr sz="1700" b="1" dirty="0">
                        <a:latin typeface="Futura"/>
                      </a:endParaRPr>
                    </a:p>
                  </a:txBody>
                  <a:tcPr marL="91450" marR="91450" marT="45725" marB="45725">
                    <a:pattFill prst="pct10">
                      <a:fgClr>
                        <a:srgbClr val="00B050"/>
                      </a:fgClr>
                      <a:bgClr>
                        <a:schemeClr val="bg1"/>
                      </a:bgClr>
                    </a:pattFill>
                  </a:tcPr>
                </a:tc>
                <a:tc>
                  <a:txBody>
                    <a:bodyPr/>
                    <a:lstStyle/>
                    <a:p>
                      <a:pPr marL="0" marR="0" lvl="0" indent="0" algn="l" rtl="0">
                        <a:spcBef>
                          <a:spcPts val="0"/>
                        </a:spcBef>
                        <a:spcAft>
                          <a:spcPts val="0"/>
                        </a:spcAft>
                        <a:buNone/>
                      </a:pPr>
                      <a:r>
                        <a:rPr lang="en-US" sz="1700" b="1" dirty="0">
                          <a:latin typeface="Futura"/>
                        </a:rPr>
                        <a:t>Machine Learning Model</a:t>
                      </a:r>
                      <a:endParaRPr sz="1700" b="1" dirty="0">
                        <a:latin typeface="Futura"/>
                      </a:endParaRPr>
                    </a:p>
                  </a:txBody>
                  <a:tcPr marL="91450" marR="91450" marT="45725" marB="45725">
                    <a:pattFill prst="pct10">
                      <a:fgClr>
                        <a:srgbClr val="00B050"/>
                      </a:fgClr>
                      <a:bgClr>
                        <a:schemeClr val="bg1"/>
                      </a:bgClr>
                    </a:pattFill>
                  </a:tcPr>
                </a:tc>
                <a:tc>
                  <a:txBody>
                    <a:bodyPr/>
                    <a:lstStyle/>
                    <a:p>
                      <a:pPr marL="0" marR="0" lvl="0" indent="0" algn="l" rtl="0">
                        <a:spcBef>
                          <a:spcPts val="0"/>
                        </a:spcBef>
                        <a:spcAft>
                          <a:spcPts val="0"/>
                        </a:spcAft>
                        <a:buNone/>
                      </a:pPr>
                      <a:r>
                        <a:rPr lang="en-US" sz="1700" b="1" dirty="0">
                          <a:latin typeface="Futura"/>
                        </a:rPr>
                        <a:t>ROC_AUC</a:t>
                      </a:r>
                      <a:endParaRPr sz="1700" b="1" dirty="0">
                        <a:latin typeface="Futura"/>
                      </a:endParaRPr>
                    </a:p>
                  </a:txBody>
                  <a:tcPr marL="91450" marR="91450" marT="45725" marB="45725">
                    <a:solidFill>
                      <a:schemeClr val="accent6">
                        <a:lumMod val="40000"/>
                        <a:lumOff val="60000"/>
                      </a:schemeClr>
                    </a:solidFill>
                  </a:tcPr>
                </a:tc>
                <a:tc>
                  <a:txBody>
                    <a:bodyPr/>
                    <a:lstStyle/>
                    <a:p>
                      <a:pPr marL="0" marR="0" lvl="0" indent="0" algn="l" rtl="0">
                        <a:spcBef>
                          <a:spcPts val="0"/>
                        </a:spcBef>
                        <a:spcAft>
                          <a:spcPts val="0"/>
                        </a:spcAft>
                        <a:buNone/>
                      </a:pPr>
                      <a:r>
                        <a:rPr lang="en-US" sz="1700" b="1" dirty="0">
                          <a:latin typeface="Futura"/>
                        </a:rPr>
                        <a:t>Cost Savings (Rs)</a:t>
                      </a:r>
                    </a:p>
                    <a:p>
                      <a:pPr marL="0" marR="0" lvl="0" indent="0" algn="l" rtl="0">
                        <a:spcBef>
                          <a:spcPts val="0"/>
                        </a:spcBef>
                        <a:spcAft>
                          <a:spcPts val="0"/>
                        </a:spcAft>
                        <a:buNone/>
                      </a:pPr>
                      <a:r>
                        <a:rPr lang="en-US" sz="1700" b="0" dirty="0">
                          <a:latin typeface="Futura"/>
                        </a:rPr>
                        <a:t>(for 12,000 customers)</a:t>
                      </a:r>
                    </a:p>
                  </a:txBody>
                  <a:tcPr marL="91450" marR="91450" marT="45725" marB="45725">
                    <a:solidFill>
                      <a:schemeClr val="accent6">
                        <a:lumMod val="40000"/>
                        <a:lumOff val="60000"/>
                      </a:schemeClr>
                    </a:solidFill>
                  </a:tcPr>
                </a:tc>
                <a:tc>
                  <a:txBody>
                    <a:bodyPr/>
                    <a:lstStyle/>
                    <a:p>
                      <a:pPr marL="0" marR="0" lvl="0" indent="0" algn="l" rtl="0">
                        <a:spcBef>
                          <a:spcPts val="0"/>
                        </a:spcBef>
                        <a:spcAft>
                          <a:spcPts val="0"/>
                        </a:spcAft>
                        <a:buNone/>
                      </a:pPr>
                      <a:r>
                        <a:rPr lang="en-US" sz="1700" b="1" dirty="0">
                          <a:latin typeface="Futura"/>
                        </a:rPr>
                        <a:t>Recall</a:t>
                      </a:r>
                      <a:endParaRPr sz="1700" b="1" dirty="0">
                        <a:latin typeface="Futura"/>
                      </a:endParaRPr>
                    </a:p>
                  </a:txBody>
                  <a:tcPr marL="91450" marR="91450" marT="45725" marB="45725">
                    <a:pattFill prst="pct10">
                      <a:fgClr>
                        <a:srgbClr val="00B050"/>
                      </a:fgClr>
                      <a:bgClr>
                        <a:schemeClr val="bg1"/>
                      </a:bgClr>
                    </a:pattFill>
                  </a:tcPr>
                </a:tc>
                <a:tc>
                  <a:txBody>
                    <a:bodyPr/>
                    <a:lstStyle/>
                    <a:p>
                      <a:pPr marL="0" marR="0" lvl="0" indent="0" algn="l" rtl="0">
                        <a:spcBef>
                          <a:spcPts val="0"/>
                        </a:spcBef>
                        <a:spcAft>
                          <a:spcPts val="0"/>
                        </a:spcAft>
                        <a:buNone/>
                      </a:pPr>
                      <a:r>
                        <a:rPr lang="en-US" sz="1700" b="1" dirty="0">
                          <a:latin typeface="Futura"/>
                        </a:rPr>
                        <a:t>Precision</a:t>
                      </a:r>
                      <a:endParaRPr sz="1700" b="1" dirty="0">
                        <a:latin typeface="Futura"/>
                      </a:endParaRPr>
                    </a:p>
                  </a:txBody>
                  <a:tcPr marL="91450" marR="91450" marT="45725" marB="45725">
                    <a:pattFill prst="pct10">
                      <a:fgClr>
                        <a:srgbClr val="00B050"/>
                      </a:fgClr>
                      <a:bgClr>
                        <a:schemeClr val="bg1"/>
                      </a:bgClr>
                    </a:pattFill>
                  </a:tcPr>
                </a:tc>
                <a:tc>
                  <a:txBody>
                    <a:bodyPr/>
                    <a:lstStyle/>
                    <a:p>
                      <a:pPr marL="0" marR="0" lvl="0" indent="0" algn="l" rtl="0">
                        <a:spcBef>
                          <a:spcPts val="0"/>
                        </a:spcBef>
                        <a:spcAft>
                          <a:spcPts val="0"/>
                        </a:spcAft>
                        <a:buNone/>
                      </a:pPr>
                      <a:r>
                        <a:rPr lang="en-US" sz="1700" b="1" dirty="0">
                          <a:latin typeface="Futura"/>
                        </a:rPr>
                        <a:t>F1 Score</a:t>
                      </a:r>
                      <a:endParaRPr sz="1700" b="1" dirty="0">
                        <a:latin typeface="Futura"/>
                      </a:endParaRPr>
                    </a:p>
                  </a:txBody>
                  <a:tcPr marL="91450" marR="91450" marT="45725" marB="45725">
                    <a:pattFill prst="pct10">
                      <a:fgClr>
                        <a:srgbClr val="00B050"/>
                      </a:fgClr>
                      <a:bgClr>
                        <a:schemeClr val="bg1"/>
                      </a:bgClr>
                    </a:pattFill>
                  </a:tcPr>
                </a:tc>
                <a:extLst>
                  <a:ext uri="{0D108BD9-81ED-4DB2-BD59-A6C34878D82A}">
                    <a16:rowId xmlns:a16="http://schemas.microsoft.com/office/drawing/2014/main" val="10000"/>
                  </a:ext>
                </a:extLst>
              </a:tr>
              <a:tr h="499901">
                <a:tc>
                  <a:txBody>
                    <a:bodyPr/>
                    <a:lstStyle/>
                    <a:p>
                      <a:pPr marL="0" marR="0" lvl="0" indent="0" algn="l" rtl="0">
                        <a:spcBef>
                          <a:spcPts val="0"/>
                        </a:spcBef>
                        <a:spcAft>
                          <a:spcPts val="0"/>
                        </a:spcAft>
                        <a:buNone/>
                      </a:pPr>
                      <a:r>
                        <a:rPr lang="en-US" sz="1700" dirty="0">
                          <a:latin typeface="Futura"/>
                        </a:rPr>
                        <a:t>1.</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l" rtl="0">
                        <a:spcBef>
                          <a:spcPts val="0"/>
                        </a:spcBef>
                        <a:spcAft>
                          <a:spcPts val="0"/>
                        </a:spcAft>
                        <a:buNone/>
                      </a:pPr>
                      <a:r>
                        <a:rPr lang="en-US" sz="1700" dirty="0">
                          <a:latin typeface="Futura"/>
                        </a:rPr>
                        <a:t>Logistic Regression</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r" rtl="0">
                        <a:spcBef>
                          <a:spcPts val="0"/>
                        </a:spcBef>
                        <a:spcAft>
                          <a:spcPts val="0"/>
                        </a:spcAft>
                        <a:buNone/>
                      </a:pPr>
                      <a:r>
                        <a:rPr lang="en-US" sz="1700" dirty="0">
                          <a:latin typeface="Futura"/>
                        </a:rPr>
                        <a:t>0.8747</a:t>
                      </a:r>
                      <a:endParaRPr sz="1700" dirty="0">
                        <a:latin typeface="Futura"/>
                      </a:endParaRPr>
                    </a:p>
                  </a:txBody>
                  <a:tcPr marL="91450" marR="91450" marT="45725" marB="45725">
                    <a:solidFill>
                      <a:schemeClr val="accent6">
                        <a:lumMod val="40000"/>
                        <a:lumOff val="60000"/>
                      </a:schemeClr>
                    </a:solidFill>
                  </a:tcPr>
                </a:tc>
                <a:tc>
                  <a:txBody>
                    <a:bodyPr/>
                    <a:lstStyle/>
                    <a:p>
                      <a:pPr marL="0" marR="0" lvl="0" indent="0" algn="r" rtl="0">
                        <a:spcBef>
                          <a:spcPts val="0"/>
                        </a:spcBef>
                        <a:spcAft>
                          <a:spcPts val="0"/>
                        </a:spcAft>
                        <a:buNone/>
                      </a:pPr>
                      <a:r>
                        <a:rPr lang="en-US" sz="1700" dirty="0">
                          <a:latin typeface="Futura"/>
                        </a:rPr>
                        <a:t>1,71,325</a:t>
                      </a:r>
                      <a:endParaRPr sz="1700" dirty="0">
                        <a:latin typeface="Futura"/>
                      </a:endParaRPr>
                    </a:p>
                  </a:txBody>
                  <a:tcPr marL="91450" marR="91450" marT="45725" marB="45725">
                    <a:solidFill>
                      <a:schemeClr val="accent6">
                        <a:lumMod val="40000"/>
                        <a:lumOff val="60000"/>
                      </a:schemeClr>
                    </a:solidFill>
                  </a:tcPr>
                </a:tc>
                <a:tc>
                  <a:txBody>
                    <a:bodyPr/>
                    <a:lstStyle/>
                    <a:p>
                      <a:pPr marL="0" marR="0" lvl="0" indent="0" algn="r" rtl="0">
                        <a:spcBef>
                          <a:spcPts val="0"/>
                        </a:spcBef>
                        <a:spcAft>
                          <a:spcPts val="0"/>
                        </a:spcAft>
                        <a:buNone/>
                      </a:pPr>
                      <a:r>
                        <a:rPr lang="en-US" sz="1700" dirty="0">
                          <a:latin typeface="Futura"/>
                        </a:rPr>
                        <a:t>0.8168</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r" rtl="0">
                        <a:spcBef>
                          <a:spcPts val="0"/>
                        </a:spcBef>
                        <a:spcAft>
                          <a:spcPts val="0"/>
                        </a:spcAft>
                        <a:buNone/>
                      </a:pPr>
                      <a:r>
                        <a:rPr lang="en-US" sz="1700" dirty="0">
                          <a:latin typeface="Futura"/>
                        </a:rPr>
                        <a:t>0.7913</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r" rtl="0">
                        <a:spcBef>
                          <a:spcPts val="0"/>
                        </a:spcBef>
                        <a:spcAft>
                          <a:spcPts val="0"/>
                        </a:spcAft>
                        <a:buNone/>
                      </a:pPr>
                      <a:r>
                        <a:rPr lang="en-US" sz="1700" dirty="0">
                          <a:latin typeface="Futura"/>
                        </a:rPr>
                        <a:t>0.8025</a:t>
                      </a:r>
                      <a:endParaRPr sz="1700" dirty="0">
                        <a:latin typeface="Futura"/>
                      </a:endParaRPr>
                    </a:p>
                  </a:txBody>
                  <a:tcPr marL="91450" marR="91450" marT="45725" marB="45725">
                    <a:pattFill prst="pct10">
                      <a:fgClr>
                        <a:srgbClr val="00B050"/>
                      </a:fgClr>
                      <a:bgClr>
                        <a:schemeClr val="bg1"/>
                      </a:bgClr>
                    </a:pattFill>
                  </a:tcPr>
                </a:tc>
                <a:extLst>
                  <a:ext uri="{0D108BD9-81ED-4DB2-BD59-A6C34878D82A}">
                    <a16:rowId xmlns:a16="http://schemas.microsoft.com/office/drawing/2014/main" val="10001"/>
                  </a:ext>
                </a:extLst>
              </a:tr>
              <a:tr h="578908">
                <a:tc>
                  <a:txBody>
                    <a:bodyPr/>
                    <a:lstStyle/>
                    <a:p>
                      <a:pPr marL="0" marR="0" lvl="0" indent="0" algn="l" rtl="0">
                        <a:spcBef>
                          <a:spcPts val="0"/>
                        </a:spcBef>
                        <a:spcAft>
                          <a:spcPts val="0"/>
                        </a:spcAft>
                        <a:buNone/>
                      </a:pPr>
                      <a:r>
                        <a:rPr lang="en-US" sz="1700" dirty="0">
                          <a:latin typeface="Futura"/>
                        </a:rPr>
                        <a:t>2.</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l" rtl="0">
                        <a:spcBef>
                          <a:spcPts val="0"/>
                        </a:spcBef>
                        <a:spcAft>
                          <a:spcPts val="0"/>
                        </a:spcAft>
                        <a:buNone/>
                      </a:pPr>
                      <a:r>
                        <a:rPr lang="en-US" sz="1700" dirty="0">
                          <a:latin typeface="Futura"/>
                        </a:rPr>
                        <a:t>Decision Tree Classifier</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r" rtl="0">
                        <a:spcBef>
                          <a:spcPts val="0"/>
                        </a:spcBef>
                        <a:spcAft>
                          <a:spcPts val="0"/>
                        </a:spcAft>
                        <a:buNone/>
                      </a:pPr>
                      <a:r>
                        <a:rPr lang="en-US" sz="1700" b="0" dirty="0">
                          <a:latin typeface="Futura"/>
                        </a:rPr>
                        <a:t>0.8721</a:t>
                      </a:r>
                      <a:endParaRPr sz="1700" b="0" dirty="0">
                        <a:latin typeface="Futura"/>
                      </a:endParaRPr>
                    </a:p>
                  </a:txBody>
                  <a:tcPr marL="91450" marR="91450" marT="45725" marB="45725">
                    <a:solidFill>
                      <a:schemeClr val="accent6">
                        <a:lumMod val="40000"/>
                        <a:lumOff val="60000"/>
                      </a:schemeClr>
                    </a:solidFill>
                  </a:tcPr>
                </a:tc>
                <a:tc>
                  <a:txBody>
                    <a:bodyPr/>
                    <a:lstStyle/>
                    <a:p>
                      <a:pPr marL="0" marR="0" lvl="0" indent="0" algn="r" rtl="0">
                        <a:spcBef>
                          <a:spcPts val="0"/>
                        </a:spcBef>
                        <a:spcAft>
                          <a:spcPts val="0"/>
                        </a:spcAft>
                        <a:buNone/>
                      </a:pPr>
                      <a:r>
                        <a:rPr lang="en-US" sz="1700" b="0" dirty="0">
                          <a:latin typeface="Futura"/>
                        </a:rPr>
                        <a:t>1,95,630</a:t>
                      </a:r>
                      <a:endParaRPr sz="1700" b="0" dirty="0">
                        <a:latin typeface="Futura"/>
                      </a:endParaRPr>
                    </a:p>
                  </a:txBody>
                  <a:tcPr marL="91450" marR="91450" marT="45725" marB="45725">
                    <a:solidFill>
                      <a:schemeClr val="accent6">
                        <a:lumMod val="40000"/>
                        <a:lumOff val="60000"/>
                      </a:schemeClr>
                    </a:solidFill>
                  </a:tcPr>
                </a:tc>
                <a:tc>
                  <a:txBody>
                    <a:bodyPr/>
                    <a:lstStyle/>
                    <a:p>
                      <a:pPr marL="0" marR="0" lvl="0" indent="0" algn="r" rtl="0">
                        <a:spcBef>
                          <a:spcPts val="0"/>
                        </a:spcBef>
                        <a:spcAft>
                          <a:spcPts val="0"/>
                        </a:spcAft>
                        <a:buNone/>
                      </a:pPr>
                      <a:r>
                        <a:rPr lang="en-US" sz="1700" dirty="0">
                          <a:latin typeface="Futura"/>
                        </a:rPr>
                        <a:t>0.8187</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r" rtl="0">
                        <a:spcBef>
                          <a:spcPts val="0"/>
                        </a:spcBef>
                        <a:spcAft>
                          <a:spcPts val="0"/>
                        </a:spcAft>
                        <a:buNone/>
                      </a:pPr>
                      <a:r>
                        <a:rPr lang="en-US" sz="1700" dirty="0">
                          <a:latin typeface="Futura"/>
                        </a:rPr>
                        <a:t>0.7738</a:t>
                      </a:r>
                      <a:endParaRPr sz="1700" dirty="0">
                        <a:latin typeface="Futura"/>
                      </a:endParaRPr>
                    </a:p>
                  </a:txBody>
                  <a:tcPr marL="91450" marR="91450" marT="45725" marB="45725">
                    <a:pattFill prst="pct10">
                      <a:fgClr>
                        <a:srgbClr val="00B050"/>
                      </a:fgClr>
                      <a:bgClr>
                        <a:schemeClr val="bg1"/>
                      </a:bgClr>
                    </a:pattFill>
                  </a:tcPr>
                </a:tc>
                <a:tc>
                  <a:txBody>
                    <a:bodyPr/>
                    <a:lstStyle/>
                    <a:p>
                      <a:pPr marL="0" marR="0" lvl="0" indent="0" algn="r" rtl="0">
                        <a:spcBef>
                          <a:spcPts val="0"/>
                        </a:spcBef>
                        <a:spcAft>
                          <a:spcPts val="0"/>
                        </a:spcAft>
                        <a:buNone/>
                      </a:pPr>
                      <a:r>
                        <a:rPr lang="en-US" sz="1700" dirty="0">
                          <a:latin typeface="Futura"/>
                        </a:rPr>
                        <a:t>0.7907</a:t>
                      </a:r>
                      <a:endParaRPr sz="1700" dirty="0">
                        <a:latin typeface="Futura"/>
                      </a:endParaRPr>
                    </a:p>
                  </a:txBody>
                  <a:tcPr marL="91450" marR="91450" marT="45725" marB="45725">
                    <a:pattFill prst="pct10">
                      <a:fgClr>
                        <a:srgbClr val="00B050"/>
                      </a:fgClr>
                      <a:bgClr>
                        <a:schemeClr val="bg1"/>
                      </a:bgClr>
                    </a:pattFill>
                  </a:tcPr>
                </a:tc>
                <a:extLst>
                  <a:ext uri="{0D108BD9-81ED-4DB2-BD59-A6C34878D82A}">
                    <a16:rowId xmlns:a16="http://schemas.microsoft.com/office/drawing/2014/main" val="10002"/>
                  </a:ext>
                </a:extLst>
              </a:tr>
            </a:tbl>
          </a:graphicData>
        </a:graphic>
      </p:graphicFrame>
      <p:sp>
        <p:nvSpPr>
          <p:cNvPr id="17" name="TextBox 16">
            <a:extLst>
              <a:ext uri="{FF2B5EF4-FFF2-40B4-BE49-F238E27FC236}">
                <a16:creationId xmlns:a16="http://schemas.microsoft.com/office/drawing/2014/main" id="{B1090609-5ABE-49F2-8951-171EF3EEA879}"/>
              </a:ext>
            </a:extLst>
          </p:cNvPr>
          <p:cNvSpPr txBox="1"/>
          <p:nvPr/>
        </p:nvSpPr>
        <p:spPr>
          <a:xfrm>
            <a:off x="49366" y="3598074"/>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2 Model performances</a:t>
            </a:r>
          </a:p>
        </p:txBody>
      </p:sp>
    </p:spTree>
    <p:extLst>
      <p:ext uri="{BB962C8B-B14F-4D97-AF65-F5344CB8AC3E}">
        <p14:creationId xmlns:p14="http://schemas.microsoft.com/office/powerpoint/2010/main" val="77034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FFB827D4-D296-4EFB-9FB1-1E03952824D0}"/>
              </a:ext>
            </a:extLst>
          </p:cNvPr>
          <p:cNvSpPr txBox="1"/>
          <p:nvPr/>
        </p:nvSpPr>
        <p:spPr>
          <a:xfrm>
            <a:off x="67903" y="52685"/>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ROC AUC graph</a:t>
            </a:r>
          </a:p>
        </p:txBody>
      </p:sp>
      <p:pic>
        <p:nvPicPr>
          <p:cNvPr id="6" name="Picture 5">
            <a:extLst>
              <a:ext uri="{FF2B5EF4-FFF2-40B4-BE49-F238E27FC236}">
                <a16:creationId xmlns:a16="http://schemas.microsoft.com/office/drawing/2014/main" id="{2477A0EA-A89A-4ED6-8A4A-433268D01A35}"/>
              </a:ext>
            </a:extLst>
          </p:cNvPr>
          <p:cNvPicPr>
            <a:picLocks noChangeAspect="1"/>
          </p:cNvPicPr>
          <p:nvPr/>
        </p:nvPicPr>
        <p:blipFill>
          <a:blip r:embed="rId2"/>
          <a:stretch>
            <a:fillRect/>
          </a:stretch>
        </p:blipFill>
        <p:spPr>
          <a:xfrm>
            <a:off x="67903" y="683116"/>
            <a:ext cx="12056192" cy="5105400"/>
          </a:xfrm>
          <a:prstGeom prst="rect">
            <a:avLst/>
          </a:prstGeom>
        </p:spPr>
      </p:pic>
    </p:spTree>
    <p:extLst>
      <p:ext uri="{BB962C8B-B14F-4D97-AF65-F5344CB8AC3E}">
        <p14:creationId xmlns:p14="http://schemas.microsoft.com/office/powerpoint/2010/main" val="311069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03A30A2-00BC-4345-8B5A-7B7DD5967AB9}"/>
              </a:ext>
            </a:extLst>
          </p:cNvPr>
          <p:cNvSpPr/>
          <p:nvPr/>
        </p:nvSpPr>
        <p:spPr>
          <a:xfrm>
            <a:off x="65612" y="4505068"/>
            <a:ext cx="3828419" cy="2201779"/>
          </a:xfrm>
          <a:prstGeom prst="ellipse">
            <a:avLst/>
          </a:prstGeom>
          <a:solidFill>
            <a:schemeClr val="bg1">
              <a:lumMod val="95000"/>
              <a:alpha val="7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utura Medium" panose="020B0602020204020303" pitchFamily="34" charset="-79"/>
                <a:cs typeface="Futura Medium" panose="020B0602020204020303" pitchFamily="34" charset="-79"/>
              </a:rPr>
              <a:t>As per </a:t>
            </a:r>
            <a:r>
              <a:rPr lang="en-US" i="1" dirty="0">
                <a:solidFill>
                  <a:srgbClr val="002060"/>
                </a:solidFill>
                <a:latin typeface="Futura Medium" panose="020B0602020204020303" pitchFamily="34" charset="-79"/>
                <a:cs typeface="Futura Medium" panose="020B0602020204020303" pitchFamily="34" charset="-79"/>
              </a:rPr>
              <a:t>TVS CS Annual report</a:t>
            </a:r>
            <a:r>
              <a:rPr lang="en-US" dirty="0">
                <a:solidFill>
                  <a:srgbClr val="002060"/>
                </a:solidFill>
                <a:latin typeface="Futura Medium" panose="020B0602020204020303" pitchFamily="34" charset="-79"/>
                <a:cs typeface="Futura Medium" panose="020B0602020204020303" pitchFamily="34" charset="-79"/>
              </a:rPr>
              <a:t> 2018-19, </a:t>
            </a:r>
            <a:r>
              <a:rPr lang="en-US" dirty="0">
                <a:solidFill>
                  <a:schemeClr val="tx1"/>
                </a:solidFill>
                <a:latin typeface="Futura Medium" panose="020B0602020204020303" pitchFamily="34" charset="-79"/>
                <a:cs typeface="Futura Medium" panose="020B0602020204020303" pitchFamily="34" charset="-79"/>
              </a:rPr>
              <a:t>Ratio of Financing cost to recovery cost</a:t>
            </a:r>
            <a:r>
              <a:rPr lang="en-US" dirty="0">
                <a:solidFill>
                  <a:srgbClr val="002060"/>
                </a:solidFill>
                <a:latin typeface="Futura Medium" panose="020B0602020204020303" pitchFamily="34" charset="-79"/>
                <a:cs typeface="Futura Medium" panose="020B0602020204020303" pitchFamily="34" charset="-79"/>
              </a:rPr>
              <a:t> </a:t>
            </a:r>
            <a:r>
              <a:rPr lang="en-US" dirty="0">
                <a:solidFill>
                  <a:schemeClr val="tx1"/>
                </a:solidFill>
                <a:latin typeface="Futura Medium" panose="020B0602020204020303" pitchFamily="34" charset="-79"/>
                <a:cs typeface="Futura Medium" panose="020B0602020204020303" pitchFamily="34" charset="-79"/>
              </a:rPr>
              <a:t>is </a:t>
            </a:r>
            <a:r>
              <a:rPr lang="en-US" b="1" dirty="0">
                <a:solidFill>
                  <a:schemeClr val="tx1"/>
                </a:solidFill>
                <a:latin typeface="Futura Medium" panose="020B0602020204020303" pitchFamily="34" charset="-79"/>
                <a:cs typeface="Futura Medium" panose="020B0602020204020303" pitchFamily="34" charset="-79"/>
              </a:rPr>
              <a:t>7:1</a:t>
            </a:r>
          </a:p>
          <a:p>
            <a:pPr algn="ctr"/>
            <a:r>
              <a:rPr lang="en-US" dirty="0">
                <a:solidFill>
                  <a:schemeClr val="tx1"/>
                </a:solidFill>
                <a:latin typeface="Futura Medium" panose="020B0602020204020303" pitchFamily="34" charset="-79"/>
                <a:cs typeface="Futura Medium" panose="020B0602020204020303" pitchFamily="34" charset="-79"/>
              </a:rPr>
              <a:t>And</a:t>
            </a:r>
          </a:p>
          <a:p>
            <a:pPr algn="ctr"/>
            <a:r>
              <a:rPr lang="en-US" dirty="0">
                <a:solidFill>
                  <a:schemeClr val="tx1"/>
                </a:solidFill>
                <a:latin typeface="Futura Medium" panose="020B0602020204020303" pitchFamily="34" charset="-79"/>
                <a:cs typeface="Futura Medium" panose="020B0602020204020303" pitchFamily="34" charset="-79"/>
              </a:rPr>
              <a:t>cost of finance </a:t>
            </a:r>
            <a:r>
              <a:rPr lang="en-US" b="1" dirty="0">
                <a:solidFill>
                  <a:schemeClr val="tx1"/>
                </a:solidFill>
                <a:latin typeface="Futura"/>
                <a:cs typeface="Futura Medium" panose="020B0602020204020303" pitchFamily="34" charset="-79"/>
              </a:rPr>
              <a:t>is 9 </a:t>
            </a:r>
            <a:r>
              <a:rPr lang="en-US" b="1" dirty="0">
                <a:solidFill>
                  <a:schemeClr val="tx1"/>
                </a:solidFill>
                <a:latin typeface="Futura"/>
              </a:rPr>
              <a:t>%</a:t>
            </a:r>
            <a:endParaRPr lang="en-US" b="1" dirty="0">
              <a:solidFill>
                <a:schemeClr val="tx1"/>
              </a:solidFill>
              <a:latin typeface="Futura"/>
              <a:cs typeface="Futura Medium" panose="020B0602020204020303" pitchFamily="34" charset="-79"/>
            </a:endParaRPr>
          </a:p>
        </p:txBody>
      </p:sp>
      <p:sp>
        <p:nvSpPr>
          <p:cNvPr id="15" name="Oval 14">
            <a:extLst>
              <a:ext uri="{FF2B5EF4-FFF2-40B4-BE49-F238E27FC236}">
                <a16:creationId xmlns:a16="http://schemas.microsoft.com/office/drawing/2014/main" id="{1C1C6FAB-7C07-1B4F-93EB-6D9C0C850032}"/>
              </a:ext>
            </a:extLst>
          </p:cNvPr>
          <p:cNvSpPr/>
          <p:nvPr/>
        </p:nvSpPr>
        <p:spPr>
          <a:xfrm>
            <a:off x="8013605" y="4634418"/>
            <a:ext cx="3748327" cy="1943078"/>
          </a:xfrm>
          <a:prstGeom prst="ellipse">
            <a:avLst/>
          </a:prstGeom>
          <a:solidFill>
            <a:schemeClr val="bg1">
              <a:lumMod val="95000"/>
              <a:alpha val="7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1"/>
                </a:solidFill>
                <a:latin typeface="Futura Medium" panose="020B0602020204020303" pitchFamily="34" charset="-79"/>
                <a:cs typeface="Futura Medium" panose="020B0602020204020303" pitchFamily="34" charset="-79"/>
              </a:rPr>
              <a:t>Hence, Cost to company for delayed payment </a:t>
            </a:r>
          </a:p>
          <a:p>
            <a:r>
              <a:rPr lang="en-US" sz="1700" dirty="0">
                <a:solidFill>
                  <a:schemeClr val="tx1"/>
                </a:solidFill>
                <a:latin typeface="Futura Medium" panose="020B0602020204020303" pitchFamily="34" charset="-79"/>
                <a:cs typeface="Futura Medium" panose="020B0602020204020303" pitchFamily="34" charset="-79"/>
              </a:rPr>
              <a:t>= </a:t>
            </a:r>
            <a:r>
              <a:rPr lang="en-US" sz="1700" dirty="0">
                <a:solidFill>
                  <a:schemeClr val="tx1"/>
                </a:solidFill>
                <a:latin typeface="Futura"/>
                <a:cs typeface="Futura Medium" panose="020B0602020204020303" pitchFamily="34" charset="-79"/>
              </a:rPr>
              <a:t>9 </a:t>
            </a:r>
            <a:r>
              <a:rPr lang="en-US" sz="1700" dirty="0">
                <a:solidFill>
                  <a:schemeClr val="tx1"/>
                </a:solidFill>
                <a:latin typeface="Futura"/>
              </a:rPr>
              <a:t>% of Rs 2000 = </a:t>
            </a:r>
            <a:r>
              <a:rPr lang="en-US" sz="1700" b="1" dirty="0">
                <a:solidFill>
                  <a:schemeClr val="tx1"/>
                </a:solidFill>
                <a:latin typeface="Futura"/>
              </a:rPr>
              <a:t>Rs180</a:t>
            </a:r>
          </a:p>
          <a:p>
            <a:r>
              <a:rPr lang="en-US" sz="1700" dirty="0">
                <a:solidFill>
                  <a:schemeClr val="tx1"/>
                </a:solidFill>
                <a:latin typeface="Futura"/>
                <a:cs typeface="Futura Medium" panose="020B0602020204020303" pitchFamily="34" charset="-79"/>
              </a:rPr>
              <a:t>And recovery cost </a:t>
            </a:r>
          </a:p>
          <a:p>
            <a:r>
              <a:rPr lang="en-US" sz="1700" dirty="0">
                <a:solidFill>
                  <a:schemeClr val="tx1"/>
                </a:solidFill>
                <a:latin typeface="Futura"/>
                <a:cs typeface="Futura Medium" panose="020B0602020204020303" pitchFamily="34" charset="-79"/>
              </a:rPr>
              <a:t>= 180/7 = </a:t>
            </a:r>
            <a:r>
              <a:rPr lang="en-US" sz="1700" b="1" dirty="0">
                <a:solidFill>
                  <a:schemeClr val="tx1"/>
                </a:solidFill>
                <a:latin typeface="Futura"/>
                <a:cs typeface="Futura Medium" panose="020B0602020204020303" pitchFamily="34" charset="-79"/>
              </a:rPr>
              <a:t>Rs 25</a:t>
            </a:r>
            <a:endParaRPr lang="en-US" sz="1700" b="1" dirty="0">
              <a:solidFill>
                <a:schemeClr val="tx1"/>
              </a:solidFill>
              <a:latin typeface="Futura Medium" panose="020B0602020204020303" pitchFamily="34" charset="-79"/>
              <a:cs typeface="Futura Medium" panose="020B0602020204020303" pitchFamily="34" charset="-79"/>
            </a:endParaRPr>
          </a:p>
        </p:txBody>
      </p:sp>
      <p:sp>
        <p:nvSpPr>
          <p:cNvPr id="17" name="Oval 16">
            <a:extLst>
              <a:ext uri="{FF2B5EF4-FFF2-40B4-BE49-F238E27FC236}">
                <a16:creationId xmlns:a16="http://schemas.microsoft.com/office/drawing/2014/main" id="{AB1CF992-5D2E-C940-B661-DF064D4C8ECE}"/>
              </a:ext>
            </a:extLst>
          </p:cNvPr>
          <p:cNvSpPr/>
          <p:nvPr/>
        </p:nvSpPr>
        <p:spPr>
          <a:xfrm>
            <a:off x="4691401" y="4462806"/>
            <a:ext cx="2524835" cy="2220453"/>
          </a:xfrm>
          <a:prstGeom prst="ellipse">
            <a:avLst/>
          </a:prstGeom>
          <a:solidFill>
            <a:schemeClr val="bg1">
              <a:lumMod val="95000"/>
              <a:alpha val="7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utura Medium" panose="020B0602020204020303" pitchFamily="34" charset="-79"/>
                <a:cs typeface="Futura Medium" panose="020B0602020204020303" pitchFamily="34" charset="-79"/>
              </a:rPr>
              <a:t>As per dataset,</a:t>
            </a:r>
          </a:p>
          <a:p>
            <a:pPr algn="ctr"/>
            <a:r>
              <a:rPr lang="en-US" dirty="0">
                <a:solidFill>
                  <a:schemeClr val="tx1"/>
                </a:solidFill>
                <a:latin typeface="Futura Medium" panose="020B0602020204020303" pitchFamily="34" charset="-79"/>
                <a:cs typeface="Futura Medium" panose="020B0602020204020303" pitchFamily="34" charset="-79"/>
              </a:rPr>
              <a:t>Average EMI per customer </a:t>
            </a:r>
          </a:p>
          <a:p>
            <a:pPr algn="ctr"/>
            <a:r>
              <a:rPr lang="en-US" dirty="0">
                <a:solidFill>
                  <a:schemeClr val="tx1"/>
                </a:solidFill>
                <a:latin typeface="Futura Medium" panose="020B0602020204020303" pitchFamily="34" charset="-79"/>
                <a:cs typeface="Futura Medium" panose="020B0602020204020303" pitchFamily="34" charset="-79"/>
              </a:rPr>
              <a:t>= </a:t>
            </a:r>
            <a:r>
              <a:rPr lang="en-US" b="1" dirty="0">
                <a:solidFill>
                  <a:schemeClr val="tx1"/>
                </a:solidFill>
                <a:latin typeface="Futura Medium" panose="020B0602020204020303" pitchFamily="34" charset="-79"/>
                <a:cs typeface="Futura Medium" panose="020B0602020204020303" pitchFamily="34" charset="-79"/>
              </a:rPr>
              <a:t>Rs 2000</a:t>
            </a:r>
          </a:p>
        </p:txBody>
      </p:sp>
      <p:sp>
        <p:nvSpPr>
          <p:cNvPr id="23" name="Rectangle 22">
            <a:extLst>
              <a:ext uri="{FF2B5EF4-FFF2-40B4-BE49-F238E27FC236}">
                <a16:creationId xmlns:a16="http://schemas.microsoft.com/office/drawing/2014/main" id="{58460827-CF58-DC4D-9583-C03C947F791A}"/>
              </a:ext>
            </a:extLst>
          </p:cNvPr>
          <p:cNvSpPr/>
          <p:nvPr/>
        </p:nvSpPr>
        <p:spPr>
          <a:xfrm>
            <a:off x="4239484" y="1545446"/>
            <a:ext cx="7706200" cy="2394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0">
              <a:buNone/>
            </a:pPr>
            <a:r>
              <a:rPr lang="en-US" sz="2000" b="1" dirty="0">
                <a:solidFill>
                  <a:schemeClr val="tx1"/>
                </a:solidFill>
                <a:latin typeface="Futura Medium" panose="020B0602020204020303" pitchFamily="34" charset="-79"/>
                <a:cs typeface="Futura Medium" panose="020B0602020204020303" pitchFamily="34" charset="-79"/>
              </a:rPr>
              <a:t>Using ML model, </a:t>
            </a:r>
            <a:r>
              <a:rPr lang="en-US" sz="2000" dirty="0">
                <a:solidFill>
                  <a:schemeClr val="tx1"/>
                </a:solidFill>
                <a:latin typeface="Futura Medium" panose="020B0602020204020303" pitchFamily="34" charset="-79"/>
                <a:cs typeface="Futura Medium" panose="020B0602020204020303" pitchFamily="34" charset="-79"/>
              </a:rPr>
              <a:t>we created a per customer cost saving equation:</a:t>
            </a:r>
          </a:p>
          <a:p>
            <a:pPr marL="114300" indent="0">
              <a:buNone/>
            </a:pPr>
            <a:r>
              <a:rPr lang="en-US" sz="2000" dirty="0">
                <a:solidFill>
                  <a:schemeClr val="tx1"/>
                </a:solidFill>
                <a:latin typeface="Futura Medium" panose="020B0602020204020303" pitchFamily="34" charset="-79"/>
                <a:cs typeface="Futura Medium" panose="020B0602020204020303" pitchFamily="34" charset="-79"/>
              </a:rPr>
              <a:t>= saving from correct predictions – loss from incorrect predictions</a:t>
            </a:r>
          </a:p>
          <a:p>
            <a:pPr marL="114300" indent="0">
              <a:buNone/>
            </a:pPr>
            <a:endParaRPr lang="en-US" sz="2000" dirty="0">
              <a:solidFill>
                <a:schemeClr val="tx1"/>
              </a:solidFill>
              <a:latin typeface="Futura Medium" panose="020B0602020204020303" pitchFamily="34" charset="-79"/>
              <a:cs typeface="Futura Medium" panose="020B0602020204020303" pitchFamily="34" charset="-79"/>
            </a:endParaRPr>
          </a:p>
          <a:p>
            <a:pPr marL="114300" indent="0">
              <a:buNone/>
            </a:pPr>
            <a:r>
              <a:rPr lang="en-US" sz="2000" dirty="0">
                <a:solidFill>
                  <a:schemeClr val="tx1"/>
                </a:solidFill>
                <a:latin typeface="Futura Medium" panose="020B0602020204020303" pitchFamily="34" charset="-79"/>
                <a:cs typeface="Futura Medium" panose="020B0602020204020303" pitchFamily="34" charset="-79"/>
              </a:rPr>
              <a:t>= (155*TP) + (0*TN) - (180*FN) – (25*FP)</a:t>
            </a:r>
          </a:p>
          <a:p>
            <a:pPr marL="114300" indent="0">
              <a:buNone/>
            </a:pPr>
            <a:endParaRPr lang="en-US" sz="2000" dirty="0">
              <a:solidFill>
                <a:schemeClr val="tx1"/>
              </a:solidFill>
              <a:latin typeface="Futura Medium" panose="020B0602020204020303" pitchFamily="34" charset="-79"/>
              <a:cs typeface="Futura Medium" panose="020B0602020204020303" pitchFamily="34" charset="-79"/>
            </a:endParaRPr>
          </a:p>
          <a:p>
            <a:pPr marL="114300" indent="0">
              <a:buNone/>
            </a:pPr>
            <a:r>
              <a:rPr lang="en-US" sz="2000" dirty="0">
                <a:solidFill>
                  <a:schemeClr val="tx1"/>
                </a:solidFill>
                <a:latin typeface="Futura Medium" panose="020B0602020204020303" pitchFamily="34" charset="-79"/>
                <a:cs typeface="Futura Medium" panose="020B0602020204020303" pitchFamily="34" charset="-79"/>
              </a:rPr>
              <a:t>We have to maximize this. </a:t>
            </a:r>
          </a:p>
        </p:txBody>
      </p:sp>
      <p:graphicFrame>
        <p:nvGraphicFramePr>
          <p:cNvPr id="26" name="Table 5">
            <a:extLst>
              <a:ext uri="{FF2B5EF4-FFF2-40B4-BE49-F238E27FC236}">
                <a16:creationId xmlns:a16="http://schemas.microsoft.com/office/drawing/2014/main" id="{A005CDCF-F97E-2449-8A45-8C09AA3E5690}"/>
              </a:ext>
            </a:extLst>
          </p:cNvPr>
          <p:cNvGraphicFramePr>
            <a:graphicFrameLocks noGrp="1"/>
          </p:cNvGraphicFramePr>
          <p:nvPr>
            <p:extLst>
              <p:ext uri="{D42A27DB-BD31-4B8C-83A1-F6EECF244321}">
                <p14:modId xmlns:p14="http://schemas.microsoft.com/office/powerpoint/2010/main" val="2217016222"/>
              </p:ext>
            </p:extLst>
          </p:nvPr>
        </p:nvGraphicFramePr>
        <p:xfrm>
          <a:off x="139268" y="1545446"/>
          <a:ext cx="3493279" cy="2712720"/>
        </p:xfrm>
        <a:graphic>
          <a:graphicData uri="http://schemas.openxmlformats.org/drawingml/2006/table">
            <a:tbl>
              <a:tblPr firstRow="1" bandRow="1"/>
              <a:tblGrid>
                <a:gridCol w="482013">
                  <a:extLst>
                    <a:ext uri="{9D8B030D-6E8A-4147-A177-3AD203B41FA5}">
                      <a16:colId xmlns:a16="http://schemas.microsoft.com/office/drawing/2014/main" val="1606720865"/>
                    </a:ext>
                  </a:extLst>
                </a:gridCol>
                <a:gridCol w="682277">
                  <a:extLst>
                    <a:ext uri="{9D8B030D-6E8A-4147-A177-3AD203B41FA5}">
                      <a16:colId xmlns:a16="http://schemas.microsoft.com/office/drawing/2014/main" val="3782925914"/>
                    </a:ext>
                  </a:extLst>
                </a:gridCol>
                <a:gridCol w="972021">
                  <a:extLst>
                    <a:ext uri="{9D8B030D-6E8A-4147-A177-3AD203B41FA5}">
                      <a16:colId xmlns:a16="http://schemas.microsoft.com/office/drawing/2014/main" val="1920838585"/>
                    </a:ext>
                  </a:extLst>
                </a:gridCol>
                <a:gridCol w="1356968">
                  <a:extLst>
                    <a:ext uri="{9D8B030D-6E8A-4147-A177-3AD203B41FA5}">
                      <a16:colId xmlns:a16="http://schemas.microsoft.com/office/drawing/2014/main" val="3095031844"/>
                    </a:ext>
                  </a:extLst>
                </a:gridCol>
              </a:tblGrid>
              <a:tr h="297248">
                <a:tc gridSpan="4">
                  <a:txBody>
                    <a:bodyPr/>
                    <a:lstStyle/>
                    <a:p>
                      <a:pPr algn="ctr"/>
                      <a:r>
                        <a:rPr lang="en-US" sz="1700" b="1" dirty="0">
                          <a:latin typeface="Futura Medium" panose="020B0602020204020303" pitchFamily="34" charset="-79"/>
                          <a:cs typeface="Futura Medium" panose="020B0602020204020303" pitchFamily="34" charset="-79"/>
                        </a:rPr>
                        <a:t>Predicted</a:t>
                      </a:r>
                    </a:p>
                  </a:txBody>
                  <a:tcPr>
                    <a:solidFill>
                      <a:schemeClr val="bg1">
                        <a:lumMod val="95000"/>
                      </a:schemeClr>
                    </a:solidFill>
                  </a:tcPr>
                </a:tc>
                <a:tc hMerge="1">
                  <a:txBody>
                    <a:bodyPr/>
                    <a:lstStyle/>
                    <a:p>
                      <a:endParaRPr lang="en-US" sz="2600" dirty="0"/>
                    </a:p>
                  </a:txBody>
                  <a:tcPr>
                    <a:solidFill>
                      <a:schemeClr val="bg2"/>
                    </a:solidFill>
                  </a:tcPr>
                </a:tc>
                <a:tc hMerge="1">
                  <a:txBody>
                    <a:bodyPr/>
                    <a:lstStyle/>
                    <a:p>
                      <a:endParaRPr lang="en-US" sz="1800" dirty="0"/>
                    </a:p>
                  </a:txBody>
                  <a:tcPr>
                    <a:solidFill>
                      <a:schemeClr val="bg2"/>
                    </a:solidFill>
                  </a:tcPr>
                </a:tc>
                <a:tc hMerge="1">
                  <a:txBody>
                    <a:bodyPr/>
                    <a:lstStyle/>
                    <a:p>
                      <a:endParaRPr lang="en-US" sz="1800" dirty="0"/>
                    </a:p>
                  </a:txBody>
                  <a:tcPr>
                    <a:solidFill>
                      <a:schemeClr val="bg2"/>
                    </a:solidFill>
                  </a:tcPr>
                </a:tc>
                <a:extLst>
                  <a:ext uri="{0D108BD9-81ED-4DB2-BD59-A6C34878D82A}">
                    <a16:rowId xmlns:a16="http://schemas.microsoft.com/office/drawing/2014/main" val="4265328176"/>
                  </a:ext>
                </a:extLst>
              </a:tr>
              <a:tr h="516953">
                <a:tc rowSpan="3">
                  <a:txBody>
                    <a:bodyPr/>
                    <a:lstStyle/>
                    <a:p>
                      <a:pPr algn="ctr"/>
                      <a:r>
                        <a:rPr lang="en-US" sz="1700" b="1" dirty="0">
                          <a:latin typeface="Futura Medium" panose="020B0602020204020303" pitchFamily="34" charset="-79"/>
                          <a:cs typeface="Futura Medium" panose="020B0602020204020303" pitchFamily="34" charset="-79"/>
                        </a:rPr>
                        <a:t>Actual</a:t>
                      </a:r>
                    </a:p>
                  </a:txBody>
                  <a:tcPr vert="vert270">
                    <a:solidFill>
                      <a:schemeClr val="bg1">
                        <a:lumMod val="95000"/>
                      </a:schemeClr>
                    </a:solidFill>
                  </a:tcPr>
                </a:tc>
                <a:tc>
                  <a:txBody>
                    <a:bodyPr/>
                    <a:lstStyle/>
                    <a:p>
                      <a:endParaRPr lang="en-US" sz="1700" dirty="0">
                        <a:latin typeface="Futura Medium" panose="020B0602020204020303" pitchFamily="34" charset="-79"/>
                        <a:cs typeface="Futura Medium" panose="020B0602020204020303" pitchFamily="34" charset="-79"/>
                      </a:endParaRPr>
                    </a:p>
                  </a:txBody>
                  <a:tcPr>
                    <a:solidFill>
                      <a:schemeClr val="bg1">
                        <a:lumMod val="95000"/>
                      </a:schemeClr>
                    </a:solidFill>
                  </a:tcPr>
                </a:tc>
                <a:tc>
                  <a:txBody>
                    <a:bodyPr/>
                    <a:lstStyle/>
                    <a:p>
                      <a:r>
                        <a:rPr lang="en-US" sz="1700" i="1" dirty="0">
                          <a:latin typeface="Futura Medium" panose="020B0602020204020303" pitchFamily="34" charset="-79"/>
                          <a:cs typeface="Futura Medium" panose="020B0602020204020303" pitchFamily="34" charset="-79"/>
                        </a:rPr>
                        <a:t>Not Flow</a:t>
                      </a:r>
                    </a:p>
                  </a:txBody>
                  <a:tcPr>
                    <a:solidFill>
                      <a:schemeClr val="bg1">
                        <a:lumMod val="95000"/>
                      </a:schemeClr>
                    </a:solidFill>
                  </a:tcPr>
                </a:tc>
                <a:tc>
                  <a:txBody>
                    <a:bodyPr/>
                    <a:lstStyle/>
                    <a:p>
                      <a:r>
                        <a:rPr lang="en-US" sz="1700" i="1" dirty="0">
                          <a:latin typeface="Futura Medium" panose="020B0602020204020303" pitchFamily="34" charset="-79"/>
                          <a:cs typeface="Futura Medium" panose="020B0602020204020303" pitchFamily="34" charset="-79"/>
                        </a:rPr>
                        <a:t>Flow</a:t>
                      </a:r>
                    </a:p>
                  </a:txBody>
                  <a:tcPr>
                    <a:solidFill>
                      <a:schemeClr val="bg1">
                        <a:lumMod val="95000"/>
                      </a:schemeClr>
                    </a:solidFill>
                  </a:tcPr>
                </a:tc>
                <a:extLst>
                  <a:ext uri="{0D108BD9-81ED-4DB2-BD59-A6C34878D82A}">
                    <a16:rowId xmlns:a16="http://schemas.microsoft.com/office/drawing/2014/main" val="4095573547"/>
                  </a:ext>
                </a:extLst>
              </a:tr>
              <a:tr h="736658">
                <a:tc vMerge="1">
                  <a:txBody>
                    <a:bodyPr/>
                    <a:lstStyle/>
                    <a:p>
                      <a:endParaRPr lang="en-US" sz="1800" dirty="0"/>
                    </a:p>
                  </a:txBody>
                  <a:tcPr>
                    <a:solidFill>
                      <a:schemeClr val="bg2"/>
                    </a:solidFill>
                  </a:tcPr>
                </a:tc>
                <a:tc>
                  <a:txBody>
                    <a:bodyPr/>
                    <a:lstStyle/>
                    <a:p>
                      <a:r>
                        <a:rPr lang="en-US" sz="1700" i="1" dirty="0">
                          <a:latin typeface="Futura Medium" panose="020B0602020204020303" pitchFamily="34" charset="-79"/>
                          <a:cs typeface="Futura Medium" panose="020B0602020204020303" pitchFamily="34" charset="-79"/>
                        </a:rPr>
                        <a:t>Not Flow</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Futura Medium" panose="020B0602020204020303" pitchFamily="34" charset="-79"/>
                          <a:cs typeface="Futura Medium" panose="020B0602020204020303" pitchFamily="34" charset="-79"/>
                        </a:rPr>
                        <a:t>7989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Futura Medium" panose="020B0602020204020303" pitchFamily="34" charset="-79"/>
                          <a:cs typeface="Futura Medium" panose="020B0602020204020303" pitchFamily="34" charset="-79"/>
                        </a:rPr>
                        <a:t>(TP)</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FF0000"/>
                          </a:solidFill>
                          <a:latin typeface="Futura Medium" panose="020B0602020204020303" pitchFamily="34" charset="-79"/>
                          <a:cs typeface="Futura Medium" panose="020B0602020204020303" pitchFamily="34" charset="-79"/>
                        </a:rPr>
                        <a:t>1227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FF0000"/>
                          </a:solidFill>
                          <a:latin typeface="Futura Medium" panose="020B0602020204020303" pitchFamily="34" charset="-79"/>
                          <a:cs typeface="Futura Medium" panose="020B0602020204020303" pitchFamily="34" charset="-79"/>
                        </a:rPr>
                        <a:t>(FP)</a:t>
                      </a:r>
                    </a:p>
                    <a:p>
                      <a:endParaRPr lang="en-US" sz="1700" dirty="0">
                        <a:latin typeface="Futura Medium" panose="020B0602020204020303" pitchFamily="34" charset="-79"/>
                        <a:cs typeface="Futura Medium" panose="020B0602020204020303" pitchFamily="34" charset="-79"/>
                      </a:endParaRPr>
                    </a:p>
                  </a:txBody>
                  <a:tcPr>
                    <a:solidFill>
                      <a:schemeClr val="bg1">
                        <a:lumMod val="95000"/>
                      </a:schemeClr>
                    </a:solidFill>
                  </a:tcPr>
                </a:tc>
                <a:extLst>
                  <a:ext uri="{0D108BD9-81ED-4DB2-BD59-A6C34878D82A}">
                    <a16:rowId xmlns:a16="http://schemas.microsoft.com/office/drawing/2014/main" val="722713470"/>
                  </a:ext>
                </a:extLst>
              </a:tr>
              <a:tr h="736658">
                <a:tc vMerge="1">
                  <a:txBody>
                    <a:bodyPr/>
                    <a:lstStyle/>
                    <a:p>
                      <a:endParaRPr lang="en-US" sz="1800" dirty="0"/>
                    </a:p>
                  </a:txBody>
                  <a:tcPr>
                    <a:solidFill>
                      <a:schemeClr val="bg2"/>
                    </a:solidFill>
                  </a:tcPr>
                </a:tc>
                <a:tc>
                  <a:txBody>
                    <a:bodyPr/>
                    <a:lstStyle/>
                    <a:p>
                      <a:r>
                        <a:rPr lang="en-US" sz="1700" i="1" dirty="0">
                          <a:latin typeface="Futura Medium" panose="020B0602020204020303" pitchFamily="34" charset="-79"/>
                          <a:cs typeface="Futura Medium" panose="020B0602020204020303" pitchFamily="34" charset="-79"/>
                        </a:rPr>
                        <a:t>Flow</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C00000"/>
                          </a:solidFill>
                          <a:latin typeface="Futura Medium" panose="020B0602020204020303" pitchFamily="34" charset="-79"/>
                          <a:cs typeface="Futura Medium" panose="020B0602020204020303" pitchFamily="34" charset="-79"/>
                        </a:rPr>
                        <a:t>637</a:t>
                      </a:r>
                      <a:endParaRPr lang="en-US" sz="1700" b="1" dirty="0">
                        <a:solidFill>
                          <a:srgbClr val="C00000"/>
                        </a:solidFill>
                        <a:latin typeface="Futura Medium" panose="020B0602020204020303" pitchFamily="34" charset="-79"/>
                        <a:cs typeface="Futura Medium" panose="020B06020202040203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dirty="0">
                          <a:solidFill>
                            <a:srgbClr val="C00000"/>
                          </a:solidFill>
                          <a:latin typeface="Futura Medium" panose="020B0602020204020303" pitchFamily="34" charset="-79"/>
                          <a:cs typeface="Futura Medium" panose="020B0602020204020303" pitchFamily="34" charset="-79"/>
                        </a:rPr>
                        <a:t>(FN)</a:t>
                      </a:r>
                    </a:p>
                    <a:p>
                      <a:endParaRPr lang="en-US" sz="1700" dirty="0">
                        <a:latin typeface="Futura Medium" panose="020B0602020204020303" pitchFamily="34" charset="-79"/>
                        <a:cs typeface="Futura Medium" panose="020B0602020204020303" pitchFamily="34" charset="-79"/>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dirty="0">
                          <a:solidFill>
                            <a:srgbClr val="00B050"/>
                          </a:solidFill>
                          <a:latin typeface="Futura Medium" panose="020B0602020204020303" pitchFamily="34" charset="-79"/>
                          <a:cs typeface="Futura Medium" panose="020B0602020204020303" pitchFamily="34" charset="-79"/>
                        </a:rPr>
                        <a:t>2147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dirty="0">
                          <a:solidFill>
                            <a:srgbClr val="00B050"/>
                          </a:solidFill>
                          <a:latin typeface="Futura Medium" panose="020B0602020204020303" pitchFamily="34" charset="-79"/>
                          <a:cs typeface="Futura Medium" panose="020B0602020204020303" pitchFamily="34" charset="-79"/>
                        </a:rPr>
                        <a:t>(TN)</a:t>
                      </a:r>
                    </a:p>
                    <a:p>
                      <a:endParaRPr lang="en-US" sz="1700" dirty="0">
                        <a:latin typeface="Futura Medium" panose="020B0602020204020303" pitchFamily="34" charset="-79"/>
                        <a:cs typeface="Futura Medium" panose="020B0602020204020303" pitchFamily="34" charset="-79"/>
                      </a:endParaRPr>
                    </a:p>
                  </a:txBody>
                  <a:tcPr>
                    <a:solidFill>
                      <a:schemeClr val="bg1">
                        <a:lumMod val="95000"/>
                      </a:schemeClr>
                    </a:solidFill>
                  </a:tcPr>
                </a:tc>
                <a:extLst>
                  <a:ext uri="{0D108BD9-81ED-4DB2-BD59-A6C34878D82A}">
                    <a16:rowId xmlns:a16="http://schemas.microsoft.com/office/drawing/2014/main" val="3925128169"/>
                  </a:ext>
                </a:extLst>
              </a:tr>
            </a:tbl>
          </a:graphicData>
        </a:graphic>
      </p:graphicFrame>
      <p:sp>
        <p:nvSpPr>
          <p:cNvPr id="11" name="TextBox 10">
            <a:extLst>
              <a:ext uri="{FF2B5EF4-FFF2-40B4-BE49-F238E27FC236}">
                <a16:creationId xmlns:a16="http://schemas.microsoft.com/office/drawing/2014/main" id="{D8C9E9C7-5FA4-40DF-8FEC-C438A29C2AC0}"/>
              </a:ext>
            </a:extLst>
          </p:cNvPr>
          <p:cNvSpPr txBox="1"/>
          <p:nvPr/>
        </p:nvSpPr>
        <p:spPr>
          <a:xfrm>
            <a:off x="67903" y="52685"/>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Cost Saving Metric : Business Aspect of model</a:t>
            </a:r>
          </a:p>
        </p:txBody>
      </p:sp>
    </p:spTree>
    <p:extLst>
      <p:ext uri="{BB962C8B-B14F-4D97-AF65-F5344CB8AC3E}">
        <p14:creationId xmlns:p14="http://schemas.microsoft.com/office/powerpoint/2010/main" val="215360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98CB08C9-0817-4939-B042-74F5C33DDAF4}"/>
              </a:ext>
            </a:extLst>
          </p:cNvPr>
          <p:cNvPicPr>
            <a:picLocks noChangeAspect="1"/>
          </p:cNvPicPr>
          <p:nvPr/>
        </p:nvPicPr>
        <p:blipFill>
          <a:blip r:embed="rId2"/>
          <a:stretch>
            <a:fillRect/>
          </a:stretch>
        </p:blipFill>
        <p:spPr>
          <a:xfrm>
            <a:off x="113116" y="1279253"/>
            <a:ext cx="11113827" cy="5219659"/>
          </a:xfrm>
          <a:prstGeom prst="rect">
            <a:avLst/>
          </a:prstGeom>
        </p:spPr>
      </p:pic>
      <p:sp>
        <p:nvSpPr>
          <p:cNvPr id="8" name="TextBox 7">
            <a:extLst>
              <a:ext uri="{FF2B5EF4-FFF2-40B4-BE49-F238E27FC236}">
                <a16:creationId xmlns:a16="http://schemas.microsoft.com/office/drawing/2014/main" id="{4F991A1C-AEA3-46C7-B4B6-AD2831754152}"/>
              </a:ext>
            </a:extLst>
          </p:cNvPr>
          <p:cNvSpPr txBox="1"/>
          <p:nvPr/>
        </p:nvSpPr>
        <p:spPr>
          <a:xfrm>
            <a:off x="67903" y="52685"/>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Feature Importance </a:t>
            </a:r>
          </a:p>
        </p:txBody>
      </p:sp>
      <p:sp>
        <p:nvSpPr>
          <p:cNvPr id="2" name="Title 1">
            <a:extLst>
              <a:ext uri="{FF2B5EF4-FFF2-40B4-BE49-F238E27FC236}">
                <a16:creationId xmlns:a16="http://schemas.microsoft.com/office/drawing/2014/main" id="{86A6CE6C-3CB0-4272-A177-EBB7A0A6ECFA}"/>
              </a:ext>
            </a:extLst>
          </p:cNvPr>
          <p:cNvSpPr>
            <a:spLocks noGrp="1"/>
          </p:cNvSpPr>
          <p:nvPr>
            <p:ph type="title"/>
          </p:nvPr>
        </p:nvSpPr>
        <p:spPr>
          <a:xfrm>
            <a:off x="105728" y="433660"/>
            <a:ext cx="10515600" cy="737915"/>
          </a:xfrm>
        </p:spPr>
        <p:txBody>
          <a:bodyPr>
            <a:normAutofit/>
          </a:bodyPr>
          <a:lstStyle/>
          <a:p>
            <a:r>
              <a:rPr lang="en-US" sz="3000" b="1" dirty="0"/>
              <a:t>Most to Least important as per Decision Tree Classifier</a:t>
            </a:r>
          </a:p>
        </p:txBody>
      </p:sp>
    </p:spTree>
    <p:extLst>
      <p:ext uri="{BB962C8B-B14F-4D97-AF65-F5344CB8AC3E}">
        <p14:creationId xmlns:p14="http://schemas.microsoft.com/office/powerpoint/2010/main" val="11423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12" name="Rectangle 11">
            <a:extLst>
              <a:ext uri="{FF2B5EF4-FFF2-40B4-BE49-F238E27FC236}">
                <a16:creationId xmlns:a16="http://schemas.microsoft.com/office/drawing/2014/main" id="{AA49818F-D10D-41C3-A9A6-84DC0A25BD5F}"/>
              </a:ext>
            </a:extLst>
          </p:cNvPr>
          <p:cNvSpPr/>
          <p:nvPr/>
        </p:nvSpPr>
        <p:spPr>
          <a:xfrm>
            <a:off x="946798" y="650087"/>
            <a:ext cx="4249186" cy="1042976"/>
          </a:xfrm>
          <a:prstGeom prst="rect">
            <a:avLst/>
          </a:prstGeom>
          <a:solidFill>
            <a:srgbClr val="3D8A44"/>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0" b="1" dirty="0">
                <a:cs typeface="Futura" panose="020B0602020204020303"/>
              </a:rPr>
              <a:t>Thank you</a:t>
            </a:r>
          </a:p>
        </p:txBody>
      </p:sp>
    </p:spTree>
    <p:extLst>
      <p:ext uri="{BB962C8B-B14F-4D97-AF65-F5344CB8AC3E}">
        <p14:creationId xmlns:p14="http://schemas.microsoft.com/office/powerpoint/2010/main" val="428747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8" name="Subtitle 6">
            <a:extLst>
              <a:ext uri="{FF2B5EF4-FFF2-40B4-BE49-F238E27FC236}">
                <a16:creationId xmlns:a16="http://schemas.microsoft.com/office/drawing/2014/main" id="{D8B1FB59-8835-45CD-9DF8-F39134071FBE}"/>
              </a:ext>
            </a:extLst>
          </p:cNvPr>
          <p:cNvSpPr txBox="1">
            <a:spLocks/>
          </p:cNvSpPr>
          <p:nvPr/>
        </p:nvSpPr>
        <p:spPr>
          <a:xfrm>
            <a:off x="212501" y="792576"/>
            <a:ext cx="11766997" cy="22983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 Consumer Durable finance is a new business for TVS Credit, it is vital to track customers who don’t pay the debt/EMI in time even until the end of the month (also known as </a:t>
            </a:r>
            <a:r>
              <a:rPr lang="en-US" sz="2000" b="1" dirty="0"/>
              <a:t>flow customers </a:t>
            </a:r>
            <a:r>
              <a:rPr lang="en-US" sz="2000" dirty="0"/>
              <a:t>post default on payment).</a:t>
            </a:r>
          </a:p>
          <a:p>
            <a:pPr marL="0" indent="0">
              <a:buNone/>
            </a:pPr>
            <a:r>
              <a:rPr lang="en-US" sz="2000" dirty="0"/>
              <a:t>Once a customer fails to pay an EMI on particular EMI date (Due date) during presentation, TVS Credit uses different channels to recover money from the customer. After all the efforts if there are still some customers who don’t pay in that month, such customers are said to have moved to Next Bucket* (N+1) i.e. they have defaulted on (N+1) Payments, N being the Opening Bucket of customer (Bucket at start of the month).</a:t>
            </a:r>
          </a:p>
          <a:p>
            <a:pPr marL="0" indent="0">
              <a:buNone/>
            </a:pPr>
            <a:r>
              <a:rPr lang="en-US" sz="1800" dirty="0"/>
              <a:t>** Bucket represents Number of Payments defaulted (e.g. Bucket 1 is 1 payment default, 2 is 2 payments default and so on)</a:t>
            </a:r>
            <a:br>
              <a:rPr lang="en-US" sz="2000" dirty="0"/>
            </a:br>
            <a:endParaRPr lang="en-US" sz="2000" dirty="0"/>
          </a:p>
        </p:txBody>
      </p:sp>
      <p:sp>
        <p:nvSpPr>
          <p:cNvPr id="9" name="TextBox 8">
            <a:extLst>
              <a:ext uri="{FF2B5EF4-FFF2-40B4-BE49-F238E27FC236}">
                <a16:creationId xmlns:a16="http://schemas.microsoft.com/office/drawing/2014/main" id="{15BBFEED-737F-4DBF-950F-B77A9D458617}"/>
              </a:ext>
            </a:extLst>
          </p:cNvPr>
          <p:cNvSpPr txBox="1"/>
          <p:nvPr/>
        </p:nvSpPr>
        <p:spPr>
          <a:xfrm>
            <a:off x="37068" y="163031"/>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solidFill>
                  <a:schemeClr val="bg1"/>
                </a:solidFill>
                <a:latin typeface="Futura Medium" panose="020B0602020204020303" pitchFamily="34" charset="-79"/>
                <a:ea typeface="Apple Color Emoji" pitchFamily="2" charset="0"/>
                <a:cs typeface="Futura Medium" panose="020B0602020204020303" pitchFamily="34" charset="-79"/>
              </a:rPr>
              <a:t>Case study problem description</a:t>
            </a:r>
          </a:p>
        </p:txBody>
      </p:sp>
      <p:sp>
        <p:nvSpPr>
          <p:cNvPr id="10" name="Subtitle 6">
            <a:extLst>
              <a:ext uri="{FF2B5EF4-FFF2-40B4-BE49-F238E27FC236}">
                <a16:creationId xmlns:a16="http://schemas.microsoft.com/office/drawing/2014/main" id="{D9219C83-609B-4213-9869-836F2DB6A037}"/>
              </a:ext>
            </a:extLst>
          </p:cNvPr>
          <p:cNvSpPr txBox="1">
            <a:spLocks/>
          </p:cNvSpPr>
          <p:nvPr/>
        </p:nvSpPr>
        <p:spPr>
          <a:xfrm>
            <a:off x="469005" y="3656577"/>
            <a:ext cx="7721958" cy="17783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a:t>Objective:</a:t>
            </a:r>
          </a:p>
          <a:p>
            <a:pPr marL="0" indent="0">
              <a:buNone/>
            </a:pPr>
            <a:r>
              <a:rPr lang="en-US" sz="2000" dirty="0"/>
              <a:t>To predict which customer is going to flow to N+1 bucket in coming </a:t>
            </a:r>
          </a:p>
          <a:p>
            <a:pPr marL="0" indent="0">
              <a:buNone/>
            </a:pPr>
            <a:r>
              <a:rPr lang="en-US" sz="2000" dirty="0"/>
              <a:t>month based on their past payment history, previous month collection, </a:t>
            </a:r>
          </a:p>
          <a:p>
            <a:pPr marL="0" indent="0">
              <a:buNone/>
            </a:pPr>
            <a:r>
              <a:rPr lang="en-US" sz="2000" dirty="0"/>
              <a:t>demographics, profile, external data etc.</a:t>
            </a:r>
            <a:br>
              <a:rPr lang="en-US" sz="2000" dirty="0"/>
            </a:br>
            <a:br>
              <a:rPr lang="en-US" sz="2000" dirty="0"/>
            </a:br>
            <a:endParaRPr lang="en-US" sz="2000" b="1" dirty="0"/>
          </a:p>
        </p:txBody>
      </p:sp>
      <p:pic>
        <p:nvPicPr>
          <p:cNvPr id="2" name="Picture 1">
            <a:extLst>
              <a:ext uri="{FF2B5EF4-FFF2-40B4-BE49-F238E27FC236}">
                <a16:creationId xmlns:a16="http://schemas.microsoft.com/office/drawing/2014/main" id="{8591931F-86F3-40AE-99DE-73AE95FB383B}"/>
              </a:ext>
            </a:extLst>
          </p:cNvPr>
          <p:cNvPicPr>
            <a:picLocks noChangeAspect="1"/>
          </p:cNvPicPr>
          <p:nvPr/>
        </p:nvPicPr>
        <p:blipFill>
          <a:blip r:embed="rId3"/>
          <a:stretch>
            <a:fillRect/>
          </a:stretch>
        </p:blipFill>
        <p:spPr>
          <a:xfrm>
            <a:off x="8190963" y="3147006"/>
            <a:ext cx="3657600" cy="3286125"/>
          </a:xfrm>
          <a:prstGeom prst="rect">
            <a:avLst/>
          </a:prstGeom>
        </p:spPr>
      </p:pic>
    </p:spTree>
    <p:extLst>
      <p:ext uri="{BB962C8B-B14F-4D97-AF65-F5344CB8AC3E}">
        <p14:creationId xmlns:p14="http://schemas.microsoft.com/office/powerpoint/2010/main" val="143539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ACF771-072F-554F-AF6E-253E20CD8E92}"/>
              </a:ext>
            </a:extLst>
          </p:cNvPr>
          <p:cNvSpPr txBox="1"/>
          <p:nvPr/>
        </p:nvSpPr>
        <p:spPr>
          <a:xfrm>
            <a:off x="37068" y="163031"/>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solidFill>
                  <a:schemeClr val="bg1"/>
                </a:solidFill>
                <a:latin typeface="Futura Medium" panose="020B0602020204020303" pitchFamily="34" charset="-79"/>
                <a:ea typeface="Apple Color Emoji" pitchFamily="2" charset="0"/>
                <a:cs typeface="Futura Medium" panose="020B0602020204020303" pitchFamily="34" charset="-79"/>
              </a:rPr>
              <a:t>Dataset description</a:t>
            </a:r>
          </a:p>
        </p:txBody>
      </p:sp>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pic>
        <p:nvPicPr>
          <p:cNvPr id="2" name="Picture 1">
            <a:extLst>
              <a:ext uri="{FF2B5EF4-FFF2-40B4-BE49-F238E27FC236}">
                <a16:creationId xmlns:a16="http://schemas.microsoft.com/office/drawing/2014/main" id="{3B8B61E2-5F49-471D-BC6E-7981C212E100}"/>
              </a:ext>
            </a:extLst>
          </p:cNvPr>
          <p:cNvPicPr>
            <a:picLocks noChangeAspect="1"/>
          </p:cNvPicPr>
          <p:nvPr/>
        </p:nvPicPr>
        <p:blipFill>
          <a:blip r:embed="rId3"/>
          <a:stretch>
            <a:fillRect/>
          </a:stretch>
        </p:blipFill>
        <p:spPr>
          <a:xfrm>
            <a:off x="490538" y="704248"/>
            <a:ext cx="4895850" cy="4176845"/>
          </a:xfrm>
          <a:prstGeom prst="rect">
            <a:avLst/>
          </a:prstGeom>
        </p:spPr>
      </p:pic>
      <p:pic>
        <p:nvPicPr>
          <p:cNvPr id="5" name="Picture 4">
            <a:extLst>
              <a:ext uri="{FF2B5EF4-FFF2-40B4-BE49-F238E27FC236}">
                <a16:creationId xmlns:a16="http://schemas.microsoft.com/office/drawing/2014/main" id="{38B9FF6F-0C54-4E6B-BD67-9D09AF0C3717}"/>
              </a:ext>
            </a:extLst>
          </p:cNvPr>
          <p:cNvPicPr>
            <a:picLocks noChangeAspect="1"/>
          </p:cNvPicPr>
          <p:nvPr/>
        </p:nvPicPr>
        <p:blipFill>
          <a:blip r:embed="rId4"/>
          <a:stretch>
            <a:fillRect/>
          </a:stretch>
        </p:blipFill>
        <p:spPr>
          <a:xfrm>
            <a:off x="490538" y="4881093"/>
            <a:ext cx="4895850" cy="1512764"/>
          </a:xfrm>
          <a:prstGeom prst="rect">
            <a:avLst/>
          </a:prstGeom>
        </p:spPr>
      </p:pic>
      <p:sp>
        <p:nvSpPr>
          <p:cNvPr id="7" name="Subtitle 6">
            <a:extLst>
              <a:ext uri="{FF2B5EF4-FFF2-40B4-BE49-F238E27FC236}">
                <a16:creationId xmlns:a16="http://schemas.microsoft.com/office/drawing/2014/main" id="{28240314-6EDF-4954-969E-4C1945776AC8}"/>
              </a:ext>
            </a:extLst>
          </p:cNvPr>
          <p:cNvSpPr>
            <a:spLocks noGrp="1"/>
          </p:cNvSpPr>
          <p:nvPr>
            <p:ph type="subTitle" idx="1"/>
          </p:nvPr>
        </p:nvSpPr>
        <p:spPr>
          <a:xfrm>
            <a:off x="5637769" y="774970"/>
            <a:ext cx="6362163" cy="2509143"/>
          </a:xfrm>
        </p:spPr>
        <p:txBody>
          <a:bodyPr>
            <a:normAutofit/>
          </a:bodyPr>
          <a:lstStyle/>
          <a:p>
            <a:pPr algn="l"/>
            <a:r>
              <a:rPr lang="en-US" dirty="0"/>
              <a:t>The dataset consists of 26 features from various sources.</a:t>
            </a:r>
            <a:br>
              <a:rPr lang="en-US" dirty="0"/>
            </a:br>
            <a:endParaRPr lang="en-US" dirty="0"/>
          </a:p>
          <a:p>
            <a:pPr algn="l"/>
            <a:r>
              <a:rPr lang="en-US" dirty="0"/>
              <a:t>Target Variable V27 :</a:t>
            </a:r>
          </a:p>
          <a:p>
            <a:pPr algn="l"/>
            <a:r>
              <a:rPr lang="en-US" dirty="0"/>
              <a:t>takes value 1 if customer goes to flow and is otherwise 0.</a:t>
            </a:r>
          </a:p>
        </p:txBody>
      </p:sp>
      <p:sp>
        <p:nvSpPr>
          <p:cNvPr id="14" name="Subtitle 6">
            <a:extLst>
              <a:ext uri="{FF2B5EF4-FFF2-40B4-BE49-F238E27FC236}">
                <a16:creationId xmlns:a16="http://schemas.microsoft.com/office/drawing/2014/main" id="{4541B138-DF5A-4BD2-953C-F8215F9A345A}"/>
              </a:ext>
            </a:extLst>
          </p:cNvPr>
          <p:cNvSpPr txBox="1">
            <a:spLocks/>
          </p:cNvSpPr>
          <p:nvPr/>
        </p:nvSpPr>
        <p:spPr>
          <a:xfrm>
            <a:off x="7810005" y="6163024"/>
            <a:ext cx="4189927" cy="4616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**Dataset .csv file is attached</a:t>
            </a:r>
          </a:p>
        </p:txBody>
      </p:sp>
    </p:spTree>
    <p:extLst>
      <p:ext uri="{BB962C8B-B14F-4D97-AF65-F5344CB8AC3E}">
        <p14:creationId xmlns:p14="http://schemas.microsoft.com/office/powerpoint/2010/main" val="318660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06;p4">
            <a:extLst>
              <a:ext uri="{FF2B5EF4-FFF2-40B4-BE49-F238E27FC236}">
                <a16:creationId xmlns:a16="http://schemas.microsoft.com/office/drawing/2014/main" id="{EA26559C-95C1-8E44-A9FA-DB70641CC742}"/>
              </a:ext>
            </a:extLst>
          </p:cNvPr>
          <p:cNvSpPr/>
          <p:nvPr/>
        </p:nvSpPr>
        <p:spPr>
          <a:xfrm>
            <a:off x="80263" y="3533815"/>
            <a:ext cx="2060028" cy="2326072"/>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R="0" lvl="0" rtl="0">
              <a:spcBef>
                <a:spcPts val="0"/>
              </a:spcBef>
              <a:spcAft>
                <a:spcPts val="0"/>
              </a:spcAft>
            </a:pPr>
            <a:r>
              <a:rPr lang="en-US" sz="23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Accuracy Metrics</a:t>
            </a:r>
          </a:p>
          <a:p>
            <a:pPr marL="342900" marR="0" lvl="0" indent="-342900" rtl="0">
              <a:spcBef>
                <a:spcPts val="0"/>
              </a:spcBef>
              <a:spcAft>
                <a:spcPts val="0"/>
              </a:spcAft>
              <a:buFont typeface="Arial" panose="020B0604020202020204" pitchFamily="34" charset="0"/>
              <a:buChar char="•"/>
            </a:pPr>
            <a:r>
              <a:rPr lang="en-US" sz="2300" dirty="0">
                <a:solidFill>
                  <a:schemeClr val="lt1"/>
                </a:solidFill>
                <a:latin typeface="Futura Medium" panose="020B0602020204020303" pitchFamily="34" charset="-79"/>
                <a:ea typeface="Calibri"/>
                <a:cs typeface="Futura Medium" panose="020B0602020204020303" pitchFamily="34" charset="-79"/>
                <a:sym typeface="Calibri"/>
              </a:rPr>
              <a:t>ROC AUC</a:t>
            </a:r>
          </a:p>
          <a:p>
            <a:pPr marL="342900" marR="0" lvl="0" indent="-342900" rtl="0">
              <a:spcBef>
                <a:spcPts val="0"/>
              </a:spcBef>
              <a:spcAft>
                <a:spcPts val="0"/>
              </a:spcAft>
              <a:buFont typeface="Arial" panose="020B0604020202020204" pitchFamily="34" charset="0"/>
              <a:buChar char="•"/>
            </a:pPr>
            <a:r>
              <a:rPr lang="en-US" sz="23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F1 score</a:t>
            </a:r>
          </a:p>
          <a:p>
            <a:pPr marL="342900" marR="0" lvl="0" indent="-342900" rtl="0">
              <a:spcBef>
                <a:spcPts val="0"/>
              </a:spcBef>
              <a:spcAft>
                <a:spcPts val="0"/>
              </a:spcAft>
              <a:buFont typeface="Arial" panose="020B0604020202020204" pitchFamily="34" charset="0"/>
              <a:buChar char="•"/>
            </a:pPr>
            <a:r>
              <a:rPr lang="en-US" sz="23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Recall</a:t>
            </a:r>
          </a:p>
          <a:p>
            <a:pPr marL="342900" marR="0" lvl="0" indent="-342900" rtl="0">
              <a:spcBef>
                <a:spcPts val="0"/>
              </a:spcBef>
              <a:spcAft>
                <a:spcPts val="0"/>
              </a:spcAft>
              <a:buFont typeface="Arial" panose="020B0604020202020204" pitchFamily="34" charset="0"/>
              <a:buChar char="•"/>
            </a:pPr>
            <a:r>
              <a:rPr lang="en-US" sz="2300" dirty="0">
                <a:solidFill>
                  <a:schemeClr val="lt1"/>
                </a:solidFill>
                <a:latin typeface="Futura Medium" panose="020B0602020204020303" pitchFamily="34" charset="-79"/>
                <a:ea typeface="Calibri"/>
                <a:cs typeface="Futura Medium" panose="020B0602020204020303" pitchFamily="34" charset="-79"/>
                <a:sym typeface="Calibri"/>
              </a:rPr>
              <a:t>Precision</a:t>
            </a:r>
            <a:endParaRPr lang="en-US" sz="23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endParaRPr>
          </a:p>
        </p:txBody>
      </p:sp>
      <p:sp>
        <p:nvSpPr>
          <p:cNvPr id="18" name="Google Shape;107;p4">
            <a:extLst>
              <a:ext uri="{FF2B5EF4-FFF2-40B4-BE49-F238E27FC236}">
                <a16:creationId xmlns:a16="http://schemas.microsoft.com/office/drawing/2014/main" id="{078B3B14-56EF-DD4E-BCBE-104A03195904}"/>
              </a:ext>
            </a:extLst>
          </p:cNvPr>
          <p:cNvSpPr/>
          <p:nvPr/>
        </p:nvSpPr>
        <p:spPr>
          <a:xfrm>
            <a:off x="6316950" y="3632954"/>
            <a:ext cx="2038806" cy="1156700"/>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rtl="0">
              <a:spcBef>
                <a:spcPts val="0"/>
              </a:spcBef>
              <a:spcAft>
                <a:spcPts val="0"/>
              </a:spcAft>
              <a:buNone/>
            </a:pP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Making Predictions</a:t>
            </a:r>
            <a:endParaRPr sz="2500" dirty="0">
              <a:latin typeface="Futura Medium" panose="020B0602020204020303" pitchFamily="34" charset="-79"/>
              <a:cs typeface="Futura Medium" panose="020B0602020204020303" pitchFamily="34" charset="-79"/>
            </a:endParaRPr>
          </a:p>
        </p:txBody>
      </p:sp>
      <p:sp>
        <p:nvSpPr>
          <p:cNvPr id="19" name="Google Shape;108;p4">
            <a:extLst>
              <a:ext uri="{FF2B5EF4-FFF2-40B4-BE49-F238E27FC236}">
                <a16:creationId xmlns:a16="http://schemas.microsoft.com/office/drawing/2014/main" id="{F5544AEA-67FD-2248-9D2E-B142875591D2}"/>
              </a:ext>
            </a:extLst>
          </p:cNvPr>
          <p:cNvSpPr/>
          <p:nvPr/>
        </p:nvSpPr>
        <p:spPr>
          <a:xfrm>
            <a:off x="41753" y="540644"/>
            <a:ext cx="2284010" cy="979149"/>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rtl="0">
              <a:spcBef>
                <a:spcPts val="0"/>
              </a:spcBef>
              <a:spcAft>
                <a:spcPts val="0"/>
              </a:spcAft>
              <a:buNone/>
            </a:pP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Splitting the dataset</a:t>
            </a:r>
            <a:endParaRPr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endParaRPr>
          </a:p>
        </p:txBody>
      </p:sp>
      <p:sp>
        <p:nvSpPr>
          <p:cNvPr id="20" name="Google Shape;109;p4">
            <a:extLst>
              <a:ext uri="{FF2B5EF4-FFF2-40B4-BE49-F238E27FC236}">
                <a16:creationId xmlns:a16="http://schemas.microsoft.com/office/drawing/2014/main" id="{3124C076-BF8E-3D4C-BA9D-0D2B3DD459C3}"/>
              </a:ext>
            </a:extLst>
          </p:cNvPr>
          <p:cNvSpPr/>
          <p:nvPr/>
        </p:nvSpPr>
        <p:spPr>
          <a:xfrm>
            <a:off x="9350211" y="2889784"/>
            <a:ext cx="2799001" cy="2630506"/>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R="0" lvl="0" rtl="0">
              <a:spcBef>
                <a:spcPts val="0"/>
              </a:spcBef>
              <a:spcAft>
                <a:spcPts val="0"/>
              </a:spcAft>
            </a:pP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Applying 2 ML Models</a:t>
            </a:r>
          </a:p>
          <a:p>
            <a:pPr lvl="0"/>
            <a:endParaRPr lang="en-US" sz="2500" dirty="0">
              <a:solidFill>
                <a:schemeClr val="lt1"/>
              </a:solidFill>
              <a:latin typeface="Futura Medium" panose="020B0602020204020303" pitchFamily="34" charset="-79"/>
              <a:ea typeface="Calibri"/>
              <a:cs typeface="Futura Medium" panose="020B0602020204020303" pitchFamily="34" charset="-79"/>
              <a:sym typeface="Calibri"/>
            </a:endParaRPr>
          </a:p>
          <a:p>
            <a:pPr lvl="0"/>
            <a:r>
              <a:rPr lang="en-US" sz="2500" dirty="0">
                <a:solidFill>
                  <a:schemeClr val="lt1"/>
                </a:solidFill>
                <a:latin typeface="Futura Medium" panose="020B0602020204020303" pitchFamily="34" charset="-79"/>
                <a:ea typeface="Calibri"/>
                <a:cs typeface="Futura Medium" panose="020B0602020204020303" pitchFamily="34" charset="-79"/>
                <a:sym typeface="Calibri"/>
              </a:rPr>
              <a:t>1.Logistic Regression</a:t>
            </a:r>
            <a:endParaRPr lang="en-US" sz="2500" dirty="0">
              <a:latin typeface="Futura Medium" panose="020B0602020204020303" pitchFamily="34" charset="-79"/>
              <a:cs typeface="Futura Medium" panose="020B0602020204020303" pitchFamily="34" charset="-79"/>
            </a:endParaRPr>
          </a:p>
          <a:p>
            <a:pPr lvl="0"/>
            <a:r>
              <a:rPr lang="en-US" sz="2500" dirty="0">
                <a:solidFill>
                  <a:schemeClr val="lt1"/>
                </a:solidFill>
                <a:latin typeface="Futura Medium" panose="020B0602020204020303" pitchFamily="34" charset="-79"/>
                <a:ea typeface="Calibri"/>
                <a:cs typeface="Futura Medium" panose="020B0602020204020303" pitchFamily="34" charset="-79"/>
                <a:sym typeface="Calibri"/>
              </a:rPr>
              <a:t>2. Decision Tree</a:t>
            </a: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 </a:t>
            </a:r>
            <a:endParaRPr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endParaRPr>
          </a:p>
        </p:txBody>
      </p:sp>
      <p:sp>
        <p:nvSpPr>
          <p:cNvPr id="21" name="Google Shape;110;p4">
            <a:extLst>
              <a:ext uri="{FF2B5EF4-FFF2-40B4-BE49-F238E27FC236}">
                <a16:creationId xmlns:a16="http://schemas.microsoft.com/office/drawing/2014/main" id="{7C3CDC4D-7D97-0A48-A200-EB1031835D6A}"/>
              </a:ext>
            </a:extLst>
          </p:cNvPr>
          <p:cNvSpPr/>
          <p:nvPr/>
        </p:nvSpPr>
        <p:spPr>
          <a:xfrm>
            <a:off x="3179352" y="487736"/>
            <a:ext cx="2284009" cy="1144712"/>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rtl="0">
              <a:spcBef>
                <a:spcPts val="0"/>
              </a:spcBef>
              <a:spcAft>
                <a:spcPts val="0"/>
              </a:spcAft>
              <a:buNone/>
            </a:pPr>
            <a:r>
              <a:rPr lang="en-US" sz="2500" dirty="0">
                <a:solidFill>
                  <a:schemeClr val="lt1"/>
                </a:solidFill>
                <a:latin typeface="Futura Medium" panose="020B0602020204020303" pitchFamily="34" charset="-79"/>
                <a:ea typeface="Calibri"/>
                <a:cs typeface="Futura Medium" panose="020B0602020204020303" pitchFamily="34" charset="-79"/>
                <a:sym typeface="Calibri"/>
              </a:rPr>
              <a:t>Outlier Analysis </a:t>
            </a:r>
            <a:endParaRPr sz="2500" dirty="0">
              <a:latin typeface="Futura Medium" panose="020B0602020204020303" pitchFamily="34" charset="-79"/>
              <a:cs typeface="Futura Medium" panose="020B0602020204020303" pitchFamily="34" charset="-79"/>
            </a:endParaRPr>
          </a:p>
        </p:txBody>
      </p:sp>
      <p:sp>
        <p:nvSpPr>
          <p:cNvPr id="22" name="Google Shape;111;p4">
            <a:extLst>
              <a:ext uri="{FF2B5EF4-FFF2-40B4-BE49-F238E27FC236}">
                <a16:creationId xmlns:a16="http://schemas.microsoft.com/office/drawing/2014/main" id="{1F0F3224-DADA-7642-90C7-AB2EE927579E}"/>
              </a:ext>
            </a:extLst>
          </p:cNvPr>
          <p:cNvSpPr/>
          <p:nvPr/>
        </p:nvSpPr>
        <p:spPr>
          <a:xfrm>
            <a:off x="2529876" y="4189332"/>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112;p4">
            <a:extLst>
              <a:ext uri="{FF2B5EF4-FFF2-40B4-BE49-F238E27FC236}">
                <a16:creationId xmlns:a16="http://schemas.microsoft.com/office/drawing/2014/main" id="{08676558-AE40-0A4D-83CF-7A0F3F25423E}"/>
              </a:ext>
            </a:extLst>
          </p:cNvPr>
          <p:cNvSpPr/>
          <p:nvPr/>
        </p:nvSpPr>
        <p:spPr>
          <a:xfrm>
            <a:off x="5515271" y="726507"/>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114;p4">
            <a:extLst>
              <a:ext uri="{FF2B5EF4-FFF2-40B4-BE49-F238E27FC236}">
                <a16:creationId xmlns:a16="http://schemas.microsoft.com/office/drawing/2014/main" id="{039AEA98-DE5A-E44C-A4A1-A4971982256C}"/>
              </a:ext>
            </a:extLst>
          </p:cNvPr>
          <p:cNvSpPr/>
          <p:nvPr/>
        </p:nvSpPr>
        <p:spPr>
          <a:xfrm rot="10800000">
            <a:off x="8404195" y="3779020"/>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 name="Picture 33">
            <a:extLst>
              <a:ext uri="{FF2B5EF4-FFF2-40B4-BE49-F238E27FC236}">
                <a16:creationId xmlns:a16="http://schemas.microsoft.com/office/drawing/2014/main" id="{4596CAA1-888F-394C-93A9-5A359BF8E632}"/>
              </a:ext>
            </a:extLst>
          </p:cNvPr>
          <p:cNvPicPr>
            <a:picLocks noChangeAspect="1"/>
          </p:cNvPicPr>
          <p:nvPr/>
        </p:nvPicPr>
        <p:blipFill>
          <a:blip r:embed="rId3"/>
          <a:stretch>
            <a:fillRect/>
          </a:stretch>
        </p:blipFill>
        <p:spPr>
          <a:xfrm>
            <a:off x="10303099" y="5625104"/>
            <a:ext cx="1232896" cy="1232896"/>
          </a:xfrm>
          <a:prstGeom prst="rect">
            <a:avLst/>
          </a:prstGeom>
        </p:spPr>
      </p:pic>
      <p:pic>
        <p:nvPicPr>
          <p:cNvPr id="36" name="Picture 35">
            <a:extLst>
              <a:ext uri="{FF2B5EF4-FFF2-40B4-BE49-F238E27FC236}">
                <a16:creationId xmlns:a16="http://schemas.microsoft.com/office/drawing/2014/main" id="{5E7CA904-F9E7-0E45-B142-63DC63E3AAE8}"/>
              </a:ext>
            </a:extLst>
          </p:cNvPr>
          <p:cNvPicPr>
            <a:picLocks noChangeAspect="1"/>
          </p:cNvPicPr>
          <p:nvPr/>
        </p:nvPicPr>
        <p:blipFill>
          <a:blip r:embed="rId4">
            <a:alphaModFix/>
          </a:blip>
          <a:stretch>
            <a:fillRect/>
          </a:stretch>
        </p:blipFill>
        <p:spPr>
          <a:xfrm>
            <a:off x="3804244" y="1862952"/>
            <a:ext cx="1572569" cy="1225674"/>
          </a:xfrm>
          <a:prstGeom prst="rect">
            <a:avLst/>
          </a:prstGeom>
        </p:spPr>
      </p:pic>
      <p:sp>
        <p:nvSpPr>
          <p:cNvPr id="40" name="Google Shape;114;p4">
            <a:extLst>
              <a:ext uri="{FF2B5EF4-FFF2-40B4-BE49-F238E27FC236}">
                <a16:creationId xmlns:a16="http://schemas.microsoft.com/office/drawing/2014/main" id="{7A10212D-A97F-3345-9750-DC9862D339FB}"/>
              </a:ext>
            </a:extLst>
          </p:cNvPr>
          <p:cNvSpPr/>
          <p:nvPr/>
        </p:nvSpPr>
        <p:spPr>
          <a:xfrm rot="10800000">
            <a:off x="5485627" y="4000409"/>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106;p4">
            <a:extLst>
              <a:ext uri="{FF2B5EF4-FFF2-40B4-BE49-F238E27FC236}">
                <a16:creationId xmlns:a16="http://schemas.microsoft.com/office/drawing/2014/main" id="{A133829C-F9B5-F944-A293-C768971A155D}"/>
              </a:ext>
            </a:extLst>
          </p:cNvPr>
          <p:cNvSpPr/>
          <p:nvPr/>
        </p:nvSpPr>
        <p:spPr>
          <a:xfrm>
            <a:off x="3287344" y="4000409"/>
            <a:ext cx="2094642" cy="994143"/>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rtl="0">
              <a:spcBef>
                <a:spcPts val="0"/>
              </a:spcBef>
              <a:spcAft>
                <a:spcPts val="0"/>
              </a:spcAft>
              <a:buNone/>
            </a:pP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Cost Saving Metric</a:t>
            </a:r>
            <a:endParaRPr sz="2500" dirty="0">
              <a:latin typeface="Futura Medium" panose="020B0602020204020303" pitchFamily="34" charset="-79"/>
              <a:cs typeface="Futura Medium" panose="020B0602020204020303" pitchFamily="34" charset="-79"/>
            </a:endParaRPr>
          </a:p>
        </p:txBody>
      </p:sp>
      <p:sp>
        <p:nvSpPr>
          <p:cNvPr id="43" name="Google Shape;114;p4">
            <a:extLst>
              <a:ext uri="{FF2B5EF4-FFF2-40B4-BE49-F238E27FC236}">
                <a16:creationId xmlns:a16="http://schemas.microsoft.com/office/drawing/2014/main" id="{1D8CB7C7-C130-3E44-9F17-43DA78B389F5}"/>
              </a:ext>
            </a:extLst>
          </p:cNvPr>
          <p:cNvSpPr/>
          <p:nvPr/>
        </p:nvSpPr>
        <p:spPr>
          <a:xfrm rot="10800000">
            <a:off x="2161992" y="4213803"/>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112;p4">
            <a:extLst>
              <a:ext uri="{FF2B5EF4-FFF2-40B4-BE49-F238E27FC236}">
                <a16:creationId xmlns:a16="http://schemas.microsoft.com/office/drawing/2014/main" id="{72CD4A3C-3CEB-0046-90B2-17240A86D35E}"/>
              </a:ext>
            </a:extLst>
          </p:cNvPr>
          <p:cNvSpPr/>
          <p:nvPr/>
        </p:nvSpPr>
        <p:spPr>
          <a:xfrm>
            <a:off x="8799165" y="766042"/>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 name="Picture 45">
            <a:extLst>
              <a:ext uri="{FF2B5EF4-FFF2-40B4-BE49-F238E27FC236}">
                <a16:creationId xmlns:a16="http://schemas.microsoft.com/office/drawing/2014/main" id="{9722604D-2E37-8846-BAC9-257D7F8B4989}"/>
              </a:ext>
            </a:extLst>
          </p:cNvPr>
          <p:cNvPicPr>
            <a:picLocks noChangeAspect="1"/>
          </p:cNvPicPr>
          <p:nvPr/>
        </p:nvPicPr>
        <p:blipFill>
          <a:blip r:embed="rId5">
            <a:alphaModFix/>
          </a:blip>
          <a:stretch>
            <a:fillRect/>
          </a:stretch>
        </p:blipFill>
        <p:spPr>
          <a:xfrm>
            <a:off x="3506509" y="5159683"/>
            <a:ext cx="1629693" cy="1287353"/>
          </a:xfrm>
          <a:prstGeom prst="rect">
            <a:avLst/>
          </a:prstGeom>
          <a:solidFill>
            <a:srgbClr val="114A85"/>
          </a:solidFill>
        </p:spPr>
      </p:pic>
      <p:sp>
        <p:nvSpPr>
          <p:cNvPr id="50" name="Google Shape;108;p4">
            <a:extLst>
              <a:ext uri="{FF2B5EF4-FFF2-40B4-BE49-F238E27FC236}">
                <a16:creationId xmlns:a16="http://schemas.microsoft.com/office/drawing/2014/main" id="{F7C681B5-6B58-A54D-900A-F06B71E8D5AA}"/>
              </a:ext>
            </a:extLst>
          </p:cNvPr>
          <p:cNvSpPr/>
          <p:nvPr/>
        </p:nvSpPr>
        <p:spPr>
          <a:xfrm>
            <a:off x="6316950" y="333716"/>
            <a:ext cx="2374505" cy="1156700"/>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rtl="0">
              <a:spcBef>
                <a:spcPts val="0"/>
              </a:spcBef>
              <a:spcAft>
                <a:spcPts val="0"/>
              </a:spcAft>
              <a:buNone/>
            </a:pP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Feature </a:t>
            </a:r>
            <a:r>
              <a:rPr lang="en-US" sz="2500" dirty="0">
                <a:solidFill>
                  <a:schemeClr val="lt1"/>
                </a:solidFill>
                <a:latin typeface="Futura Medium" panose="020B0602020204020303" pitchFamily="34" charset="-79"/>
                <a:ea typeface="Calibri"/>
                <a:cs typeface="Futura Medium" panose="020B0602020204020303" pitchFamily="34" charset="-79"/>
                <a:sym typeface="Calibri"/>
              </a:rPr>
              <a:t>Selection (Categorical)</a:t>
            </a: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 </a:t>
            </a:r>
            <a:endParaRPr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endParaRPr>
          </a:p>
        </p:txBody>
      </p:sp>
      <p:sp>
        <p:nvSpPr>
          <p:cNvPr id="100" name="Google Shape;111;p4">
            <a:extLst>
              <a:ext uri="{FF2B5EF4-FFF2-40B4-BE49-F238E27FC236}">
                <a16:creationId xmlns:a16="http://schemas.microsoft.com/office/drawing/2014/main" id="{CDD30332-6D8F-4860-8C31-81952C8AD8D2}"/>
              </a:ext>
            </a:extLst>
          </p:cNvPr>
          <p:cNvSpPr/>
          <p:nvPr/>
        </p:nvSpPr>
        <p:spPr>
          <a:xfrm>
            <a:off x="2391674" y="726509"/>
            <a:ext cx="735768" cy="584615"/>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Google Shape;108;p4">
            <a:extLst>
              <a:ext uri="{FF2B5EF4-FFF2-40B4-BE49-F238E27FC236}">
                <a16:creationId xmlns:a16="http://schemas.microsoft.com/office/drawing/2014/main" id="{D7E7DA34-174B-4DDD-A059-6E63F5F111B5}"/>
              </a:ext>
            </a:extLst>
          </p:cNvPr>
          <p:cNvSpPr/>
          <p:nvPr/>
        </p:nvSpPr>
        <p:spPr>
          <a:xfrm>
            <a:off x="9642643" y="266456"/>
            <a:ext cx="2374505" cy="1156700"/>
          </a:xfrm>
          <a:prstGeom prst="roundRect">
            <a:avLst>
              <a:gd name="adj" fmla="val 16667"/>
            </a:avLst>
          </a:prstGeom>
          <a:solidFill>
            <a:srgbClr val="3C8943"/>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rtl="0">
              <a:spcBef>
                <a:spcPts val="0"/>
              </a:spcBef>
              <a:spcAft>
                <a:spcPts val="0"/>
              </a:spcAft>
              <a:buNone/>
            </a:pPr>
            <a:r>
              <a:rPr lang="en-US"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rPr>
              <a:t>Feature Selection</a:t>
            </a:r>
          </a:p>
          <a:p>
            <a:pPr marL="0" marR="0" lvl="0" indent="0" rtl="0">
              <a:spcBef>
                <a:spcPts val="0"/>
              </a:spcBef>
              <a:spcAft>
                <a:spcPts val="0"/>
              </a:spcAft>
              <a:buNone/>
            </a:pPr>
            <a:r>
              <a:rPr lang="en-US" sz="2500" dirty="0">
                <a:solidFill>
                  <a:schemeClr val="lt1"/>
                </a:solidFill>
                <a:latin typeface="Futura Medium" panose="020B0602020204020303" pitchFamily="34" charset="-79"/>
                <a:ea typeface="Calibri"/>
                <a:cs typeface="Futura Medium" panose="020B0602020204020303" pitchFamily="34" charset="-79"/>
                <a:sym typeface="Calibri"/>
              </a:rPr>
              <a:t>(Numeric)</a:t>
            </a:r>
            <a:endParaRPr sz="2500" b="0" i="0" u="none" strike="noStrike" cap="none" dirty="0">
              <a:solidFill>
                <a:schemeClr val="lt1"/>
              </a:solidFill>
              <a:latin typeface="Futura Medium" panose="020B0602020204020303" pitchFamily="34" charset="-79"/>
              <a:ea typeface="Calibri"/>
              <a:cs typeface="Futura Medium" panose="020B0602020204020303" pitchFamily="34" charset="-79"/>
              <a:sym typeface="Calibri"/>
            </a:endParaRPr>
          </a:p>
        </p:txBody>
      </p:sp>
      <p:sp>
        <p:nvSpPr>
          <p:cNvPr id="26" name="Google Shape;114;p4">
            <a:extLst>
              <a:ext uri="{FF2B5EF4-FFF2-40B4-BE49-F238E27FC236}">
                <a16:creationId xmlns:a16="http://schemas.microsoft.com/office/drawing/2014/main" id="{37469146-0750-403E-8BE1-1713DFA7D108}"/>
              </a:ext>
            </a:extLst>
          </p:cNvPr>
          <p:cNvSpPr/>
          <p:nvPr/>
        </p:nvSpPr>
        <p:spPr>
          <a:xfrm rot="5400000">
            <a:off x="10462010" y="1815597"/>
            <a:ext cx="735768" cy="584617"/>
          </a:xfrm>
          <a:prstGeom prst="rightArrow">
            <a:avLst>
              <a:gd name="adj1" fmla="val 50000"/>
              <a:gd name="adj2" fmla="val 50000"/>
            </a:avLst>
          </a:prstGeom>
          <a:solidFill>
            <a:schemeClr val="bg1"/>
          </a:solidFill>
          <a:ln w="12700" cap="flat" cmpd="sng">
            <a:noFill/>
            <a:prstDash val="solid"/>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08326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AC12E8-5340-46F0-AB5A-1A791BD00398}"/>
              </a:ext>
            </a:extLst>
          </p:cNvPr>
          <p:cNvSpPr txBox="1"/>
          <p:nvPr/>
        </p:nvSpPr>
        <p:spPr>
          <a:xfrm>
            <a:off x="37068" y="163031"/>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spcBef>
                <a:spcPts val="0"/>
              </a:spcBef>
              <a:buClr>
                <a:schemeClr val="dk1"/>
              </a:buClr>
              <a:buSzPts val="4400"/>
              <a:buFont typeface="Calibri"/>
              <a:buNone/>
            </a:pPr>
            <a:r>
              <a:rPr lang="en-US" sz="2400" b="1" dirty="0">
                <a:solidFill>
                  <a:schemeClr val="bg1"/>
                </a:solidFill>
                <a:latin typeface="Futura" panose="020B0602020204020303" pitchFamily="34" charset="-79"/>
                <a:cs typeface="Futura" panose="020B0602020204020303" pitchFamily="34" charset="-79"/>
              </a:rPr>
              <a:t>Splitting Dataset into Training and Test set:</a:t>
            </a:r>
          </a:p>
        </p:txBody>
      </p:sp>
      <p:sp>
        <p:nvSpPr>
          <p:cNvPr id="11" name="Subtitle 6">
            <a:extLst>
              <a:ext uri="{FF2B5EF4-FFF2-40B4-BE49-F238E27FC236}">
                <a16:creationId xmlns:a16="http://schemas.microsoft.com/office/drawing/2014/main" id="{1D1AF87D-FB4B-4DBB-9B8A-6C5813905618}"/>
              </a:ext>
            </a:extLst>
          </p:cNvPr>
          <p:cNvSpPr txBox="1">
            <a:spLocks/>
          </p:cNvSpPr>
          <p:nvPr/>
        </p:nvSpPr>
        <p:spPr>
          <a:xfrm>
            <a:off x="212501" y="792576"/>
            <a:ext cx="11766997" cy="22983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 name="Title 1">
            <a:extLst>
              <a:ext uri="{FF2B5EF4-FFF2-40B4-BE49-F238E27FC236}">
                <a16:creationId xmlns:a16="http://schemas.microsoft.com/office/drawing/2014/main" id="{C37F206D-E15A-4D2B-A489-00962E4B5FAB}"/>
              </a:ext>
            </a:extLst>
          </p:cNvPr>
          <p:cNvSpPr>
            <a:spLocks noGrp="1"/>
          </p:cNvSpPr>
          <p:nvPr>
            <p:ph type="title"/>
          </p:nvPr>
        </p:nvSpPr>
        <p:spPr>
          <a:xfrm>
            <a:off x="212501" y="773783"/>
            <a:ext cx="10515600" cy="2317147"/>
          </a:xfrm>
        </p:spPr>
        <p:txBody>
          <a:bodyPr>
            <a:noAutofit/>
          </a:bodyPr>
          <a:lstStyle/>
          <a:p>
            <a:pPr marL="0" indent="0">
              <a:spcBef>
                <a:spcPts val="0"/>
              </a:spcBef>
            </a:pPr>
            <a:r>
              <a:rPr lang="en-US" sz="2000" dirty="0">
                <a:latin typeface="+mn-lt"/>
                <a:cs typeface="Futura Medium" panose="020B0602020204020303" pitchFamily="34" charset="-79"/>
              </a:rPr>
              <a:t>Total rows (customers) in dataset: 60,000</a:t>
            </a:r>
            <a:br>
              <a:rPr lang="en-US" sz="2000" dirty="0">
                <a:latin typeface="+mn-lt"/>
                <a:cs typeface="Futura Medium" panose="020B0602020204020303" pitchFamily="34" charset="-79"/>
              </a:rPr>
            </a:br>
            <a:r>
              <a:rPr lang="en-US" sz="2000" dirty="0">
                <a:latin typeface="+mn-lt"/>
                <a:cs typeface="Futura Medium" panose="020B0602020204020303" pitchFamily="34" charset="-79"/>
              </a:rPr>
              <a:t>Shuffling the dataset rows and splitting it randomly in 4:1 ratio as follows:</a:t>
            </a:r>
            <a:br>
              <a:rPr lang="en-US" sz="2000" dirty="0">
                <a:latin typeface="+mn-lt"/>
                <a:cs typeface="Futura Medium" panose="020B0602020204020303" pitchFamily="34" charset="-79"/>
              </a:rPr>
            </a:br>
            <a:br>
              <a:rPr lang="en-US" sz="2000" dirty="0">
                <a:latin typeface="+mn-lt"/>
                <a:cs typeface="Futura Medium" panose="020B0602020204020303" pitchFamily="34" charset="-79"/>
              </a:rPr>
            </a:br>
            <a:r>
              <a:rPr lang="en-US" sz="2000" dirty="0">
                <a:latin typeface="+mn-lt"/>
                <a:cs typeface="Futura Medium" panose="020B0602020204020303" pitchFamily="34" charset="-79"/>
              </a:rPr>
              <a:t>Train Set : 80%  (48,000 rows)</a:t>
            </a:r>
            <a:br>
              <a:rPr lang="en-US" sz="2000" dirty="0">
                <a:latin typeface="+mn-lt"/>
                <a:cs typeface="Futura Medium" panose="020B0602020204020303" pitchFamily="34" charset="-79"/>
              </a:rPr>
            </a:br>
            <a:r>
              <a:rPr lang="en-US" sz="2000" dirty="0">
                <a:latin typeface="+mn-lt"/>
                <a:cs typeface="Futura Medium" panose="020B0602020204020303" pitchFamily="34" charset="-79"/>
              </a:rPr>
              <a:t>Machine Learning models will be trained only on this Training Dataset</a:t>
            </a:r>
            <a:br>
              <a:rPr lang="en-US" sz="2000" dirty="0">
                <a:latin typeface="+mn-lt"/>
                <a:cs typeface="Futura Medium" panose="020B0602020204020303" pitchFamily="34" charset="-79"/>
              </a:rPr>
            </a:br>
            <a:br>
              <a:rPr lang="en-US" sz="2000" dirty="0">
                <a:latin typeface="+mn-lt"/>
                <a:cs typeface="Futura Medium" panose="020B0602020204020303" pitchFamily="34" charset="-79"/>
              </a:rPr>
            </a:br>
            <a:r>
              <a:rPr lang="en-US" sz="2000" dirty="0">
                <a:latin typeface="+mn-lt"/>
                <a:cs typeface="Futura Medium" panose="020B0602020204020303" pitchFamily="34" charset="-79"/>
              </a:rPr>
              <a:t>Test Set : 20% (12,000 rows)</a:t>
            </a:r>
            <a:br>
              <a:rPr lang="en-US" sz="2000" dirty="0">
                <a:latin typeface="+mn-lt"/>
                <a:cs typeface="Futura Medium" panose="020B0602020204020303" pitchFamily="34" charset="-79"/>
              </a:rPr>
            </a:br>
            <a:r>
              <a:rPr lang="en-US" sz="2000" dirty="0">
                <a:latin typeface="+mn-lt"/>
                <a:cs typeface="Futura Medium" panose="020B0602020204020303" pitchFamily="34" charset="-79"/>
              </a:rPr>
              <a:t>Libraries used: </a:t>
            </a:r>
            <a:r>
              <a:rPr lang="en-US" sz="2000" dirty="0" err="1">
                <a:latin typeface="+mn-lt"/>
                <a:cs typeface="Futura Medium" panose="020B0602020204020303" pitchFamily="34" charset="-79"/>
              </a:rPr>
              <a:t>sklearn.model_selection</a:t>
            </a:r>
            <a:endParaRPr lang="en-US" sz="2000" dirty="0">
              <a:latin typeface="+mn-lt"/>
            </a:endParaRPr>
          </a:p>
        </p:txBody>
      </p:sp>
      <p:sp>
        <p:nvSpPr>
          <p:cNvPr id="13" name="TextBox 12">
            <a:extLst>
              <a:ext uri="{FF2B5EF4-FFF2-40B4-BE49-F238E27FC236}">
                <a16:creationId xmlns:a16="http://schemas.microsoft.com/office/drawing/2014/main" id="{A7FFA166-3897-478C-8167-F28B02C1DAB1}"/>
              </a:ext>
            </a:extLst>
          </p:cNvPr>
          <p:cNvSpPr txBox="1"/>
          <p:nvPr/>
        </p:nvSpPr>
        <p:spPr>
          <a:xfrm>
            <a:off x="67902" y="3109723"/>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spcBef>
                <a:spcPts val="0"/>
              </a:spcBef>
              <a:buClr>
                <a:schemeClr val="dk1"/>
              </a:buClr>
              <a:buSzPts val="4400"/>
              <a:buFont typeface="Calibri"/>
              <a:buNone/>
            </a:pPr>
            <a:r>
              <a:rPr lang="en-US" sz="2400" b="1" dirty="0">
                <a:solidFill>
                  <a:schemeClr val="bg1"/>
                </a:solidFill>
                <a:latin typeface="Futura" panose="020B0602020204020303" pitchFamily="34" charset="-79"/>
                <a:cs typeface="Futura" panose="020B0602020204020303" pitchFamily="34" charset="-79"/>
              </a:rPr>
              <a:t>Outlier Analysis</a:t>
            </a:r>
          </a:p>
        </p:txBody>
      </p:sp>
      <p:sp>
        <p:nvSpPr>
          <p:cNvPr id="4" name="Rectangle 3">
            <a:extLst>
              <a:ext uri="{FF2B5EF4-FFF2-40B4-BE49-F238E27FC236}">
                <a16:creationId xmlns:a16="http://schemas.microsoft.com/office/drawing/2014/main" id="{C325C7AC-8330-4271-8CCD-EC48245CE5C7}"/>
              </a:ext>
            </a:extLst>
          </p:cNvPr>
          <p:cNvSpPr/>
          <p:nvPr/>
        </p:nvSpPr>
        <p:spPr>
          <a:xfrm>
            <a:off x="37067" y="3630844"/>
            <a:ext cx="12087027" cy="400110"/>
          </a:xfrm>
          <a:prstGeom prst="rect">
            <a:avLst/>
          </a:prstGeom>
        </p:spPr>
        <p:txBody>
          <a:bodyPr wrap="square">
            <a:spAutoFit/>
          </a:bodyPr>
          <a:lstStyle/>
          <a:p>
            <a:pPr marL="114300" indent="0">
              <a:buFont typeface="Arial" panose="020B0604020202020204" pitchFamily="34" charset="0"/>
              <a:buNone/>
            </a:pPr>
            <a:r>
              <a:rPr lang="en-US" sz="2000" dirty="0">
                <a:cs typeface="Futura Medium" panose="020B0602020204020303"/>
              </a:rPr>
              <a:t>Removing those records falling outside the range of +/- 3 standard deviation from the mean of a column. </a:t>
            </a:r>
          </a:p>
        </p:txBody>
      </p:sp>
      <p:sp>
        <p:nvSpPr>
          <p:cNvPr id="14" name="Right Arrow 26">
            <a:extLst>
              <a:ext uri="{FF2B5EF4-FFF2-40B4-BE49-F238E27FC236}">
                <a16:creationId xmlns:a16="http://schemas.microsoft.com/office/drawing/2014/main" id="{DFFFAF61-3056-488F-8F1F-D58BE81BAB68}"/>
              </a:ext>
            </a:extLst>
          </p:cNvPr>
          <p:cNvSpPr/>
          <p:nvPr/>
        </p:nvSpPr>
        <p:spPr>
          <a:xfrm>
            <a:off x="5654700" y="5106388"/>
            <a:ext cx="882601" cy="469569"/>
          </a:xfrm>
          <a:prstGeom prst="rightArrow">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130AA1D-5A04-470A-9635-E74191C9D2E5}"/>
              </a:ext>
            </a:extLst>
          </p:cNvPr>
          <p:cNvPicPr>
            <a:picLocks noChangeAspect="1"/>
          </p:cNvPicPr>
          <p:nvPr/>
        </p:nvPicPr>
        <p:blipFill>
          <a:blip r:embed="rId2"/>
          <a:stretch>
            <a:fillRect/>
          </a:stretch>
        </p:blipFill>
        <p:spPr>
          <a:xfrm>
            <a:off x="140949" y="4353059"/>
            <a:ext cx="5010150" cy="2388988"/>
          </a:xfrm>
          <a:prstGeom prst="rect">
            <a:avLst/>
          </a:prstGeom>
        </p:spPr>
      </p:pic>
      <p:pic>
        <p:nvPicPr>
          <p:cNvPr id="17" name="Picture 16">
            <a:extLst>
              <a:ext uri="{FF2B5EF4-FFF2-40B4-BE49-F238E27FC236}">
                <a16:creationId xmlns:a16="http://schemas.microsoft.com/office/drawing/2014/main" id="{150981B7-F8C2-4A19-B677-A64064BA6161}"/>
              </a:ext>
            </a:extLst>
          </p:cNvPr>
          <p:cNvPicPr>
            <a:picLocks noChangeAspect="1"/>
          </p:cNvPicPr>
          <p:nvPr/>
        </p:nvPicPr>
        <p:blipFill>
          <a:blip r:embed="rId3"/>
          <a:stretch>
            <a:fillRect/>
          </a:stretch>
        </p:blipFill>
        <p:spPr>
          <a:xfrm>
            <a:off x="7181849" y="4353059"/>
            <a:ext cx="4869201" cy="2388987"/>
          </a:xfrm>
          <a:prstGeom prst="rect">
            <a:avLst/>
          </a:prstGeom>
        </p:spPr>
      </p:pic>
      <p:sp>
        <p:nvSpPr>
          <p:cNvPr id="18" name="TextBox 17">
            <a:extLst>
              <a:ext uri="{FF2B5EF4-FFF2-40B4-BE49-F238E27FC236}">
                <a16:creationId xmlns:a16="http://schemas.microsoft.com/office/drawing/2014/main" id="{949BDD7D-2799-4368-A24F-2EC39C468B13}"/>
              </a:ext>
            </a:extLst>
          </p:cNvPr>
          <p:cNvSpPr txBox="1"/>
          <p:nvPr/>
        </p:nvSpPr>
        <p:spPr>
          <a:xfrm>
            <a:off x="700621" y="4077611"/>
            <a:ext cx="2406918" cy="400110"/>
          </a:xfrm>
          <a:prstGeom prst="rect">
            <a:avLst/>
          </a:prstGeom>
          <a:noFill/>
        </p:spPr>
        <p:txBody>
          <a:bodyPr wrap="square" rtlCol="0">
            <a:spAutoFit/>
          </a:bodyPr>
          <a:lstStyle/>
          <a:p>
            <a:r>
              <a:rPr lang="en-US" sz="2000" dirty="0">
                <a:cs typeface="Futura" panose="020B0602020204020303"/>
              </a:rPr>
              <a:t>EMI (before)</a:t>
            </a:r>
          </a:p>
        </p:txBody>
      </p:sp>
      <p:sp>
        <p:nvSpPr>
          <p:cNvPr id="19" name="TextBox 18">
            <a:extLst>
              <a:ext uri="{FF2B5EF4-FFF2-40B4-BE49-F238E27FC236}">
                <a16:creationId xmlns:a16="http://schemas.microsoft.com/office/drawing/2014/main" id="{91E63ABF-47BD-4ED9-8910-92A9C912C259}"/>
              </a:ext>
            </a:extLst>
          </p:cNvPr>
          <p:cNvSpPr txBox="1"/>
          <p:nvPr/>
        </p:nvSpPr>
        <p:spPr>
          <a:xfrm>
            <a:off x="7740829" y="4077611"/>
            <a:ext cx="2282667" cy="400110"/>
          </a:xfrm>
          <a:prstGeom prst="rect">
            <a:avLst/>
          </a:prstGeom>
          <a:noFill/>
        </p:spPr>
        <p:txBody>
          <a:bodyPr wrap="square" rtlCol="0">
            <a:spAutoFit/>
          </a:bodyPr>
          <a:lstStyle/>
          <a:p>
            <a:r>
              <a:rPr lang="en-US" sz="2000" dirty="0">
                <a:cs typeface="Futura" panose="020B0602020204020303"/>
              </a:rPr>
              <a:t>EMI (after)</a:t>
            </a:r>
          </a:p>
        </p:txBody>
      </p:sp>
    </p:spTree>
    <p:extLst>
      <p:ext uri="{BB962C8B-B14F-4D97-AF65-F5344CB8AC3E}">
        <p14:creationId xmlns:p14="http://schemas.microsoft.com/office/powerpoint/2010/main" val="16218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7149EC-7B92-8A4A-8B1C-A7A3B0ACBF79}"/>
              </a:ext>
            </a:extLst>
          </p:cNvPr>
          <p:cNvSpPr txBox="1"/>
          <p:nvPr/>
        </p:nvSpPr>
        <p:spPr>
          <a:xfrm>
            <a:off x="349265" y="1052808"/>
            <a:ext cx="5962389" cy="4663328"/>
          </a:xfrm>
          <a:prstGeom prst="rect">
            <a:avLst/>
          </a:prstGeom>
          <a:noFill/>
        </p:spPr>
        <p:txBody>
          <a:bodyPr wrap="square" rtlCol="0">
            <a:spAutoFit/>
          </a:bodyPr>
          <a:lstStyle/>
          <a:p>
            <a:pPr lvl="0">
              <a:lnSpc>
                <a:spcPct val="70000"/>
              </a:lnSpc>
              <a:buClr>
                <a:schemeClr val="dk1"/>
              </a:buClr>
              <a:buSzPts val="2170"/>
            </a:pPr>
            <a:endParaRPr lang="en-US" sz="2000" b="1" dirty="0">
              <a:cs typeface="Futura Medium" panose="020B0602020204020303"/>
            </a:endParaRPr>
          </a:p>
          <a:p>
            <a:pPr lvl="0">
              <a:lnSpc>
                <a:spcPct val="70000"/>
              </a:lnSpc>
              <a:buClr>
                <a:schemeClr val="dk1"/>
              </a:buClr>
              <a:buSzPts val="2170"/>
            </a:pPr>
            <a:r>
              <a:rPr lang="en-US" sz="2000" u="sng" dirty="0">
                <a:cs typeface="Futura Medium" panose="020B0602020204020303"/>
              </a:rPr>
              <a:t>Preliminary Analysis:</a:t>
            </a:r>
          </a:p>
          <a:p>
            <a:pPr lvl="0">
              <a:lnSpc>
                <a:spcPct val="70000"/>
              </a:lnSpc>
              <a:spcBef>
                <a:spcPts val="1000"/>
              </a:spcBef>
              <a:buClr>
                <a:schemeClr val="dk1"/>
              </a:buClr>
              <a:buSzPts val="2170"/>
            </a:pPr>
            <a:r>
              <a:rPr lang="en-US" sz="2000" dirty="0">
                <a:cs typeface="Futura Medium" panose="020B0602020204020303"/>
              </a:rPr>
              <a:t>Graph on the right shows that the company </a:t>
            </a:r>
          </a:p>
          <a:p>
            <a:pPr lvl="0">
              <a:lnSpc>
                <a:spcPct val="70000"/>
              </a:lnSpc>
              <a:spcBef>
                <a:spcPts val="1000"/>
              </a:spcBef>
              <a:buClr>
                <a:schemeClr val="dk1"/>
              </a:buClr>
              <a:buSzPts val="2170"/>
            </a:pPr>
            <a:r>
              <a:rPr lang="en-US" sz="2000" dirty="0">
                <a:cs typeface="Futura Medium" panose="020B0602020204020303"/>
              </a:rPr>
              <a:t>has less than 25% Flow customers.</a:t>
            </a:r>
          </a:p>
          <a:p>
            <a:pPr lvl="0">
              <a:lnSpc>
                <a:spcPct val="70000"/>
              </a:lnSpc>
              <a:spcBef>
                <a:spcPts val="1000"/>
              </a:spcBef>
              <a:buClr>
                <a:schemeClr val="dk1"/>
              </a:buClr>
              <a:buSzPts val="2170"/>
            </a:pPr>
            <a:r>
              <a:rPr lang="en-US" sz="2000" dirty="0">
                <a:cs typeface="Futura Medium" panose="020B0602020204020303"/>
              </a:rPr>
              <a:t>Hence, </a:t>
            </a:r>
            <a:r>
              <a:rPr lang="en-US" sz="2000" b="1" dirty="0">
                <a:cs typeface="Futura Medium" panose="020B0602020204020303"/>
              </a:rPr>
              <a:t>class imbalance problem</a:t>
            </a:r>
            <a:r>
              <a:rPr lang="en-US" sz="2000" dirty="0">
                <a:cs typeface="Futura Medium" panose="020B0602020204020303"/>
              </a:rPr>
              <a:t> also will be addressed.</a:t>
            </a:r>
          </a:p>
          <a:p>
            <a:pPr lvl="0">
              <a:lnSpc>
                <a:spcPct val="70000"/>
              </a:lnSpc>
              <a:spcBef>
                <a:spcPts val="1000"/>
              </a:spcBef>
              <a:buClr>
                <a:schemeClr val="dk1"/>
              </a:buClr>
              <a:buSzPts val="2170"/>
            </a:pPr>
            <a:endParaRPr lang="en-US" sz="2000" dirty="0">
              <a:cs typeface="Futura Medium" panose="020B0602020204020303"/>
            </a:endParaRPr>
          </a:p>
          <a:p>
            <a:pPr lvl="0">
              <a:lnSpc>
                <a:spcPct val="70000"/>
              </a:lnSpc>
              <a:spcBef>
                <a:spcPts val="1000"/>
              </a:spcBef>
              <a:buClr>
                <a:schemeClr val="dk1"/>
              </a:buClr>
              <a:buSzPts val="2170"/>
            </a:pPr>
            <a:endParaRPr lang="en-US" sz="2000" dirty="0">
              <a:cs typeface="Futura Medium" panose="020B0602020204020303"/>
            </a:endParaRPr>
          </a:p>
          <a:p>
            <a:pPr>
              <a:lnSpc>
                <a:spcPct val="70000"/>
              </a:lnSpc>
              <a:spcBef>
                <a:spcPts val="1000"/>
              </a:spcBef>
              <a:buClr>
                <a:schemeClr val="dk1"/>
              </a:buClr>
              <a:buSzPts val="2170"/>
            </a:pPr>
            <a:r>
              <a:rPr lang="en-US" sz="2200" dirty="0">
                <a:cs typeface="Futura Medium" panose="020B0602020204020303"/>
              </a:rPr>
              <a:t>The next 2 pages s</a:t>
            </a:r>
            <a:r>
              <a:rPr lang="en-US" sz="2200" dirty="0"/>
              <a:t>hows the percentage of Flow customers is various categories.</a:t>
            </a:r>
          </a:p>
          <a:p>
            <a:pPr lvl="0">
              <a:lnSpc>
                <a:spcPct val="70000"/>
              </a:lnSpc>
              <a:spcBef>
                <a:spcPts val="1000"/>
              </a:spcBef>
              <a:buClr>
                <a:schemeClr val="dk1"/>
              </a:buClr>
              <a:buSzPts val="2170"/>
            </a:pPr>
            <a:endParaRPr lang="en-US" sz="2000" dirty="0">
              <a:cs typeface="Futura Medium" panose="020B0602020204020303"/>
            </a:endParaRPr>
          </a:p>
          <a:p>
            <a:pPr lvl="0">
              <a:lnSpc>
                <a:spcPct val="70000"/>
              </a:lnSpc>
              <a:spcBef>
                <a:spcPts val="1000"/>
              </a:spcBef>
              <a:buClr>
                <a:schemeClr val="dk1"/>
              </a:buClr>
              <a:buSzPts val="2170"/>
            </a:pPr>
            <a:r>
              <a:rPr lang="en-US" sz="2000" dirty="0">
                <a:cs typeface="Futura Medium" panose="020B0602020204020303"/>
              </a:rPr>
              <a:t>For example: It shows the percentage of flow customers) for each Pin Code, Dealer Code, each qualification, resident status wise and other categories.</a:t>
            </a:r>
          </a:p>
          <a:p>
            <a:pPr lvl="0">
              <a:lnSpc>
                <a:spcPct val="70000"/>
              </a:lnSpc>
              <a:spcBef>
                <a:spcPts val="1000"/>
              </a:spcBef>
              <a:buClr>
                <a:schemeClr val="dk1"/>
              </a:buClr>
              <a:buSzPts val="2170"/>
            </a:pPr>
            <a:endParaRPr lang="en-US" sz="2000" dirty="0">
              <a:cs typeface="Futura Medium" panose="020B0602020204020303"/>
            </a:endParaRPr>
          </a:p>
          <a:p>
            <a:pPr lvl="0">
              <a:lnSpc>
                <a:spcPct val="70000"/>
              </a:lnSpc>
              <a:spcBef>
                <a:spcPts val="1000"/>
              </a:spcBef>
              <a:buClr>
                <a:schemeClr val="dk1"/>
              </a:buClr>
              <a:buSzPts val="2170"/>
            </a:pPr>
            <a:endParaRPr lang="en-US" sz="2000" dirty="0">
              <a:cs typeface="Futura Medium" panose="020B0602020204020303"/>
            </a:endParaRPr>
          </a:p>
        </p:txBody>
      </p:sp>
      <p:pic>
        <p:nvPicPr>
          <p:cNvPr id="2" name="Picture 1">
            <a:extLst>
              <a:ext uri="{FF2B5EF4-FFF2-40B4-BE49-F238E27FC236}">
                <a16:creationId xmlns:a16="http://schemas.microsoft.com/office/drawing/2014/main" id="{D561FA14-4B0F-4D21-AFA5-AED0E30FFF53}"/>
              </a:ext>
            </a:extLst>
          </p:cNvPr>
          <p:cNvPicPr>
            <a:picLocks noChangeAspect="1"/>
          </p:cNvPicPr>
          <p:nvPr/>
        </p:nvPicPr>
        <p:blipFill>
          <a:blip r:embed="rId2"/>
          <a:stretch>
            <a:fillRect/>
          </a:stretch>
        </p:blipFill>
        <p:spPr>
          <a:xfrm>
            <a:off x="6653377" y="931964"/>
            <a:ext cx="4821480" cy="3279427"/>
          </a:xfrm>
          <a:prstGeom prst="rect">
            <a:avLst/>
          </a:prstGeom>
        </p:spPr>
      </p:pic>
      <p:sp>
        <p:nvSpPr>
          <p:cNvPr id="11" name="TextBox 10">
            <a:extLst>
              <a:ext uri="{FF2B5EF4-FFF2-40B4-BE49-F238E27FC236}">
                <a16:creationId xmlns:a16="http://schemas.microsoft.com/office/drawing/2014/main" id="{66C10A2D-30CD-48BC-9C9A-E7EC9DD6A056}"/>
              </a:ext>
            </a:extLst>
          </p:cNvPr>
          <p:cNvSpPr txBox="1"/>
          <p:nvPr/>
        </p:nvSpPr>
        <p:spPr>
          <a:xfrm>
            <a:off x="67902" y="88642"/>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spcBef>
                <a:spcPts val="0"/>
              </a:spcBef>
              <a:buClr>
                <a:schemeClr val="dk1"/>
              </a:buClr>
              <a:buSzPts val="4400"/>
              <a:buFont typeface="Calibri"/>
              <a:buNone/>
            </a:pPr>
            <a:r>
              <a:rPr lang="en-US" sz="2400" b="1" dirty="0">
                <a:solidFill>
                  <a:schemeClr val="bg1"/>
                </a:solidFill>
                <a:latin typeface="Futura" panose="020B0602020204020303" pitchFamily="34" charset="-79"/>
                <a:cs typeface="Futura" panose="020B0602020204020303" pitchFamily="34" charset="-79"/>
              </a:rPr>
              <a:t>Exploratory Data Analysis</a:t>
            </a:r>
          </a:p>
        </p:txBody>
      </p:sp>
    </p:spTree>
    <p:extLst>
      <p:ext uri="{BB962C8B-B14F-4D97-AF65-F5344CB8AC3E}">
        <p14:creationId xmlns:p14="http://schemas.microsoft.com/office/powerpoint/2010/main" val="344903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7149EC-7B92-8A4A-8B1C-A7A3B0ACBF79}"/>
              </a:ext>
            </a:extLst>
          </p:cNvPr>
          <p:cNvSpPr txBox="1"/>
          <p:nvPr/>
        </p:nvSpPr>
        <p:spPr>
          <a:xfrm>
            <a:off x="-2582407" y="1061350"/>
            <a:ext cx="5962389" cy="874598"/>
          </a:xfrm>
          <a:prstGeom prst="rect">
            <a:avLst/>
          </a:prstGeom>
          <a:noFill/>
        </p:spPr>
        <p:txBody>
          <a:bodyPr wrap="square" rtlCol="0">
            <a:spAutoFit/>
          </a:bodyPr>
          <a:lstStyle/>
          <a:p>
            <a:pPr lvl="0">
              <a:lnSpc>
                <a:spcPct val="70000"/>
              </a:lnSpc>
              <a:buClr>
                <a:schemeClr val="dk1"/>
              </a:buClr>
              <a:buSzPts val="2170"/>
            </a:pPr>
            <a:endParaRPr lang="en-US" sz="2000" b="1" dirty="0">
              <a:latin typeface="Futura Medium" panose="020B0602020204020303" pitchFamily="34" charset="-79"/>
              <a:cs typeface="Futura Medium" panose="020B0602020204020303" pitchFamily="34" charset="-79"/>
            </a:endParaRPr>
          </a:p>
          <a:p>
            <a:pPr lvl="0">
              <a:lnSpc>
                <a:spcPct val="70000"/>
              </a:lnSpc>
              <a:buClr>
                <a:schemeClr val="dk1"/>
              </a:buClr>
              <a:buSzPts val="2170"/>
            </a:pPr>
            <a:r>
              <a:rPr lang="en-US" sz="2000" dirty="0">
                <a:latin typeface="Futura Medium" panose="020B0602020204020303" pitchFamily="34" charset="-79"/>
                <a:cs typeface="Futura Medium" panose="020B0602020204020303" pitchFamily="34" charset="-79"/>
              </a:rPr>
              <a:t>.</a:t>
            </a:r>
          </a:p>
          <a:p>
            <a:pPr lvl="0">
              <a:lnSpc>
                <a:spcPct val="70000"/>
              </a:lnSpc>
              <a:spcBef>
                <a:spcPts val="1000"/>
              </a:spcBef>
              <a:buClr>
                <a:schemeClr val="dk1"/>
              </a:buClr>
              <a:buSzPts val="2170"/>
            </a:pPr>
            <a:endParaRPr lang="en-US" sz="2000" dirty="0">
              <a:latin typeface="Futura Medium" panose="020B0602020204020303" pitchFamily="34" charset="-79"/>
              <a:cs typeface="Futura Medium" panose="020B0602020204020303" pitchFamily="34" charset="-79"/>
            </a:endParaRPr>
          </a:p>
        </p:txBody>
      </p:sp>
      <p:pic>
        <p:nvPicPr>
          <p:cNvPr id="2" name="Picture 1">
            <a:extLst>
              <a:ext uri="{FF2B5EF4-FFF2-40B4-BE49-F238E27FC236}">
                <a16:creationId xmlns:a16="http://schemas.microsoft.com/office/drawing/2014/main" id="{30312DAF-54B3-4689-A447-CBF23A23D77C}"/>
              </a:ext>
            </a:extLst>
          </p:cNvPr>
          <p:cNvPicPr>
            <a:picLocks noChangeAspect="1"/>
          </p:cNvPicPr>
          <p:nvPr/>
        </p:nvPicPr>
        <p:blipFill>
          <a:blip r:embed="rId2"/>
          <a:stretch>
            <a:fillRect/>
          </a:stretch>
        </p:blipFill>
        <p:spPr>
          <a:xfrm>
            <a:off x="127203" y="1112992"/>
            <a:ext cx="5173667" cy="2347163"/>
          </a:xfrm>
          <a:prstGeom prst="rect">
            <a:avLst/>
          </a:prstGeom>
        </p:spPr>
      </p:pic>
      <p:pic>
        <p:nvPicPr>
          <p:cNvPr id="7" name="Picture 6">
            <a:extLst>
              <a:ext uri="{FF2B5EF4-FFF2-40B4-BE49-F238E27FC236}">
                <a16:creationId xmlns:a16="http://schemas.microsoft.com/office/drawing/2014/main" id="{77C42DD9-0834-46F6-89C3-FB6BAEBA1266}"/>
              </a:ext>
            </a:extLst>
          </p:cNvPr>
          <p:cNvPicPr>
            <a:picLocks noChangeAspect="1"/>
          </p:cNvPicPr>
          <p:nvPr/>
        </p:nvPicPr>
        <p:blipFill>
          <a:blip r:embed="rId3"/>
          <a:stretch>
            <a:fillRect/>
          </a:stretch>
        </p:blipFill>
        <p:spPr>
          <a:xfrm>
            <a:off x="9467371" y="1061350"/>
            <a:ext cx="2597426" cy="2398805"/>
          </a:xfrm>
          <a:prstGeom prst="rect">
            <a:avLst/>
          </a:prstGeom>
        </p:spPr>
      </p:pic>
      <p:pic>
        <p:nvPicPr>
          <p:cNvPr id="8" name="Picture 7">
            <a:extLst>
              <a:ext uri="{FF2B5EF4-FFF2-40B4-BE49-F238E27FC236}">
                <a16:creationId xmlns:a16="http://schemas.microsoft.com/office/drawing/2014/main" id="{233AE104-161E-4B6B-B526-F93BE529AFC7}"/>
              </a:ext>
            </a:extLst>
          </p:cNvPr>
          <p:cNvPicPr>
            <a:picLocks noChangeAspect="1"/>
          </p:cNvPicPr>
          <p:nvPr/>
        </p:nvPicPr>
        <p:blipFill>
          <a:blip r:embed="rId4"/>
          <a:stretch>
            <a:fillRect/>
          </a:stretch>
        </p:blipFill>
        <p:spPr>
          <a:xfrm>
            <a:off x="232880" y="3927860"/>
            <a:ext cx="3374347" cy="2593602"/>
          </a:xfrm>
          <a:prstGeom prst="rect">
            <a:avLst/>
          </a:prstGeom>
        </p:spPr>
      </p:pic>
      <p:pic>
        <p:nvPicPr>
          <p:cNvPr id="10" name="Picture 9">
            <a:extLst>
              <a:ext uri="{FF2B5EF4-FFF2-40B4-BE49-F238E27FC236}">
                <a16:creationId xmlns:a16="http://schemas.microsoft.com/office/drawing/2014/main" id="{139A9A22-9AE2-4C88-AD7D-45D972BF5353}"/>
              </a:ext>
            </a:extLst>
          </p:cNvPr>
          <p:cNvPicPr>
            <a:picLocks noChangeAspect="1"/>
          </p:cNvPicPr>
          <p:nvPr/>
        </p:nvPicPr>
        <p:blipFill>
          <a:blip r:embed="rId5"/>
          <a:stretch>
            <a:fillRect/>
          </a:stretch>
        </p:blipFill>
        <p:spPr>
          <a:xfrm>
            <a:off x="3762770" y="3938598"/>
            <a:ext cx="3227349" cy="2593602"/>
          </a:xfrm>
          <a:prstGeom prst="rect">
            <a:avLst/>
          </a:prstGeom>
        </p:spPr>
      </p:pic>
      <p:pic>
        <p:nvPicPr>
          <p:cNvPr id="11" name="Picture 10">
            <a:extLst>
              <a:ext uri="{FF2B5EF4-FFF2-40B4-BE49-F238E27FC236}">
                <a16:creationId xmlns:a16="http://schemas.microsoft.com/office/drawing/2014/main" id="{64CF8D87-0674-4DE2-9E2C-F2635191156A}"/>
              </a:ext>
            </a:extLst>
          </p:cNvPr>
          <p:cNvPicPr>
            <a:picLocks noChangeAspect="1"/>
          </p:cNvPicPr>
          <p:nvPr/>
        </p:nvPicPr>
        <p:blipFill>
          <a:blip r:embed="rId6"/>
          <a:stretch>
            <a:fillRect/>
          </a:stretch>
        </p:blipFill>
        <p:spPr>
          <a:xfrm>
            <a:off x="5416898" y="1075816"/>
            <a:ext cx="3923269" cy="2384339"/>
          </a:xfrm>
          <a:prstGeom prst="rect">
            <a:avLst/>
          </a:prstGeom>
        </p:spPr>
      </p:pic>
      <p:pic>
        <p:nvPicPr>
          <p:cNvPr id="13" name="Picture 12">
            <a:extLst>
              <a:ext uri="{FF2B5EF4-FFF2-40B4-BE49-F238E27FC236}">
                <a16:creationId xmlns:a16="http://schemas.microsoft.com/office/drawing/2014/main" id="{B7391D6D-DA89-4BFE-A4E4-ACA263ABF0B2}"/>
              </a:ext>
            </a:extLst>
          </p:cNvPr>
          <p:cNvPicPr>
            <a:picLocks noChangeAspect="1"/>
          </p:cNvPicPr>
          <p:nvPr/>
        </p:nvPicPr>
        <p:blipFill>
          <a:blip r:embed="rId7"/>
          <a:stretch>
            <a:fillRect/>
          </a:stretch>
        </p:blipFill>
        <p:spPr>
          <a:xfrm>
            <a:off x="7073146" y="3927860"/>
            <a:ext cx="5035826" cy="2604340"/>
          </a:xfrm>
          <a:prstGeom prst="rect">
            <a:avLst/>
          </a:prstGeom>
        </p:spPr>
      </p:pic>
      <p:sp>
        <p:nvSpPr>
          <p:cNvPr id="12" name="TextBox 11">
            <a:extLst>
              <a:ext uri="{FF2B5EF4-FFF2-40B4-BE49-F238E27FC236}">
                <a16:creationId xmlns:a16="http://schemas.microsoft.com/office/drawing/2014/main" id="{FC79F576-7B1C-4213-9B68-2D3F1482AA96}"/>
              </a:ext>
            </a:extLst>
          </p:cNvPr>
          <p:cNvSpPr txBox="1"/>
          <p:nvPr/>
        </p:nvSpPr>
        <p:spPr>
          <a:xfrm>
            <a:off x="67902" y="88642"/>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b="1" dirty="0">
                <a:solidFill>
                  <a:schemeClr val="bg1"/>
                </a:solidFill>
              </a:rPr>
              <a:t>Shows the percentage of Flow customers is various categories</a:t>
            </a:r>
          </a:p>
        </p:txBody>
      </p:sp>
    </p:spTree>
    <p:extLst>
      <p:ext uri="{BB962C8B-B14F-4D97-AF65-F5344CB8AC3E}">
        <p14:creationId xmlns:p14="http://schemas.microsoft.com/office/powerpoint/2010/main" val="427742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7149EC-7B92-8A4A-8B1C-A7A3B0ACBF79}"/>
              </a:ext>
            </a:extLst>
          </p:cNvPr>
          <p:cNvSpPr txBox="1"/>
          <p:nvPr/>
        </p:nvSpPr>
        <p:spPr>
          <a:xfrm>
            <a:off x="-2582407" y="1061350"/>
            <a:ext cx="5962389" cy="874598"/>
          </a:xfrm>
          <a:prstGeom prst="rect">
            <a:avLst/>
          </a:prstGeom>
          <a:noFill/>
        </p:spPr>
        <p:txBody>
          <a:bodyPr wrap="square" rtlCol="0">
            <a:spAutoFit/>
          </a:bodyPr>
          <a:lstStyle/>
          <a:p>
            <a:pPr lvl="0">
              <a:lnSpc>
                <a:spcPct val="70000"/>
              </a:lnSpc>
              <a:buClr>
                <a:schemeClr val="dk1"/>
              </a:buClr>
              <a:buSzPts val="2170"/>
            </a:pPr>
            <a:endParaRPr lang="en-US" sz="2000" b="1" dirty="0">
              <a:latin typeface="Futura Medium" panose="020B0602020204020303" pitchFamily="34" charset="-79"/>
              <a:cs typeface="Futura Medium" panose="020B0602020204020303" pitchFamily="34" charset="-79"/>
            </a:endParaRPr>
          </a:p>
          <a:p>
            <a:pPr lvl="0">
              <a:lnSpc>
                <a:spcPct val="70000"/>
              </a:lnSpc>
              <a:buClr>
                <a:schemeClr val="dk1"/>
              </a:buClr>
              <a:buSzPts val="2170"/>
            </a:pPr>
            <a:r>
              <a:rPr lang="en-US" sz="2000" dirty="0">
                <a:latin typeface="Futura Medium" panose="020B0602020204020303" pitchFamily="34" charset="-79"/>
                <a:cs typeface="Futura Medium" panose="020B0602020204020303" pitchFamily="34" charset="-79"/>
              </a:rPr>
              <a:t>.</a:t>
            </a:r>
          </a:p>
          <a:p>
            <a:pPr lvl="0">
              <a:lnSpc>
                <a:spcPct val="70000"/>
              </a:lnSpc>
              <a:spcBef>
                <a:spcPts val="1000"/>
              </a:spcBef>
              <a:buClr>
                <a:schemeClr val="dk1"/>
              </a:buClr>
              <a:buSzPts val="2170"/>
            </a:pPr>
            <a:endParaRPr lang="en-US" sz="2000" dirty="0">
              <a:latin typeface="Futura Medium" panose="020B0602020204020303" pitchFamily="34" charset="-79"/>
              <a:cs typeface="Futura Medium" panose="020B0602020204020303" pitchFamily="34" charset="-79"/>
            </a:endParaRPr>
          </a:p>
        </p:txBody>
      </p:sp>
      <p:pic>
        <p:nvPicPr>
          <p:cNvPr id="10" name="Picture 9">
            <a:extLst>
              <a:ext uri="{FF2B5EF4-FFF2-40B4-BE49-F238E27FC236}">
                <a16:creationId xmlns:a16="http://schemas.microsoft.com/office/drawing/2014/main" id="{3F4587CA-E3E5-4DF3-B9E1-3A7FC81EC2F5}"/>
              </a:ext>
            </a:extLst>
          </p:cNvPr>
          <p:cNvPicPr>
            <a:picLocks noChangeAspect="1"/>
          </p:cNvPicPr>
          <p:nvPr/>
        </p:nvPicPr>
        <p:blipFill>
          <a:blip r:embed="rId2"/>
          <a:stretch>
            <a:fillRect/>
          </a:stretch>
        </p:blipFill>
        <p:spPr>
          <a:xfrm>
            <a:off x="4406333" y="4233113"/>
            <a:ext cx="2657796" cy="2280102"/>
          </a:xfrm>
          <a:prstGeom prst="rect">
            <a:avLst/>
          </a:prstGeom>
        </p:spPr>
      </p:pic>
      <p:pic>
        <p:nvPicPr>
          <p:cNvPr id="14" name="Picture 13">
            <a:extLst>
              <a:ext uri="{FF2B5EF4-FFF2-40B4-BE49-F238E27FC236}">
                <a16:creationId xmlns:a16="http://schemas.microsoft.com/office/drawing/2014/main" id="{AAA102AC-0024-4D17-AC84-AF57AC33814F}"/>
              </a:ext>
            </a:extLst>
          </p:cNvPr>
          <p:cNvPicPr>
            <a:picLocks noChangeAspect="1"/>
          </p:cNvPicPr>
          <p:nvPr/>
        </p:nvPicPr>
        <p:blipFill>
          <a:blip r:embed="rId3"/>
          <a:stretch>
            <a:fillRect/>
          </a:stretch>
        </p:blipFill>
        <p:spPr>
          <a:xfrm>
            <a:off x="7206559" y="4195452"/>
            <a:ext cx="4843011" cy="2280102"/>
          </a:xfrm>
          <a:prstGeom prst="rect">
            <a:avLst/>
          </a:prstGeom>
        </p:spPr>
      </p:pic>
      <p:pic>
        <p:nvPicPr>
          <p:cNvPr id="16" name="Picture 15">
            <a:extLst>
              <a:ext uri="{FF2B5EF4-FFF2-40B4-BE49-F238E27FC236}">
                <a16:creationId xmlns:a16="http://schemas.microsoft.com/office/drawing/2014/main" id="{4739A967-A8D0-4F85-B679-2A9CD337FAD6}"/>
              </a:ext>
            </a:extLst>
          </p:cNvPr>
          <p:cNvPicPr>
            <a:picLocks noChangeAspect="1"/>
          </p:cNvPicPr>
          <p:nvPr/>
        </p:nvPicPr>
        <p:blipFill>
          <a:blip r:embed="rId4"/>
          <a:stretch>
            <a:fillRect/>
          </a:stretch>
        </p:blipFill>
        <p:spPr>
          <a:xfrm>
            <a:off x="100050" y="4233113"/>
            <a:ext cx="2657796" cy="2280102"/>
          </a:xfrm>
          <a:prstGeom prst="rect">
            <a:avLst/>
          </a:prstGeom>
        </p:spPr>
      </p:pic>
      <p:pic>
        <p:nvPicPr>
          <p:cNvPr id="20" name="Picture 19">
            <a:extLst>
              <a:ext uri="{FF2B5EF4-FFF2-40B4-BE49-F238E27FC236}">
                <a16:creationId xmlns:a16="http://schemas.microsoft.com/office/drawing/2014/main" id="{C9A99FB7-94F3-4B98-A5D1-8A958CF66507}"/>
              </a:ext>
            </a:extLst>
          </p:cNvPr>
          <p:cNvPicPr>
            <a:picLocks noChangeAspect="1"/>
          </p:cNvPicPr>
          <p:nvPr/>
        </p:nvPicPr>
        <p:blipFill>
          <a:blip r:embed="rId5"/>
          <a:stretch>
            <a:fillRect/>
          </a:stretch>
        </p:blipFill>
        <p:spPr>
          <a:xfrm>
            <a:off x="1929224" y="4195452"/>
            <a:ext cx="2385685" cy="2280102"/>
          </a:xfrm>
          <a:prstGeom prst="rect">
            <a:avLst/>
          </a:prstGeom>
        </p:spPr>
      </p:pic>
      <p:pic>
        <p:nvPicPr>
          <p:cNvPr id="22" name="Picture 21">
            <a:extLst>
              <a:ext uri="{FF2B5EF4-FFF2-40B4-BE49-F238E27FC236}">
                <a16:creationId xmlns:a16="http://schemas.microsoft.com/office/drawing/2014/main" id="{635B60FB-A816-45C9-AF08-DD0331B1458D}"/>
              </a:ext>
            </a:extLst>
          </p:cNvPr>
          <p:cNvPicPr>
            <a:picLocks noChangeAspect="1"/>
          </p:cNvPicPr>
          <p:nvPr/>
        </p:nvPicPr>
        <p:blipFill>
          <a:blip r:embed="rId6"/>
          <a:stretch>
            <a:fillRect/>
          </a:stretch>
        </p:blipFill>
        <p:spPr>
          <a:xfrm>
            <a:off x="6096000" y="1151988"/>
            <a:ext cx="5379360" cy="2651990"/>
          </a:xfrm>
          <a:prstGeom prst="rect">
            <a:avLst/>
          </a:prstGeom>
        </p:spPr>
      </p:pic>
      <p:pic>
        <p:nvPicPr>
          <p:cNvPr id="25" name="Picture 24">
            <a:extLst>
              <a:ext uri="{FF2B5EF4-FFF2-40B4-BE49-F238E27FC236}">
                <a16:creationId xmlns:a16="http://schemas.microsoft.com/office/drawing/2014/main" id="{5D1E3369-3206-42C4-A8C0-BD36D732B2E9}"/>
              </a:ext>
            </a:extLst>
          </p:cNvPr>
          <p:cNvPicPr>
            <a:picLocks noChangeAspect="1"/>
          </p:cNvPicPr>
          <p:nvPr/>
        </p:nvPicPr>
        <p:blipFill>
          <a:blip r:embed="rId7"/>
          <a:stretch>
            <a:fillRect/>
          </a:stretch>
        </p:blipFill>
        <p:spPr>
          <a:xfrm>
            <a:off x="39272" y="1151988"/>
            <a:ext cx="5579649" cy="2651990"/>
          </a:xfrm>
          <a:prstGeom prst="rect">
            <a:avLst/>
          </a:prstGeom>
        </p:spPr>
      </p:pic>
      <p:sp>
        <p:nvSpPr>
          <p:cNvPr id="12" name="TextBox 11">
            <a:extLst>
              <a:ext uri="{FF2B5EF4-FFF2-40B4-BE49-F238E27FC236}">
                <a16:creationId xmlns:a16="http://schemas.microsoft.com/office/drawing/2014/main" id="{3E528517-FAFC-438E-90DE-9985188D82F4}"/>
              </a:ext>
            </a:extLst>
          </p:cNvPr>
          <p:cNvSpPr txBox="1"/>
          <p:nvPr/>
        </p:nvSpPr>
        <p:spPr>
          <a:xfrm>
            <a:off x="67902" y="88642"/>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b="1" dirty="0">
                <a:solidFill>
                  <a:schemeClr val="bg1"/>
                </a:solidFill>
              </a:rPr>
              <a:t>Shows the percentage of Flow customers is various categories</a:t>
            </a:r>
          </a:p>
        </p:txBody>
      </p:sp>
    </p:spTree>
    <p:extLst>
      <p:ext uri="{BB962C8B-B14F-4D97-AF65-F5344CB8AC3E}">
        <p14:creationId xmlns:p14="http://schemas.microsoft.com/office/powerpoint/2010/main" val="84168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AAAE87D-7771-F147-997F-3BE2C0B3DD4A}"/>
              </a:ext>
            </a:extLst>
          </p:cNvPr>
          <p:cNvSpPr txBox="1"/>
          <p:nvPr/>
        </p:nvSpPr>
        <p:spPr>
          <a:xfrm>
            <a:off x="505954" y="4218121"/>
            <a:ext cx="8606353" cy="1323439"/>
          </a:xfrm>
          <a:prstGeom prst="rect">
            <a:avLst/>
          </a:prstGeom>
          <a:noFill/>
        </p:spPr>
        <p:txBody>
          <a:bodyPr wrap="square" rtlCol="0">
            <a:spAutoFit/>
          </a:bodyPr>
          <a:lstStyle/>
          <a:p>
            <a:pPr marL="342900" indent="-342900">
              <a:buSzPct val="125000"/>
              <a:buFont typeface="Arial" panose="020B0604020202020204" pitchFamily="34" charset="0"/>
              <a:buChar char="•"/>
            </a:pPr>
            <a:r>
              <a:rPr lang="en-US" sz="2000" b="1" dirty="0">
                <a:latin typeface="Futura"/>
                <a:cs typeface="Helvetica" panose="020B0604020202020204" pitchFamily="34" charset="0"/>
              </a:rPr>
              <a:t>Correlation Matrix</a:t>
            </a:r>
            <a:endParaRPr lang="en-US" sz="2000" dirty="0">
              <a:latin typeface="Futura"/>
              <a:cs typeface="Helvetica" panose="020B0604020202020204" pitchFamily="34" charset="0"/>
            </a:endParaRPr>
          </a:p>
          <a:p>
            <a:pPr marL="342900" indent="-342900">
              <a:buSzPct val="120000"/>
              <a:buFont typeface="Arial" panose="020B0604020202020204" pitchFamily="34" charset="0"/>
              <a:buChar char="•"/>
            </a:pPr>
            <a:r>
              <a:rPr lang="en-US" sz="2000" dirty="0">
                <a:latin typeface="Futura"/>
                <a:cs typeface="Helvetica" panose="020B0604020202020204" pitchFamily="34" charset="0"/>
              </a:rPr>
              <a:t>Eliminating Multi-collinearity</a:t>
            </a:r>
          </a:p>
          <a:p>
            <a:r>
              <a:rPr lang="en-US" sz="2000" dirty="0">
                <a:latin typeface="Futura"/>
                <a:cs typeface="Helvetica" panose="020B0604020202020204" pitchFamily="34" charset="0"/>
              </a:rPr>
              <a:t>	if correlation &gt; 0.7   </a:t>
            </a:r>
            <a:r>
              <a:rPr lang="en-US" sz="2000" dirty="0">
                <a:latin typeface="Futura"/>
                <a:cs typeface="Helvetica" panose="020B0604020202020204" pitchFamily="34" charset="0"/>
                <a:sym typeface="Wingdings" panose="05000000000000000000" pitchFamily="2" charset="2"/>
              </a:rPr>
              <a:t>   </a:t>
            </a:r>
            <a:r>
              <a:rPr lang="en-US" sz="2000" dirty="0">
                <a:latin typeface="Futura"/>
                <a:cs typeface="Helvetica" panose="020B0604020202020204" pitchFamily="34" charset="0"/>
              </a:rPr>
              <a:t>remove the variable</a:t>
            </a:r>
          </a:p>
          <a:p>
            <a:pPr marL="342900" indent="-342900">
              <a:buSzPct val="120000"/>
              <a:buFont typeface="Arial" panose="020B0604020202020204" pitchFamily="34" charset="0"/>
              <a:buChar char="•"/>
            </a:pPr>
            <a:r>
              <a:rPr lang="en-US" sz="2000" dirty="0">
                <a:latin typeface="Futura"/>
                <a:cs typeface="Helvetica" panose="020B0604020202020204" pitchFamily="34" charset="0"/>
              </a:rPr>
              <a:t>13 Numeric features  </a:t>
            </a:r>
            <a:r>
              <a:rPr lang="en-US" sz="2000" dirty="0">
                <a:latin typeface="Futura"/>
                <a:cs typeface="Helvetica" panose="020B0604020202020204" pitchFamily="34" charset="0"/>
                <a:sym typeface="Wingdings" panose="05000000000000000000" pitchFamily="2" charset="2"/>
              </a:rPr>
              <a:t>   </a:t>
            </a:r>
            <a:r>
              <a:rPr lang="en-US" sz="2000" dirty="0">
                <a:latin typeface="Futura"/>
                <a:cs typeface="Helvetica" panose="020B0604020202020204" pitchFamily="34" charset="0"/>
              </a:rPr>
              <a:t>9 good Numeric features</a:t>
            </a:r>
          </a:p>
        </p:txBody>
      </p:sp>
      <p:sp>
        <p:nvSpPr>
          <p:cNvPr id="21" name="TextBox 20">
            <a:extLst>
              <a:ext uri="{FF2B5EF4-FFF2-40B4-BE49-F238E27FC236}">
                <a16:creationId xmlns:a16="http://schemas.microsoft.com/office/drawing/2014/main" id="{CEA162EE-F0D4-9E4F-971F-3E8E7D972338}"/>
              </a:ext>
            </a:extLst>
          </p:cNvPr>
          <p:cNvSpPr txBox="1"/>
          <p:nvPr/>
        </p:nvSpPr>
        <p:spPr>
          <a:xfrm>
            <a:off x="5340669" y="1171575"/>
            <a:ext cx="45719" cy="457200"/>
          </a:xfrm>
          <a:prstGeom prst="rect">
            <a:avLst/>
          </a:prstGeom>
          <a:noFill/>
        </p:spPr>
        <p:txBody>
          <a:bodyPr wrap="square" rtlCol="0">
            <a:spAutoFit/>
          </a:bodyPr>
          <a:lstStyle/>
          <a:p>
            <a:endParaRPr lang="en-US" dirty="0"/>
          </a:p>
        </p:txBody>
      </p:sp>
      <p:sp>
        <p:nvSpPr>
          <p:cNvPr id="16" name="Rectangle 8">
            <a:extLst>
              <a:ext uri="{FF2B5EF4-FFF2-40B4-BE49-F238E27FC236}">
                <a16:creationId xmlns:a16="http://schemas.microsoft.com/office/drawing/2014/main" id="{8D5D1924-7499-4889-8FA4-F14D676E5858}"/>
              </a:ext>
            </a:extLst>
          </p:cNvPr>
          <p:cNvSpPr>
            <a:spLocks noChangeArrowheads="1"/>
          </p:cNvSpPr>
          <p:nvPr/>
        </p:nvSpPr>
        <p:spPr bwMode="auto">
          <a:xfrm>
            <a:off x="921778" y="5781245"/>
            <a:ext cx="85839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effectLst/>
                <a:latin typeface="Roboto Mono" panose="020B0604020202020204" charset="0"/>
                <a:cs typeface="Roboto Mono" panose="020B0604020202020204" charset="0"/>
              </a:rPr>
              <a:t>['</a:t>
            </a:r>
            <a:r>
              <a:rPr kumimoji="0" lang="en-US" altLang="en-US" sz="1700" b="0" i="0" u="none" strike="noStrike" cap="none" normalizeH="0" baseline="0" dirty="0" err="1">
                <a:ln>
                  <a:noFill/>
                </a:ln>
                <a:effectLst/>
                <a:latin typeface="Roboto Mono" panose="020B0604020202020204" charset="0"/>
                <a:cs typeface="Roboto Mono" panose="020B0604020202020204" charset="0"/>
              </a:rPr>
              <a:t>timesFlowedTotalbyMOB</a:t>
            </a:r>
            <a:r>
              <a:rPr kumimoji="0" lang="en-US" altLang="en-US" sz="1700" b="0" i="0" u="none" strike="noStrike" cap="none" normalizeH="0" baseline="0" dirty="0">
                <a:ln>
                  <a:noFill/>
                </a:ln>
                <a:effectLst/>
                <a:latin typeface="Roboto Mono" panose="020B0604020202020204" charset="0"/>
                <a:cs typeface="Roboto Mono" panose="020B0604020202020204" charset="0"/>
              </a:rPr>
              <a:t>', 'timesBounced3M', '</a:t>
            </a:r>
            <a:r>
              <a:rPr kumimoji="0" lang="en-US" altLang="en-US" sz="1700" b="0" i="0" u="none" strike="noStrike" cap="none" normalizeH="0" baseline="0" dirty="0" err="1">
                <a:ln>
                  <a:noFill/>
                </a:ln>
                <a:effectLst/>
                <a:latin typeface="Roboto Mono" panose="020B0604020202020204" charset="0"/>
                <a:cs typeface="Roboto Mono" panose="020B0604020202020204" charset="0"/>
              </a:rPr>
              <a:t>averageDelayEMI</a:t>
            </a:r>
            <a:r>
              <a:rPr kumimoji="0" lang="en-US" altLang="en-US" sz="1700" b="0" i="0" u="none" strike="noStrike" cap="none" normalizeH="0" baseline="0" dirty="0">
                <a:ln>
                  <a:noFill/>
                </a:ln>
                <a:effectLst/>
                <a:latin typeface="Roboto Mono" panose="020B0604020202020204" charset="0"/>
                <a:cs typeface="Roboto Mono" panose="020B0604020202020204" charset="0"/>
              </a:rPr>
              <a:t>', 'numberEnquired9M’,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effectLst/>
                <a:latin typeface="Roboto Mono" panose="020B0604020202020204" charset="0"/>
                <a:cs typeface="Roboto Mono" panose="020B0604020202020204" charset="0"/>
              </a:rPr>
              <a:t> '</a:t>
            </a:r>
            <a:r>
              <a:rPr kumimoji="0" lang="en-US" altLang="en-US" sz="1700" b="0" i="0" u="none" strike="noStrike" cap="none" normalizeH="0" baseline="0" dirty="0" err="1">
                <a:ln>
                  <a:noFill/>
                </a:ln>
                <a:effectLst/>
                <a:latin typeface="Roboto Mono" panose="020B0604020202020204" charset="0"/>
                <a:cs typeface="Roboto Mono" panose="020B0604020202020204" charset="0"/>
              </a:rPr>
              <a:t>emi</a:t>
            </a:r>
            <a:r>
              <a:rPr kumimoji="0" lang="en-US" altLang="en-US" sz="1700" b="0" i="0" u="none" strike="noStrike" cap="none" normalizeH="0" baseline="0" dirty="0">
                <a:ln>
                  <a:noFill/>
                </a:ln>
                <a:effectLst/>
                <a:latin typeface="Roboto Mono" panose="020B0604020202020204" charset="0"/>
                <a:cs typeface="Roboto Mono" panose="020B0604020202020204" charset="0"/>
              </a:rPr>
              <a:t>’, '</a:t>
            </a:r>
            <a:r>
              <a:rPr kumimoji="0" lang="en-US" altLang="en-US" sz="1700" b="0" i="0" u="none" strike="noStrike" cap="none" normalizeH="0" baseline="0" dirty="0" err="1">
                <a:ln>
                  <a:noFill/>
                </a:ln>
                <a:effectLst/>
                <a:latin typeface="Roboto Mono" panose="020B0604020202020204" charset="0"/>
                <a:cs typeface="Roboto Mono" panose="020B0604020202020204" charset="0"/>
              </a:rPr>
              <a:t>tenureinMonths</a:t>
            </a:r>
            <a:r>
              <a:rPr kumimoji="0" lang="en-US" altLang="en-US" sz="1700" b="0" i="0" u="none" strike="noStrike" cap="none" normalizeH="0" baseline="0" dirty="0">
                <a:ln>
                  <a:noFill/>
                </a:ln>
                <a:effectLst/>
                <a:latin typeface="Roboto Mono" panose="020B0604020202020204" charset="0"/>
                <a:cs typeface="Roboto Mono" panose="020B0604020202020204" charset="0"/>
              </a:rPr>
              <a:t>', '</a:t>
            </a:r>
            <a:r>
              <a:rPr kumimoji="0" lang="en-US" altLang="en-US" sz="1700" b="0" i="0" u="none" strike="noStrike" cap="none" normalizeH="0" baseline="0" dirty="0" err="1">
                <a:ln>
                  <a:noFill/>
                </a:ln>
                <a:effectLst/>
                <a:latin typeface="Roboto Mono" panose="020B0604020202020204" charset="0"/>
                <a:cs typeface="Roboto Mono" panose="020B0604020202020204" charset="0"/>
              </a:rPr>
              <a:t>allocatedToColAgent</a:t>
            </a:r>
            <a:r>
              <a:rPr kumimoji="0" lang="en-US" altLang="en-US" sz="1700" b="0" i="0" u="none" strike="noStrike" cap="none" normalizeH="0" baseline="0" dirty="0">
                <a:ln>
                  <a:noFill/>
                </a:ln>
                <a:effectLst/>
                <a:latin typeface="Roboto Mono" panose="020B0604020202020204" charset="0"/>
                <a:cs typeface="Roboto Mono" panose="020B0604020202020204" charset="0"/>
              </a:rPr>
              <a:t>', '</a:t>
            </a:r>
            <a:r>
              <a:rPr kumimoji="0" lang="en-US" altLang="en-US" sz="1700" b="0" i="0" u="none" strike="noStrike" cap="none" normalizeH="0" baseline="0" dirty="0" err="1">
                <a:ln>
                  <a:noFill/>
                </a:ln>
                <a:effectLst/>
                <a:latin typeface="Roboto Mono" panose="020B0604020202020204" charset="0"/>
                <a:cs typeface="Roboto Mono" panose="020B0604020202020204" charset="0"/>
              </a:rPr>
              <a:t>allocatedToFC</a:t>
            </a:r>
            <a:r>
              <a:rPr kumimoji="0" lang="en-US" altLang="en-US" sz="1700" b="0" i="0" u="none" strike="noStrike" cap="none" normalizeH="0" baseline="0" dirty="0">
                <a:ln>
                  <a:noFill/>
                </a:ln>
                <a:effectLst/>
                <a:latin typeface="Roboto Mono" panose="020B0604020202020204" charset="0"/>
                <a:cs typeface="Roboto Mono" panose="020B0604020202020204" charset="0"/>
              </a:rPr>
              <a:t>', '</a:t>
            </a:r>
            <a:r>
              <a:rPr kumimoji="0" lang="en-US" altLang="en-US" sz="1700" b="0" i="0" u="none" strike="noStrike" cap="none" normalizeH="0" baseline="0" dirty="0" err="1">
                <a:ln>
                  <a:noFill/>
                </a:ln>
                <a:effectLst/>
                <a:latin typeface="Roboto Mono" panose="020B0604020202020204" charset="0"/>
                <a:cs typeface="Roboto Mono" panose="020B0604020202020204" charset="0"/>
              </a:rPr>
              <a:t>numberLiveUnSecAcc</a:t>
            </a:r>
            <a:r>
              <a:rPr kumimoji="0" lang="en-US" altLang="en-US" sz="1700" b="0" i="0" u="none" strike="noStrike" cap="none" normalizeH="0" baseline="0" dirty="0">
                <a:ln>
                  <a:noFill/>
                </a:ln>
                <a:effectLst/>
                <a:latin typeface="Roboto Mono" panose="020B0604020202020204" charset="0"/>
                <a:cs typeface="Roboto Mono" panose="020B0604020202020204" charset="0"/>
              </a:rPr>
              <a:t>']</a:t>
            </a:r>
            <a:r>
              <a:rPr kumimoji="0" lang="en-US" altLang="en-US" sz="1700" b="0" i="0" u="none" strike="noStrike" cap="none" normalizeH="0" baseline="0" dirty="0">
                <a:ln>
                  <a:noFill/>
                </a:ln>
                <a:effectLst/>
              </a:rPr>
              <a:t> </a:t>
            </a:r>
            <a:endParaRPr kumimoji="0" lang="en-US" altLang="en-US" sz="1700" b="0" i="0" u="none" strike="noStrike" cap="none" normalizeH="0" baseline="0" dirty="0">
              <a:ln>
                <a:noFill/>
              </a:ln>
              <a:effectLst/>
              <a:latin typeface="Arial" panose="020B0604020202020204" pitchFamily="34" charset="0"/>
            </a:endParaRPr>
          </a:p>
        </p:txBody>
      </p:sp>
      <p:sp>
        <p:nvSpPr>
          <p:cNvPr id="14" name="TextBox 13">
            <a:extLst>
              <a:ext uri="{FF2B5EF4-FFF2-40B4-BE49-F238E27FC236}">
                <a16:creationId xmlns:a16="http://schemas.microsoft.com/office/drawing/2014/main" id="{1AD54731-8EEB-4142-BD9F-2CFC62A61E08}"/>
              </a:ext>
            </a:extLst>
          </p:cNvPr>
          <p:cNvSpPr txBox="1"/>
          <p:nvPr/>
        </p:nvSpPr>
        <p:spPr>
          <a:xfrm>
            <a:off x="67902" y="3550940"/>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Feature Selection (for Numeric features)</a:t>
            </a:r>
          </a:p>
        </p:txBody>
      </p:sp>
      <p:sp>
        <p:nvSpPr>
          <p:cNvPr id="17" name="TextBox 16">
            <a:extLst>
              <a:ext uri="{FF2B5EF4-FFF2-40B4-BE49-F238E27FC236}">
                <a16:creationId xmlns:a16="http://schemas.microsoft.com/office/drawing/2014/main" id="{3FF4AE45-21CF-44B9-861E-36C47E6ABA3E}"/>
              </a:ext>
            </a:extLst>
          </p:cNvPr>
          <p:cNvSpPr txBox="1"/>
          <p:nvPr/>
        </p:nvSpPr>
        <p:spPr>
          <a:xfrm>
            <a:off x="67903" y="201585"/>
            <a:ext cx="12056193" cy="461665"/>
          </a:xfrm>
          <a:prstGeom prst="rect">
            <a:avLst/>
          </a:prstGeom>
          <a:solidFill>
            <a:srgbClr val="3D8A4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Clr>
                <a:schemeClr val="dk1"/>
              </a:buClr>
              <a:buSzPts val="4400"/>
            </a:pPr>
            <a:r>
              <a:rPr lang="en-US" sz="2400" b="1" dirty="0">
                <a:solidFill>
                  <a:schemeClr val="bg1"/>
                </a:solidFill>
              </a:rPr>
              <a:t>Feature Selection (for Numeric features)</a:t>
            </a:r>
          </a:p>
        </p:txBody>
      </p:sp>
      <p:sp>
        <p:nvSpPr>
          <p:cNvPr id="18" name="TextBox 17">
            <a:extLst>
              <a:ext uri="{FF2B5EF4-FFF2-40B4-BE49-F238E27FC236}">
                <a16:creationId xmlns:a16="http://schemas.microsoft.com/office/drawing/2014/main" id="{B9540A0E-6CDB-43CF-B5DB-5D18ADCD1DE1}"/>
              </a:ext>
            </a:extLst>
          </p:cNvPr>
          <p:cNvSpPr txBox="1"/>
          <p:nvPr/>
        </p:nvSpPr>
        <p:spPr>
          <a:xfrm>
            <a:off x="209741" y="815145"/>
            <a:ext cx="11914355" cy="2554545"/>
          </a:xfrm>
          <a:prstGeom prst="rect">
            <a:avLst/>
          </a:prstGeom>
          <a:noFill/>
        </p:spPr>
        <p:txBody>
          <a:bodyPr wrap="square" rtlCol="0">
            <a:spAutoFit/>
          </a:bodyPr>
          <a:lstStyle/>
          <a:p>
            <a:r>
              <a:rPr lang="en-US" sz="2000" b="1" dirty="0">
                <a:cs typeface="Arial Hebrew"/>
              </a:rPr>
              <a:t>Chi-Square</a:t>
            </a:r>
            <a:r>
              <a:rPr lang="en-US" sz="2000" dirty="0">
                <a:cs typeface="Arial Hebrew"/>
              </a:rPr>
              <a:t> : Test of Independence </a:t>
            </a:r>
          </a:p>
          <a:p>
            <a:r>
              <a:rPr lang="en-US" sz="2000" dirty="0">
                <a:cs typeface="Arial Hebrew"/>
              </a:rPr>
              <a:t>(alpha = 0.05)</a:t>
            </a:r>
          </a:p>
          <a:p>
            <a:endParaRPr lang="en-US" sz="2000" dirty="0">
              <a:cs typeface="Arial Hebrew"/>
            </a:endParaRPr>
          </a:p>
          <a:p>
            <a:r>
              <a:rPr lang="en-US" sz="2000" dirty="0">
                <a:cs typeface="Arial Hebrew"/>
              </a:rPr>
              <a:t>Only 1 column ‘</a:t>
            </a:r>
            <a:r>
              <a:rPr lang="en-US" sz="2000" dirty="0" err="1">
                <a:cs typeface="Arial Hebrew"/>
              </a:rPr>
              <a:t>aadharAvailable</a:t>
            </a:r>
            <a:r>
              <a:rPr lang="en-US" sz="2000" dirty="0">
                <a:cs typeface="Arial Hebrew"/>
              </a:rPr>
              <a:t>’ comes out to be not important.</a:t>
            </a:r>
          </a:p>
          <a:p>
            <a:endParaRPr lang="en-US" sz="2000" dirty="0">
              <a:cs typeface="Arial Hebrew"/>
            </a:endParaRPr>
          </a:p>
          <a:p>
            <a:r>
              <a:rPr lang="en-US" sz="2000" dirty="0">
                <a:cs typeface="Arial Hebrew"/>
              </a:rPr>
              <a:t>11 good Categorical features</a:t>
            </a:r>
          </a:p>
          <a:p>
            <a:r>
              <a:rPr lang="en-US" sz="2000" dirty="0">
                <a:cs typeface="Arial Hebrew"/>
              </a:rPr>
              <a:t>['flowedInLastMonth','pinCode','dealerCode','bounceReason’,’modelCode','schemeType','surrogate','qualification','productCode’, '</a:t>
            </a:r>
            <a:r>
              <a:rPr lang="en-US" sz="2000" dirty="0" err="1">
                <a:cs typeface="Arial Hebrew"/>
              </a:rPr>
              <a:t>panVoteIdAvailable</a:t>
            </a:r>
            <a:r>
              <a:rPr lang="en-US" sz="2000" dirty="0">
                <a:cs typeface="Arial Hebrew"/>
              </a:rPr>
              <a:t>','</a:t>
            </a:r>
            <a:r>
              <a:rPr lang="en-US" sz="2000" dirty="0" err="1">
                <a:cs typeface="Arial Hebrew"/>
              </a:rPr>
              <a:t>residentType</a:t>
            </a:r>
            <a:r>
              <a:rPr lang="en-US" sz="2000" dirty="0">
                <a:cs typeface="Arial Hebrew"/>
              </a:rPr>
              <a:t>']</a:t>
            </a:r>
          </a:p>
        </p:txBody>
      </p:sp>
    </p:spTree>
    <p:extLst>
      <p:ext uri="{BB962C8B-B14F-4D97-AF65-F5344CB8AC3E}">
        <p14:creationId xmlns:p14="http://schemas.microsoft.com/office/powerpoint/2010/main" val="105974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1075</Words>
  <Application>Microsoft Office PowerPoint</Application>
  <PresentationFormat>Widescreen</PresentationFormat>
  <Paragraphs>157</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Futura</vt:lpstr>
      <vt:lpstr>Futura Medium</vt:lpstr>
      <vt:lpstr>Roboto Mono</vt:lpstr>
      <vt:lpstr>Office Theme</vt:lpstr>
      <vt:lpstr>PowerPoint Presentation</vt:lpstr>
      <vt:lpstr>PowerPoint Presentation</vt:lpstr>
      <vt:lpstr>PowerPoint Presentation</vt:lpstr>
      <vt:lpstr>PowerPoint Presentation</vt:lpstr>
      <vt:lpstr>Total rows (customers) in dataset: 60,000 Shuffling the dataset rows and splitting it randomly in 4:1 ratio as follows:  Train Set : 80%  (48,000 rows) Machine Learning models will be trained only on this Training Dataset  Test Set : 20% (12,000 rows) Libraries used: sklearn.model_selection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to Least important as per Decision Tree Classifier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Aman Jain</cp:lastModifiedBy>
  <cp:revision>82</cp:revision>
  <dcterms:created xsi:type="dcterms:W3CDTF">2019-10-19T07:57:52Z</dcterms:created>
  <dcterms:modified xsi:type="dcterms:W3CDTF">2019-11-24T09:28:34Z</dcterms:modified>
</cp:coreProperties>
</file>