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9" r:id="rId4"/>
    <p:sldId id="258" r:id="rId5"/>
  </p:sldIdLst>
  <p:sldSz cx="138985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>
        <p:scale>
          <a:sx n="70" d="100"/>
          <a:sy n="70" d="100"/>
        </p:scale>
        <p:origin x="46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108" y="609601"/>
            <a:ext cx="9890667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6108" y="3886200"/>
            <a:ext cx="9890667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7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181" y="4732865"/>
            <a:ext cx="1129258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56706" y="932112"/>
            <a:ext cx="937736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1181" y="5299603"/>
            <a:ext cx="11292582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7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181" y="609602"/>
            <a:ext cx="11292581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179" y="4343400"/>
            <a:ext cx="11292582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50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53716" y="786824"/>
            <a:ext cx="69492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98834" y="2743200"/>
            <a:ext cx="69492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645" y="609602"/>
            <a:ext cx="10597652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09242" y="3352800"/>
            <a:ext cx="1007646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179" y="4343400"/>
            <a:ext cx="11292582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18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180" y="3308581"/>
            <a:ext cx="11292582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178" y="4777381"/>
            <a:ext cx="11292584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53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53716" y="786824"/>
            <a:ext cx="69492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98834" y="2743200"/>
            <a:ext cx="69492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645" y="609602"/>
            <a:ext cx="10597652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01180" y="3886200"/>
            <a:ext cx="11292582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179" y="4775200"/>
            <a:ext cx="11292582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15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181" y="609602"/>
            <a:ext cx="1129258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01180" y="3505200"/>
            <a:ext cx="1129258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179" y="4343400"/>
            <a:ext cx="1129258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6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01181" y="609600"/>
            <a:ext cx="11292580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77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3834" y="609600"/>
            <a:ext cx="251992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1180" y="609600"/>
            <a:ext cx="859973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5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109" y="3308581"/>
            <a:ext cx="9902726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108" y="4777381"/>
            <a:ext cx="9902727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1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1180" y="2667000"/>
            <a:ext cx="555942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337" y="2667000"/>
            <a:ext cx="5559425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5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343" y="2658533"/>
            <a:ext cx="5231262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1180" y="3243263"/>
            <a:ext cx="5559425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45004" y="2667000"/>
            <a:ext cx="524875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34338" y="3243263"/>
            <a:ext cx="5559426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4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8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6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179" y="1600200"/>
            <a:ext cx="4045906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213" y="609601"/>
            <a:ext cx="677555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1179" y="2971800"/>
            <a:ext cx="4045906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2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180" y="1600200"/>
            <a:ext cx="6080622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74263" y="-18288"/>
            <a:ext cx="3735238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1180" y="2971800"/>
            <a:ext cx="6080622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94935" y="5883276"/>
            <a:ext cx="104239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01180" y="5883276"/>
            <a:ext cx="582002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246299" y="5883276"/>
            <a:ext cx="36771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1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1181" y="609600"/>
            <a:ext cx="1129258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181" y="2667000"/>
            <a:ext cx="11292580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648" y="5883276"/>
            <a:ext cx="1824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180" y="5883276"/>
            <a:ext cx="8599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85701" y="5883276"/>
            <a:ext cx="628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47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manacden/blackfriday-av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DD87B3-7786-42E7-A845-7827C8C26F2E}"/>
              </a:ext>
            </a:extLst>
          </p:cNvPr>
          <p:cNvSpPr/>
          <p:nvPr/>
        </p:nvSpPr>
        <p:spPr>
          <a:xfrm>
            <a:off x="10649128" y="582701"/>
            <a:ext cx="3155382" cy="1247263"/>
          </a:xfrm>
          <a:prstGeom prst="rect">
            <a:avLst/>
          </a:prstGeom>
          <a:solidFill>
            <a:srgbClr val="BFB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  <a:p>
            <a:pPr marL="390906" indent="-390906">
              <a:buFontTx/>
              <a:buAutoNum type="arabicPeriod"/>
            </a:pPr>
            <a:r>
              <a:rPr lang="en-US" sz="2000" dirty="0"/>
              <a:t>Linear Regression</a:t>
            </a:r>
          </a:p>
          <a:p>
            <a:pPr marL="390906" indent="-390906">
              <a:buAutoNum type="arabicPeriod"/>
            </a:pPr>
            <a:r>
              <a:rPr lang="en-US" sz="2000" dirty="0"/>
              <a:t>Ridge</a:t>
            </a:r>
          </a:p>
          <a:p>
            <a:pPr marL="390906" indent="-390906">
              <a:buAutoNum type="arabicPeriod"/>
            </a:pPr>
            <a:r>
              <a:rPr lang="en-US" sz="2000" dirty="0"/>
              <a:t>Lasso </a:t>
            </a:r>
          </a:p>
          <a:p>
            <a:pPr marL="390906" indent="-390906">
              <a:buAutoNum type="arabicPeriod"/>
            </a:pPr>
            <a:r>
              <a:rPr lang="en-US" sz="2000" dirty="0"/>
              <a:t>Elastic Net</a:t>
            </a:r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CD5C4-A345-4C4A-A9B7-5FE57C182763}"/>
              </a:ext>
            </a:extLst>
          </p:cNvPr>
          <p:cNvSpPr/>
          <p:nvPr/>
        </p:nvSpPr>
        <p:spPr>
          <a:xfrm>
            <a:off x="10516776" y="4140000"/>
            <a:ext cx="3287734" cy="520585"/>
          </a:xfrm>
          <a:prstGeom prst="rect">
            <a:avLst/>
          </a:prstGeom>
          <a:solidFill>
            <a:srgbClr val="BFB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(Splitting into Train &amp; Validation</a:t>
            </a:r>
          </a:p>
          <a:p>
            <a:r>
              <a:rPr lang="en-US" sz="1600" dirty="0"/>
              <a:t>&amp; Hyperparameter tuning)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F955BF-406E-402E-8B50-0F6A03337E8A}"/>
              </a:ext>
            </a:extLst>
          </p:cNvPr>
          <p:cNvSpPr/>
          <p:nvPr/>
        </p:nvSpPr>
        <p:spPr>
          <a:xfrm>
            <a:off x="607656" y="1250366"/>
            <a:ext cx="2254890" cy="425768"/>
          </a:xfrm>
          <a:prstGeom prst="rect">
            <a:avLst/>
          </a:prstGeom>
          <a:solidFill>
            <a:srgbClr val="BFB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52" dirty="0"/>
              <a:t>Pre-processing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FBFA8B-955B-4BA6-B17B-983FB86D837B}"/>
              </a:ext>
            </a:extLst>
          </p:cNvPr>
          <p:cNvSpPr/>
          <p:nvPr/>
        </p:nvSpPr>
        <p:spPr>
          <a:xfrm>
            <a:off x="7946573" y="1652348"/>
            <a:ext cx="1801703" cy="646106"/>
          </a:xfrm>
          <a:prstGeom prst="rect">
            <a:avLst/>
          </a:prstGeom>
          <a:solidFill>
            <a:srgbClr val="BFB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52" dirty="0"/>
              <a:t>Label Encoding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80DE1E-D66F-4B16-B5DD-23D4DA2B5E4A}"/>
              </a:ext>
            </a:extLst>
          </p:cNvPr>
          <p:cNvSpPr/>
          <p:nvPr/>
        </p:nvSpPr>
        <p:spPr>
          <a:xfrm>
            <a:off x="7941623" y="676061"/>
            <a:ext cx="1801703" cy="640249"/>
          </a:xfrm>
          <a:prstGeom prst="rect">
            <a:avLst/>
          </a:prstGeom>
          <a:solidFill>
            <a:srgbClr val="BFB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52" dirty="0"/>
              <a:t>One Hot Encoding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039B58-7AE6-46CF-869B-FAD6C740430F}"/>
              </a:ext>
            </a:extLst>
          </p:cNvPr>
          <p:cNvSpPr/>
          <p:nvPr/>
        </p:nvSpPr>
        <p:spPr>
          <a:xfrm>
            <a:off x="3448184" y="686564"/>
            <a:ext cx="3958666" cy="1713629"/>
          </a:xfrm>
          <a:prstGeom prst="rect">
            <a:avLst/>
          </a:prstGeom>
          <a:solidFill>
            <a:srgbClr val="BFB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Feature Engineering</a:t>
            </a:r>
          </a:p>
          <a:p>
            <a:pPr marL="390906" indent="-390906">
              <a:buAutoNum type="arabicPeriod"/>
            </a:pPr>
            <a:r>
              <a:rPr lang="en-US" sz="2000" dirty="0"/>
              <a:t>Count of each category</a:t>
            </a:r>
          </a:p>
          <a:p>
            <a:pPr marL="390906" indent="-390906">
              <a:buAutoNum type="arabicPeriod"/>
            </a:pPr>
            <a:r>
              <a:rPr lang="en-US" sz="2000" dirty="0"/>
              <a:t>Mean, Max, Min, 25</a:t>
            </a:r>
            <a:r>
              <a:rPr lang="en-US" sz="2000" baseline="30000" dirty="0"/>
              <a:t>th</a:t>
            </a:r>
            <a:r>
              <a:rPr lang="en-US" sz="2000" dirty="0"/>
              <a:t> &amp; 75</a:t>
            </a:r>
            <a:r>
              <a:rPr lang="en-US" sz="2000" baseline="30000" dirty="0"/>
              <a:t>th</a:t>
            </a:r>
            <a:r>
              <a:rPr lang="en-US" sz="2000" dirty="0"/>
              <a:t> percentile of Purchase for each category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7AD323-078C-4F5F-8CF4-A10834A715F0}"/>
              </a:ext>
            </a:extLst>
          </p:cNvPr>
          <p:cNvSpPr/>
          <p:nvPr/>
        </p:nvSpPr>
        <p:spPr>
          <a:xfrm>
            <a:off x="10905539" y="3106473"/>
            <a:ext cx="2898971" cy="1041169"/>
          </a:xfrm>
          <a:prstGeom prst="rect">
            <a:avLst/>
          </a:prstGeom>
          <a:solidFill>
            <a:srgbClr val="BFB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52" dirty="0"/>
              <a:t>Evaluating models:</a:t>
            </a:r>
          </a:p>
          <a:p>
            <a:pPr marL="390906" indent="-390906">
              <a:buAutoNum type="arabicPeriod"/>
            </a:pPr>
            <a:r>
              <a:rPr lang="en-US" sz="2052" dirty="0"/>
              <a:t>R2 score</a:t>
            </a:r>
          </a:p>
          <a:p>
            <a:pPr marL="390906" indent="-390906">
              <a:buAutoNum type="arabicPeriod"/>
            </a:pPr>
            <a:r>
              <a:rPr lang="en-US" sz="2052" dirty="0"/>
              <a:t>RMSE score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B1FA7-D854-47EC-9C8A-4D5FD71042C3}"/>
              </a:ext>
            </a:extLst>
          </p:cNvPr>
          <p:cNvSpPr/>
          <p:nvPr/>
        </p:nvSpPr>
        <p:spPr>
          <a:xfrm>
            <a:off x="10934247" y="6111731"/>
            <a:ext cx="2870263" cy="449745"/>
          </a:xfrm>
          <a:prstGeom prst="rect">
            <a:avLst/>
          </a:prstGeom>
          <a:solidFill>
            <a:srgbClr val="BFB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Predictions on Test 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552CEC-6140-4271-9CAF-08DA108D8264}"/>
              </a:ext>
            </a:extLst>
          </p:cNvPr>
          <p:cNvSpPr/>
          <p:nvPr/>
        </p:nvSpPr>
        <p:spPr>
          <a:xfrm>
            <a:off x="10952623" y="4914057"/>
            <a:ext cx="2804801" cy="535677"/>
          </a:xfrm>
          <a:prstGeom prst="rect">
            <a:avLst/>
          </a:prstGeom>
          <a:solidFill>
            <a:srgbClr val="BFB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rgbClr val="002060"/>
                </a:solidFill>
              </a:rPr>
              <a:t>8. Ensemble Model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063AC-D60F-4F71-AF36-4C0EED9C2532}"/>
              </a:ext>
            </a:extLst>
          </p:cNvPr>
          <p:cNvSpPr/>
          <p:nvPr/>
        </p:nvSpPr>
        <p:spPr>
          <a:xfrm>
            <a:off x="10418842" y="1895337"/>
            <a:ext cx="3385668" cy="1041169"/>
          </a:xfrm>
          <a:prstGeom prst="rect">
            <a:avLst/>
          </a:prstGeom>
          <a:solidFill>
            <a:srgbClr val="BFB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5. Decision Tree Regressor</a:t>
            </a:r>
          </a:p>
          <a:p>
            <a:r>
              <a:rPr lang="en-US" sz="2000" dirty="0"/>
              <a:t>6. XG Boost 1(eta = 0.05)</a:t>
            </a:r>
          </a:p>
          <a:p>
            <a:r>
              <a:rPr lang="en-US" sz="2000" dirty="0"/>
              <a:t>7. XG Boost 2(eta = 0.03)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673D4C-6784-4F7F-B550-05B61520F7D0}"/>
              </a:ext>
            </a:extLst>
          </p:cNvPr>
          <p:cNvSpPr/>
          <p:nvPr/>
        </p:nvSpPr>
        <p:spPr>
          <a:xfrm>
            <a:off x="89041" y="1768869"/>
            <a:ext cx="2373419" cy="425768"/>
          </a:xfrm>
          <a:prstGeom prst="rect">
            <a:avLst/>
          </a:prstGeom>
          <a:solidFill>
            <a:srgbClr val="BFB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52" dirty="0"/>
              <a:t>Imputation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2BFD8F-D711-43EC-AD61-3B3FC4E0922A}"/>
              </a:ext>
            </a:extLst>
          </p:cNvPr>
          <p:cNvSpPr/>
          <p:nvPr/>
        </p:nvSpPr>
        <p:spPr>
          <a:xfrm>
            <a:off x="94053" y="776583"/>
            <a:ext cx="2254891" cy="363944"/>
          </a:xfrm>
          <a:prstGeom prst="rect">
            <a:avLst/>
          </a:prstGeom>
          <a:solidFill>
            <a:srgbClr val="BFB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52" dirty="0"/>
              <a:t>Outlier Analysis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EA093A-CABD-4A2B-8DBD-031B588F9874}"/>
              </a:ext>
            </a:extLst>
          </p:cNvPr>
          <p:cNvSpPr/>
          <p:nvPr/>
        </p:nvSpPr>
        <p:spPr>
          <a:xfrm>
            <a:off x="0" y="0"/>
            <a:ext cx="13898563" cy="535677"/>
          </a:xfrm>
          <a:prstGeom prst="rect">
            <a:avLst/>
          </a:prstGeom>
          <a:solidFill>
            <a:srgbClr val="BFB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70C0"/>
                </a:solidFill>
              </a:rPr>
              <a:t>Please find Notebook here : </a:t>
            </a:r>
            <a:r>
              <a:rPr lang="en-US" sz="24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kaggle.com/amanacden/blackfriday-av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AB02C2-879C-4B55-A64D-DC3D984BC619}"/>
              </a:ext>
            </a:extLst>
          </p:cNvPr>
          <p:cNvSpPr/>
          <p:nvPr/>
        </p:nvSpPr>
        <p:spPr>
          <a:xfrm>
            <a:off x="89041" y="3001879"/>
            <a:ext cx="9654285" cy="3409703"/>
          </a:xfrm>
          <a:prstGeom prst="rect">
            <a:avLst/>
          </a:prstGeom>
          <a:solidFill>
            <a:srgbClr val="BFB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Why XG Boost’s Ensemble Model is the best model ?</a:t>
            </a:r>
          </a:p>
          <a:p>
            <a:r>
              <a:rPr lang="en-US" dirty="0"/>
              <a:t>As the dataset has many categorical features, Tree-based models are expected to predict better than Linear-models, which is apparent from the R2  &amp; RMSE scores. </a:t>
            </a:r>
          </a:p>
          <a:p>
            <a:r>
              <a:rPr lang="en-US" dirty="0"/>
              <a:t>Among Tree-based models, taking  Decision Tree as the base model, XG boost(extension of DT) minimizes the loss function, and hence always works better than DT.</a:t>
            </a:r>
          </a:p>
          <a:p>
            <a:endParaRPr lang="en-US" dirty="0"/>
          </a:p>
          <a:p>
            <a:r>
              <a:rPr lang="en-US" dirty="0"/>
              <a:t>Thereafter, to improve RMSE further , two XG Boost models with learning-rate of 0.5 and 0.3 respectively and with different set of feature combinations , were applied on test set. As a result, both the XG boost models predicted somewhat different values. And hence,  </a:t>
            </a:r>
            <a:r>
              <a:rPr lang="en-US" b="1" dirty="0"/>
              <a:t>Ensemble Model </a:t>
            </a:r>
            <a:r>
              <a:rPr lang="en-US" dirty="0"/>
              <a:t>of both of them further improves RMSE score and makes it the </a:t>
            </a:r>
            <a:r>
              <a:rPr lang="en-US" b="1" dirty="0"/>
              <a:t>best  model</a:t>
            </a:r>
            <a:r>
              <a:rPr lang="en-US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090F1C-B11B-4E26-8E41-BCCE2AD5EFC2}"/>
              </a:ext>
            </a:extLst>
          </p:cNvPr>
          <p:cNvSpPr/>
          <p:nvPr/>
        </p:nvSpPr>
        <p:spPr>
          <a:xfrm>
            <a:off x="10644405" y="5402074"/>
            <a:ext cx="945993" cy="602264"/>
          </a:xfrm>
          <a:prstGeom prst="rect">
            <a:avLst/>
          </a:prstGeom>
          <a:solidFill>
            <a:srgbClr val="BFB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Best Model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6AF35A2-1B35-43A8-87B7-246C068F61A5}"/>
              </a:ext>
            </a:extLst>
          </p:cNvPr>
          <p:cNvSpPr/>
          <p:nvPr/>
        </p:nvSpPr>
        <p:spPr>
          <a:xfrm>
            <a:off x="2889547" y="1352624"/>
            <a:ext cx="506497" cy="303576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D056AD2-DF48-48C4-AF67-006BAFAB2A4B}"/>
              </a:ext>
            </a:extLst>
          </p:cNvPr>
          <p:cNvSpPr/>
          <p:nvPr/>
        </p:nvSpPr>
        <p:spPr>
          <a:xfrm>
            <a:off x="7485991" y="1348772"/>
            <a:ext cx="506497" cy="303576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C8F25E1-8B7B-4D7A-9F9B-626E0D61F73B}"/>
              </a:ext>
            </a:extLst>
          </p:cNvPr>
          <p:cNvSpPr/>
          <p:nvPr/>
        </p:nvSpPr>
        <p:spPr>
          <a:xfrm>
            <a:off x="9909334" y="853280"/>
            <a:ext cx="506497" cy="303576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E41ACF4-20D6-4E2B-9C05-54562E40CE9F}"/>
              </a:ext>
            </a:extLst>
          </p:cNvPr>
          <p:cNvSpPr/>
          <p:nvPr/>
        </p:nvSpPr>
        <p:spPr>
          <a:xfrm>
            <a:off x="9862867" y="1975299"/>
            <a:ext cx="506497" cy="303576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1472189-3293-4A3F-BEDF-183B9AA99A8B}"/>
              </a:ext>
            </a:extLst>
          </p:cNvPr>
          <p:cNvSpPr/>
          <p:nvPr/>
        </p:nvSpPr>
        <p:spPr>
          <a:xfrm rot="5400000">
            <a:off x="10458552" y="3052923"/>
            <a:ext cx="371706" cy="26961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46A2C4E-90AD-46FD-A1C7-43C422C04C02}"/>
              </a:ext>
            </a:extLst>
          </p:cNvPr>
          <p:cNvSpPr/>
          <p:nvPr/>
        </p:nvSpPr>
        <p:spPr>
          <a:xfrm rot="5400000">
            <a:off x="10568712" y="4814813"/>
            <a:ext cx="371706" cy="26961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F4D6AD7-4EED-4FB3-BAD9-2D561FE7F133}"/>
              </a:ext>
            </a:extLst>
          </p:cNvPr>
          <p:cNvSpPr/>
          <p:nvPr/>
        </p:nvSpPr>
        <p:spPr>
          <a:xfrm rot="5400000">
            <a:off x="12741156" y="5642030"/>
            <a:ext cx="371706" cy="26961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7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581FDF-B7E3-4293-8FE4-EBBA2FBA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06" y="62240"/>
            <a:ext cx="6218631" cy="523991"/>
          </a:xfrm>
        </p:spPr>
        <p:txBody>
          <a:bodyPr>
            <a:noAutofit/>
          </a:bodyPr>
          <a:lstStyle/>
          <a:p>
            <a:r>
              <a:rPr lang="en-US" b="1" dirty="0"/>
              <a:t>MODELS &amp; Accuracy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48F1D73-0753-4469-BEB5-5BB6D8314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66224"/>
              </p:ext>
            </p:extLst>
          </p:nvPr>
        </p:nvGraphicFramePr>
        <p:xfrm>
          <a:off x="124684" y="695982"/>
          <a:ext cx="13548569" cy="357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23">
                  <a:extLst>
                    <a:ext uri="{9D8B030D-6E8A-4147-A177-3AD203B41FA5}">
                      <a16:colId xmlns:a16="http://schemas.microsoft.com/office/drawing/2014/main" val="155040171"/>
                    </a:ext>
                  </a:extLst>
                </a:gridCol>
                <a:gridCol w="2581692">
                  <a:extLst>
                    <a:ext uri="{9D8B030D-6E8A-4147-A177-3AD203B41FA5}">
                      <a16:colId xmlns:a16="http://schemas.microsoft.com/office/drawing/2014/main" val="2361366619"/>
                    </a:ext>
                  </a:extLst>
                </a:gridCol>
                <a:gridCol w="2595425">
                  <a:extLst>
                    <a:ext uri="{9D8B030D-6E8A-4147-A177-3AD203B41FA5}">
                      <a16:colId xmlns:a16="http://schemas.microsoft.com/office/drawing/2014/main" val="2370762941"/>
                    </a:ext>
                  </a:extLst>
                </a:gridCol>
                <a:gridCol w="3378172">
                  <a:extLst>
                    <a:ext uri="{9D8B030D-6E8A-4147-A177-3AD203B41FA5}">
                      <a16:colId xmlns:a16="http://schemas.microsoft.com/office/drawing/2014/main" val="3625269382"/>
                    </a:ext>
                  </a:extLst>
                </a:gridCol>
                <a:gridCol w="2609157">
                  <a:extLst>
                    <a:ext uri="{9D8B030D-6E8A-4147-A177-3AD203B41FA5}">
                      <a16:colId xmlns:a16="http://schemas.microsoft.com/office/drawing/2014/main" val="3845666890"/>
                    </a:ext>
                  </a:extLst>
                </a:gridCol>
              </a:tblGrid>
              <a:tr h="653991">
                <a:tc>
                  <a:txBody>
                    <a:bodyPr/>
                    <a:lstStyle/>
                    <a:p>
                      <a:r>
                        <a:rPr lang="en-US" sz="2000" dirty="0"/>
                        <a:t>Models</a:t>
                      </a:r>
                    </a:p>
                  </a:txBody>
                  <a:tcPr marL="104239" marR="104239" marT="52120" marB="521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R2 Score</a:t>
                      </a:r>
                    </a:p>
                    <a:p>
                      <a:r>
                        <a:rPr lang="en-US" sz="2000" dirty="0"/>
                        <a:t>(on Validation set )</a:t>
                      </a:r>
                    </a:p>
                  </a:txBody>
                  <a:tcPr marL="104239" marR="104239" marT="52120" marB="521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RMSE Score</a:t>
                      </a:r>
                    </a:p>
                    <a:p>
                      <a:r>
                        <a:rPr lang="en-US" sz="2000" dirty="0"/>
                        <a:t> (on Validation Set)</a:t>
                      </a:r>
                    </a:p>
                  </a:txBody>
                  <a:tcPr marL="104239" marR="104239" marT="52120" marB="521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RMSE (on Test set) –</a:t>
                      </a:r>
                    </a:p>
                    <a:p>
                      <a:r>
                        <a:rPr lang="en-US" sz="2000" dirty="0"/>
                        <a:t>Analytics Vidhya Upload</a:t>
                      </a:r>
                    </a:p>
                  </a:txBody>
                  <a:tcPr marL="104239" marR="104239" marT="52120" marB="521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Insights</a:t>
                      </a:r>
                    </a:p>
                  </a:txBody>
                  <a:tcPr marL="104239" marR="104239" marT="52120" marB="52120"/>
                </a:tc>
                <a:extLst>
                  <a:ext uri="{0D108BD9-81ED-4DB2-BD59-A6C34878D82A}">
                    <a16:rowId xmlns:a16="http://schemas.microsoft.com/office/drawing/2014/main" val="1162290998"/>
                  </a:ext>
                </a:extLst>
              </a:tr>
              <a:tr h="374746">
                <a:tc>
                  <a:txBody>
                    <a:bodyPr/>
                    <a:lstStyle/>
                    <a:p>
                      <a:r>
                        <a:rPr lang="en-US" sz="2000" dirty="0"/>
                        <a:t>Linear Regression</a:t>
                      </a:r>
                    </a:p>
                  </a:txBody>
                  <a:tcPr marL="104239" marR="104239" marT="52120" marB="521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0.7293</a:t>
                      </a:r>
                    </a:p>
                  </a:txBody>
                  <a:tcPr marL="104239" marR="104239" marT="52120" marB="521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2545.47</a:t>
                      </a:r>
                    </a:p>
                  </a:txBody>
                  <a:tcPr marL="104239" marR="104239" marT="52120" marB="52120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2609.24</a:t>
                      </a:r>
                      <a:endParaRPr lang="en-US" sz="2000" b="0" dirty="0"/>
                    </a:p>
                  </a:txBody>
                  <a:tcPr marL="104239" marR="104239" marT="52120" marB="52120"/>
                </a:tc>
                <a:tc rowSpan="7">
                  <a:txBody>
                    <a:bodyPr/>
                    <a:lstStyle/>
                    <a:p>
                      <a:r>
                        <a:rPr lang="en-US" sz="2000" dirty="0"/>
                        <a:t>These models perform almost as good on Test set as on Validation set.</a:t>
                      </a:r>
                    </a:p>
                    <a:p>
                      <a:r>
                        <a:rPr lang="en-US" sz="2000" dirty="0"/>
                        <a:t>So, validation set R2 is optimum for each model and models are not much overfitting. </a:t>
                      </a:r>
                    </a:p>
                  </a:txBody>
                  <a:tcPr marL="104239" marR="104239" marT="52120" marB="52120"/>
                </a:tc>
                <a:extLst>
                  <a:ext uri="{0D108BD9-81ED-4DB2-BD59-A6C34878D82A}">
                    <a16:rowId xmlns:a16="http://schemas.microsoft.com/office/drawing/2014/main" val="1906475631"/>
                  </a:ext>
                </a:extLst>
              </a:tr>
              <a:tr h="374746">
                <a:tc>
                  <a:txBody>
                    <a:bodyPr/>
                    <a:lstStyle/>
                    <a:p>
                      <a:r>
                        <a:rPr lang="en-US" sz="2000" dirty="0"/>
                        <a:t>Ridge</a:t>
                      </a:r>
                    </a:p>
                  </a:txBody>
                  <a:tcPr marL="104239" marR="104239" marT="52120" marB="521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0.7292</a:t>
                      </a:r>
                    </a:p>
                  </a:txBody>
                  <a:tcPr marL="104239" marR="104239" marT="52120" marB="521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2545.78</a:t>
                      </a:r>
                    </a:p>
                  </a:txBody>
                  <a:tcPr marL="104239" marR="104239" marT="52120" marB="52120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2609.38</a:t>
                      </a:r>
                      <a:endParaRPr lang="en-US" sz="2000" b="0" dirty="0"/>
                    </a:p>
                  </a:txBody>
                  <a:tcPr marL="104239" marR="104239" marT="52120" marB="5212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37903"/>
                  </a:ext>
                </a:extLst>
              </a:tr>
              <a:tr h="374746">
                <a:tc>
                  <a:txBody>
                    <a:bodyPr/>
                    <a:lstStyle/>
                    <a:p>
                      <a:r>
                        <a:rPr lang="en-US" sz="2000" dirty="0"/>
                        <a:t>Lasso</a:t>
                      </a:r>
                    </a:p>
                  </a:txBody>
                  <a:tcPr marL="104239" marR="104239" marT="52120" marB="521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0.7293</a:t>
                      </a:r>
                    </a:p>
                  </a:txBody>
                  <a:tcPr marL="104239" marR="104239" marT="52120" marB="521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2545.53</a:t>
                      </a:r>
                    </a:p>
                  </a:txBody>
                  <a:tcPr marL="104239" marR="104239" marT="52120" marB="52120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2609.22</a:t>
                      </a:r>
                      <a:endParaRPr lang="en-US" sz="2000" b="0" dirty="0"/>
                    </a:p>
                  </a:txBody>
                  <a:tcPr marL="104239" marR="104239" marT="52120" marB="5212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590105"/>
                  </a:ext>
                </a:extLst>
              </a:tr>
              <a:tr h="374746">
                <a:tc>
                  <a:txBody>
                    <a:bodyPr/>
                    <a:lstStyle/>
                    <a:p>
                      <a:r>
                        <a:rPr lang="en-US" sz="2000" dirty="0"/>
                        <a:t>Elastic Net</a:t>
                      </a:r>
                    </a:p>
                  </a:txBody>
                  <a:tcPr marL="104239" marR="104239" marT="52120" marB="521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0.7033</a:t>
                      </a:r>
                    </a:p>
                  </a:txBody>
                  <a:tcPr marL="104239" marR="104239" marT="52120" marB="521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2664.80</a:t>
                      </a:r>
                    </a:p>
                  </a:txBody>
                  <a:tcPr marL="104239" marR="104239" marT="52120" marB="52120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2704.38</a:t>
                      </a:r>
                      <a:endParaRPr lang="en-US" sz="2000" b="0" dirty="0"/>
                    </a:p>
                  </a:txBody>
                  <a:tcPr marL="104239" marR="104239" marT="52120" marB="5212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04708"/>
                  </a:ext>
                </a:extLst>
              </a:tr>
              <a:tr h="374746">
                <a:tc>
                  <a:txBody>
                    <a:bodyPr/>
                    <a:lstStyle/>
                    <a:p>
                      <a:r>
                        <a:rPr lang="en-US" sz="2000" dirty="0"/>
                        <a:t>Decision Tree</a:t>
                      </a:r>
                    </a:p>
                  </a:txBody>
                  <a:tcPr marL="104239" marR="104239" marT="52120" marB="521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0.7480</a:t>
                      </a:r>
                    </a:p>
                  </a:txBody>
                  <a:tcPr marL="104239" marR="104239" marT="52120" marB="521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2516.27</a:t>
                      </a:r>
                    </a:p>
                  </a:txBody>
                  <a:tcPr marL="104239" marR="104239" marT="52120" marB="52120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2586.00</a:t>
                      </a:r>
                      <a:endParaRPr lang="en-US" sz="2000" b="0" dirty="0"/>
                    </a:p>
                  </a:txBody>
                  <a:tcPr marL="104239" marR="104239" marT="52120" marB="5212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30567"/>
                  </a:ext>
                </a:extLst>
              </a:tr>
              <a:tr h="374746">
                <a:tc>
                  <a:txBody>
                    <a:bodyPr/>
                    <a:lstStyle/>
                    <a:p>
                      <a:r>
                        <a:rPr lang="en-US" sz="2000" dirty="0"/>
                        <a:t>XG Boost 1</a:t>
                      </a:r>
                    </a:p>
                  </a:txBody>
                  <a:tcPr marL="104239" marR="104239" marT="52120" marB="5212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0.7693</a:t>
                      </a:r>
                    </a:p>
                  </a:txBody>
                  <a:tcPr marL="104239" marR="104239" marT="52120" marB="52120">
                    <a:solidFill>
                      <a:srgbClr val="BFBF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2407.22</a:t>
                      </a:r>
                    </a:p>
                  </a:txBody>
                  <a:tcPr marL="104239" marR="104239" marT="52120" marB="52120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2453.47</a:t>
                      </a:r>
                      <a:endParaRPr lang="en-US" sz="2000" dirty="0"/>
                    </a:p>
                  </a:txBody>
                  <a:tcPr marL="104239" marR="104239" marT="52120" marB="5212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218084"/>
                  </a:ext>
                </a:extLst>
              </a:tr>
              <a:tr h="374746">
                <a:tc>
                  <a:txBody>
                    <a:bodyPr/>
                    <a:lstStyle/>
                    <a:p>
                      <a:r>
                        <a:rPr lang="en-US" sz="2000" dirty="0"/>
                        <a:t>XG Boost 2</a:t>
                      </a:r>
                    </a:p>
                  </a:txBody>
                  <a:tcPr marL="104239" marR="104239" marT="52120" marB="521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0.7676</a:t>
                      </a:r>
                    </a:p>
                  </a:txBody>
                  <a:tcPr marL="104239" marR="104239" marT="52120" marB="521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2415.98</a:t>
                      </a:r>
                    </a:p>
                  </a:txBody>
                  <a:tcPr marL="104239" marR="104239" marT="52120" marB="52120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2440.96</a:t>
                      </a:r>
                      <a:endParaRPr lang="en-US" sz="2000" dirty="0"/>
                    </a:p>
                  </a:txBody>
                  <a:tcPr marL="104239" marR="104239" marT="52120" marB="5212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0897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21DA573-E1AA-4372-A4CD-4D5DADF0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093" y="4326979"/>
            <a:ext cx="8347082" cy="248426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CE7E26-379D-43BE-9B25-5D9ABF7D2DE0}"/>
              </a:ext>
            </a:extLst>
          </p:cNvPr>
          <p:cNvSpPr/>
          <p:nvPr/>
        </p:nvSpPr>
        <p:spPr>
          <a:xfrm>
            <a:off x="142606" y="5022680"/>
            <a:ext cx="3174187" cy="1583512"/>
          </a:xfrm>
          <a:prstGeom prst="roundRect">
            <a:avLst/>
          </a:prstGeom>
          <a:solidFill>
            <a:srgbClr val="BFB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239" tIns="52120" rIns="104239" bIns="52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8" u="sng" dirty="0"/>
              <a:t>Ensemble Model</a:t>
            </a:r>
          </a:p>
          <a:p>
            <a:pPr algn="ctr"/>
            <a:r>
              <a:rPr lang="en-US" sz="2964" b="1" dirty="0"/>
              <a:t>RMSE : 2431.58</a:t>
            </a:r>
          </a:p>
          <a:p>
            <a:pPr algn="ctr"/>
            <a:r>
              <a:rPr lang="en-US" sz="2052" dirty="0"/>
              <a:t>(on Test Set, </a:t>
            </a:r>
          </a:p>
          <a:p>
            <a:pPr algn="ctr"/>
            <a:r>
              <a:rPr lang="en-US" sz="2052" dirty="0"/>
              <a:t>Analytics Vidhya)</a:t>
            </a: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7D9A023A-7CDE-449D-B5BE-7F9560F66035}"/>
              </a:ext>
            </a:extLst>
          </p:cNvPr>
          <p:cNvSpPr/>
          <p:nvPr/>
        </p:nvSpPr>
        <p:spPr>
          <a:xfrm rot="5400000">
            <a:off x="1360042" y="4022194"/>
            <a:ext cx="1405026" cy="494805"/>
          </a:xfrm>
          <a:prstGeom prst="bentArrow">
            <a:avLst/>
          </a:prstGeom>
          <a:solidFill>
            <a:srgbClr val="BFB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239" tIns="52120" rIns="104239" bIns="52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52">
              <a:solidFill>
                <a:schemeClr val="tx1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F496142-97A3-4B09-96B9-616491FD30CE}"/>
              </a:ext>
            </a:extLst>
          </p:cNvPr>
          <p:cNvSpPr/>
          <p:nvPr/>
        </p:nvSpPr>
        <p:spPr>
          <a:xfrm>
            <a:off x="800986" y="4216766"/>
            <a:ext cx="300408" cy="698160"/>
          </a:xfrm>
          <a:prstGeom prst="downArrow">
            <a:avLst/>
          </a:prstGeom>
          <a:solidFill>
            <a:srgbClr val="BFB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239" tIns="52120" rIns="104239" bIns="52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52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86A7152-1C5C-4BA0-B177-F959EEEBB9A8}"/>
              </a:ext>
            </a:extLst>
          </p:cNvPr>
          <p:cNvSpPr/>
          <p:nvPr/>
        </p:nvSpPr>
        <p:spPr>
          <a:xfrm>
            <a:off x="3116237" y="5716874"/>
            <a:ext cx="3053799" cy="828066"/>
          </a:xfrm>
          <a:prstGeom prst="roundRect">
            <a:avLst/>
          </a:prstGeom>
          <a:solidFill>
            <a:srgbClr val="BFB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239" tIns="52120" rIns="104239" bIns="52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92" b="1" u="sng" dirty="0"/>
              <a:t>AV Rank : 28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4B2BC4D-6E31-431C-AB12-64E073A3F21B}"/>
              </a:ext>
            </a:extLst>
          </p:cNvPr>
          <p:cNvSpPr/>
          <p:nvPr/>
        </p:nvSpPr>
        <p:spPr>
          <a:xfrm>
            <a:off x="3116237" y="4691967"/>
            <a:ext cx="1264693" cy="661425"/>
          </a:xfrm>
          <a:prstGeom prst="roundRect">
            <a:avLst/>
          </a:prstGeom>
          <a:solidFill>
            <a:srgbClr val="BFB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239" tIns="52120" rIns="104239" bIns="52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/>
              <a:t>Best Model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E8F7009-0EE9-45AB-B2CD-60321930B7BD}"/>
              </a:ext>
            </a:extLst>
          </p:cNvPr>
          <p:cNvSpPr/>
          <p:nvPr/>
        </p:nvSpPr>
        <p:spPr>
          <a:xfrm>
            <a:off x="6057347" y="6022438"/>
            <a:ext cx="675858" cy="335034"/>
          </a:xfrm>
          <a:prstGeom prst="rightArrow">
            <a:avLst/>
          </a:prstGeom>
          <a:solidFill>
            <a:srgbClr val="BFBFA5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239" tIns="52120" rIns="104239" bIns="52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52"/>
          </a:p>
        </p:txBody>
      </p:sp>
    </p:spTree>
    <p:extLst>
      <p:ext uri="{BB962C8B-B14F-4D97-AF65-F5344CB8AC3E}">
        <p14:creationId xmlns:p14="http://schemas.microsoft.com/office/powerpoint/2010/main" val="254224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6A13AE-FAEE-443F-BE7B-C8334A75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886"/>
            <a:ext cx="10431675" cy="366694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179092A-6CC3-45E8-965E-452FB5D3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84" y="0"/>
            <a:ext cx="11273588" cy="497935"/>
          </a:xfrm>
        </p:spPr>
        <p:txBody>
          <a:bodyPr>
            <a:noAutofit/>
          </a:bodyPr>
          <a:lstStyle/>
          <a:p>
            <a:r>
              <a:rPr lang="en-US" b="1" dirty="0"/>
              <a:t>HIGH RANKED FEATURES &amp; their DISTRIBUTIONs</a:t>
            </a: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E9711012-3059-4AC9-A8DC-204DDC44F36E}"/>
              </a:ext>
            </a:extLst>
          </p:cNvPr>
          <p:cNvSpPr txBox="1">
            <a:spLocks/>
          </p:cNvSpPr>
          <p:nvPr/>
        </p:nvSpPr>
        <p:spPr>
          <a:xfrm>
            <a:off x="8242333" y="1079388"/>
            <a:ext cx="2761002" cy="497934"/>
          </a:xfrm>
          <a:prstGeom prst="rect">
            <a:avLst/>
          </a:prstGeom>
        </p:spPr>
        <p:txBody>
          <a:bodyPr vert="horz" lIns="104239" tIns="52120" rIns="104239" bIns="52120" rtlCol="0" anchor="ctr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48" dirty="0">
                <a:solidFill>
                  <a:srgbClr val="00206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parajita" panose="020B0604020202020204" pitchFamily="34" charset="0"/>
                <a:cs typeface="Aparajita" panose="020B0604020202020204" pitchFamily="34" charset="0"/>
              </a:rPr>
              <a:t>XG BOOST  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56CB9F-3622-403F-BD9E-12952FE94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0780"/>
            <a:ext cx="4524353" cy="25195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9C92A2-B88C-496E-9DA9-F3CDDDA96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169" y="4290780"/>
            <a:ext cx="4745772" cy="25195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78855A-3829-4A6B-BAB7-8E85B896A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7189" y="1399226"/>
            <a:ext cx="3389787" cy="28286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6B4912-0A1C-4E01-904D-2B589D34E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584" y="4290780"/>
            <a:ext cx="4524354" cy="25195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AAD2E7-3D05-4277-97F5-3A4925B0E51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198" b="63010"/>
          <a:stretch/>
        </p:blipFill>
        <p:spPr>
          <a:xfrm>
            <a:off x="2729339" y="1539218"/>
            <a:ext cx="7702336" cy="2357645"/>
          </a:xfrm>
          <a:prstGeom prst="rect">
            <a:avLst/>
          </a:prstGeom>
        </p:spPr>
      </p:pic>
      <p:sp>
        <p:nvSpPr>
          <p:cNvPr id="21" name="Title 11">
            <a:extLst>
              <a:ext uri="{FF2B5EF4-FFF2-40B4-BE49-F238E27FC236}">
                <a16:creationId xmlns:a16="http://schemas.microsoft.com/office/drawing/2014/main" id="{74122616-5BE6-4E0D-875E-0A9FBA2CF8F0}"/>
              </a:ext>
            </a:extLst>
          </p:cNvPr>
          <p:cNvSpPr txBox="1">
            <a:spLocks/>
          </p:cNvSpPr>
          <p:nvPr/>
        </p:nvSpPr>
        <p:spPr>
          <a:xfrm>
            <a:off x="8059355" y="3473355"/>
            <a:ext cx="2761002" cy="604053"/>
          </a:xfrm>
          <a:prstGeom prst="rect">
            <a:avLst/>
          </a:prstGeom>
        </p:spPr>
        <p:txBody>
          <a:bodyPr vert="horz" lIns="104239" tIns="52120" rIns="104239" bIns="521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48" dirty="0">
                <a:solidFill>
                  <a:srgbClr val="00206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parajita" panose="020B0604020202020204" pitchFamily="34" charset="0"/>
                <a:cs typeface="Aparajita" panose="020B0604020202020204" pitchFamily="34" charset="0"/>
              </a:rPr>
              <a:t>XG BOOST  2</a:t>
            </a:r>
          </a:p>
        </p:txBody>
      </p:sp>
    </p:spTree>
    <p:extLst>
      <p:ext uri="{BB962C8B-B14F-4D97-AF65-F5344CB8AC3E}">
        <p14:creationId xmlns:p14="http://schemas.microsoft.com/office/powerpoint/2010/main" val="5843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989-C0A5-4C93-AF3D-1ECFEFE1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17" y="2843726"/>
            <a:ext cx="12637001" cy="587770"/>
          </a:xfrm>
        </p:spPr>
        <p:txBody>
          <a:bodyPr>
            <a:normAutofit/>
          </a:bodyPr>
          <a:lstStyle/>
          <a:p>
            <a:r>
              <a:rPr lang="en-US" sz="3000" b="1" dirty="0"/>
              <a:t>Business USE CASES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189DA4E-46F5-4112-BBBD-659D21973237}"/>
              </a:ext>
            </a:extLst>
          </p:cNvPr>
          <p:cNvSpPr txBox="1">
            <a:spLocks/>
          </p:cNvSpPr>
          <p:nvPr/>
        </p:nvSpPr>
        <p:spPr>
          <a:xfrm>
            <a:off x="0" y="25189"/>
            <a:ext cx="6213420" cy="436729"/>
          </a:xfrm>
          <a:prstGeom prst="rect">
            <a:avLst/>
          </a:prstGeom>
        </p:spPr>
        <p:txBody>
          <a:bodyPr vert="horz" lIns="104239" tIns="52120" rIns="104239" bIns="521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/>
              <a:t>ASSUMPTIONS ABOUT THE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AACD12-BA1F-4B28-8011-FDDAC0705A57}"/>
              </a:ext>
            </a:extLst>
          </p:cNvPr>
          <p:cNvSpPr/>
          <p:nvPr/>
        </p:nvSpPr>
        <p:spPr>
          <a:xfrm>
            <a:off x="98516" y="598395"/>
            <a:ext cx="13596567" cy="2106358"/>
          </a:xfrm>
          <a:prstGeom prst="rect">
            <a:avLst/>
          </a:prstGeom>
          <a:solidFill>
            <a:srgbClr val="BFB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the problem statement, it is mentioned that Product category 2 &amp; 3 might belong to ‘other category’, so I have assumed missing values in these 2 columns as other category, and hence imputed all missing values with any constant say -999.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it is not given what each ‘Occupation’ number corresponds to, I have assumed it as a categorical (not numeric) feature. Same for all the three  product category features.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2C3E8-011A-4D0D-B739-D7BA79F121E5}"/>
              </a:ext>
            </a:extLst>
          </p:cNvPr>
          <p:cNvSpPr/>
          <p:nvPr/>
        </p:nvSpPr>
        <p:spPr>
          <a:xfrm>
            <a:off x="98516" y="3429000"/>
            <a:ext cx="13596567" cy="3011438"/>
          </a:xfrm>
          <a:prstGeom prst="rect">
            <a:avLst/>
          </a:prstGeom>
          <a:solidFill>
            <a:srgbClr val="BFB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Meaning </a:t>
            </a:r>
            <a:r>
              <a:rPr lang="en-US" sz="2000" dirty="0"/>
              <a:t>:</a:t>
            </a:r>
          </a:p>
          <a:p>
            <a:r>
              <a:rPr lang="en-US" sz="2000" dirty="0"/>
              <a:t> This is basically about predicting the willingness of a customer to pay how much for a particular product.</a:t>
            </a:r>
          </a:p>
          <a:p>
            <a:r>
              <a:rPr lang="en-US" sz="2000" b="1" dirty="0"/>
              <a:t>Use cases: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</a:t>
            </a:r>
            <a:r>
              <a:rPr lang="en-US" sz="2000" b="1" dirty="0"/>
              <a:t>personalized offer (recommendation) </a:t>
            </a:r>
            <a:r>
              <a:rPr lang="en-US" sz="2000" dirty="0"/>
              <a:t>for customers against different products like Netflix.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ensure that businesses </a:t>
            </a:r>
            <a:r>
              <a:rPr lang="en-US" sz="2000" b="1" dirty="0"/>
              <a:t>do not charge less </a:t>
            </a:r>
            <a:r>
              <a:rPr lang="en-US" sz="2000" dirty="0"/>
              <a:t>to those customers who would be willing to pay more, and also to ensure </a:t>
            </a:r>
            <a:r>
              <a:rPr lang="en-US" sz="2000" b="1" dirty="0"/>
              <a:t>to not charge more </a:t>
            </a:r>
            <a:r>
              <a:rPr lang="en-US" sz="2000" dirty="0"/>
              <a:t>so as to not increase the customer churn rate.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could be useful in </a:t>
            </a:r>
            <a:r>
              <a:rPr lang="en-US" sz="2000" b="1" dirty="0"/>
              <a:t>sales forecasting </a:t>
            </a:r>
            <a:r>
              <a:rPr lang="en-US" sz="2000" dirty="0"/>
              <a:t>so as to access the future profitability of business.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Understanding  the customer purchase behavior through this and facilitating marketing strategies such as discounting, and also predicting likelihood for first time buyers.</a:t>
            </a:r>
          </a:p>
          <a:p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2974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1098</TotalTime>
  <Words>571</Words>
  <Application>Microsoft Office PowerPoint</Application>
  <PresentationFormat>Custom</PresentationFormat>
  <Paragraphs>93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Aparajita</vt:lpstr>
      <vt:lpstr>Arial</vt:lpstr>
      <vt:lpstr>Century Gothic</vt:lpstr>
      <vt:lpstr>Mesh</vt:lpstr>
      <vt:lpstr>PowerPoint Presentation</vt:lpstr>
      <vt:lpstr>MODELS &amp; Accuracy </vt:lpstr>
      <vt:lpstr>HIGH RANKED FEATURES &amp; their DISTRIBUTIONs</vt:lpstr>
      <vt:lpstr>Business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Jain</dc:creator>
  <cp:lastModifiedBy>Aman Jain</cp:lastModifiedBy>
  <cp:revision>36</cp:revision>
  <dcterms:created xsi:type="dcterms:W3CDTF">2019-10-30T10:28:02Z</dcterms:created>
  <dcterms:modified xsi:type="dcterms:W3CDTF">2019-11-01T17:37:39Z</dcterms:modified>
</cp:coreProperties>
</file>