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Roboto Mon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U0vu683hJFyvp0kT1LYPI7WWT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24EDB8-6A3F-48D2-AA37-45383C502CC2}">
  <a:tblStyle styleId="{9B24EDB8-6A3F-48D2-AA37-45383C502C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anchal.arora03@nmims.edu.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man.jain21@nmims.edu.in" TargetMode="External"/><Relationship Id="rId4" Type="http://schemas.openxmlformats.org/officeDocument/2006/relationships/hyperlink" Target="mailto:depasha.gupta17@nmims.edu.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aggle.com/amanacden/iitm-krun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54570" y="1379096"/>
            <a:ext cx="10882859" cy="45869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u="sng" dirty="0"/>
              <a:t>Team Name </a:t>
            </a:r>
            <a:r>
              <a:rPr lang="en-US" sz="3600" b="1" dirty="0"/>
              <a:t>: </a:t>
            </a:r>
            <a:r>
              <a:rPr lang="en-US" sz="3600" b="1" dirty="0" err="1"/>
              <a:t>Abracadata</a:t>
            </a:r>
            <a:br>
              <a:rPr lang="en-US" sz="3600" dirty="0"/>
            </a:br>
            <a:br>
              <a:rPr lang="en-US" sz="3600" b="1" dirty="0"/>
            </a:br>
            <a:r>
              <a:rPr lang="en-US" sz="3600" b="1" u="sng" dirty="0"/>
              <a:t>Team Members</a:t>
            </a:r>
            <a:r>
              <a:rPr lang="en-US" sz="3600" b="1" dirty="0"/>
              <a:t>: </a:t>
            </a:r>
            <a:br>
              <a:rPr lang="en-US" sz="5400" dirty="0"/>
            </a:br>
            <a:r>
              <a:rPr lang="en-US" sz="2880" dirty="0" err="1"/>
              <a:t>Aanchal</a:t>
            </a:r>
            <a:r>
              <a:rPr lang="en-US" sz="2880" dirty="0"/>
              <a:t> Arora(TL)</a:t>
            </a:r>
            <a:r>
              <a:rPr lang="en-US" sz="3240" dirty="0"/>
              <a:t> : </a:t>
            </a:r>
            <a:r>
              <a:rPr lang="en-US" sz="2430" u="sng" dirty="0">
                <a:solidFill>
                  <a:schemeClr val="hlink"/>
                </a:solidFill>
                <a:hlinkClick r:id="rId3"/>
              </a:rPr>
              <a:t>aanchal.arora03@nmims.edu.in</a:t>
            </a:r>
            <a:r>
              <a:rPr lang="en-US" sz="2430" dirty="0"/>
              <a:t>     , +91 8100316096</a:t>
            </a:r>
            <a:br>
              <a:rPr lang="en-US" sz="2430" dirty="0"/>
            </a:br>
            <a:r>
              <a:rPr lang="en-US" sz="2880" dirty="0" err="1"/>
              <a:t>Deepasha</a:t>
            </a:r>
            <a:r>
              <a:rPr lang="en-US" sz="2880" dirty="0"/>
              <a:t> Gupta   </a:t>
            </a:r>
            <a:r>
              <a:rPr lang="en-US" sz="3240" dirty="0"/>
              <a:t>: </a:t>
            </a:r>
            <a:r>
              <a:rPr lang="en-US" sz="2430" u="sng" dirty="0">
                <a:solidFill>
                  <a:schemeClr val="hlink"/>
                </a:solidFill>
                <a:hlinkClick r:id="rId4"/>
              </a:rPr>
              <a:t>deepasha.gupta17@nmims.edu.in</a:t>
            </a:r>
            <a:r>
              <a:rPr lang="en-US" sz="2430" dirty="0"/>
              <a:t>  , +91 9914308711</a:t>
            </a:r>
            <a:br>
              <a:rPr lang="en-US" sz="3240" dirty="0"/>
            </a:br>
            <a:r>
              <a:rPr lang="en-US" sz="2880" dirty="0"/>
              <a:t>Aman Jain </a:t>
            </a:r>
            <a:r>
              <a:rPr lang="en-US" sz="3240" dirty="0"/>
              <a:t>            : </a:t>
            </a:r>
            <a:r>
              <a:rPr lang="en-US" sz="2430" u="sng" dirty="0">
                <a:solidFill>
                  <a:schemeClr val="hlink"/>
                </a:solidFill>
                <a:hlinkClick r:id="rId5"/>
              </a:rPr>
              <a:t>aman.jain21@nmims.edu.in</a:t>
            </a:r>
            <a:r>
              <a:rPr lang="en-US" sz="2430" dirty="0"/>
              <a:t>             ,  +91 8196039193</a:t>
            </a:r>
            <a:br>
              <a:rPr lang="en-US" sz="2430" dirty="0"/>
            </a:br>
            <a:br>
              <a:rPr lang="en-US" sz="2430" dirty="0"/>
            </a:br>
            <a:r>
              <a:rPr lang="en-US" sz="3600" b="1" u="sng" dirty="0"/>
              <a:t>College</a:t>
            </a:r>
            <a:r>
              <a:rPr lang="en-US" sz="2430" dirty="0"/>
              <a:t> : </a:t>
            </a:r>
            <a:r>
              <a:rPr lang="en-US" sz="2430" dirty="0" err="1"/>
              <a:t>Narsee</a:t>
            </a:r>
            <a:r>
              <a:rPr lang="en-US" sz="2430" dirty="0"/>
              <a:t> </a:t>
            </a:r>
            <a:r>
              <a:rPr lang="en-US" sz="2430" dirty="0" err="1"/>
              <a:t>Monjee</a:t>
            </a:r>
            <a:r>
              <a:rPr lang="en-US" sz="2430" dirty="0"/>
              <a:t> Institute of Management Studies, Mumbai</a:t>
            </a:r>
            <a:br>
              <a:rPr lang="en-US" sz="3240" dirty="0"/>
            </a:br>
            <a:endParaRPr sz="32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Exploratory Data Analysis (EDA)</a:t>
            </a:r>
            <a:endParaRPr/>
          </a:p>
        </p:txBody>
      </p:sp>
      <p:sp>
        <p:nvSpPr>
          <p:cNvPr id="159" name="Google Shape;159;p10"/>
          <p:cNvSpPr txBox="1">
            <a:spLocks noGrp="1"/>
          </p:cNvSpPr>
          <p:nvPr>
            <p:ph type="body" idx="1"/>
          </p:nvPr>
        </p:nvSpPr>
        <p:spPr>
          <a:xfrm>
            <a:off x="838200" y="1480552"/>
            <a:ext cx="10515600" cy="4696411"/>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170"/>
              <a:buNone/>
            </a:pPr>
            <a:r>
              <a:rPr lang="en-US" sz="2170" b="1"/>
              <a:t>Preliminary Analysis:</a:t>
            </a:r>
            <a:endParaRPr/>
          </a:p>
          <a:p>
            <a:pPr marL="0" lvl="0" indent="0" algn="l" rtl="0">
              <a:lnSpc>
                <a:spcPct val="70000"/>
              </a:lnSpc>
              <a:spcBef>
                <a:spcPts val="1000"/>
              </a:spcBef>
              <a:spcAft>
                <a:spcPts val="0"/>
              </a:spcAft>
              <a:buClr>
                <a:schemeClr val="dk1"/>
              </a:buClr>
              <a:buSzPts val="2170"/>
              <a:buNone/>
            </a:pPr>
            <a:r>
              <a:rPr lang="en-US" sz="2170"/>
              <a:t>Graph on the right shows that the company </a:t>
            </a:r>
            <a:endParaRPr/>
          </a:p>
          <a:p>
            <a:pPr marL="0" lvl="0" indent="0" algn="l" rtl="0">
              <a:lnSpc>
                <a:spcPct val="70000"/>
              </a:lnSpc>
              <a:spcBef>
                <a:spcPts val="1000"/>
              </a:spcBef>
              <a:spcAft>
                <a:spcPts val="0"/>
              </a:spcAft>
              <a:buClr>
                <a:schemeClr val="dk1"/>
              </a:buClr>
              <a:buSzPts val="2170"/>
              <a:buNone/>
            </a:pPr>
            <a:r>
              <a:rPr lang="en-US" sz="2170"/>
              <a:t>has less than 10% SELF_PAY customers.</a:t>
            </a:r>
            <a:endParaRPr/>
          </a:p>
          <a:p>
            <a:pPr marL="0" lvl="0" indent="0" algn="l" rtl="0">
              <a:lnSpc>
                <a:spcPct val="70000"/>
              </a:lnSpc>
              <a:spcBef>
                <a:spcPts val="1000"/>
              </a:spcBef>
              <a:spcAft>
                <a:spcPts val="0"/>
              </a:spcAft>
              <a:buClr>
                <a:schemeClr val="dk1"/>
              </a:buClr>
              <a:buSzPts val="2170"/>
              <a:buNone/>
            </a:pPr>
            <a:endParaRPr sz="2170"/>
          </a:p>
          <a:p>
            <a:pPr marL="0" lvl="0" indent="0" algn="l" rtl="0">
              <a:lnSpc>
                <a:spcPct val="70000"/>
              </a:lnSpc>
              <a:spcBef>
                <a:spcPts val="1000"/>
              </a:spcBef>
              <a:spcAft>
                <a:spcPts val="0"/>
              </a:spcAft>
              <a:buClr>
                <a:schemeClr val="dk1"/>
              </a:buClr>
              <a:buSzPts val="2170"/>
              <a:buNone/>
            </a:pPr>
            <a:r>
              <a:rPr lang="en-US" sz="2170"/>
              <a:t>Also, using Countplots, we checked the ratio </a:t>
            </a:r>
            <a:endParaRPr/>
          </a:p>
          <a:p>
            <a:pPr marL="0" lvl="0" indent="0" algn="l" rtl="0">
              <a:lnSpc>
                <a:spcPct val="70000"/>
              </a:lnSpc>
              <a:spcBef>
                <a:spcPts val="1000"/>
              </a:spcBef>
              <a:spcAft>
                <a:spcPts val="0"/>
              </a:spcAft>
              <a:buClr>
                <a:schemeClr val="dk1"/>
              </a:buClr>
              <a:buSzPts val="2170"/>
              <a:buNone/>
            </a:pPr>
            <a:r>
              <a:rPr lang="en-US" sz="2170"/>
              <a:t>of (SELF_PAY/ total customers) for each </a:t>
            </a:r>
            <a:endParaRPr/>
          </a:p>
          <a:p>
            <a:pPr marL="0" lvl="0" indent="0" algn="l" rtl="0">
              <a:lnSpc>
                <a:spcPct val="70000"/>
              </a:lnSpc>
              <a:spcBef>
                <a:spcPts val="1000"/>
              </a:spcBef>
              <a:spcAft>
                <a:spcPts val="0"/>
              </a:spcAft>
              <a:buClr>
                <a:schemeClr val="dk1"/>
              </a:buClr>
              <a:buSzPts val="2170"/>
              <a:buNone/>
            </a:pPr>
            <a:r>
              <a:rPr lang="en-US" sz="2170"/>
              <a:t>product, each qualification, each </a:t>
            </a:r>
            <a:endParaRPr/>
          </a:p>
          <a:p>
            <a:pPr marL="0" lvl="0" indent="0" algn="l" rtl="0">
              <a:lnSpc>
                <a:spcPct val="70000"/>
              </a:lnSpc>
              <a:spcBef>
                <a:spcPts val="1000"/>
              </a:spcBef>
              <a:spcAft>
                <a:spcPts val="0"/>
              </a:spcAft>
              <a:buClr>
                <a:schemeClr val="dk1"/>
              </a:buClr>
              <a:buSzPts val="2170"/>
              <a:buNone/>
            </a:pPr>
            <a:r>
              <a:rPr lang="en-US" sz="2170"/>
              <a:t>of the 5 months, employment and resident </a:t>
            </a:r>
            <a:endParaRPr/>
          </a:p>
          <a:p>
            <a:pPr marL="0" lvl="0" indent="0" algn="l" rtl="0">
              <a:lnSpc>
                <a:spcPct val="70000"/>
              </a:lnSpc>
              <a:spcBef>
                <a:spcPts val="1000"/>
              </a:spcBef>
              <a:spcAft>
                <a:spcPts val="0"/>
              </a:spcAft>
              <a:buClr>
                <a:schemeClr val="dk1"/>
              </a:buClr>
              <a:buSzPts val="2170"/>
              <a:buNone/>
            </a:pPr>
            <a:r>
              <a:rPr lang="en-US" sz="2170"/>
              <a:t>status wise.</a:t>
            </a:r>
            <a:endParaRPr/>
          </a:p>
          <a:p>
            <a:pPr marL="0" lvl="0" indent="0" algn="l" rtl="0">
              <a:lnSpc>
                <a:spcPct val="70000"/>
              </a:lnSpc>
              <a:spcBef>
                <a:spcPts val="1000"/>
              </a:spcBef>
              <a:spcAft>
                <a:spcPts val="0"/>
              </a:spcAft>
              <a:buClr>
                <a:schemeClr val="dk1"/>
              </a:buClr>
              <a:buSzPts val="2170"/>
              <a:buNone/>
            </a:pPr>
            <a:endParaRPr sz="2170"/>
          </a:p>
          <a:p>
            <a:pPr marL="0" lvl="0" indent="0" algn="l" rtl="0">
              <a:lnSpc>
                <a:spcPct val="70000"/>
              </a:lnSpc>
              <a:spcBef>
                <a:spcPts val="1000"/>
              </a:spcBef>
              <a:spcAft>
                <a:spcPts val="0"/>
              </a:spcAft>
              <a:buClr>
                <a:schemeClr val="dk1"/>
              </a:buClr>
              <a:buSzPts val="2170"/>
              <a:buNone/>
            </a:pPr>
            <a:r>
              <a:rPr lang="en-US" sz="2170"/>
              <a:t>(All the </a:t>
            </a:r>
            <a:r>
              <a:rPr lang="en-US" sz="2170" b="1"/>
              <a:t>graphs</a:t>
            </a:r>
            <a:r>
              <a:rPr lang="en-US" sz="2170"/>
              <a:t> can be found through the </a:t>
            </a:r>
            <a:r>
              <a:rPr lang="en-US" sz="2170" b="1"/>
              <a:t>link </a:t>
            </a:r>
            <a:endParaRPr/>
          </a:p>
          <a:p>
            <a:pPr marL="0" lvl="0" indent="0" algn="l" rtl="0">
              <a:lnSpc>
                <a:spcPct val="70000"/>
              </a:lnSpc>
              <a:spcBef>
                <a:spcPts val="1000"/>
              </a:spcBef>
              <a:spcAft>
                <a:spcPts val="0"/>
              </a:spcAft>
              <a:buClr>
                <a:schemeClr val="dk1"/>
              </a:buClr>
              <a:buSzPts val="2170"/>
              <a:buNone/>
            </a:pPr>
            <a:r>
              <a:rPr lang="en-US" sz="2170" b="1"/>
              <a:t>Mentioned on Slide 2</a:t>
            </a:r>
            <a:r>
              <a:rPr lang="en-US" sz="2170"/>
              <a:t>)							</a:t>
            </a:r>
            <a:endParaRPr/>
          </a:p>
          <a:p>
            <a:pPr marL="0" lvl="0" indent="0" algn="l" rtl="0">
              <a:lnSpc>
                <a:spcPct val="70000"/>
              </a:lnSpc>
              <a:spcBef>
                <a:spcPts val="1000"/>
              </a:spcBef>
              <a:spcAft>
                <a:spcPts val="0"/>
              </a:spcAft>
              <a:buClr>
                <a:schemeClr val="dk1"/>
              </a:buClr>
              <a:buSzPts val="2170"/>
              <a:buNone/>
            </a:pPr>
            <a:r>
              <a:rPr lang="en-US" sz="2170"/>
              <a:t>								</a:t>
            </a:r>
            <a:endParaRPr/>
          </a:p>
        </p:txBody>
      </p:sp>
      <p:pic>
        <p:nvPicPr>
          <p:cNvPr id="160" name="Google Shape;160;p10"/>
          <p:cNvPicPr preferRelativeResize="0"/>
          <p:nvPr/>
        </p:nvPicPr>
        <p:blipFill rotWithShape="1">
          <a:blip r:embed="rId3">
            <a:alphaModFix/>
          </a:blip>
          <a:srcRect/>
          <a:stretch/>
        </p:blipFill>
        <p:spPr>
          <a:xfrm>
            <a:off x="6988052" y="2356136"/>
            <a:ext cx="4605590" cy="4136739"/>
          </a:xfrm>
          <a:prstGeom prst="rect">
            <a:avLst/>
          </a:prstGeom>
          <a:noFill/>
          <a:ln>
            <a:noFill/>
          </a:ln>
        </p:spPr>
      </p:pic>
      <p:sp>
        <p:nvSpPr>
          <p:cNvPr id="161" name="Google Shape;161;p10"/>
          <p:cNvSpPr txBox="1"/>
          <p:nvPr/>
        </p:nvSpPr>
        <p:spPr>
          <a:xfrm>
            <a:off x="6988052" y="1903490"/>
            <a:ext cx="5080416" cy="66278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000"/>
              <a:buFont typeface="Calibri"/>
              <a:buNone/>
            </a:pPr>
            <a:r>
              <a:rPr lang="en-US" sz="3000" b="1">
                <a:solidFill>
                  <a:schemeClr val="dk1"/>
                </a:solidFill>
                <a:latin typeface="Calibri"/>
                <a:ea typeface="Calibri"/>
                <a:cs typeface="Calibri"/>
                <a:sym typeface="Calibri"/>
              </a:rPr>
              <a:t>Dependent Variable : SELF_PAY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11"/>
          <p:cNvPicPr preferRelativeResize="0"/>
          <p:nvPr/>
        </p:nvPicPr>
        <p:blipFill rotWithShape="1">
          <a:blip r:embed="rId3">
            <a:alphaModFix/>
          </a:blip>
          <a:srcRect/>
          <a:stretch/>
        </p:blipFill>
        <p:spPr>
          <a:xfrm>
            <a:off x="137253" y="189797"/>
            <a:ext cx="3114362" cy="3029028"/>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3251615" y="208846"/>
            <a:ext cx="2930883" cy="3029029"/>
          </a:xfrm>
          <a:prstGeom prst="rect">
            <a:avLst/>
          </a:prstGeom>
          <a:noFill/>
          <a:ln>
            <a:noFill/>
          </a:ln>
        </p:spPr>
      </p:pic>
      <p:pic>
        <p:nvPicPr>
          <p:cNvPr id="169" name="Google Shape;169;p11"/>
          <p:cNvPicPr preferRelativeResize="0"/>
          <p:nvPr/>
        </p:nvPicPr>
        <p:blipFill rotWithShape="1">
          <a:blip r:embed="rId5">
            <a:alphaModFix/>
          </a:blip>
          <a:srcRect/>
          <a:stretch/>
        </p:blipFill>
        <p:spPr>
          <a:xfrm>
            <a:off x="6182492" y="235040"/>
            <a:ext cx="2930889" cy="2976640"/>
          </a:xfrm>
          <a:prstGeom prst="rect">
            <a:avLst/>
          </a:prstGeom>
          <a:noFill/>
          <a:ln>
            <a:noFill/>
          </a:ln>
        </p:spPr>
      </p:pic>
      <p:pic>
        <p:nvPicPr>
          <p:cNvPr id="170" name="Google Shape;170;p11"/>
          <p:cNvPicPr preferRelativeResize="0"/>
          <p:nvPr/>
        </p:nvPicPr>
        <p:blipFill rotWithShape="1">
          <a:blip r:embed="rId6">
            <a:alphaModFix/>
          </a:blip>
          <a:srcRect/>
          <a:stretch/>
        </p:blipFill>
        <p:spPr>
          <a:xfrm>
            <a:off x="9113375" y="350901"/>
            <a:ext cx="2823148" cy="2860779"/>
          </a:xfrm>
          <a:prstGeom prst="rect">
            <a:avLst/>
          </a:prstGeom>
          <a:noFill/>
          <a:ln>
            <a:noFill/>
          </a:ln>
        </p:spPr>
      </p:pic>
      <p:cxnSp>
        <p:nvCxnSpPr>
          <p:cNvPr id="171" name="Google Shape;171;p11"/>
          <p:cNvCxnSpPr/>
          <p:nvPr/>
        </p:nvCxnSpPr>
        <p:spPr>
          <a:xfrm>
            <a:off x="6182498" y="151697"/>
            <a:ext cx="0" cy="6706303"/>
          </a:xfrm>
          <a:prstGeom prst="straightConnector1">
            <a:avLst/>
          </a:prstGeom>
          <a:noFill/>
          <a:ln w="9525" cap="flat" cmpd="sng">
            <a:solidFill>
              <a:srgbClr val="002060"/>
            </a:solidFill>
            <a:prstDash val="solid"/>
            <a:miter lim="800000"/>
            <a:headEnd type="none" w="sm" len="sm"/>
            <a:tailEnd type="none" w="sm" len="sm"/>
          </a:ln>
        </p:spPr>
      </p:cxnSp>
      <p:pic>
        <p:nvPicPr>
          <p:cNvPr id="172" name="Google Shape;172;p11"/>
          <p:cNvPicPr preferRelativeResize="0"/>
          <p:nvPr/>
        </p:nvPicPr>
        <p:blipFill rotWithShape="1">
          <a:blip r:embed="rId7">
            <a:alphaModFix/>
          </a:blip>
          <a:srcRect/>
          <a:stretch/>
        </p:blipFill>
        <p:spPr>
          <a:xfrm>
            <a:off x="143801" y="3478070"/>
            <a:ext cx="3107814" cy="3029029"/>
          </a:xfrm>
          <a:prstGeom prst="rect">
            <a:avLst/>
          </a:prstGeom>
          <a:noFill/>
          <a:ln>
            <a:noFill/>
          </a:ln>
        </p:spPr>
      </p:pic>
      <p:pic>
        <p:nvPicPr>
          <p:cNvPr id="173" name="Google Shape;173;p11"/>
          <p:cNvPicPr preferRelativeResize="0"/>
          <p:nvPr/>
        </p:nvPicPr>
        <p:blipFill rotWithShape="1">
          <a:blip r:embed="rId8">
            <a:alphaModFix/>
          </a:blip>
          <a:srcRect/>
          <a:stretch/>
        </p:blipFill>
        <p:spPr>
          <a:xfrm>
            <a:off x="3395411" y="3678174"/>
            <a:ext cx="2700589" cy="2828925"/>
          </a:xfrm>
          <a:prstGeom prst="rect">
            <a:avLst/>
          </a:prstGeom>
          <a:noFill/>
          <a:ln>
            <a:noFill/>
          </a:ln>
        </p:spPr>
      </p:pic>
      <p:pic>
        <p:nvPicPr>
          <p:cNvPr id="174" name="Google Shape;174;p11"/>
          <p:cNvPicPr preferRelativeResize="0"/>
          <p:nvPr/>
        </p:nvPicPr>
        <p:blipFill rotWithShape="1">
          <a:blip r:embed="rId9">
            <a:alphaModFix/>
          </a:blip>
          <a:srcRect/>
          <a:stretch/>
        </p:blipFill>
        <p:spPr>
          <a:xfrm>
            <a:off x="6299319" y="3678174"/>
            <a:ext cx="2814056" cy="2828925"/>
          </a:xfrm>
          <a:prstGeom prst="rect">
            <a:avLst/>
          </a:prstGeom>
          <a:noFill/>
          <a:ln>
            <a:noFill/>
          </a:ln>
        </p:spPr>
      </p:pic>
      <p:pic>
        <p:nvPicPr>
          <p:cNvPr id="175" name="Google Shape;175;p11"/>
          <p:cNvPicPr preferRelativeResize="0"/>
          <p:nvPr/>
        </p:nvPicPr>
        <p:blipFill rotWithShape="1">
          <a:blip r:embed="rId10">
            <a:alphaModFix/>
          </a:blip>
          <a:srcRect/>
          <a:stretch/>
        </p:blipFill>
        <p:spPr>
          <a:xfrm>
            <a:off x="9230196" y="3678174"/>
            <a:ext cx="2706328" cy="2828925"/>
          </a:xfrm>
          <a:prstGeom prst="rect">
            <a:avLst/>
          </a:prstGeom>
          <a:noFill/>
          <a:ln>
            <a:noFill/>
          </a:ln>
        </p:spPr>
      </p:pic>
      <p:cxnSp>
        <p:nvCxnSpPr>
          <p:cNvPr id="176" name="Google Shape;176;p11"/>
          <p:cNvCxnSpPr/>
          <p:nvPr/>
        </p:nvCxnSpPr>
        <p:spPr>
          <a:xfrm>
            <a:off x="0" y="3478070"/>
            <a:ext cx="11936523"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838200" y="365126"/>
            <a:ext cx="10515600" cy="80410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Feature Selection (for Numeric columns)</a:t>
            </a:r>
            <a:endParaRPr/>
          </a:p>
        </p:txBody>
      </p:sp>
      <p:sp>
        <p:nvSpPr>
          <p:cNvPr id="182" name="Google Shape;182;p12"/>
          <p:cNvSpPr txBox="1">
            <a:spLocks noGrp="1"/>
          </p:cNvSpPr>
          <p:nvPr>
            <p:ph type="body" idx="1"/>
          </p:nvPr>
        </p:nvSpPr>
        <p:spPr>
          <a:xfrm>
            <a:off x="838200" y="1379094"/>
            <a:ext cx="10515600" cy="511377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a:t>Initially, we had 16 Numeric variables as shown in next slide.(kindly zoomin by press shift + F5)</a:t>
            </a:r>
            <a:endParaRPr/>
          </a:p>
          <a:p>
            <a:pPr marL="0" lvl="0" indent="0" algn="l" rtl="0">
              <a:lnSpc>
                <a:spcPct val="80000"/>
              </a:lnSpc>
              <a:spcBef>
                <a:spcPts val="1000"/>
              </a:spcBef>
              <a:spcAft>
                <a:spcPts val="0"/>
              </a:spcAft>
              <a:buClr>
                <a:schemeClr val="dk1"/>
              </a:buClr>
              <a:buSzPts val="2800"/>
              <a:buNone/>
            </a:pPr>
            <a:r>
              <a:rPr lang="en-US"/>
              <a:t>We calculate the correlation of every numeric variable with each numeric variable and we get a correlation matrix</a:t>
            </a:r>
            <a:endParaRPr/>
          </a:p>
          <a:p>
            <a:pPr marL="0" lvl="0" indent="0" algn="l" rtl="0">
              <a:lnSpc>
                <a:spcPct val="80000"/>
              </a:lnSpc>
              <a:spcBef>
                <a:spcPts val="1000"/>
              </a:spcBef>
              <a:spcAft>
                <a:spcPts val="0"/>
              </a:spcAft>
              <a:buClr>
                <a:schemeClr val="dk1"/>
              </a:buClr>
              <a:buSzPts val="2800"/>
              <a:buNone/>
            </a:pPr>
            <a:r>
              <a:rPr lang="en-US" b="1"/>
              <a:t>Eliminating Multi-collinearity</a:t>
            </a:r>
            <a:endParaRPr/>
          </a:p>
          <a:p>
            <a:pPr marL="0" lvl="0" indent="0" algn="l" rtl="0">
              <a:lnSpc>
                <a:spcPct val="80000"/>
              </a:lnSpc>
              <a:spcBef>
                <a:spcPts val="1000"/>
              </a:spcBef>
              <a:spcAft>
                <a:spcPts val="0"/>
              </a:spcAft>
              <a:buClr>
                <a:schemeClr val="dk1"/>
              </a:buClr>
              <a:buSzPts val="2800"/>
              <a:buNone/>
            </a:pPr>
            <a:r>
              <a:rPr lang="en-US"/>
              <a:t>We eliminate one column out those pairs which show high correlation(greater than 0.7).</a:t>
            </a:r>
            <a:endParaRPr/>
          </a:p>
          <a:p>
            <a:pPr marL="0" lvl="0" indent="0" algn="l" rtl="0">
              <a:lnSpc>
                <a:spcPct val="80000"/>
              </a:lnSpc>
              <a:spcBef>
                <a:spcPts val="1000"/>
              </a:spcBef>
              <a:spcAft>
                <a:spcPts val="0"/>
              </a:spcAft>
              <a:buClr>
                <a:schemeClr val="dk1"/>
              </a:buClr>
              <a:buSzPts val="2800"/>
              <a:buNone/>
            </a:pPr>
            <a:r>
              <a:rPr lang="en-US"/>
              <a:t>Hence, after feature selection, we have following 10 good columns :</a:t>
            </a:r>
            <a:endParaRPr/>
          </a:p>
          <a:p>
            <a:pPr marL="0" lvl="0" indent="0" algn="l" rtl="0">
              <a:lnSpc>
                <a:spcPct val="80000"/>
              </a:lnSpc>
              <a:spcBef>
                <a:spcPts val="1000"/>
              </a:spcBef>
              <a:spcAft>
                <a:spcPts val="0"/>
              </a:spcAft>
              <a:buClr>
                <a:schemeClr val="dk1"/>
              </a:buClr>
              <a:buSzPts val="2800"/>
              <a:buNone/>
            </a:pPr>
            <a:r>
              <a:rPr lang="en-US"/>
              <a:t>['VAR002', 'VAR007', 'VAR008', 'VAR009’, 'VAR010', 'VAR018', 'VAR021',</a:t>
            </a:r>
            <a:endParaRPr/>
          </a:p>
          <a:p>
            <a:pPr marL="0" lvl="0" indent="0" algn="l" rtl="0">
              <a:lnSpc>
                <a:spcPct val="80000"/>
              </a:lnSpc>
              <a:spcBef>
                <a:spcPts val="1000"/>
              </a:spcBef>
              <a:spcAft>
                <a:spcPts val="0"/>
              </a:spcAft>
              <a:buClr>
                <a:schemeClr val="dk1"/>
              </a:buClr>
              <a:buSzPts val="2800"/>
              <a:buNone/>
            </a:pPr>
            <a:r>
              <a:rPr lang="en-US"/>
              <a:t> 'VAR022', 'VAR023', 'VAR028']</a:t>
            </a:r>
            <a:endParaRPr/>
          </a:p>
          <a:p>
            <a:pPr marL="0" lvl="0" indent="0" algn="l" rtl="0">
              <a:lnSpc>
                <a:spcPct val="80000"/>
              </a:lnSpc>
              <a:spcBef>
                <a:spcPts val="1000"/>
              </a:spcBef>
              <a:spcAft>
                <a:spcPts val="0"/>
              </a:spcAft>
              <a:buClr>
                <a:schemeClr val="dk1"/>
              </a:buClr>
              <a:buSzPts val="2800"/>
              <a:buNone/>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3"/>
          <p:cNvPicPr preferRelativeResize="0"/>
          <p:nvPr/>
        </p:nvPicPr>
        <p:blipFill rotWithShape="1">
          <a:blip r:embed="rId3">
            <a:alphaModFix/>
          </a:blip>
          <a:srcRect/>
          <a:stretch/>
        </p:blipFill>
        <p:spPr>
          <a:xfrm>
            <a:off x="464695" y="149901"/>
            <a:ext cx="11312687" cy="65207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838200" y="365126"/>
            <a:ext cx="10515600" cy="9689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Feature Selection (for Categorical columns)</a:t>
            </a:r>
            <a:endParaRPr u="sng"/>
          </a:p>
        </p:txBody>
      </p:sp>
      <p:sp>
        <p:nvSpPr>
          <p:cNvPr id="193" name="Google Shape;193;p14"/>
          <p:cNvSpPr txBox="1">
            <a:spLocks noGrp="1"/>
          </p:cNvSpPr>
          <p:nvPr>
            <p:ph type="body" idx="1"/>
          </p:nvPr>
        </p:nvSpPr>
        <p:spPr>
          <a:xfrm>
            <a:off x="838200" y="1334126"/>
            <a:ext cx="10515600" cy="484283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380"/>
              <a:buNone/>
            </a:pPr>
            <a:r>
              <a:rPr lang="en-US" sz="2380"/>
              <a:t>We select only those categorical features which has not more than 15 unique values.</a:t>
            </a:r>
            <a:endParaRPr/>
          </a:p>
          <a:p>
            <a:pPr marL="0" lvl="0" indent="0" algn="l" rtl="0">
              <a:lnSpc>
                <a:spcPct val="70000"/>
              </a:lnSpc>
              <a:spcBef>
                <a:spcPts val="1000"/>
              </a:spcBef>
              <a:spcAft>
                <a:spcPts val="0"/>
              </a:spcAft>
              <a:buClr>
                <a:schemeClr val="dk1"/>
              </a:buClr>
              <a:buSzPts val="2380"/>
              <a:buNone/>
            </a:pPr>
            <a:r>
              <a:rPr lang="en-US" sz="2380"/>
              <a:t>Reason: As, features with more unique values, will create more features when we apply OneHotEncoding. (more on slide 15) By selecting features having less unique values, we </a:t>
            </a:r>
            <a:r>
              <a:rPr lang="en-US" sz="2380" b="1"/>
              <a:t>prevent overfitting </a:t>
            </a:r>
            <a:r>
              <a:rPr lang="en-US" sz="2380"/>
              <a:t>while fitting the data to ML model.</a:t>
            </a:r>
            <a:endParaRPr/>
          </a:p>
          <a:p>
            <a:pPr marL="0" lvl="0" indent="0" algn="l" rtl="0">
              <a:lnSpc>
                <a:spcPct val="70000"/>
              </a:lnSpc>
              <a:spcBef>
                <a:spcPts val="1000"/>
              </a:spcBef>
              <a:spcAft>
                <a:spcPts val="0"/>
              </a:spcAft>
              <a:buClr>
                <a:schemeClr val="dk1"/>
              </a:buClr>
              <a:buSzPts val="2380"/>
              <a:buNone/>
            </a:pPr>
            <a:endParaRPr sz="2380"/>
          </a:p>
          <a:p>
            <a:pPr marL="0" lvl="0" indent="0" algn="l" rtl="0">
              <a:lnSpc>
                <a:spcPct val="70000"/>
              </a:lnSpc>
              <a:spcBef>
                <a:spcPts val="1000"/>
              </a:spcBef>
              <a:spcAft>
                <a:spcPts val="0"/>
              </a:spcAft>
              <a:buClr>
                <a:schemeClr val="dk1"/>
              </a:buClr>
              <a:buSzPts val="2380"/>
              <a:buNone/>
            </a:pPr>
            <a:r>
              <a:rPr lang="en-US" sz="2380"/>
              <a:t>Accordingly, we select following 6 categorical variables: </a:t>
            </a:r>
            <a:endParaRPr/>
          </a:p>
          <a:p>
            <a:pPr marL="0" lvl="0" indent="0" algn="l" rtl="0">
              <a:lnSpc>
                <a:spcPct val="70000"/>
              </a:lnSpc>
              <a:spcBef>
                <a:spcPts val="1000"/>
              </a:spcBef>
              <a:spcAft>
                <a:spcPts val="0"/>
              </a:spcAft>
              <a:buClr>
                <a:schemeClr val="dk1"/>
              </a:buClr>
              <a:buSzPts val="2380"/>
              <a:buNone/>
            </a:pPr>
            <a:r>
              <a:rPr lang="en-US" sz="2380" b="1"/>
              <a:t>VAR001</a:t>
            </a:r>
            <a:r>
              <a:rPr lang="en-US" sz="2380"/>
              <a:t>(last date of moth)</a:t>
            </a:r>
            <a:endParaRPr/>
          </a:p>
          <a:p>
            <a:pPr marL="0" lvl="0" indent="0" algn="l" rtl="0">
              <a:lnSpc>
                <a:spcPct val="70000"/>
              </a:lnSpc>
              <a:spcBef>
                <a:spcPts val="1000"/>
              </a:spcBef>
              <a:spcAft>
                <a:spcPts val="0"/>
              </a:spcAft>
              <a:buClr>
                <a:schemeClr val="dk1"/>
              </a:buClr>
              <a:buSzPts val="2380"/>
              <a:buNone/>
            </a:pPr>
            <a:r>
              <a:rPr lang="en-US" sz="2380" b="1"/>
              <a:t>VAR003</a:t>
            </a:r>
            <a:r>
              <a:rPr lang="en-US" sz="2380"/>
              <a:t>(product type):</a:t>
            </a:r>
            <a:endParaRPr/>
          </a:p>
          <a:p>
            <a:pPr marL="0" lvl="0" indent="0" algn="l" rtl="0">
              <a:lnSpc>
                <a:spcPct val="70000"/>
              </a:lnSpc>
              <a:spcBef>
                <a:spcPts val="1000"/>
              </a:spcBef>
              <a:spcAft>
                <a:spcPts val="0"/>
              </a:spcAft>
              <a:buClr>
                <a:schemeClr val="dk1"/>
              </a:buClr>
              <a:buSzPts val="2380"/>
              <a:buNone/>
            </a:pPr>
            <a:r>
              <a:rPr lang="en-US" sz="2380" b="1"/>
              <a:t>VAR006</a:t>
            </a:r>
            <a:r>
              <a:rPr lang="en-US" sz="2380"/>
              <a:t>(app download status):</a:t>
            </a:r>
            <a:endParaRPr/>
          </a:p>
          <a:p>
            <a:pPr marL="0" lvl="0" indent="0" algn="l" rtl="0">
              <a:lnSpc>
                <a:spcPct val="70000"/>
              </a:lnSpc>
              <a:spcBef>
                <a:spcPts val="1000"/>
              </a:spcBef>
              <a:spcAft>
                <a:spcPts val="0"/>
              </a:spcAft>
              <a:buClr>
                <a:schemeClr val="dk1"/>
              </a:buClr>
              <a:buSzPts val="2380"/>
              <a:buNone/>
            </a:pPr>
            <a:r>
              <a:rPr lang="en-US" sz="2380" b="1"/>
              <a:t>VAR015</a:t>
            </a:r>
            <a:r>
              <a:rPr lang="en-US" sz="2380"/>
              <a:t>(qualification):</a:t>
            </a:r>
            <a:endParaRPr/>
          </a:p>
          <a:p>
            <a:pPr marL="0" lvl="0" indent="0" algn="l" rtl="0">
              <a:lnSpc>
                <a:spcPct val="70000"/>
              </a:lnSpc>
              <a:spcBef>
                <a:spcPts val="1000"/>
              </a:spcBef>
              <a:spcAft>
                <a:spcPts val="0"/>
              </a:spcAft>
              <a:buClr>
                <a:schemeClr val="dk1"/>
              </a:buClr>
              <a:buSzPts val="2380"/>
              <a:buNone/>
            </a:pPr>
            <a:r>
              <a:rPr lang="en-US" sz="2380" b="1"/>
              <a:t>VAR016</a:t>
            </a:r>
            <a:r>
              <a:rPr lang="en-US" sz="2380"/>
              <a:t>(employment type):</a:t>
            </a:r>
            <a:endParaRPr/>
          </a:p>
          <a:p>
            <a:pPr marL="0" lvl="0" indent="0" algn="l" rtl="0">
              <a:lnSpc>
                <a:spcPct val="70000"/>
              </a:lnSpc>
              <a:spcBef>
                <a:spcPts val="1000"/>
              </a:spcBef>
              <a:spcAft>
                <a:spcPts val="0"/>
              </a:spcAft>
              <a:buClr>
                <a:schemeClr val="dk1"/>
              </a:buClr>
              <a:buSzPts val="2380"/>
              <a:buNone/>
            </a:pPr>
            <a:r>
              <a:rPr lang="en-US" sz="2380" b="1"/>
              <a:t>VAR017</a:t>
            </a:r>
            <a:r>
              <a:rPr lang="en-US" sz="2380"/>
              <a:t>(resident type):</a:t>
            </a:r>
            <a:endParaRPr/>
          </a:p>
          <a:p>
            <a:pPr marL="0" lvl="0" indent="0" algn="l" rtl="0">
              <a:lnSpc>
                <a:spcPct val="70000"/>
              </a:lnSpc>
              <a:spcBef>
                <a:spcPts val="1000"/>
              </a:spcBef>
              <a:spcAft>
                <a:spcPts val="0"/>
              </a:spcAft>
              <a:buClr>
                <a:schemeClr val="dk1"/>
              </a:buClr>
              <a:buSzPts val="2380"/>
              <a:buNone/>
            </a:pPr>
            <a:endParaRPr sz="2380"/>
          </a:p>
        </p:txBody>
      </p:sp>
      <p:graphicFrame>
        <p:nvGraphicFramePr>
          <p:cNvPr id="194" name="Google Shape;194;p14"/>
          <p:cNvGraphicFramePr/>
          <p:nvPr/>
        </p:nvGraphicFramePr>
        <p:xfrm>
          <a:off x="8964118" y="2782809"/>
          <a:ext cx="2678850" cy="3932020"/>
        </p:xfrm>
        <a:graphic>
          <a:graphicData uri="http://schemas.openxmlformats.org/drawingml/2006/table">
            <a:tbl>
              <a:tblPr firstRow="1" bandRow="1">
                <a:noFill/>
                <a:tableStyleId>{9B24EDB8-6A3F-48D2-AA37-45383C502CC2}</a:tableStyleId>
              </a:tblPr>
              <a:tblGrid>
                <a:gridCol w="1339425">
                  <a:extLst>
                    <a:ext uri="{9D8B030D-6E8A-4147-A177-3AD203B41FA5}">
                      <a16:colId xmlns:a16="http://schemas.microsoft.com/office/drawing/2014/main" val="20000"/>
                    </a:ext>
                  </a:extLst>
                </a:gridCol>
                <a:gridCol w="1339425">
                  <a:extLst>
                    <a:ext uri="{9D8B030D-6E8A-4147-A177-3AD203B41FA5}">
                      <a16:colId xmlns:a16="http://schemas.microsoft.com/office/drawing/2014/main" val="20001"/>
                    </a:ext>
                  </a:extLst>
                </a:gridCol>
              </a:tblGrid>
              <a:tr h="575750">
                <a:tc>
                  <a:txBody>
                    <a:bodyPr/>
                    <a:lstStyle/>
                    <a:p>
                      <a:pPr marL="0" marR="0" lvl="0" indent="0" algn="l" rtl="0">
                        <a:spcBef>
                          <a:spcPts val="0"/>
                        </a:spcBef>
                        <a:spcAft>
                          <a:spcPts val="0"/>
                        </a:spcAft>
                        <a:buNone/>
                      </a:pPr>
                      <a:r>
                        <a:rPr lang="en-US" sz="1800"/>
                        <a:t>Categorical Features</a:t>
                      </a:r>
                      <a:endParaRPr/>
                    </a:p>
                  </a:txBody>
                  <a:tcPr marL="91450" marR="91450" marT="45725" marB="45725"/>
                </a:tc>
                <a:tc>
                  <a:txBody>
                    <a:bodyPr/>
                    <a:lstStyle/>
                    <a:p>
                      <a:pPr marL="0" marR="0" lvl="0" indent="0" algn="l" rtl="0">
                        <a:spcBef>
                          <a:spcPts val="0"/>
                        </a:spcBef>
                        <a:spcAft>
                          <a:spcPts val="0"/>
                        </a:spcAft>
                        <a:buNone/>
                      </a:pPr>
                      <a:r>
                        <a:rPr lang="en-US" sz="1800"/>
                        <a:t>Unique Values</a:t>
                      </a:r>
                      <a:endParaRPr/>
                    </a:p>
                  </a:txBody>
                  <a:tcPr marL="91450" marR="91450" marT="45725" marB="45725"/>
                </a:tc>
                <a:extLst>
                  <a:ext uri="{0D108BD9-81ED-4DB2-BD59-A6C34878D82A}">
                    <a16:rowId xmlns:a16="http://schemas.microsoft.com/office/drawing/2014/main" val="10000"/>
                  </a:ext>
                </a:extLst>
              </a:tr>
              <a:tr h="329000">
                <a:tc>
                  <a:txBody>
                    <a:bodyPr/>
                    <a:lstStyle/>
                    <a:p>
                      <a:pPr marL="0" marR="0" lvl="0" indent="0" algn="l" rtl="0">
                        <a:spcBef>
                          <a:spcPts val="0"/>
                        </a:spcBef>
                        <a:spcAft>
                          <a:spcPts val="0"/>
                        </a:spcAft>
                        <a:buNone/>
                      </a:pPr>
                      <a:r>
                        <a:rPr lang="en-US" sz="1800"/>
                        <a:t>VAR001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1"/>
                  </a:ext>
                </a:extLst>
              </a:tr>
              <a:tr h="329000">
                <a:tc>
                  <a:txBody>
                    <a:bodyPr/>
                    <a:lstStyle/>
                    <a:p>
                      <a:pPr marL="0" marR="0" lvl="0" indent="0" algn="l" rtl="0">
                        <a:spcBef>
                          <a:spcPts val="0"/>
                        </a:spcBef>
                        <a:spcAft>
                          <a:spcPts val="0"/>
                        </a:spcAft>
                        <a:buNone/>
                      </a:pPr>
                      <a:r>
                        <a:rPr lang="en-US" sz="1800"/>
                        <a:t>VAR003</a:t>
                      </a:r>
                      <a:endParaRPr/>
                    </a:p>
                  </a:txBody>
                  <a:tcPr marL="91450" marR="91450" marT="45725" marB="45725"/>
                </a:tc>
                <a:tc>
                  <a:txBody>
                    <a:bodyPr/>
                    <a:lstStyle/>
                    <a:p>
                      <a:pPr marL="0" marR="0" lvl="0" indent="0" algn="l" rtl="0">
                        <a:spcBef>
                          <a:spcPts val="0"/>
                        </a:spcBef>
                        <a:spcAft>
                          <a:spcPts val="0"/>
                        </a:spcAft>
                        <a:buNone/>
                      </a:pPr>
                      <a:r>
                        <a:rPr lang="en-US" sz="1800"/>
                        <a:t>13</a:t>
                      </a:r>
                      <a:endParaRPr/>
                    </a:p>
                  </a:txBody>
                  <a:tcPr marL="91450" marR="91450" marT="45725" marB="45725"/>
                </a:tc>
                <a:extLst>
                  <a:ext uri="{0D108BD9-81ED-4DB2-BD59-A6C34878D82A}">
                    <a16:rowId xmlns:a16="http://schemas.microsoft.com/office/drawing/2014/main" val="10002"/>
                  </a:ext>
                </a:extLst>
              </a:tr>
              <a:tr h="329000">
                <a:tc>
                  <a:txBody>
                    <a:bodyPr/>
                    <a:lstStyle/>
                    <a:p>
                      <a:pPr marL="0" marR="0" lvl="0" indent="0" algn="l" rtl="0">
                        <a:spcBef>
                          <a:spcPts val="0"/>
                        </a:spcBef>
                        <a:spcAft>
                          <a:spcPts val="0"/>
                        </a:spcAft>
                        <a:buNone/>
                      </a:pPr>
                      <a:r>
                        <a:rPr lang="en-US" sz="1800"/>
                        <a:t>VAR004</a:t>
                      </a:r>
                      <a:endParaRPr/>
                    </a:p>
                  </a:txBody>
                  <a:tcPr marL="91450" marR="91450" marT="45725" marB="45725"/>
                </a:tc>
                <a:tc>
                  <a:txBody>
                    <a:bodyPr/>
                    <a:lstStyle/>
                    <a:p>
                      <a:pPr marL="0" marR="0" lvl="0" indent="0" algn="l" rtl="0">
                        <a:spcBef>
                          <a:spcPts val="0"/>
                        </a:spcBef>
                        <a:spcAft>
                          <a:spcPts val="0"/>
                        </a:spcAft>
                        <a:buNone/>
                      </a:pPr>
                      <a:r>
                        <a:rPr lang="en-US" sz="1800"/>
                        <a:t>5385</a:t>
                      </a:r>
                      <a:endParaRPr/>
                    </a:p>
                  </a:txBody>
                  <a:tcPr marL="91450" marR="91450" marT="45725" marB="45725"/>
                </a:tc>
                <a:extLst>
                  <a:ext uri="{0D108BD9-81ED-4DB2-BD59-A6C34878D82A}">
                    <a16:rowId xmlns:a16="http://schemas.microsoft.com/office/drawing/2014/main" val="10003"/>
                  </a:ext>
                </a:extLst>
              </a:tr>
              <a:tr h="329000">
                <a:tc>
                  <a:txBody>
                    <a:bodyPr/>
                    <a:lstStyle/>
                    <a:p>
                      <a:pPr marL="0" marR="0" lvl="0" indent="0" algn="l" rtl="0">
                        <a:spcBef>
                          <a:spcPts val="0"/>
                        </a:spcBef>
                        <a:spcAft>
                          <a:spcPts val="0"/>
                        </a:spcAft>
                        <a:buNone/>
                      </a:pPr>
                      <a:r>
                        <a:rPr lang="en-US" sz="1800"/>
                        <a:t>VAR005</a:t>
                      </a:r>
                      <a:endParaRPr/>
                    </a:p>
                  </a:txBody>
                  <a:tcPr marL="91450" marR="91450" marT="45725" marB="45725"/>
                </a:tc>
                <a:tc>
                  <a:txBody>
                    <a:bodyPr/>
                    <a:lstStyle/>
                    <a:p>
                      <a:pPr marL="0" marR="0" lvl="0" indent="0" algn="l" rtl="0">
                        <a:spcBef>
                          <a:spcPts val="0"/>
                        </a:spcBef>
                        <a:spcAft>
                          <a:spcPts val="0"/>
                        </a:spcAft>
                        <a:buNone/>
                      </a:pPr>
                      <a:r>
                        <a:rPr lang="en-US" sz="1800"/>
                        <a:t>11221</a:t>
                      </a:r>
                      <a:endParaRPr/>
                    </a:p>
                  </a:txBody>
                  <a:tcPr marL="91450" marR="91450" marT="45725" marB="45725"/>
                </a:tc>
                <a:extLst>
                  <a:ext uri="{0D108BD9-81ED-4DB2-BD59-A6C34878D82A}">
                    <a16:rowId xmlns:a16="http://schemas.microsoft.com/office/drawing/2014/main" val="10004"/>
                  </a:ext>
                </a:extLst>
              </a:tr>
              <a:tr h="329000">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VAR006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5"/>
                  </a:ext>
                </a:extLst>
              </a:tr>
              <a:tr h="329000">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VAR011</a:t>
                      </a:r>
                      <a:endParaRPr/>
                    </a:p>
                  </a:txBody>
                  <a:tcPr marL="91450" marR="91450" marT="45725" marB="45725"/>
                </a:tc>
                <a:tc>
                  <a:txBody>
                    <a:bodyPr/>
                    <a:lstStyle/>
                    <a:p>
                      <a:pPr marL="0" marR="0" lvl="0" indent="0" algn="l" rtl="0">
                        <a:spcBef>
                          <a:spcPts val="0"/>
                        </a:spcBef>
                        <a:spcAft>
                          <a:spcPts val="0"/>
                        </a:spcAft>
                        <a:buNone/>
                      </a:pPr>
                      <a:r>
                        <a:rPr lang="en-US" sz="1800"/>
                        <a:t>28</a:t>
                      </a:r>
                      <a:endParaRPr/>
                    </a:p>
                  </a:txBody>
                  <a:tcPr marL="91450" marR="91450" marT="45725" marB="45725"/>
                </a:tc>
                <a:extLst>
                  <a:ext uri="{0D108BD9-81ED-4DB2-BD59-A6C34878D82A}">
                    <a16:rowId xmlns:a16="http://schemas.microsoft.com/office/drawing/2014/main" val="10006"/>
                  </a:ext>
                </a:extLst>
              </a:tr>
              <a:tr h="329000">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VAR015</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7"/>
                  </a:ext>
                </a:extLst>
              </a:tr>
              <a:tr h="329000">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VAR016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8"/>
                  </a:ext>
                </a:extLst>
              </a:tr>
              <a:tr h="329000">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VAR017</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Feature Scaling &amp; One Hot Encoding</a:t>
            </a:r>
            <a:endParaRPr/>
          </a:p>
        </p:txBody>
      </p:sp>
      <p:sp>
        <p:nvSpPr>
          <p:cNvPr id="200" name="Google Shape;2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r>
              <a:rPr lang="en-US" sz="2590"/>
              <a:t>We scale the 10 selected Numeric variables (mentioned in slide 12) in the range of 0 to 1 using MinMaxScaler class of sklearn.preprocessing.</a:t>
            </a:r>
            <a:endParaRPr/>
          </a:p>
          <a:p>
            <a:pPr marL="0" lvl="0" indent="0" algn="l" rtl="0">
              <a:lnSpc>
                <a:spcPct val="80000"/>
              </a:lnSpc>
              <a:spcBef>
                <a:spcPts val="1000"/>
              </a:spcBef>
              <a:spcAft>
                <a:spcPts val="0"/>
              </a:spcAft>
              <a:buClr>
                <a:schemeClr val="dk1"/>
              </a:buClr>
              <a:buSzPts val="2590"/>
              <a:buNone/>
            </a:pPr>
            <a:r>
              <a:rPr lang="en-US" sz="2590"/>
              <a:t>Reason: Feature Scaling or Standardization increases the efficiency of Euclidean distance based ML models(e.g. Logistic Regression). Also also it speeds up the model training time.</a:t>
            </a:r>
            <a:endParaRPr/>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r>
              <a:rPr lang="en-US" sz="2590"/>
              <a:t>We One Hot encode 6 selected Categorical variables  (mentioned in slide 14) using get_dummies function of pandas library. </a:t>
            </a:r>
            <a:endParaRPr/>
          </a:p>
          <a:p>
            <a:pPr marL="0" lvl="0" indent="0" algn="l" rtl="0">
              <a:lnSpc>
                <a:spcPct val="80000"/>
              </a:lnSpc>
              <a:spcBef>
                <a:spcPts val="1000"/>
              </a:spcBef>
              <a:spcAft>
                <a:spcPts val="0"/>
              </a:spcAft>
              <a:buClr>
                <a:schemeClr val="dk1"/>
              </a:buClr>
              <a:buSzPts val="2590"/>
              <a:buNone/>
            </a:pPr>
            <a:r>
              <a:rPr lang="en-US" sz="2590"/>
              <a:t>Reason: One Hot Encoding transforms the categorical variable into several binary columns which could be interpreted by the ML models. And, we can not use Label Encoding as it treats categories as numbers.</a:t>
            </a:r>
            <a:endParaRPr/>
          </a:p>
          <a:p>
            <a:pPr marL="0" lvl="0" indent="0" algn="l" rtl="0">
              <a:lnSpc>
                <a:spcPct val="80000"/>
              </a:lnSpc>
              <a:spcBef>
                <a:spcPts val="1000"/>
              </a:spcBef>
              <a:spcAft>
                <a:spcPts val="0"/>
              </a:spcAft>
              <a:buClr>
                <a:schemeClr val="dk1"/>
              </a:buClr>
              <a:buSzPts val="2590"/>
              <a:buNone/>
            </a:pPr>
            <a:endParaRPr sz="259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body" idx="1"/>
          </p:nvPr>
        </p:nvSpPr>
        <p:spPr>
          <a:xfrm>
            <a:off x="838200" y="359764"/>
            <a:ext cx="10515600" cy="58171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 far now, we have preprocessed the Training set Data which is in 2 following DataFrames as per the link mentioned on Slide 2. </a:t>
            </a:r>
            <a:endParaRPr/>
          </a:p>
          <a:p>
            <a:pPr marL="0" lvl="0" indent="0" algn="l" rtl="0">
              <a:lnSpc>
                <a:spcPct val="90000"/>
              </a:lnSpc>
              <a:spcBef>
                <a:spcPts val="1000"/>
              </a:spcBef>
              <a:spcAft>
                <a:spcPts val="0"/>
              </a:spcAft>
              <a:buClr>
                <a:schemeClr val="dk1"/>
              </a:buClr>
              <a:buSzPts val="2800"/>
              <a:buNone/>
            </a:pPr>
            <a:r>
              <a:rPr lang="en-US"/>
              <a:t>X_train_final, y_train_final</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Then,  in the same way, we preprocess the Test set data, which is in 2 following DataFrames as per the link mentioned on Slide 2. </a:t>
            </a:r>
            <a:endParaRPr/>
          </a:p>
          <a:p>
            <a:pPr marL="0" lvl="0" indent="0" algn="l" rtl="0">
              <a:lnSpc>
                <a:spcPct val="90000"/>
              </a:lnSpc>
              <a:spcBef>
                <a:spcPts val="1000"/>
              </a:spcBef>
              <a:spcAft>
                <a:spcPts val="0"/>
              </a:spcAft>
              <a:buClr>
                <a:schemeClr val="dk1"/>
              </a:buClr>
              <a:buSzPts val="2800"/>
              <a:buNone/>
            </a:pPr>
            <a:r>
              <a:rPr lang="en-US"/>
              <a:t>X_test_final, y_test_final</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And, finally we are set to create Maching Learning models using libraries such as LGBMClassifier, LogisticRegression, etc &amp; fit the Training data on those ML models to make them “trained” ML models.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838200" y="365125"/>
            <a:ext cx="10515600" cy="1073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Accuracy Metrics : ROC_AUC &amp; CM Accuracy</a:t>
            </a:r>
            <a:endParaRPr/>
          </a:p>
        </p:txBody>
      </p:sp>
      <p:sp>
        <p:nvSpPr>
          <p:cNvPr id="211" name="Google Shape;211;p17"/>
          <p:cNvSpPr txBox="1">
            <a:spLocks noGrp="1"/>
          </p:cNvSpPr>
          <p:nvPr>
            <p:ph type="body" idx="1"/>
          </p:nvPr>
        </p:nvSpPr>
        <p:spPr>
          <a:xfrm>
            <a:off x="838200" y="1439056"/>
            <a:ext cx="10515600" cy="5216577"/>
          </a:xfrm>
          <a:prstGeom prst="rect">
            <a:avLst/>
          </a:prstGeom>
          <a:blipFill rotWithShape="1">
            <a:blip r:embed="rId3">
              <a:alphaModFix/>
            </a:blip>
            <a:stretch>
              <a:fillRect l="-1042" t="-2335" b="-256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838200" y="365125"/>
            <a:ext cx="10515600" cy="9540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5 Model Performances </a:t>
            </a:r>
            <a:r>
              <a:rPr lang="en-US" b="1"/>
              <a:t>:</a:t>
            </a:r>
            <a:endParaRPr/>
          </a:p>
        </p:txBody>
      </p:sp>
      <p:graphicFrame>
        <p:nvGraphicFramePr>
          <p:cNvPr id="217" name="Google Shape;217;p18"/>
          <p:cNvGraphicFramePr/>
          <p:nvPr/>
        </p:nvGraphicFramePr>
        <p:xfrm>
          <a:off x="838196" y="1555801"/>
          <a:ext cx="10515600" cy="3331050"/>
        </p:xfrm>
        <a:graphic>
          <a:graphicData uri="http://schemas.openxmlformats.org/drawingml/2006/table">
            <a:tbl>
              <a:tblPr firstRow="1" bandRow="1">
                <a:noFill/>
                <a:tableStyleId>{9B24EDB8-6A3F-48D2-AA37-45383C502CC2}</a:tableStyleId>
              </a:tblPr>
              <a:tblGrid>
                <a:gridCol w="795725">
                  <a:extLst>
                    <a:ext uri="{9D8B030D-6E8A-4147-A177-3AD203B41FA5}">
                      <a16:colId xmlns:a16="http://schemas.microsoft.com/office/drawing/2014/main" val="20000"/>
                    </a:ext>
                  </a:extLst>
                </a:gridCol>
                <a:gridCol w="4462075">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854800">
                <a:tc>
                  <a:txBody>
                    <a:bodyPr/>
                    <a:lstStyle/>
                    <a:p>
                      <a:pPr marL="0" marR="0" lvl="0" indent="0" algn="l" rtl="0">
                        <a:spcBef>
                          <a:spcPts val="0"/>
                        </a:spcBef>
                        <a:spcAft>
                          <a:spcPts val="0"/>
                        </a:spcAft>
                        <a:buNone/>
                      </a:pPr>
                      <a:r>
                        <a:rPr lang="en-US" sz="1800"/>
                        <a:t>S.No.</a:t>
                      </a:r>
                      <a:endParaRPr/>
                    </a:p>
                  </a:txBody>
                  <a:tcPr marL="91450" marR="91450" marT="45725" marB="45725"/>
                </a:tc>
                <a:tc>
                  <a:txBody>
                    <a:bodyPr/>
                    <a:lstStyle/>
                    <a:p>
                      <a:pPr marL="0" marR="0" lvl="0" indent="0" algn="l" rtl="0">
                        <a:spcBef>
                          <a:spcPts val="0"/>
                        </a:spcBef>
                        <a:spcAft>
                          <a:spcPts val="0"/>
                        </a:spcAft>
                        <a:buNone/>
                      </a:pPr>
                      <a:r>
                        <a:rPr lang="en-US" sz="1800"/>
                        <a:t>Machine Learning Model</a:t>
                      </a:r>
                      <a:endParaRPr/>
                    </a:p>
                  </a:txBody>
                  <a:tcPr marL="91450" marR="91450" marT="45725" marB="45725"/>
                </a:tc>
                <a:tc>
                  <a:txBody>
                    <a:bodyPr/>
                    <a:lstStyle/>
                    <a:p>
                      <a:pPr marL="0" marR="0" lvl="0" indent="0" algn="l" rtl="0">
                        <a:spcBef>
                          <a:spcPts val="0"/>
                        </a:spcBef>
                        <a:spcAft>
                          <a:spcPts val="0"/>
                        </a:spcAft>
                        <a:buNone/>
                      </a:pPr>
                      <a:r>
                        <a:rPr lang="en-US" sz="1800"/>
                        <a:t>CM(confusion matrix) Accuracy</a:t>
                      </a:r>
                      <a:endParaRPr/>
                    </a:p>
                  </a:txBody>
                  <a:tcPr marL="91450" marR="91450" marT="45725" marB="45725"/>
                </a:tc>
                <a:tc>
                  <a:txBody>
                    <a:bodyPr/>
                    <a:lstStyle/>
                    <a:p>
                      <a:pPr marL="0" marR="0" lvl="0" indent="0" algn="l" rtl="0">
                        <a:spcBef>
                          <a:spcPts val="0"/>
                        </a:spcBef>
                        <a:spcAft>
                          <a:spcPts val="0"/>
                        </a:spcAft>
                        <a:buNone/>
                      </a:pPr>
                      <a:r>
                        <a:rPr lang="en-US" sz="1800"/>
                        <a:t>ROC_AUC (Area under curve)</a:t>
                      </a:r>
                      <a:endParaRPr/>
                    </a:p>
                  </a:txBody>
                  <a:tcPr marL="91450" marR="91450" marT="45725" marB="45725"/>
                </a:tc>
                <a:extLst>
                  <a:ext uri="{0D108BD9-81ED-4DB2-BD59-A6C34878D82A}">
                    <a16:rowId xmlns:a16="http://schemas.microsoft.com/office/drawing/2014/main" val="10000"/>
                  </a:ext>
                </a:extLst>
              </a:tr>
              <a:tr h="4952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Logistic Regression</a:t>
                      </a:r>
                      <a:endParaRPr/>
                    </a:p>
                  </a:txBody>
                  <a:tcPr marL="91450" marR="91450" marT="45725" marB="45725"/>
                </a:tc>
                <a:tc>
                  <a:txBody>
                    <a:bodyPr/>
                    <a:lstStyle/>
                    <a:p>
                      <a:pPr marL="0" marR="0" lvl="0" indent="0" algn="l" rtl="0">
                        <a:spcBef>
                          <a:spcPts val="0"/>
                        </a:spcBef>
                        <a:spcAft>
                          <a:spcPts val="0"/>
                        </a:spcAft>
                        <a:buNone/>
                      </a:pPr>
                      <a:r>
                        <a:rPr lang="en-US" sz="1800"/>
                        <a:t>0.9187754654583326</a:t>
                      </a:r>
                      <a:endParaRPr/>
                    </a:p>
                  </a:txBody>
                  <a:tcPr marL="91450" marR="91450" marT="45725" marB="45725"/>
                </a:tc>
                <a:tc>
                  <a:txBody>
                    <a:bodyPr/>
                    <a:lstStyle/>
                    <a:p>
                      <a:pPr marL="0" marR="0" lvl="0" indent="0" algn="l" rtl="0">
                        <a:spcBef>
                          <a:spcPts val="0"/>
                        </a:spcBef>
                        <a:spcAft>
                          <a:spcPts val="0"/>
                        </a:spcAft>
                        <a:buNone/>
                      </a:pPr>
                      <a:r>
                        <a:rPr lang="en-US" sz="1800"/>
                        <a:t>0.7450908526911565</a:t>
                      </a:r>
                      <a:endParaRPr/>
                    </a:p>
                  </a:txBody>
                  <a:tcPr marL="91450" marR="91450" marT="45725" marB="45725"/>
                </a:tc>
                <a:extLst>
                  <a:ext uri="{0D108BD9-81ED-4DB2-BD59-A6C34878D82A}">
                    <a16:rowId xmlns:a16="http://schemas.microsoft.com/office/drawing/2014/main" val="10001"/>
                  </a:ext>
                </a:extLst>
              </a:tr>
              <a:tr h="4952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Random Forest Classifier</a:t>
                      </a:r>
                      <a:endParaRPr/>
                    </a:p>
                  </a:txBody>
                  <a:tcPr marL="91450" marR="91450" marT="45725" marB="45725"/>
                </a:tc>
                <a:tc>
                  <a:txBody>
                    <a:bodyPr/>
                    <a:lstStyle/>
                    <a:p>
                      <a:pPr marL="0" marR="0" lvl="0" indent="0" algn="l" rtl="0">
                        <a:spcBef>
                          <a:spcPts val="0"/>
                        </a:spcBef>
                        <a:spcAft>
                          <a:spcPts val="0"/>
                        </a:spcAft>
                        <a:buNone/>
                      </a:pPr>
                      <a:r>
                        <a:rPr lang="en-US" sz="1800"/>
                        <a:t>0.8918346092707972</a:t>
                      </a:r>
                      <a:endParaRPr/>
                    </a:p>
                  </a:txBody>
                  <a:tcPr marL="91450" marR="91450" marT="45725" marB="45725"/>
                </a:tc>
                <a:tc>
                  <a:txBody>
                    <a:bodyPr/>
                    <a:lstStyle/>
                    <a:p>
                      <a:pPr marL="0" marR="0" lvl="0" indent="0" algn="l" rtl="0">
                        <a:spcBef>
                          <a:spcPts val="0"/>
                        </a:spcBef>
                        <a:spcAft>
                          <a:spcPts val="0"/>
                        </a:spcAft>
                        <a:buNone/>
                      </a:pPr>
                      <a:r>
                        <a:rPr lang="en-US" sz="1800"/>
                        <a:t>0.7505586211705404</a:t>
                      </a:r>
                      <a:endParaRPr/>
                    </a:p>
                  </a:txBody>
                  <a:tcPr marL="91450" marR="91450" marT="45725" marB="45725"/>
                </a:tc>
                <a:extLst>
                  <a:ext uri="{0D108BD9-81ED-4DB2-BD59-A6C34878D82A}">
                    <a16:rowId xmlns:a16="http://schemas.microsoft.com/office/drawing/2014/main" val="10002"/>
                  </a:ext>
                </a:extLst>
              </a:tr>
              <a:tr h="4952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Artificial Neural Networks (ANN)</a:t>
                      </a:r>
                      <a:endParaRPr/>
                    </a:p>
                  </a:txBody>
                  <a:tcPr marL="91450" marR="91450" marT="45725" marB="45725"/>
                </a:tc>
                <a:tc>
                  <a:txBody>
                    <a:bodyPr/>
                    <a:lstStyle/>
                    <a:p>
                      <a:pPr marL="0" marR="0" lvl="0" indent="0" algn="l" rtl="0">
                        <a:spcBef>
                          <a:spcPts val="0"/>
                        </a:spcBef>
                        <a:spcAft>
                          <a:spcPts val="0"/>
                        </a:spcAft>
                        <a:buNone/>
                      </a:pPr>
                      <a:r>
                        <a:rPr lang="en-US" sz="1800"/>
                        <a:t>0.9198626007198846</a:t>
                      </a:r>
                      <a:endParaRPr/>
                    </a:p>
                  </a:txBody>
                  <a:tcPr marL="91450" marR="91450" marT="45725" marB="45725"/>
                </a:tc>
                <a:tc>
                  <a:txBody>
                    <a:bodyPr/>
                    <a:lstStyle/>
                    <a:p>
                      <a:pPr marL="0" marR="0" lvl="0" indent="0" algn="l" rtl="0">
                        <a:spcBef>
                          <a:spcPts val="0"/>
                        </a:spcBef>
                        <a:spcAft>
                          <a:spcPts val="0"/>
                        </a:spcAft>
                        <a:buNone/>
                      </a:pPr>
                      <a:r>
                        <a:rPr lang="en-US" sz="1800"/>
                        <a:t>0.7469355841659446</a:t>
                      </a:r>
                      <a:endParaRPr/>
                    </a:p>
                  </a:txBody>
                  <a:tcPr marL="91450" marR="91450" marT="45725" marB="45725"/>
                </a:tc>
                <a:extLst>
                  <a:ext uri="{0D108BD9-81ED-4DB2-BD59-A6C34878D82A}">
                    <a16:rowId xmlns:a16="http://schemas.microsoft.com/office/drawing/2014/main" val="10003"/>
                  </a:ext>
                </a:extLst>
              </a:tr>
              <a:tr h="4952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XG Boost Classifier</a:t>
                      </a:r>
                      <a:endParaRPr/>
                    </a:p>
                  </a:txBody>
                  <a:tcPr marL="91450" marR="91450" marT="45725" marB="45725"/>
                </a:tc>
                <a:tc>
                  <a:txBody>
                    <a:bodyPr/>
                    <a:lstStyle/>
                    <a:p>
                      <a:pPr marL="0" marR="0" lvl="0" indent="0" algn="l" rtl="0">
                        <a:spcBef>
                          <a:spcPts val="0"/>
                        </a:spcBef>
                        <a:spcAft>
                          <a:spcPts val="0"/>
                        </a:spcAft>
                        <a:buNone/>
                      </a:pPr>
                      <a:r>
                        <a:rPr lang="en-US" sz="1800"/>
                        <a:t>0.9120699420803566</a:t>
                      </a:r>
                      <a:endParaRPr/>
                    </a:p>
                  </a:txBody>
                  <a:tcPr marL="91450" marR="91450" marT="45725" marB="45725"/>
                </a:tc>
                <a:tc>
                  <a:txBody>
                    <a:bodyPr/>
                    <a:lstStyle/>
                    <a:p>
                      <a:pPr marL="0" marR="0" lvl="0" indent="0" algn="l" rtl="0">
                        <a:spcBef>
                          <a:spcPts val="0"/>
                        </a:spcBef>
                        <a:spcAft>
                          <a:spcPts val="0"/>
                        </a:spcAft>
                        <a:buNone/>
                      </a:pPr>
                      <a:r>
                        <a:rPr lang="en-US" sz="1800"/>
                        <a:t>0.7703251893620582</a:t>
                      </a:r>
                      <a:endParaRPr/>
                    </a:p>
                  </a:txBody>
                  <a:tcPr marL="91450" marR="91450" marT="45725" marB="45725"/>
                </a:tc>
                <a:extLst>
                  <a:ext uri="{0D108BD9-81ED-4DB2-BD59-A6C34878D82A}">
                    <a16:rowId xmlns:a16="http://schemas.microsoft.com/office/drawing/2014/main" val="10004"/>
                  </a:ext>
                </a:extLst>
              </a:tr>
              <a:tr h="4952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Light GBM Classifier</a:t>
                      </a:r>
                      <a:endParaRPr/>
                    </a:p>
                  </a:txBody>
                  <a:tcPr marL="91450" marR="91450" marT="45725" marB="45725"/>
                </a:tc>
                <a:tc>
                  <a:txBody>
                    <a:bodyPr/>
                    <a:lstStyle/>
                    <a:p>
                      <a:pPr marL="0" marR="0" lvl="0" indent="0" algn="l" rtl="0">
                        <a:spcBef>
                          <a:spcPts val="0"/>
                        </a:spcBef>
                        <a:spcAft>
                          <a:spcPts val="0"/>
                        </a:spcAft>
                        <a:buNone/>
                      </a:pPr>
                      <a:r>
                        <a:rPr lang="en-US" sz="1800"/>
                        <a:t>0.9075935027680839</a:t>
                      </a:r>
                      <a:endParaRPr/>
                    </a:p>
                  </a:txBody>
                  <a:tcPr marL="91450" marR="91450" marT="45725" marB="45725"/>
                </a:tc>
                <a:tc>
                  <a:txBody>
                    <a:bodyPr/>
                    <a:lstStyle/>
                    <a:p>
                      <a:pPr marL="0" marR="0" lvl="0" indent="0" algn="l" rtl="0">
                        <a:spcBef>
                          <a:spcPts val="0"/>
                        </a:spcBef>
                        <a:spcAft>
                          <a:spcPts val="0"/>
                        </a:spcAft>
                        <a:buNone/>
                      </a:pPr>
                      <a:r>
                        <a:rPr lang="en-US" sz="1800"/>
                        <a:t>0.7878184735999275</a:t>
                      </a:r>
                      <a:endParaRPr/>
                    </a:p>
                  </a:txBody>
                  <a:tcPr marL="91450" marR="91450" marT="45725" marB="45725"/>
                </a:tc>
                <a:extLst>
                  <a:ext uri="{0D108BD9-81ED-4DB2-BD59-A6C34878D82A}">
                    <a16:rowId xmlns:a16="http://schemas.microsoft.com/office/drawing/2014/main" val="10005"/>
                  </a:ext>
                </a:extLst>
              </a:tr>
            </a:tbl>
          </a:graphicData>
        </a:graphic>
      </p:graphicFrame>
      <p:sp>
        <p:nvSpPr>
          <p:cNvPr id="218" name="Google Shape;218;p18"/>
          <p:cNvSpPr txBox="1"/>
          <p:nvPr/>
        </p:nvSpPr>
        <p:spPr>
          <a:xfrm>
            <a:off x="1005590" y="5302199"/>
            <a:ext cx="10515600" cy="954009"/>
          </a:xfrm>
          <a:prstGeom prst="rect">
            <a:avLst/>
          </a:prstGeom>
          <a:noFill/>
          <a:ln>
            <a:noFill/>
          </a:ln>
        </p:spPr>
        <p:txBody>
          <a:bodyPr spcFirstLastPara="1" wrap="square" lIns="91425" tIns="45700" rIns="91425" bIns="45700" anchor="ctr" anchorCtr="0">
            <a:normAutofit/>
          </a:bodyPr>
          <a:lstStyle/>
          <a:p>
            <a:pPr marL="0" marR="0" lvl="0" indent="0" algn="l" rtl="0">
              <a:lnSpc>
                <a:spcPct val="70000"/>
              </a:lnSpc>
              <a:spcBef>
                <a:spcPts val="0"/>
              </a:spcBef>
              <a:spcAft>
                <a:spcPts val="0"/>
              </a:spcAft>
              <a:buClr>
                <a:schemeClr val="dk1"/>
              </a:buClr>
              <a:buSzPts val="3740"/>
              <a:buFont typeface="Calibri"/>
              <a:buNone/>
            </a:pPr>
            <a:r>
              <a:rPr lang="en-US" sz="3740" b="1">
                <a:solidFill>
                  <a:schemeClr val="dk1"/>
                </a:solidFill>
                <a:latin typeface="Calibri"/>
                <a:ea typeface="Calibri"/>
                <a:cs typeface="Calibri"/>
                <a:sym typeface="Calibri"/>
              </a:rPr>
              <a:t>Please refer to the link on Slide 2 to check the code for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838200" y="365125"/>
            <a:ext cx="10515600" cy="18229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ROC AUC graph</a:t>
            </a:r>
            <a:br>
              <a:rPr lang="en-US" b="1"/>
            </a:br>
            <a:r>
              <a:rPr lang="en-US" sz="2400"/>
              <a:t>As per ROC_AUC criteria, Light GBM(with Accuracy of 0.7873) is the best model to predict the customer’s SELF_PAY status.</a:t>
            </a:r>
            <a:endParaRPr/>
          </a:p>
        </p:txBody>
      </p:sp>
      <p:pic>
        <p:nvPicPr>
          <p:cNvPr id="224" name="Google Shape;224;p19"/>
          <p:cNvPicPr preferRelativeResize="0"/>
          <p:nvPr/>
        </p:nvPicPr>
        <p:blipFill rotWithShape="1">
          <a:blip r:embed="rId3">
            <a:alphaModFix/>
          </a:blip>
          <a:srcRect/>
          <a:stretch/>
        </p:blipFill>
        <p:spPr>
          <a:xfrm>
            <a:off x="838200" y="2188094"/>
            <a:ext cx="10695686" cy="44054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body" idx="1"/>
          </p:nvPr>
        </p:nvSpPr>
        <p:spPr>
          <a:xfrm>
            <a:off x="838200" y="1825625"/>
            <a:ext cx="10515600" cy="1603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Please use this link to view the well formatted code, visualizations, &amp; output (whole implementation)</a:t>
            </a:r>
            <a:endParaRPr/>
          </a:p>
          <a:p>
            <a:pPr marL="0" lvl="0" indent="0" algn="l" rtl="0">
              <a:lnSpc>
                <a:spcPct val="90000"/>
              </a:lnSpc>
              <a:spcBef>
                <a:spcPts val="1000"/>
              </a:spcBef>
              <a:spcAft>
                <a:spcPts val="0"/>
              </a:spcAft>
              <a:buClr>
                <a:schemeClr val="dk1"/>
              </a:buClr>
              <a:buSzPts val="2800"/>
              <a:buNone/>
            </a:pPr>
            <a:r>
              <a:rPr lang="en-US" u="sng">
                <a:solidFill>
                  <a:schemeClr val="hlink"/>
                </a:solidFill>
                <a:hlinkClick r:id="rId3"/>
              </a:rPr>
              <a:t>www.kaggle.com/amanacden/iitm-krunchh</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94" name="Google Shape;94;p2"/>
          <p:cNvSpPr txBox="1"/>
          <p:nvPr/>
        </p:nvSpPr>
        <p:spPr>
          <a:xfrm>
            <a:off x="838200" y="3312150"/>
            <a:ext cx="10515600" cy="60028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35"/>
              <a:buFont typeface="Arial"/>
              <a:buNone/>
            </a:pPr>
            <a:r>
              <a:rPr lang="en-US" sz="2035" b="0" i="0" u="none" strike="noStrike" cap="none">
                <a:solidFill>
                  <a:schemeClr val="dk1"/>
                </a:solidFill>
                <a:latin typeface="Calibri"/>
                <a:ea typeface="Calibri"/>
                <a:cs typeface="Calibri"/>
                <a:sym typeface="Calibri"/>
              </a:rPr>
              <a:t>(In case this link doesn’t work, pdf file of this web page is also attached as a part of submission.)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838200" y="365126"/>
            <a:ext cx="10515600" cy="11938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Blending the solutions :</a:t>
            </a:r>
            <a:endParaRPr/>
          </a:p>
        </p:txBody>
      </p:sp>
      <p:sp>
        <p:nvSpPr>
          <p:cNvPr id="230" name="Google Shape;230;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590"/>
              <a:buNone/>
            </a:pPr>
            <a:r>
              <a:rPr lang="en-US" sz="2590"/>
              <a:t>We compute the weighted average of probabilities( which were predicted by all the 5 ML models) of a customer being a SELF_PAY customer, where weights are taken as the accuracy of the individual models.</a:t>
            </a:r>
            <a:endParaRPr/>
          </a:p>
          <a:p>
            <a:pPr marL="0" lvl="0" indent="0" algn="l" rtl="0">
              <a:lnSpc>
                <a:spcPct val="90000"/>
              </a:lnSpc>
              <a:spcBef>
                <a:spcPts val="1000"/>
              </a:spcBef>
              <a:spcAft>
                <a:spcPts val="0"/>
              </a:spcAft>
              <a:buClr>
                <a:schemeClr val="dk1"/>
              </a:buClr>
              <a:buSzPts val="2590"/>
              <a:buNone/>
            </a:pPr>
            <a:endParaRPr sz="2590"/>
          </a:p>
          <a:p>
            <a:pPr marL="0" lvl="0" indent="0" algn="l" rtl="0">
              <a:lnSpc>
                <a:spcPct val="90000"/>
              </a:lnSpc>
              <a:spcBef>
                <a:spcPts val="1000"/>
              </a:spcBef>
              <a:spcAft>
                <a:spcPts val="0"/>
              </a:spcAft>
              <a:buClr>
                <a:schemeClr val="dk1"/>
              </a:buClr>
              <a:buSzPts val="2590"/>
              <a:buNone/>
            </a:pPr>
            <a:endParaRPr sz="2590"/>
          </a:p>
          <a:p>
            <a:pPr marL="0" lvl="0" indent="0" algn="l" rtl="0">
              <a:lnSpc>
                <a:spcPct val="90000"/>
              </a:lnSpc>
              <a:spcBef>
                <a:spcPts val="1000"/>
              </a:spcBef>
              <a:spcAft>
                <a:spcPts val="0"/>
              </a:spcAft>
              <a:buClr>
                <a:schemeClr val="dk1"/>
              </a:buClr>
              <a:buSzPts val="2590"/>
              <a:buNone/>
            </a:pPr>
            <a:r>
              <a:rPr lang="en-US" sz="2590"/>
              <a:t>Again, as per the justified assumption mentioned in the slide [x4], If probability of being a SELF_PAY customer is &gt; 0.2, We call it self pay customer</a:t>
            </a:r>
            <a:endParaRPr/>
          </a:p>
          <a:p>
            <a:pPr marL="0" lvl="0" indent="0" algn="l" rtl="0">
              <a:lnSpc>
                <a:spcPct val="90000"/>
              </a:lnSpc>
              <a:spcBef>
                <a:spcPts val="1000"/>
              </a:spcBef>
              <a:spcAft>
                <a:spcPts val="0"/>
              </a:spcAft>
              <a:buClr>
                <a:schemeClr val="dk1"/>
              </a:buClr>
              <a:buSzPts val="2590"/>
              <a:buNone/>
            </a:pPr>
            <a:r>
              <a:rPr lang="en-US" sz="2590"/>
              <a:t>Hence, after blending the 5 solutions, final CM accuracy is </a:t>
            </a:r>
            <a:r>
              <a:rPr lang="en-US" sz="2590">
                <a:solidFill>
                  <a:srgbClr val="00B050"/>
                </a:solidFill>
              </a:rPr>
              <a:t> 0.9252069211233122 </a:t>
            </a:r>
            <a:endParaRPr/>
          </a:p>
        </p:txBody>
      </p:sp>
      <p:pic>
        <p:nvPicPr>
          <p:cNvPr id="231" name="Google Shape;231;p20"/>
          <p:cNvPicPr preferRelativeResize="0"/>
          <p:nvPr/>
        </p:nvPicPr>
        <p:blipFill rotWithShape="1">
          <a:blip r:embed="rId3">
            <a:alphaModFix/>
          </a:blip>
          <a:srcRect/>
          <a:stretch/>
        </p:blipFill>
        <p:spPr>
          <a:xfrm>
            <a:off x="655494" y="3429000"/>
            <a:ext cx="10698306" cy="3653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1"/>
          <p:cNvSpPr txBox="1">
            <a:spLocks noGrp="1"/>
          </p:cNvSpPr>
          <p:nvPr>
            <p:ph type="title"/>
          </p:nvPr>
        </p:nvSpPr>
        <p:spPr>
          <a:xfrm>
            <a:off x="838200" y="155262"/>
            <a:ext cx="10515600" cy="21382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80"/>
              <a:buFont typeface="Calibri"/>
              <a:buNone/>
            </a:pPr>
            <a:r>
              <a:rPr lang="en-US" sz="2880" b="1"/>
              <a:t> </a:t>
            </a:r>
            <a:r>
              <a:rPr lang="en-US" sz="2880" b="1" u="sng"/>
              <a:t>Top 20 Most important features:</a:t>
            </a:r>
            <a:br>
              <a:rPr lang="en-US" sz="2880" b="1"/>
            </a:br>
            <a:r>
              <a:rPr lang="en-US" sz="2160"/>
              <a:t>Using LightGBM’s feature_importance function, we calculated the importance of each variable in determining weather a customer is a SELF_PAY or not.</a:t>
            </a:r>
            <a:br>
              <a:rPr lang="en-US" sz="2160"/>
            </a:br>
            <a:r>
              <a:rPr lang="en-US" sz="2160"/>
              <a:t>Top 5 Most important ones are : VAR002, VAR010, VAR009, VAR022, VAR021</a:t>
            </a:r>
            <a:br>
              <a:rPr lang="en-US" sz="2160"/>
            </a:br>
            <a:r>
              <a:rPr lang="en-US" sz="2160"/>
              <a:t>and others are shown in below chart.</a:t>
            </a:r>
            <a:br>
              <a:rPr lang="en-US" sz="2880" b="1"/>
            </a:br>
            <a:endParaRPr sz="2880" b="1"/>
          </a:p>
        </p:txBody>
      </p:sp>
      <p:pic>
        <p:nvPicPr>
          <p:cNvPr id="237" name="Google Shape;237;p21"/>
          <p:cNvPicPr preferRelativeResize="0"/>
          <p:nvPr/>
        </p:nvPicPr>
        <p:blipFill rotWithShape="1">
          <a:blip r:embed="rId3">
            <a:alphaModFix/>
          </a:blip>
          <a:srcRect/>
          <a:stretch/>
        </p:blipFill>
        <p:spPr>
          <a:xfrm>
            <a:off x="323288" y="2293496"/>
            <a:ext cx="11545424" cy="4409242"/>
          </a:xfrm>
          <a:prstGeom prst="rect">
            <a:avLst/>
          </a:prstGeom>
          <a:noFill/>
          <a:ln>
            <a:noFill/>
          </a:ln>
        </p:spPr>
      </p:pic>
      <p:sp>
        <p:nvSpPr>
          <p:cNvPr id="238" name="Google Shape;238;p21"/>
          <p:cNvSpPr txBox="1"/>
          <p:nvPr/>
        </p:nvSpPr>
        <p:spPr>
          <a:xfrm>
            <a:off x="990600" y="5175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endParaRPr sz="4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body" idx="1"/>
          </p:nvPr>
        </p:nvSpPr>
        <p:spPr>
          <a:xfrm>
            <a:off x="838200" y="1825625"/>
            <a:ext cx="10515600" cy="9925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Thank you for giving us an opportunity to learn through this competition.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7741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Contents:</a:t>
            </a:r>
            <a:endParaRPr/>
          </a:p>
        </p:txBody>
      </p:sp>
      <p:sp>
        <p:nvSpPr>
          <p:cNvPr id="100" name="Google Shape;100;p3"/>
          <p:cNvSpPr txBox="1">
            <a:spLocks noGrp="1"/>
          </p:cNvSpPr>
          <p:nvPr>
            <p:ph type="body" idx="1"/>
          </p:nvPr>
        </p:nvSpPr>
        <p:spPr>
          <a:xfrm>
            <a:off x="838200" y="1469036"/>
            <a:ext cx="10515600" cy="4707927"/>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590"/>
              <a:buNone/>
            </a:pPr>
            <a:r>
              <a:rPr lang="en-US" sz="2590"/>
              <a:t>1.  Strategy</a:t>
            </a:r>
            <a:endParaRPr/>
          </a:p>
          <a:p>
            <a:pPr marL="0" lvl="0" indent="0" algn="l" rtl="0">
              <a:lnSpc>
                <a:spcPct val="70000"/>
              </a:lnSpc>
              <a:spcBef>
                <a:spcPts val="1000"/>
              </a:spcBef>
              <a:spcAft>
                <a:spcPts val="0"/>
              </a:spcAft>
              <a:buClr>
                <a:schemeClr val="dk1"/>
              </a:buClr>
              <a:buSzPts val="2590"/>
              <a:buNone/>
            </a:pPr>
            <a:r>
              <a:rPr lang="en-US" sz="2590"/>
              <a:t>2.  Splitting Dataset into Training and Test set</a:t>
            </a:r>
            <a:endParaRPr/>
          </a:p>
          <a:p>
            <a:pPr marL="0" lvl="0" indent="0" algn="l" rtl="0">
              <a:lnSpc>
                <a:spcPct val="70000"/>
              </a:lnSpc>
              <a:spcBef>
                <a:spcPts val="1000"/>
              </a:spcBef>
              <a:spcAft>
                <a:spcPts val="0"/>
              </a:spcAft>
              <a:buClr>
                <a:schemeClr val="dk1"/>
              </a:buClr>
              <a:buSzPts val="2590"/>
              <a:buNone/>
            </a:pPr>
            <a:r>
              <a:rPr lang="en-US" sz="2590"/>
              <a:t>3.  Missing values and Imputation : part 1, part 2, part 3</a:t>
            </a:r>
            <a:endParaRPr/>
          </a:p>
          <a:p>
            <a:pPr marL="0" lvl="0" indent="0" algn="l" rtl="0">
              <a:lnSpc>
                <a:spcPct val="70000"/>
              </a:lnSpc>
              <a:spcBef>
                <a:spcPts val="1000"/>
              </a:spcBef>
              <a:spcAft>
                <a:spcPts val="0"/>
              </a:spcAft>
              <a:buClr>
                <a:schemeClr val="dk1"/>
              </a:buClr>
              <a:buSzPts val="2590"/>
              <a:buNone/>
            </a:pPr>
            <a:r>
              <a:rPr lang="en-US" sz="2590"/>
              <a:t>4.   Feature Engineering</a:t>
            </a:r>
            <a:endParaRPr/>
          </a:p>
          <a:p>
            <a:pPr marL="0" lvl="0" indent="0" algn="l" rtl="0">
              <a:lnSpc>
                <a:spcPct val="70000"/>
              </a:lnSpc>
              <a:spcBef>
                <a:spcPts val="1000"/>
              </a:spcBef>
              <a:spcAft>
                <a:spcPts val="0"/>
              </a:spcAft>
              <a:buClr>
                <a:schemeClr val="dk1"/>
              </a:buClr>
              <a:buSzPts val="2590"/>
              <a:buNone/>
            </a:pPr>
            <a:r>
              <a:rPr lang="en-US" sz="2590"/>
              <a:t>5.   EDA (Exploratory Data Analysis)</a:t>
            </a:r>
            <a:endParaRPr/>
          </a:p>
          <a:p>
            <a:pPr marL="0" lvl="0" indent="0" algn="l" rtl="0">
              <a:lnSpc>
                <a:spcPct val="70000"/>
              </a:lnSpc>
              <a:spcBef>
                <a:spcPts val="1000"/>
              </a:spcBef>
              <a:spcAft>
                <a:spcPts val="0"/>
              </a:spcAft>
              <a:buClr>
                <a:schemeClr val="dk1"/>
              </a:buClr>
              <a:buSzPts val="2590"/>
              <a:buNone/>
            </a:pPr>
            <a:r>
              <a:rPr lang="en-US" sz="2590"/>
              <a:t>6.   Feature Selection (for Numeric &amp; categorical columns)</a:t>
            </a:r>
            <a:endParaRPr/>
          </a:p>
          <a:p>
            <a:pPr marL="0" lvl="0" indent="0" algn="l" rtl="0">
              <a:lnSpc>
                <a:spcPct val="70000"/>
              </a:lnSpc>
              <a:spcBef>
                <a:spcPts val="1000"/>
              </a:spcBef>
              <a:spcAft>
                <a:spcPts val="0"/>
              </a:spcAft>
              <a:buClr>
                <a:schemeClr val="dk1"/>
              </a:buClr>
              <a:buSzPts val="2590"/>
              <a:buNone/>
            </a:pPr>
            <a:r>
              <a:rPr lang="en-US" sz="2590"/>
              <a:t>7.   Feature Scaling &amp; One Hot Encoding</a:t>
            </a:r>
            <a:endParaRPr/>
          </a:p>
          <a:p>
            <a:pPr marL="0" lvl="0" indent="0" algn="l" rtl="0">
              <a:lnSpc>
                <a:spcPct val="70000"/>
              </a:lnSpc>
              <a:spcBef>
                <a:spcPts val="1000"/>
              </a:spcBef>
              <a:spcAft>
                <a:spcPts val="0"/>
              </a:spcAft>
              <a:buClr>
                <a:schemeClr val="dk1"/>
              </a:buClr>
              <a:buSzPts val="2590"/>
              <a:buNone/>
            </a:pPr>
            <a:r>
              <a:rPr lang="en-US" sz="2590"/>
              <a:t>8.   Accuracy Metrics</a:t>
            </a:r>
            <a:endParaRPr/>
          </a:p>
          <a:p>
            <a:pPr marL="0" lvl="0" indent="0" algn="l" rtl="0">
              <a:lnSpc>
                <a:spcPct val="70000"/>
              </a:lnSpc>
              <a:spcBef>
                <a:spcPts val="1000"/>
              </a:spcBef>
              <a:spcAft>
                <a:spcPts val="0"/>
              </a:spcAft>
              <a:buClr>
                <a:schemeClr val="dk1"/>
              </a:buClr>
              <a:buSzPts val="2590"/>
              <a:buNone/>
            </a:pPr>
            <a:r>
              <a:rPr lang="en-US" sz="2590"/>
              <a:t>9.   5 ML model performances</a:t>
            </a:r>
            <a:endParaRPr/>
          </a:p>
          <a:p>
            <a:pPr marL="0" lvl="0" indent="0" algn="l" rtl="0">
              <a:lnSpc>
                <a:spcPct val="70000"/>
              </a:lnSpc>
              <a:spcBef>
                <a:spcPts val="1000"/>
              </a:spcBef>
              <a:spcAft>
                <a:spcPts val="0"/>
              </a:spcAft>
              <a:buClr>
                <a:schemeClr val="dk1"/>
              </a:buClr>
              <a:buSzPts val="2590"/>
              <a:buNone/>
            </a:pPr>
            <a:r>
              <a:rPr lang="en-US" sz="2590"/>
              <a:t>10. Blending the 5 solutions</a:t>
            </a:r>
            <a:endParaRPr/>
          </a:p>
          <a:p>
            <a:pPr marL="0" lvl="0" indent="0" algn="l" rtl="0">
              <a:lnSpc>
                <a:spcPct val="70000"/>
              </a:lnSpc>
              <a:spcBef>
                <a:spcPts val="1000"/>
              </a:spcBef>
              <a:spcAft>
                <a:spcPts val="0"/>
              </a:spcAft>
              <a:buClr>
                <a:schemeClr val="dk1"/>
              </a:buClr>
              <a:buSzPts val="2590"/>
              <a:buNone/>
            </a:pPr>
            <a:r>
              <a:rPr lang="en-US" sz="2590"/>
              <a:t>11. Feature importance</a:t>
            </a:r>
            <a:endParaRPr/>
          </a:p>
          <a:p>
            <a:pPr marL="228600" lvl="0" indent="-64135" algn="l" rtl="0">
              <a:lnSpc>
                <a:spcPct val="70000"/>
              </a:lnSpc>
              <a:spcBef>
                <a:spcPts val="1000"/>
              </a:spcBef>
              <a:spcAft>
                <a:spcPts val="0"/>
              </a:spcAft>
              <a:buClr>
                <a:schemeClr val="dk1"/>
              </a:buClr>
              <a:buSzPts val="2590"/>
              <a:buNone/>
            </a:pPr>
            <a:endParaRPr sz="2590"/>
          </a:p>
          <a:p>
            <a:pPr marL="228600" lvl="0" indent="-64135" algn="l" rtl="0">
              <a:lnSpc>
                <a:spcPct val="70000"/>
              </a:lnSpc>
              <a:spcBef>
                <a:spcPts val="1000"/>
              </a:spcBef>
              <a:spcAft>
                <a:spcPts val="0"/>
              </a:spcAft>
              <a:buClr>
                <a:schemeClr val="dk1"/>
              </a:buClr>
              <a:buSzPts val="2590"/>
              <a:buNone/>
            </a:pPr>
            <a:endParaRPr sz="2590"/>
          </a:p>
          <a:p>
            <a:pPr marL="228600" lvl="0" indent="-64135" algn="l" rtl="0">
              <a:lnSpc>
                <a:spcPct val="70000"/>
              </a:lnSpc>
              <a:spcBef>
                <a:spcPts val="1000"/>
              </a:spcBef>
              <a:spcAft>
                <a:spcPts val="0"/>
              </a:spcAft>
              <a:buClr>
                <a:schemeClr val="dk1"/>
              </a:buClr>
              <a:buSzPts val="2590"/>
              <a:buNone/>
            </a:pPr>
            <a:endParaRPr sz="2590"/>
          </a:p>
          <a:p>
            <a:pPr marL="228600" lvl="0" indent="-64135" algn="l" rtl="0">
              <a:lnSpc>
                <a:spcPct val="70000"/>
              </a:lnSpc>
              <a:spcBef>
                <a:spcPts val="1000"/>
              </a:spcBef>
              <a:spcAft>
                <a:spcPts val="0"/>
              </a:spcAft>
              <a:buClr>
                <a:schemeClr val="dk1"/>
              </a:buClr>
              <a:buSzPts val="2590"/>
              <a:buNone/>
            </a:pPr>
            <a:endParaRPr sz="2590"/>
          </a:p>
          <a:p>
            <a:pPr marL="228600" lvl="0" indent="-64135" algn="l" rtl="0">
              <a:lnSpc>
                <a:spcPct val="70000"/>
              </a:lnSpc>
              <a:spcBef>
                <a:spcPts val="1000"/>
              </a:spcBef>
              <a:spcAft>
                <a:spcPts val="0"/>
              </a:spcAft>
              <a:buClr>
                <a:schemeClr val="dk1"/>
              </a:buClr>
              <a:buSzPts val="2590"/>
              <a:buNone/>
            </a:pPr>
            <a:endParaRPr sz="2590"/>
          </a:p>
          <a:p>
            <a:pPr marL="228600" lvl="0" indent="-64135" algn="l" rtl="0">
              <a:lnSpc>
                <a:spcPct val="70000"/>
              </a:lnSpc>
              <a:spcBef>
                <a:spcPts val="1000"/>
              </a:spcBef>
              <a:spcAft>
                <a:spcPts val="0"/>
              </a:spcAft>
              <a:buClr>
                <a:schemeClr val="dk1"/>
              </a:buClr>
              <a:buSzPts val="2590"/>
              <a:buNone/>
            </a:pPr>
            <a:endParaRPr sz="259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10515600" cy="11039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Calibri"/>
              <a:buNone/>
            </a:pPr>
            <a:r>
              <a:rPr lang="en-US" sz="3959" b="1" u="sng"/>
              <a:t>Strategy : How we used Machine Learning to identify the Self Pay customers</a:t>
            </a:r>
            <a:endParaRPr/>
          </a:p>
        </p:txBody>
      </p:sp>
      <p:sp>
        <p:nvSpPr>
          <p:cNvPr id="106" name="Google Shape;106;p4"/>
          <p:cNvSpPr/>
          <p:nvPr/>
        </p:nvSpPr>
        <p:spPr>
          <a:xfrm>
            <a:off x="665815" y="4428513"/>
            <a:ext cx="2773180" cy="190375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Calibri"/>
                <a:ea typeface="Calibri"/>
                <a:cs typeface="Calibri"/>
                <a:sym typeface="Calibri"/>
              </a:rPr>
              <a:t>calculate the the weighted average of these 5 ML model predictions to identify the ‘SELF_PAY’ status of customer.</a:t>
            </a:r>
            <a:endParaRPr/>
          </a:p>
        </p:txBody>
      </p:sp>
      <p:sp>
        <p:nvSpPr>
          <p:cNvPr id="107" name="Google Shape;107;p4"/>
          <p:cNvSpPr/>
          <p:nvPr/>
        </p:nvSpPr>
        <p:spPr>
          <a:xfrm>
            <a:off x="4469567" y="4428513"/>
            <a:ext cx="2773180" cy="190375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Calibri"/>
                <a:ea typeface="Calibri"/>
                <a:cs typeface="Calibri"/>
                <a:sym typeface="Calibri"/>
              </a:rPr>
              <a:t>use the all the 5 “trained ML models” to predict the ‘SELF_PAY’ customer status from the Test dataset.</a:t>
            </a:r>
            <a:endParaRPr/>
          </a:p>
        </p:txBody>
      </p:sp>
      <p:sp>
        <p:nvSpPr>
          <p:cNvPr id="108" name="Google Shape;108;p4"/>
          <p:cNvSpPr/>
          <p:nvPr/>
        </p:nvSpPr>
        <p:spPr>
          <a:xfrm>
            <a:off x="453765" y="1690688"/>
            <a:ext cx="2773180" cy="190375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b="0" i="0" u="none" strike="noStrike" cap="none">
                <a:solidFill>
                  <a:schemeClr val="lt1"/>
                </a:solidFill>
                <a:latin typeface="Calibri"/>
                <a:ea typeface="Calibri"/>
                <a:cs typeface="Calibri"/>
                <a:sym typeface="Calibri"/>
              </a:rPr>
              <a:t>Split the dataset into Train and Test set in 4:1 ratio.</a:t>
            </a:r>
            <a:endParaRPr/>
          </a:p>
          <a:p>
            <a:pPr marL="0" marR="0" lvl="0" indent="0" algn="ctr" rtl="0">
              <a:spcBef>
                <a:spcPts val="0"/>
              </a:spcBef>
              <a:spcAft>
                <a:spcPts val="0"/>
              </a:spcAft>
              <a:buNone/>
            </a:pPr>
            <a:endParaRPr sz="2500" b="0" i="0" u="none" strike="noStrike" cap="none">
              <a:solidFill>
                <a:schemeClr val="lt1"/>
              </a:solidFill>
              <a:latin typeface="Calibri"/>
              <a:ea typeface="Calibri"/>
              <a:cs typeface="Calibri"/>
              <a:sym typeface="Calibri"/>
            </a:endParaRPr>
          </a:p>
        </p:txBody>
      </p:sp>
      <p:sp>
        <p:nvSpPr>
          <p:cNvPr id="109" name="Google Shape;109;p4"/>
          <p:cNvSpPr/>
          <p:nvPr/>
        </p:nvSpPr>
        <p:spPr>
          <a:xfrm>
            <a:off x="8251460" y="1690687"/>
            <a:ext cx="3102339" cy="4641577"/>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lt1"/>
                </a:solidFill>
                <a:latin typeface="Calibri"/>
                <a:ea typeface="Calibri"/>
                <a:cs typeface="Calibri"/>
                <a:sym typeface="Calibri"/>
              </a:rPr>
              <a:t>train the following 5 Machine Learning models on Train dataset.</a:t>
            </a:r>
            <a:endParaRPr/>
          </a:p>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r>
              <a:rPr lang="en-US" sz="2400" b="0" i="0" u="none" strike="noStrike" cap="none">
                <a:solidFill>
                  <a:schemeClr val="lt1"/>
                </a:solidFill>
                <a:latin typeface="Calibri"/>
                <a:ea typeface="Calibri"/>
                <a:cs typeface="Calibri"/>
                <a:sym typeface="Calibri"/>
              </a:rPr>
              <a:t>1.Logistic Regression</a:t>
            </a:r>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2. Random Forrest</a:t>
            </a:r>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3. ANN(Artificial Neural Networks)</a:t>
            </a:r>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4. LightGBM</a:t>
            </a:r>
            <a:endParaRPr sz="240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5. XGBoost</a:t>
            </a:r>
            <a:endParaRPr sz="2400">
              <a:solidFill>
                <a:schemeClr val="lt1"/>
              </a:solidFill>
              <a:latin typeface="Calibri"/>
              <a:ea typeface="Calibri"/>
              <a:cs typeface="Calibri"/>
              <a:sym typeface="Calibri"/>
            </a:endParaRPr>
          </a:p>
        </p:txBody>
      </p:sp>
      <p:sp>
        <p:nvSpPr>
          <p:cNvPr id="110" name="Google Shape;110;p4"/>
          <p:cNvSpPr/>
          <p:nvPr/>
        </p:nvSpPr>
        <p:spPr>
          <a:xfrm>
            <a:off x="4469567" y="1690687"/>
            <a:ext cx="2773180" cy="190375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pre-process the Train &amp; Test datasets separately</a:t>
            </a:r>
            <a:endParaRPr/>
          </a:p>
        </p:txBody>
      </p:sp>
      <p:sp>
        <p:nvSpPr>
          <p:cNvPr id="111" name="Google Shape;111;p4"/>
          <p:cNvSpPr/>
          <p:nvPr/>
        </p:nvSpPr>
        <p:spPr>
          <a:xfrm>
            <a:off x="3611380" y="2503357"/>
            <a:ext cx="735768" cy="58461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4"/>
          <p:cNvSpPr/>
          <p:nvPr/>
        </p:nvSpPr>
        <p:spPr>
          <a:xfrm>
            <a:off x="7379219" y="2642562"/>
            <a:ext cx="735768" cy="58461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4"/>
          <p:cNvSpPr/>
          <p:nvPr/>
        </p:nvSpPr>
        <p:spPr>
          <a:xfrm rot="10800000">
            <a:off x="3613409" y="5088079"/>
            <a:ext cx="735768" cy="58461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4"/>
          <p:cNvSpPr/>
          <p:nvPr/>
        </p:nvSpPr>
        <p:spPr>
          <a:xfrm rot="10800000">
            <a:off x="7242747" y="4910695"/>
            <a:ext cx="735768" cy="58461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365126"/>
            <a:ext cx="10515600" cy="7891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Splitting Dataset into Training and Test set:</a:t>
            </a:r>
            <a:endParaRPr/>
          </a:p>
        </p:txBody>
      </p:sp>
      <p:sp>
        <p:nvSpPr>
          <p:cNvPr id="120" name="Google Shape;120;p5"/>
          <p:cNvSpPr txBox="1">
            <a:spLocks noGrp="1"/>
          </p:cNvSpPr>
          <p:nvPr>
            <p:ph type="body" idx="1"/>
          </p:nvPr>
        </p:nvSpPr>
        <p:spPr>
          <a:xfrm>
            <a:off x="838200" y="1435855"/>
            <a:ext cx="10515600" cy="526974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t>Total rows</a:t>
            </a:r>
            <a:r>
              <a:rPr lang="en-US" sz="2600"/>
              <a:t>(customers) in dataset: 507,387</a:t>
            </a:r>
            <a:endParaRPr/>
          </a:p>
          <a:p>
            <a:pPr marL="0" lvl="0" indent="0" algn="l" rtl="0">
              <a:lnSpc>
                <a:spcPct val="90000"/>
              </a:lnSpc>
              <a:spcBef>
                <a:spcPts val="1000"/>
              </a:spcBef>
              <a:spcAft>
                <a:spcPts val="0"/>
              </a:spcAft>
              <a:buClr>
                <a:schemeClr val="dk1"/>
              </a:buClr>
              <a:buSzPts val="2600"/>
              <a:buNone/>
            </a:pPr>
            <a:endParaRPr sz="2600"/>
          </a:p>
          <a:p>
            <a:pPr marL="0" lvl="0" indent="0" algn="l" rtl="0">
              <a:lnSpc>
                <a:spcPct val="90000"/>
              </a:lnSpc>
              <a:spcBef>
                <a:spcPts val="1000"/>
              </a:spcBef>
              <a:spcAft>
                <a:spcPts val="0"/>
              </a:spcAft>
              <a:buClr>
                <a:schemeClr val="dk1"/>
              </a:buClr>
              <a:buSzPts val="2600"/>
              <a:buNone/>
            </a:pPr>
            <a:r>
              <a:rPr lang="en-US" sz="2600"/>
              <a:t>Shuffling the dataset rows and </a:t>
            </a:r>
            <a:r>
              <a:rPr lang="en-US" sz="2600" b="1"/>
              <a:t>splitting it in 4:1 ratio </a:t>
            </a:r>
            <a:r>
              <a:rPr lang="en-US" sz="2600"/>
              <a:t>as follows:</a:t>
            </a:r>
            <a:endParaRPr/>
          </a:p>
          <a:p>
            <a:pPr marL="0" lvl="0" indent="0" algn="l" rtl="0">
              <a:lnSpc>
                <a:spcPct val="90000"/>
              </a:lnSpc>
              <a:spcBef>
                <a:spcPts val="1000"/>
              </a:spcBef>
              <a:spcAft>
                <a:spcPts val="0"/>
              </a:spcAft>
              <a:buClr>
                <a:schemeClr val="dk1"/>
              </a:buClr>
              <a:buSzPts val="2600"/>
              <a:buNone/>
            </a:pPr>
            <a:r>
              <a:rPr lang="en-US" sz="2600" b="1"/>
              <a:t>Train Set</a:t>
            </a:r>
            <a:r>
              <a:rPr lang="en-US" sz="2600"/>
              <a:t> : 80%  (437,846 rows)</a:t>
            </a:r>
            <a:endParaRPr/>
          </a:p>
          <a:p>
            <a:pPr marL="0" lvl="0" indent="0" algn="l" rtl="0">
              <a:lnSpc>
                <a:spcPct val="90000"/>
              </a:lnSpc>
              <a:spcBef>
                <a:spcPts val="1000"/>
              </a:spcBef>
              <a:spcAft>
                <a:spcPts val="0"/>
              </a:spcAft>
              <a:buClr>
                <a:schemeClr val="dk1"/>
              </a:buClr>
              <a:buSzPts val="2600"/>
              <a:buNone/>
            </a:pPr>
            <a:r>
              <a:rPr lang="en-US" sz="2600"/>
              <a:t>Machine Learning models will be trained only on this Training Dataset</a:t>
            </a:r>
            <a:endParaRPr/>
          </a:p>
          <a:p>
            <a:pPr marL="0" lvl="0" indent="0" algn="l" rtl="0">
              <a:lnSpc>
                <a:spcPct val="90000"/>
              </a:lnSpc>
              <a:spcBef>
                <a:spcPts val="1000"/>
              </a:spcBef>
              <a:spcAft>
                <a:spcPts val="0"/>
              </a:spcAft>
              <a:buClr>
                <a:schemeClr val="dk1"/>
              </a:buClr>
              <a:buSzPts val="2600"/>
              <a:buNone/>
            </a:pPr>
            <a:r>
              <a:rPr lang="en-US" sz="2600" b="1"/>
              <a:t>Test Set</a:t>
            </a:r>
            <a:r>
              <a:rPr lang="en-US" sz="2600"/>
              <a:t> : 20% (109,462 rows)</a:t>
            </a:r>
            <a:endParaRPr/>
          </a:p>
          <a:p>
            <a:pPr marL="0" lvl="0" indent="0" algn="l" rtl="0">
              <a:lnSpc>
                <a:spcPct val="90000"/>
              </a:lnSpc>
              <a:spcBef>
                <a:spcPts val="1000"/>
              </a:spcBef>
              <a:spcAft>
                <a:spcPts val="0"/>
              </a:spcAft>
              <a:buClr>
                <a:schemeClr val="dk1"/>
              </a:buClr>
              <a:buSzPts val="2600"/>
              <a:buNone/>
            </a:pPr>
            <a:r>
              <a:rPr lang="en-US" sz="2600"/>
              <a:t>Libraries used: sklearn.model_selection</a:t>
            </a:r>
            <a:br>
              <a:rPr lang="en-US" sz="2600"/>
            </a:br>
            <a:endParaRPr sz="2600"/>
          </a:p>
          <a:p>
            <a:pPr marL="0" lvl="0" indent="0" algn="l" rtl="0">
              <a:lnSpc>
                <a:spcPct val="90000"/>
              </a:lnSpc>
              <a:spcBef>
                <a:spcPts val="1000"/>
              </a:spcBef>
              <a:spcAft>
                <a:spcPts val="0"/>
              </a:spcAft>
              <a:buClr>
                <a:schemeClr val="dk1"/>
              </a:buClr>
              <a:buSzPts val="2600"/>
              <a:buNone/>
            </a:pPr>
            <a:r>
              <a:rPr lang="en-US" sz="2600"/>
              <a:t>Splitting Data set and doing further data cleaning &amp; imputation only on Training data, so that effect of imputation on training dataset doesn’t change test data, which will be freshly used to test the performance of machine learning models.</a:t>
            </a:r>
            <a:br>
              <a:rPr lang="en-US" sz="2600"/>
            </a:br>
            <a:endParaRPr sz="2600"/>
          </a:p>
        </p:txBody>
      </p:sp>
      <p:sp>
        <p:nvSpPr>
          <p:cNvPr id="121" name="Google Shape;121;p5"/>
          <p:cNvSpPr/>
          <p:nvPr/>
        </p:nvSpPr>
        <p:spPr>
          <a:xfrm>
            <a:off x="0" y="0"/>
            <a:ext cx="12192000" cy="4572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000"/>
              <a:buFont typeface="Roboto Mono"/>
              <a:buNone/>
            </a:pPr>
            <a:r>
              <a:rPr lang="en-US" sz="1000" b="0" i="0" u="none" strike="noStrike" cap="none">
                <a:solidFill>
                  <a:srgbClr val="FFFFFF"/>
                </a:solidFill>
                <a:latin typeface="Roboto Mono"/>
                <a:ea typeface="Roboto Mono"/>
                <a:cs typeface="Roboto Mono"/>
                <a:sym typeface="Roboto Mono"/>
              </a:rPr>
              <a:t>437846</a:t>
            </a:r>
            <a:r>
              <a:rPr lang="en-US"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22" name="Google Shape;122;p5"/>
          <p:cNvSpPr/>
          <p:nvPr/>
        </p:nvSpPr>
        <p:spPr>
          <a:xfrm>
            <a:off x="152400" y="152400"/>
            <a:ext cx="12192000" cy="4572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000"/>
              <a:buFont typeface="Roboto Mono"/>
              <a:buNone/>
            </a:pPr>
            <a:r>
              <a:rPr lang="en-US" sz="1000" b="0" i="0" u="none" strike="noStrike" cap="none">
                <a:solidFill>
                  <a:srgbClr val="FFFFFF"/>
                </a:solidFill>
                <a:latin typeface="Roboto Mono"/>
                <a:ea typeface="Roboto Mono"/>
                <a:cs typeface="Roboto Mono"/>
                <a:sym typeface="Roboto Mono"/>
              </a:rPr>
              <a:t>437846</a:t>
            </a:r>
            <a:r>
              <a:rPr lang="en-US"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23" name="Google Shape;123;p5"/>
          <p:cNvSpPr/>
          <p:nvPr/>
        </p:nvSpPr>
        <p:spPr>
          <a:xfrm>
            <a:off x="304800" y="304800"/>
            <a:ext cx="12192000" cy="4572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000"/>
              <a:buFont typeface="Roboto Mono"/>
              <a:buNone/>
            </a:pPr>
            <a:r>
              <a:rPr lang="en-US" sz="1000" b="0" i="0" u="none" strike="noStrike" cap="none">
                <a:solidFill>
                  <a:srgbClr val="FFFFFF"/>
                </a:solidFill>
                <a:latin typeface="Roboto Mono"/>
                <a:ea typeface="Roboto Mono"/>
                <a:cs typeface="Roboto Mono"/>
                <a:sym typeface="Roboto Mono"/>
              </a:rPr>
              <a:t>437846</a:t>
            </a:r>
            <a:r>
              <a:rPr lang="en-US" sz="11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365125"/>
            <a:ext cx="10515600" cy="7741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Missing values and Imputation: (part 1)</a:t>
            </a:r>
            <a:endParaRPr/>
          </a:p>
        </p:txBody>
      </p:sp>
      <p:sp>
        <p:nvSpPr>
          <p:cNvPr id="129" name="Google Shape;129;p6"/>
          <p:cNvSpPr txBox="1">
            <a:spLocks noGrp="1"/>
          </p:cNvSpPr>
          <p:nvPr>
            <p:ph type="body" idx="1"/>
          </p:nvPr>
        </p:nvSpPr>
        <p:spPr>
          <a:xfrm>
            <a:off x="838200" y="1390918"/>
            <a:ext cx="10515600" cy="47860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Considering Training set only, until ML model is </a:t>
            </a:r>
            <a:endParaRPr/>
          </a:p>
          <a:p>
            <a:pPr marL="0" lvl="0" indent="0" algn="l" rtl="0">
              <a:lnSpc>
                <a:spcPct val="90000"/>
              </a:lnSpc>
              <a:spcBef>
                <a:spcPts val="1000"/>
              </a:spcBef>
              <a:spcAft>
                <a:spcPts val="0"/>
              </a:spcAft>
              <a:buClr>
                <a:schemeClr val="dk1"/>
              </a:buClr>
              <a:buSzPts val="2400"/>
              <a:buNone/>
            </a:pPr>
            <a:r>
              <a:rPr lang="en-US" sz="2400"/>
              <a:t>Ready.</a:t>
            </a:r>
            <a:endParaRPr/>
          </a:p>
          <a:p>
            <a:pPr marL="0" lvl="0" indent="0" algn="l" rtl="0">
              <a:lnSpc>
                <a:spcPct val="90000"/>
              </a:lnSpc>
              <a:spcBef>
                <a:spcPts val="1000"/>
              </a:spcBef>
              <a:spcAft>
                <a:spcPts val="0"/>
              </a:spcAft>
              <a:buClr>
                <a:schemeClr val="dk1"/>
              </a:buClr>
              <a:buSzPts val="2400"/>
              <a:buNone/>
            </a:pPr>
            <a:r>
              <a:rPr lang="en-US" sz="2400" b="1"/>
              <a:t>If missing values &gt;= 80% ,delete that feature</a:t>
            </a:r>
            <a:endParaRPr/>
          </a:p>
          <a:p>
            <a:pPr marL="0" lvl="0" indent="0" algn="l" rtl="0">
              <a:lnSpc>
                <a:spcPct val="90000"/>
              </a:lnSpc>
              <a:spcBef>
                <a:spcPts val="1000"/>
              </a:spcBef>
              <a:spcAft>
                <a:spcPts val="0"/>
              </a:spcAft>
              <a:buClr>
                <a:schemeClr val="dk1"/>
              </a:buClr>
              <a:buSzPts val="2400"/>
              <a:buNone/>
            </a:pPr>
            <a:r>
              <a:rPr lang="en-US" sz="2400"/>
              <a:t>So, deleting features: VAR0024, VAR0025,</a:t>
            </a:r>
            <a:endParaRPr/>
          </a:p>
          <a:p>
            <a:pPr marL="0" lvl="0" indent="0" algn="l" rtl="0">
              <a:lnSpc>
                <a:spcPct val="90000"/>
              </a:lnSpc>
              <a:spcBef>
                <a:spcPts val="1000"/>
              </a:spcBef>
              <a:spcAft>
                <a:spcPts val="0"/>
              </a:spcAft>
              <a:buClr>
                <a:schemeClr val="dk1"/>
              </a:buClr>
              <a:buSzPts val="2400"/>
              <a:buNone/>
            </a:pPr>
            <a:r>
              <a:rPr lang="en-US" sz="2400"/>
              <a:t>VAR0026, VAR0027</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b="1"/>
              <a:t>If missing values &lt; 80%, we impute it as follows</a:t>
            </a:r>
            <a:r>
              <a:rPr lang="en-US" sz="2400"/>
              <a:t>:</a:t>
            </a:r>
            <a:endParaRPr/>
          </a:p>
          <a:p>
            <a:pPr marL="0" lvl="0" indent="0" algn="l" rtl="0">
              <a:lnSpc>
                <a:spcPct val="90000"/>
              </a:lnSpc>
              <a:spcBef>
                <a:spcPts val="1000"/>
              </a:spcBef>
              <a:spcAft>
                <a:spcPts val="0"/>
              </a:spcAft>
              <a:buClr>
                <a:schemeClr val="dk1"/>
              </a:buClr>
              <a:buSzPts val="2400"/>
              <a:buNone/>
            </a:pPr>
            <a:r>
              <a:rPr lang="en-US" sz="2400"/>
              <a:t>Next slide..</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p:txBody>
      </p:sp>
      <p:graphicFrame>
        <p:nvGraphicFramePr>
          <p:cNvPr id="130" name="Google Shape;130;p6"/>
          <p:cNvGraphicFramePr/>
          <p:nvPr/>
        </p:nvGraphicFramePr>
        <p:xfrm>
          <a:off x="8054362" y="1761758"/>
          <a:ext cx="3153900" cy="4295485"/>
        </p:xfrm>
        <a:graphic>
          <a:graphicData uri="http://schemas.openxmlformats.org/drawingml/2006/table">
            <a:tbl>
              <a:tblPr firstRow="1" bandRow="1">
                <a:noFill/>
                <a:tableStyleId>{9B24EDB8-6A3F-48D2-AA37-45383C502CC2}</a:tableStyleId>
              </a:tblPr>
              <a:tblGrid>
                <a:gridCol w="1576950">
                  <a:extLst>
                    <a:ext uri="{9D8B030D-6E8A-4147-A177-3AD203B41FA5}">
                      <a16:colId xmlns:a16="http://schemas.microsoft.com/office/drawing/2014/main" val="20000"/>
                    </a:ext>
                  </a:extLst>
                </a:gridCol>
                <a:gridCol w="1576950">
                  <a:extLst>
                    <a:ext uri="{9D8B030D-6E8A-4147-A177-3AD203B41FA5}">
                      <a16:colId xmlns:a16="http://schemas.microsoft.com/office/drawing/2014/main" val="20001"/>
                    </a:ext>
                  </a:extLst>
                </a:gridCol>
              </a:tblGrid>
              <a:tr h="375675">
                <a:tc>
                  <a:txBody>
                    <a:bodyPr/>
                    <a:lstStyle/>
                    <a:p>
                      <a:pPr marL="0" marR="0" lvl="0" indent="0" algn="l" rtl="0">
                        <a:spcBef>
                          <a:spcPts val="0"/>
                        </a:spcBef>
                        <a:spcAft>
                          <a:spcPts val="0"/>
                        </a:spcAft>
                        <a:buNone/>
                      </a:pPr>
                      <a:r>
                        <a:rPr lang="en-US" sz="1800" u="none" strike="noStrike" cap="none"/>
                        <a:t>Feature having missing values</a:t>
                      </a:r>
                      <a:endParaRPr/>
                    </a:p>
                  </a:txBody>
                  <a:tcPr marL="91450" marR="91450" marT="45725" marB="45725"/>
                </a:tc>
                <a:tc>
                  <a:txBody>
                    <a:bodyPr/>
                    <a:lstStyle/>
                    <a:p>
                      <a:pPr marL="0" marR="0" lvl="0" indent="0" algn="l" rtl="0">
                        <a:spcBef>
                          <a:spcPts val="0"/>
                        </a:spcBef>
                        <a:spcAft>
                          <a:spcPts val="0"/>
                        </a:spcAft>
                        <a:buNone/>
                      </a:pPr>
                      <a:r>
                        <a:rPr lang="en-US" sz="1800"/>
                        <a:t>Percentage of</a:t>
                      </a:r>
                      <a:endParaRPr/>
                    </a:p>
                    <a:p>
                      <a:pPr marL="0" marR="0" lvl="0" indent="0" algn="l" rtl="0">
                        <a:spcBef>
                          <a:spcPts val="0"/>
                        </a:spcBef>
                        <a:spcAft>
                          <a:spcPts val="0"/>
                        </a:spcAft>
                        <a:buNone/>
                      </a:pPr>
                      <a:r>
                        <a:rPr lang="en-US" sz="1800"/>
                        <a:t>Missing values</a:t>
                      </a:r>
                      <a:endParaRPr/>
                    </a:p>
                    <a:p>
                      <a:pPr marL="0" marR="0" lvl="0" indent="0" algn="l" rtl="0">
                        <a:spcBef>
                          <a:spcPts val="0"/>
                        </a:spcBef>
                        <a:spcAft>
                          <a:spcPts val="0"/>
                        </a:spcAft>
                        <a:buNone/>
                      </a:pPr>
                      <a:r>
                        <a:rPr lang="en-US" sz="1800"/>
                        <a:t>In Training set</a:t>
                      </a:r>
                      <a:endParaRPr/>
                    </a:p>
                  </a:txBody>
                  <a:tcPr marL="91450" marR="91450" marT="45725" marB="45725"/>
                </a:tc>
                <a:extLst>
                  <a:ext uri="{0D108BD9-81ED-4DB2-BD59-A6C34878D82A}">
                    <a16:rowId xmlns:a16="http://schemas.microsoft.com/office/drawing/2014/main" val="10000"/>
                  </a:ext>
                </a:extLst>
              </a:tr>
              <a:tr h="375675">
                <a:tc>
                  <a:txBody>
                    <a:bodyPr/>
                    <a:lstStyle/>
                    <a:p>
                      <a:pPr marL="0" marR="0" lvl="0" indent="0" algn="l" rtl="0">
                        <a:spcBef>
                          <a:spcPts val="0"/>
                        </a:spcBef>
                        <a:spcAft>
                          <a:spcPts val="0"/>
                        </a:spcAft>
                        <a:buNone/>
                      </a:pPr>
                      <a:r>
                        <a:rPr lang="en-US" sz="1800"/>
                        <a:t>VAR0017</a:t>
                      </a:r>
                      <a:endParaRPr/>
                    </a:p>
                  </a:txBody>
                  <a:tcPr marL="91450" marR="91450" marT="45725" marB="45725"/>
                </a:tc>
                <a:tc>
                  <a:txBody>
                    <a:bodyPr/>
                    <a:lstStyle/>
                    <a:p>
                      <a:pPr marL="0" marR="0" lvl="0" indent="0" algn="l" rtl="0">
                        <a:spcBef>
                          <a:spcPts val="0"/>
                        </a:spcBef>
                        <a:spcAft>
                          <a:spcPts val="0"/>
                        </a:spcAft>
                        <a:buNone/>
                      </a:pPr>
                      <a:r>
                        <a:rPr lang="en-US" sz="1800"/>
                        <a:t>0.72%</a:t>
                      </a:r>
                      <a:endParaRPr/>
                    </a:p>
                  </a:txBody>
                  <a:tcPr marL="91450" marR="91450" marT="45725" marB="45725"/>
                </a:tc>
                <a:extLst>
                  <a:ext uri="{0D108BD9-81ED-4DB2-BD59-A6C34878D82A}">
                    <a16:rowId xmlns:a16="http://schemas.microsoft.com/office/drawing/2014/main" val="10001"/>
                  </a:ext>
                </a:extLst>
              </a:tr>
              <a:tr h="375675">
                <a:tc>
                  <a:txBody>
                    <a:bodyPr/>
                    <a:lstStyle/>
                    <a:p>
                      <a:pPr marL="0" marR="0" lvl="0" indent="0" algn="l" rtl="0">
                        <a:spcBef>
                          <a:spcPts val="0"/>
                        </a:spcBef>
                        <a:spcAft>
                          <a:spcPts val="0"/>
                        </a:spcAft>
                        <a:buNone/>
                      </a:pPr>
                      <a:r>
                        <a:rPr lang="en-US" sz="1800"/>
                        <a:t>VAR021</a:t>
                      </a:r>
                      <a:endParaRPr/>
                    </a:p>
                  </a:txBody>
                  <a:tcPr marL="91450" marR="91450" marT="45725" marB="45725"/>
                </a:tc>
                <a:tc>
                  <a:txBody>
                    <a:bodyPr/>
                    <a:lstStyle/>
                    <a:p>
                      <a:pPr marL="0" marR="0" lvl="0" indent="0" algn="l" rtl="0">
                        <a:spcBef>
                          <a:spcPts val="0"/>
                        </a:spcBef>
                        <a:spcAft>
                          <a:spcPts val="0"/>
                        </a:spcAft>
                        <a:buNone/>
                      </a:pPr>
                      <a:r>
                        <a:rPr lang="en-US" sz="1800"/>
                        <a:t>7.71%</a:t>
                      </a:r>
                      <a:endParaRPr/>
                    </a:p>
                  </a:txBody>
                  <a:tcPr marL="91450" marR="91450" marT="45725" marB="45725"/>
                </a:tc>
                <a:extLst>
                  <a:ext uri="{0D108BD9-81ED-4DB2-BD59-A6C34878D82A}">
                    <a16:rowId xmlns:a16="http://schemas.microsoft.com/office/drawing/2014/main" val="10002"/>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VAR022</a:t>
                      </a:r>
                      <a:endParaRPr/>
                    </a:p>
                  </a:txBody>
                  <a:tcPr marL="91450" marR="91450" marT="45725" marB="45725"/>
                </a:tc>
                <a:tc>
                  <a:txBody>
                    <a:bodyPr/>
                    <a:lstStyle/>
                    <a:p>
                      <a:pPr marL="0" marR="0" lvl="0" indent="0" algn="l" rtl="0">
                        <a:spcBef>
                          <a:spcPts val="0"/>
                        </a:spcBef>
                        <a:spcAft>
                          <a:spcPts val="0"/>
                        </a:spcAft>
                        <a:buNone/>
                      </a:pPr>
                      <a:r>
                        <a:rPr lang="en-US" sz="1800"/>
                        <a:t>7.72%</a:t>
                      </a:r>
                      <a:endParaRPr/>
                    </a:p>
                  </a:txBody>
                  <a:tcPr marL="91450" marR="91450" marT="45725" marB="45725"/>
                </a:tc>
                <a:extLst>
                  <a:ext uri="{0D108BD9-81ED-4DB2-BD59-A6C34878D82A}">
                    <a16:rowId xmlns:a16="http://schemas.microsoft.com/office/drawing/2014/main" val="10003"/>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VAR023</a:t>
                      </a:r>
                      <a:endParaRPr/>
                    </a:p>
                  </a:txBody>
                  <a:tcPr marL="91450" marR="91450" marT="45725" marB="45725"/>
                </a:tc>
                <a:tc>
                  <a:txBody>
                    <a:bodyPr/>
                    <a:lstStyle/>
                    <a:p>
                      <a:pPr marL="0" marR="0" lvl="0" indent="0" algn="l" rtl="0">
                        <a:spcBef>
                          <a:spcPts val="0"/>
                        </a:spcBef>
                        <a:spcAft>
                          <a:spcPts val="0"/>
                        </a:spcAft>
                        <a:buNone/>
                      </a:pPr>
                      <a:r>
                        <a:rPr lang="en-US" sz="1800"/>
                        <a:t>7.70%</a:t>
                      </a:r>
                      <a:endParaRPr/>
                    </a:p>
                  </a:txBody>
                  <a:tcPr marL="91450" marR="91450" marT="45725" marB="45725"/>
                </a:tc>
                <a:extLst>
                  <a:ext uri="{0D108BD9-81ED-4DB2-BD59-A6C34878D82A}">
                    <a16:rowId xmlns:a16="http://schemas.microsoft.com/office/drawing/2014/main" val="10004"/>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VAR024</a:t>
                      </a:r>
                      <a:endParaRPr/>
                    </a:p>
                  </a:txBody>
                  <a:tcPr marL="91450" marR="91450" marT="45725" marB="45725"/>
                </a:tc>
                <a:tc>
                  <a:txBody>
                    <a:bodyPr/>
                    <a:lstStyle/>
                    <a:p>
                      <a:pPr marL="0" marR="0" lvl="0" indent="0" algn="l" rtl="0">
                        <a:spcBef>
                          <a:spcPts val="0"/>
                        </a:spcBef>
                        <a:spcAft>
                          <a:spcPts val="0"/>
                        </a:spcAft>
                        <a:buNone/>
                      </a:pPr>
                      <a:r>
                        <a:rPr lang="en-US" sz="1800"/>
                        <a:t>90.15%</a:t>
                      </a:r>
                      <a:endParaRPr/>
                    </a:p>
                  </a:txBody>
                  <a:tcPr marL="91450" marR="91450" marT="45725" marB="45725"/>
                </a:tc>
                <a:extLst>
                  <a:ext uri="{0D108BD9-81ED-4DB2-BD59-A6C34878D82A}">
                    <a16:rowId xmlns:a16="http://schemas.microsoft.com/office/drawing/2014/main" val="10005"/>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VAR025</a:t>
                      </a:r>
                      <a:endParaRPr/>
                    </a:p>
                  </a:txBody>
                  <a:tcPr marL="91450" marR="91450" marT="45725" marB="45725"/>
                </a:tc>
                <a:tc>
                  <a:txBody>
                    <a:bodyPr/>
                    <a:lstStyle/>
                    <a:p>
                      <a:pPr marL="0" marR="0" lvl="0" indent="0" algn="l" rtl="0">
                        <a:spcBef>
                          <a:spcPts val="0"/>
                        </a:spcBef>
                        <a:spcAft>
                          <a:spcPts val="0"/>
                        </a:spcAft>
                        <a:buNone/>
                      </a:pPr>
                      <a:r>
                        <a:rPr lang="en-US" sz="1800"/>
                        <a:t>91.84%</a:t>
                      </a:r>
                      <a:endParaRPr/>
                    </a:p>
                  </a:txBody>
                  <a:tcPr marL="91450" marR="91450" marT="45725" marB="45725"/>
                </a:tc>
                <a:extLst>
                  <a:ext uri="{0D108BD9-81ED-4DB2-BD59-A6C34878D82A}">
                    <a16:rowId xmlns:a16="http://schemas.microsoft.com/office/drawing/2014/main" val="10006"/>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VAR026</a:t>
                      </a:r>
                      <a:endParaRPr/>
                    </a:p>
                  </a:txBody>
                  <a:tcPr marL="91450" marR="91450" marT="45725" marB="45725"/>
                </a:tc>
                <a:tc>
                  <a:txBody>
                    <a:bodyPr/>
                    <a:lstStyle/>
                    <a:p>
                      <a:pPr marL="0" marR="0" lvl="0" indent="0" algn="l" rtl="0">
                        <a:spcBef>
                          <a:spcPts val="0"/>
                        </a:spcBef>
                        <a:spcAft>
                          <a:spcPts val="0"/>
                        </a:spcAft>
                        <a:buNone/>
                      </a:pPr>
                      <a:r>
                        <a:rPr lang="en-US" sz="1800"/>
                        <a:t>96.21%</a:t>
                      </a:r>
                      <a:endParaRPr/>
                    </a:p>
                  </a:txBody>
                  <a:tcPr marL="91450" marR="91450" marT="45725" marB="45725"/>
                </a:tc>
                <a:extLst>
                  <a:ext uri="{0D108BD9-81ED-4DB2-BD59-A6C34878D82A}">
                    <a16:rowId xmlns:a16="http://schemas.microsoft.com/office/drawing/2014/main" val="10007"/>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VAR027</a:t>
                      </a:r>
                      <a:endParaRPr/>
                    </a:p>
                  </a:txBody>
                  <a:tcPr marL="91450" marR="91450" marT="45725" marB="45725"/>
                </a:tc>
                <a:tc>
                  <a:txBody>
                    <a:bodyPr/>
                    <a:lstStyle/>
                    <a:p>
                      <a:pPr marL="0" marR="0" lvl="0" indent="0" algn="l" rtl="0">
                        <a:spcBef>
                          <a:spcPts val="0"/>
                        </a:spcBef>
                        <a:spcAft>
                          <a:spcPts val="0"/>
                        </a:spcAft>
                        <a:buNone/>
                      </a:pPr>
                      <a:r>
                        <a:rPr lang="en-US" sz="1800"/>
                        <a:t>94.70%</a:t>
                      </a:r>
                      <a:endParaRPr/>
                    </a:p>
                  </a:txBody>
                  <a:tcPr marL="91450" marR="91450" marT="45725" marB="45725"/>
                </a:tc>
                <a:extLst>
                  <a:ext uri="{0D108BD9-81ED-4DB2-BD59-A6C34878D82A}">
                    <a16:rowId xmlns:a16="http://schemas.microsoft.com/office/drawing/2014/main" val="10008"/>
                  </a:ext>
                </a:extLst>
              </a:tr>
              <a:tr h="375675">
                <a:tc>
                  <a:txBody>
                    <a:bodyPr/>
                    <a:lstStyle/>
                    <a:p>
                      <a:pPr marL="0" marR="0" lvl="0" indent="0" algn="l" rtl="0">
                        <a:lnSpc>
                          <a:spcPct val="100000"/>
                        </a:lnSpc>
                        <a:spcBef>
                          <a:spcPts val="0"/>
                        </a:spcBef>
                        <a:spcAft>
                          <a:spcPts val="0"/>
                        </a:spcAft>
                        <a:buClr>
                          <a:schemeClr val="dk1"/>
                        </a:buClr>
                        <a:buSzPts val="1800"/>
                        <a:buFont typeface="Calibri"/>
                        <a:buNone/>
                      </a:pPr>
                      <a:r>
                        <a:rPr lang="en-US" sz="1800"/>
                        <a:t>VAR028</a:t>
                      </a:r>
                      <a:endParaRPr/>
                    </a:p>
                  </a:txBody>
                  <a:tcPr marL="91450" marR="91450" marT="45725" marB="45725"/>
                </a:tc>
                <a:tc>
                  <a:txBody>
                    <a:bodyPr/>
                    <a:lstStyle/>
                    <a:p>
                      <a:pPr marL="0" marR="0" lvl="0" indent="0" algn="l" rtl="0">
                        <a:spcBef>
                          <a:spcPts val="0"/>
                        </a:spcBef>
                        <a:spcAft>
                          <a:spcPts val="0"/>
                        </a:spcAft>
                        <a:buNone/>
                      </a:pPr>
                      <a:r>
                        <a:rPr lang="en-US" sz="1800"/>
                        <a:t>7.72%</a:t>
                      </a:r>
                      <a:endParaRPr/>
                    </a:p>
                  </a:txBody>
                  <a:tcPr marL="91450" marR="91450" marT="45725" marB="45725"/>
                </a:tc>
                <a:extLst>
                  <a:ext uri="{0D108BD9-81ED-4DB2-BD59-A6C34878D82A}">
                    <a16:rowId xmlns:a16="http://schemas.microsoft.com/office/drawing/2014/main" val="10009"/>
                  </a:ext>
                </a:extLst>
              </a:tr>
            </a:tbl>
          </a:graphicData>
        </a:graphic>
      </p:graphicFrame>
      <p:graphicFrame>
        <p:nvGraphicFramePr>
          <p:cNvPr id="131" name="Google Shape;131;p6"/>
          <p:cNvGraphicFramePr/>
          <p:nvPr/>
        </p:nvGraphicFramePr>
        <p:xfrm>
          <a:off x="8054362" y="1390918"/>
          <a:ext cx="3153900" cy="370850"/>
        </p:xfrm>
        <a:graphic>
          <a:graphicData uri="http://schemas.openxmlformats.org/drawingml/2006/table">
            <a:tbl>
              <a:tblPr firstRow="1" bandRow="1">
                <a:noFill/>
                <a:tableStyleId>{9B24EDB8-6A3F-48D2-AA37-45383C502CC2}</a:tableStyleId>
              </a:tblPr>
              <a:tblGrid>
                <a:gridCol w="31539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a:t>Features having missing values</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838200" y="365125"/>
            <a:ext cx="10515600" cy="7741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Missing values and Imputation: (part 2)</a:t>
            </a:r>
            <a:endParaRPr/>
          </a:p>
        </p:txBody>
      </p:sp>
      <p:sp>
        <p:nvSpPr>
          <p:cNvPr id="137" name="Google Shape;137;p7"/>
          <p:cNvSpPr txBox="1">
            <a:spLocks noGrp="1"/>
          </p:cNvSpPr>
          <p:nvPr>
            <p:ph type="body" idx="1"/>
          </p:nvPr>
        </p:nvSpPr>
        <p:spPr>
          <a:xfrm>
            <a:off x="838200" y="1603947"/>
            <a:ext cx="10515600" cy="4573015"/>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170"/>
              <a:buNone/>
            </a:pPr>
            <a:r>
              <a:rPr lang="en-US" sz="2170" b="1"/>
              <a:t>VAR0017</a:t>
            </a:r>
            <a:r>
              <a:rPr lang="en-US" sz="2170"/>
              <a:t>(Resident type):</a:t>
            </a:r>
            <a:endParaRPr/>
          </a:p>
          <a:p>
            <a:pPr marL="0" lvl="0" indent="0" algn="l" rtl="0">
              <a:lnSpc>
                <a:spcPct val="70000"/>
              </a:lnSpc>
              <a:spcBef>
                <a:spcPts val="1000"/>
              </a:spcBef>
              <a:spcAft>
                <a:spcPts val="0"/>
              </a:spcAft>
              <a:buClr>
                <a:schemeClr val="dk1"/>
              </a:buClr>
              <a:buSzPts val="2170"/>
              <a:buNone/>
            </a:pPr>
            <a:r>
              <a:rPr lang="en-US" sz="2170"/>
              <a:t>We substitute the missing values of this</a:t>
            </a:r>
            <a:endParaRPr/>
          </a:p>
          <a:p>
            <a:pPr marL="0" lvl="0" indent="0" algn="l" rtl="0">
              <a:lnSpc>
                <a:spcPct val="70000"/>
              </a:lnSpc>
              <a:spcBef>
                <a:spcPts val="1000"/>
              </a:spcBef>
              <a:spcAft>
                <a:spcPts val="0"/>
              </a:spcAft>
              <a:buClr>
                <a:schemeClr val="dk1"/>
              </a:buClr>
              <a:buSzPts val="2170"/>
              <a:buNone/>
            </a:pPr>
            <a:r>
              <a:rPr lang="en-US" sz="2170"/>
              <a:t>column with “OWNED”.</a:t>
            </a:r>
            <a:endParaRPr/>
          </a:p>
          <a:p>
            <a:pPr marL="0" lvl="0" indent="0" algn="l" rtl="0">
              <a:lnSpc>
                <a:spcPct val="70000"/>
              </a:lnSpc>
              <a:spcBef>
                <a:spcPts val="1000"/>
              </a:spcBef>
              <a:spcAft>
                <a:spcPts val="0"/>
              </a:spcAft>
              <a:buClr>
                <a:schemeClr val="dk1"/>
              </a:buClr>
              <a:buSzPts val="2170"/>
              <a:buNone/>
            </a:pPr>
            <a:r>
              <a:rPr lang="en-US" sz="2170" b="1"/>
              <a:t>Reason</a:t>
            </a:r>
            <a:r>
              <a:rPr lang="en-US" sz="2170"/>
              <a:t>: As around 87% of the customers </a:t>
            </a:r>
            <a:endParaRPr/>
          </a:p>
          <a:p>
            <a:pPr marL="0" lvl="0" indent="0" algn="l" rtl="0">
              <a:lnSpc>
                <a:spcPct val="70000"/>
              </a:lnSpc>
              <a:spcBef>
                <a:spcPts val="1000"/>
              </a:spcBef>
              <a:spcAft>
                <a:spcPts val="0"/>
              </a:spcAft>
              <a:buClr>
                <a:schemeClr val="dk1"/>
              </a:buClr>
              <a:buSzPts val="2170"/>
              <a:buNone/>
            </a:pPr>
            <a:r>
              <a:rPr lang="en-US" sz="2170"/>
              <a:t>have Resident type – OWNED.</a:t>
            </a:r>
            <a:endParaRPr/>
          </a:p>
          <a:p>
            <a:pPr marL="0" lvl="0" indent="0" algn="l" rtl="0">
              <a:lnSpc>
                <a:spcPct val="70000"/>
              </a:lnSpc>
              <a:spcBef>
                <a:spcPts val="1000"/>
              </a:spcBef>
              <a:spcAft>
                <a:spcPts val="0"/>
              </a:spcAft>
              <a:buClr>
                <a:schemeClr val="dk1"/>
              </a:buClr>
              <a:buSzPts val="2170"/>
              <a:buNone/>
            </a:pPr>
            <a:endParaRPr sz="2170"/>
          </a:p>
          <a:p>
            <a:pPr marL="0" lvl="0" indent="0" algn="l" rtl="0">
              <a:lnSpc>
                <a:spcPct val="70000"/>
              </a:lnSpc>
              <a:spcBef>
                <a:spcPts val="1000"/>
              </a:spcBef>
              <a:spcAft>
                <a:spcPts val="0"/>
              </a:spcAft>
              <a:buClr>
                <a:schemeClr val="dk1"/>
              </a:buClr>
              <a:buSzPts val="2170"/>
              <a:buNone/>
            </a:pPr>
            <a:r>
              <a:rPr lang="en-US" sz="2170" b="1"/>
              <a:t>VAR021</a:t>
            </a:r>
            <a:r>
              <a:rPr lang="en-US" sz="2170"/>
              <a:t>(Maximum Live Loan Amount - Overall):</a:t>
            </a:r>
            <a:endParaRPr/>
          </a:p>
          <a:p>
            <a:pPr marL="0" lvl="0" indent="0" algn="l" rtl="0">
              <a:lnSpc>
                <a:spcPct val="70000"/>
              </a:lnSpc>
              <a:spcBef>
                <a:spcPts val="1000"/>
              </a:spcBef>
              <a:spcAft>
                <a:spcPts val="0"/>
              </a:spcAft>
              <a:buClr>
                <a:schemeClr val="dk1"/>
              </a:buClr>
              <a:buSzPts val="2170"/>
              <a:buNone/>
            </a:pPr>
            <a:r>
              <a:rPr lang="en-US" sz="2170"/>
              <a:t>We Substitute the value of VAR013(Loan Amount) in VAR021 only for the missing values rows:</a:t>
            </a:r>
            <a:endParaRPr/>
          </a:p>
          <a:p>
            <a:pPr marL="0" lvl="0" indent="0" algn="l" rtl="0">
              <a:lnSpc>
                <a:spcPct val="70000"/>
              </a:lnSpc>
              <a:spcBef>
                <a:spcPts val="1000"/>
              </a:spcBef>
              <a:spcAft>
                <a:spcPts val="0"/>
              </a:spcAft>
              <a:buClr>
                <a:schemeClr val="dk1"/>
              </a:buClr>
              <a:buSzPts val="2170"/>
              <a:buNone/>
            </a:pPr>
            <a:r>
              <a:rPr lang="en-US" sz="2170" b="1"/>
              <a:t>Reason</a:t>
            </a:r>
            <a:r>
              <a:rPr lang="en-US" sz="2170"/>
              <a:t>: As values of VAR021 is within (+/- 10%) of values VAR013 for around 92% of customers</a:t>
            </a:r>
            <a:endParaRPr/>
          </a:p>
          <a:p>
            <a:pPr marL="0" lvl="0" indent="0" algn="l" rtl="0">
              <a:lnSpc>
                <a:spcPct val="70000"/>
              </a:lnSpc>
              <a:spcBef>
                <a:spcPts val="1000"/>
              </a:spcBef>
              <a:spcAft>
                <a:spcPts val="0"/>
              </a:spcAft>
              <a:buClr>
                <a:schemeClr val="dk1"/>
              </a:buClr>
              <a:buSzPts val="2170"/>
              <a:buNone/>
            </a:pPr>
            <a:r>
              <a:rPr lang="en-US" sz="2170" b="1"/>
              <a:t>VAR022</a:t>
            </a:r>
            <a:r>
              <a:rPr lang="en-US" sz="2170"/>
              <a:t>(Maximum Live Loan Amount – Unsecured Loans):</a:t>
            </a:r>
            <a:endParaRPr/>
          </a:p>
          <a:p>
            <a:pPr marL="0" lvl="0" indent="0" algn="l" rtl="0">
              <a:lnSpc>
                <a:spcPct val="70000"/>
              </a:lnSpc>
              <a:spcBef>
                <a:spcPts val="1000"/>
              </a:spcBef>
              <a:spcAft>
                <a:spcPts val="0"/>
              </a:spcAft>
              <a:buClr>
                <a:schemeClr val="dk1"/>
              </a:buClr>
              <a:buSzPts val="2170"/>
              <a:buNone/>
            </a:pPr>
            <a:r>
              <a:rPr lang="en-US" sz="2170"/>
              <a:t>Same substitution and Reason as for VAR021 </a:t>
            </a:r>
            <a:endParaRPr/>
          </a:p>
          <a:p>
            <a:pPr marL="0" lvl="0" indent="0" algn="l" rtl="0">
              <a:lnSpc>
                <a:spcPct val="70000"/>
              </a:lnSpc>
              <a:spcBef>
                <a:spcPts val="1000"/>
              </a:spcBef>
              <a:spcAft>
                <a:spcPts val="0"/>
              </a:spcAft>
              <a:buClr>
                <a:schemeClr val="dk1"/>
              </a:buClr>
              <a:buSzPts val="2170"/>
              <a:buNone/>
            </a:pPr>
            <a:endParaRPr sz="2170"/>
          </a:p>
        </p:txBody>
      </p:sp>
      <p:pic>
        <p:nvPicPr>
          <p:cNvPr id="138" name="Google Shape;138;p7"/>
          <p:cNvPicPr preferRelativeResize="0"/>
          <p:nvPr/>
        </p:nvPicPr>
        <p:blipFill rotWithShape="1">
          <a:blip r:embed="rId3">
            <a:alphaModFix/>
          </a:blip>
          <a:srcRect/>
          <a:stretch/>
        </p:blipFill>
        <p:spPr>
          <a:xfrm>
            <a:off x="7133324" y="1139252"/>
            <a:ext cx="4642743" cy="2952952"/>
          </a:xfrm>
          <a:prstGeom prst="rect">
            <a:avLst/>
          </a:prstGeom>
          <a:noFill/>
          <a:ln>
            <a:noFill/>
          </a:ln>
        </p:spPr>
      </p:pic>
      <p:sp>
        <p:nvSpPr>
          <p:cNvPr id="139" name="Google Shape;139;p7"/>
          <p:cNvSpPr txBox="1"/>
          <p:nvPr/>
        </p:nvSpPr>
        <p:spPr>
          <a:xfrm>
            <a:off x="0" y="5906125"/>
            <a:ext cx="10515600" cy="95187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838200" y="365125"/>
            <a:ext cx="10515600" cy="7741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Missing values and Imputation: (part 3 )</a:t>
            </a:r>
            <a:endParaRPr/>
          </a:p>
        </p:txBody>
      </p:sp>
      <p:sp>
        <p:nvSpPr>
          <p:cNvPr id="145" name="Google Shape;145;p8"/>
          <p:cNvSpPr txBox="1">
            <a:spLocks noGrp="1"/>
          </p:cNvSpPr>
          <p:nvPr>
            <p:ph type="body" idx="1"/>
          </p:nvPr>
        </p:nvSpPr>
        <p:spPr>
          <a:xfrm>
            <a:off x="838200" y="1139252"/>
            <a:ext cx="10764333" cy="55313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VAR023</a:t>
            </a:r>
            <a:r>
              <a:rPr lang="en-US"/>
              <a:t>(Time since last loan):</a:t>
            </a:r>
            <a:endParaRPr/>
          </a:p>
          <a:p>
            <a:pPr marL="0" lvl="0" indent="0" algn="l" rtl="0">
              <a:lnSpc>
                <a:spcPct val="90000"/>
              </a:lnSpc>
              <a:spcBef>
                <a:spcPts val="1000"/>
              </a:spcBef>
              <a:spcAft>
                <a:spcPts val="0"/>
              </a:spcAft>
              <a:buClr>
                <a:schemeClr val="dk1"/>
              </a:buClr>
              <a:buSzPts val="2800"/>
              <a:buNone/>
            </a:pPr>
            <a:r>
              <a:rPr lang="en-US"/>
              <a:t>We calculate mean value for the separate </a:t>
            </a:r>
            <a:r>
              <a:rPr lang="en-US" b="1"/>
              <a:t>product categories</a:t>
            </a:r>
            <a:r>
              <a:rPr lang="en-US"/>
              <a:t> and substitute the mean value in the rows containing missing value corresponding to the product that row contains. (mean values in table)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t>VAR028</a:t>
            </a:r>
            <a:r>
              <a:rPr lang="en-US"/>
              <a:t>(Time since first consumer loan):</a:t>
            </a:r>
            <a:endParaRPr/>
          </a:p>
          <a:p>
            <a:pPr marL="0" lvl="0" indent="0" algn="l" rtl="0">
              <a:lnSpc>
                <a:spcPct val="90000"/>
              </a:lnSpc>
              <a:spcBef>
                <a:spcPts val="1000"/>
              </a:spcBef>
              <a:spcAft>
                <a:spcPts val="0"/>
              </a:spcAft>
              <a:buClr>
                <a:schemeClr val="dk1"/>
              </a:buClr>
              <a:buSzPts val="2800"/>
              <a:buNone/>
            </a:pPr>
            <a:r>
              <a:rPr lang="en-US"/>
              <a:t>We calculate mean value for the separate </a:t>
            </a:r>
            <a:r>
              <a:rPr lang="en-US" b="1"/>
              <a:t>qualification categories </a:t>
            </a:r>
            <a:r>
              <a:rPr lang="en-US"/>
              <a:t>and substitute the mean value in the rows containing missing value corresponding to the qualification that row contains. (mean values in table)</a:t>
            </a:r>
            <a:endParaRPr/>
          </a:p>
          <a:p>
            <a:pPr marL="0" lvl="0" indent="0" algn="l" rtl="0">
              <a:lnSpc>
                <a:spcPct val="90000"/>
              </a:lnSpc>
              <a:spcBef>
                <a:spcPts val="1000"/>
              </a:spcBef>
              <a:spcAft>
                <a:spcPts val="0"/>
              </a:spcAft>
              <a:buClr>
                <a:schemeClr val="dk1"/>
              </a:buClr>
              <a:buSzPts val="2800"/>
              <a:buNone/>
            </a:pPr>
            <a:endParaRPr/>
          </a:p>
        </p:txBody>
      </p:sp>
      <p:pic>
        <p:nvPicPr>
          <p:cNvPr id="146" name="Google Shape;146;p8"/>
          <p:cNvPicPr preferRelativeResize="0"/>
          <p:nvPr/>
        </p:nvPicPr>
        <p:blipFill rotWithShape="1">
          <a:blip r:embed="rId3">
            <a:alphaModFix/>
          </a:blip>
          <a:srcRect/>
          <a:stretch/>
        </p:blipFill>
        <p:spPr>
          <a:xfrm>
            <a:off x="838200" y="3041936"/>
            <a:ext cx="10764333" cy="774127"/>
          </a:xfrm>
          <a:prstGeom prst="rect">
            <a:avLst/>
          </a:prstGeom>
          <a:noFill/>
          <a:ln>
            <a:noFill/>
          </a:ln>
        </p:spPr>
      </p:pic>
      <p:pic>
        <p:nvPicPr>
          <p:cNvPr id="147" name="Google Shape;147;p8"/>
          <p:cNvPicPr preferRelativeResize="0"/>
          <p:nvPr/>
        </p:nvPicPr>
        <p:blipFill rotWithShape="1">
          <a:blip r:embed="rId4">
            <a:alphaModFix/>
          </a:blip>
          <a:srcRect/>
          <a:stretch/>
        </p:blipFill>
        <p:spPr>
          <a:xfrm>
            <a:off x="2487118" y="5718747"/>
            <a:ext cx="7713320" cy="693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838200" y="365126"/>
            <a:ext cx="10515600" cy="8490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Feature Engineering:</a:t>
            </a:r>
            <a:endParaRPr/>
          </a:p>
        </p:txBody>
      </p:sp>
      <p:sp>
        <p:nvSpPr>
          <p:cNvPr id="153" name="Google Shape;153;p9"/>
          <p:cNvSpPr txBox="1">
            <a:spLocks noGrp="1"/>
          </p:cNvSpPr>
          <p:nvPr>
            <p:ph type="body" idx="1"/>
          </p:nvPr>
        </p:nvSpPr>
        <p:spPr>
          <a:xfrm>
            <a:off x="838200" y="1454047"/>
            <a:ext cx="10515600" cy="428820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r>
              <a:rPr lang="en-US" sz="2590" b="1"/>
              <a:t>VAR002(date of acquisition) :</a:t>
            </a:r>
            <a:endParaRPr/>
          </a:p>
          <a:p>
            <a:pPr marL="0" lvl="0" indent="0" algn="l" rtl="0">
              <a:lnSpc>
                <a:spcPct val="80000"/>
              </a:lnSpc>
              <a:spcBef>
                <a:spcPts val="1000"/>
              </a:spcBef>
              <a:spcAft>
                <a:spcPts val="0"/>
              </a:spcAft>
              <a:buClr>
                <a:schemeClr val="dk1"/>
              </a:buClr>
              <a:buSzPts val="2590"/>
              <a:buNone/>
            </a:pPr>
            <a:r>
              <a:rPr lang="en-US" sz="2590"/>
              <a:t>Calculating the number of days since the date of customer acquisition</a:t>
            </a:r>
            <a:endParaRPr/>
          </a:p>
          <a:p>
            <a:pPr marL="0" lvl="0" indent="0" algn="l" rtl="0">
              <a:lnSpc>
                <a:spcPct val="80000"/>
              </a:lnSpc>
              <a:spcBef>
                <a:spcPts val="1000"/>
              </a:spcBef>
              <a:spcAft>
                <a:spcPts val="0"/>
              </a:spcAft>
              <a:buClr>
                <a:schemeClr val="dk1"/>
              </a:buClr>
              <a:buSzPts val="2590"/>
              <a:buNone/>
            </a:pPr>
            <a:r>
              <a:rPr lang="en-US" sz="2590"/>
              <a:t>VAR002(days) = Date(31 May 2019) – date of acquisition</a:t>
            </a:r>
            <a:endParaRPr/>
          </a:p>
          <a:p>
            <a:pPr marL="0" lvl="0" indent="0" algn="l" rtl="0">
              <a:lnSpc>
                <a:spcPct val="80000"/>
              </a:lnSpc>
              <a:spcBef>
                <a:spcPts val="1000"/>
              </a:spcBef>
              <a:spcAft>
                <a:spcPts val="0"/>
              </a:spcAft>
              <a:buClr>
                <a:schemeClr val="dk1"/>
              </a:buClr>
              <a:buSzPts val="2590"/>
              <a:buNone/>
            </a:pPr>
            <a:r>
              <a:rPr lang="en-US" sz="2590"/>
              <a:t>Later on, VAR002 comes out to be the </a:t>
            </a:r>
            <a:r>
              <a:rPr lang="en-US" sz="2590" b="1"/>
              <a:t>most important feature</a:t>
            </a:r>
            <a:r>
              <a:rPr lang="en-US" sz="2590"/>
              <a:t> in determining the SELF_PAY status of a customer.</a:t>
            </a:r>
            <a:endParaRPr/>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r>
              <a:rPr lang="en-US" sz="2590" b="1"/>
              <a:t>VAR010(date of birth) :</a:t>
            </a:r>
            <a:endParaRPr/>
          </a:p>
          <a:p>
            <a:pPr marL="0" lvl="0" indent="0" algn="l" rtl="0">
              <a:lnSpc>
                <a:spcPct val="80000"/>
              </a:lnSpc>
              <a:spcBef>
                <a:spcPts val="1000"/>
              </a:spcBef>
              <a:spcAft>
                <a:spcPts val="0"/>
              </a:spcAft>
              <a:buClr>
                <a:schemeClr val="dk1"/>
              </a:buClr>
              <a:buSzPts val="2590"/>
              <a:buNone/>
            </a:pPr>
            <a:r>
              <a:rPr lang="en-US" sz="2590"/>
              <a:t>Calculating the age of customer from date of birth</a:t>
            </a:r>
            <a:endParaRPr sz="2590" b="1"/>
          </a:p>
          <a:p>
            <a:pPr marL="0" lvl="0" indent="0" algn="l" rtl="0">
              <a:lnSpc>
                <a:spcPct val="80000"/>
              </a:lnSpc>
              <a:spcBef>
                <a:spcPts val="1000"/>
              </a:spcBef>
              <a:spcAft>
                <a:spcPts val="0"/>
              </a:spcAft>
              <a:buClr>
                <a:schemeClr val="dk1"/>
              </a:buClr>
              <a:buSzPts val="2590"/>
              <a:buNone/>
            </a:pPr>
            <a:r>
              <a:rPr lang="en-US" sz="2590"/>
              <a:t>VAR010(age in years) = Date(31 May 2019)  - date of birth</a:t>
            </a:r>
            <a:endParaRPr/>
          </a:p>
          <a:p>
            <a:pPr marL="0" lvl="0" indent="0" algn="l" rtl="0">
              <a:lnSpc>
                <a:spcPct val="80000"/>
              </a:lnSpc>
              <a:spcBef>
                <a:spcPts val="1000"/>
              </a:spcBef>
              <a:spcAft>
                <a:spcPts val="0"/>
              </a:spcAft>
              <a:buClr>
                <a:schemeClr val="dk1"/>
              </a:buClr>
              <a:buSzPts val="2590"/>
              <a:buNone/>
            </a:pPr>
            <a:endParaRPr sz="259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Widescreen</PresentationFormat>
  <Paragraphs>213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 Mono</vt:lpstr>
      <vt:lpstr>Calibri</vt:lpstr>
      <vt:lpstr>Arial</vt:lpstr>
      <vt:lpstr>Office Theme</vt:lpstr>
      <vt:lpstr>Team Name : Abracadata  Team Members:  Aanchal Arora(TL) : aanchal.arora03@nmims.edu.in     , +91 8100316096 Deepasha Gupta   : deepasha.gupta17@nmims.edu.in  , +91 9914308711 Aman Jain             : aman.jain21@nmims.edu.in             ,  +91 8196039193  College : Narsee Monjee Institute of Management Studies, Mumbai </vt:lpstr>
      <vt:lpstr>PowerPoint Presentation</vt:lpstr>
      <vt:lpstr>Contents:</vt:lpstr>
      <vt:lpstr>Strategy : How we used Machine Learning to identify the Self Pay customers</vt:lpstr>
      <vt:lpstr>Splitting Dataset into Training and Test set:</vt:lpstr>
      <vt:lpstr>Missing values and Imputation: (part 1)</vt:lpstr>
      <vt:lpstr>Missing values and Imputation: (part 2)</vt:lpstr>
      <vt:lpstr>Missing values and Imputation: (part 3 )</vt:lpstr>
      <vt:lpstr>Feature Engineering:</vt:lpstr>
      <vt:lpstr>Exploratory Data Analysis (EDA)</vt:lpstr>
      <vt:lpstr>PowerPoint Presentation</vt:lpstr>
      <vt:lpstr>Feature Selection (for Numeric columns)</vt:lpstr>
      <vt:lpstr>PowerPoint Presentation</vt:lpstr>
      <vt:lpstr>Feature Selection (for Categorical columns)</vt:lpstr>
      <vt:lpstr>Feature Scaling &amp; One Hot Encoding</vt:lpstr>
      <vt:lpstr>PowerPoint Presentation</vt:lpstr>
      <vt:lpstr>Accuracy Metrics : ROC_AUC &amp; CM Accuracy</vt:lpstr>
      <vt:lpstr>5 Model Performances :</vt:lpstr>
      <vt:lpstr>ROC AUC graph As per ROC_AUC criteria, Light GBM(with Accuracy of 0.7873) is the best model to predict the customer’s SELF_PAY status.</vt:lpstr>
      <vt:lpstr>Blending the solutions :</vt:lpstr>
      <vt:lpstr> Top 20 Most important features: Using LightGBM’s feature_importance function, we calculated the importance of each variable in determining weather a customer is a SELF_PAY or not. Top 5 Most important ones are : VAR002, VAR010, VAR009, VAR022, VAR021 and others are shown in below 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Abracadata  Team Members:  Aanchal Arora(TL) : aanchal.arora03@nmims.edu.in     , +91 8100316096 Deepasha Gupta   : deepasha.gupta17@nmims.edu.in  , +91 9914308711 Aman Jain             : aman.jain21@nmims.edu.in             ,  +91 8196039193  College : Narsee Monjee Institute of Management Studies, Mumbai </dc:title>
  <dc:creator>Aman Jain</dc:creator>
  <cp:lastModifiedBy>Aman Jain</cp:lastModifiedBy>
  <cp:revision>1</cp:revision>
  <dcterms:created xsi:type="dcterms:W3CDTF">2019-09-29T03:57:44Z</dcterms:created>
  <dcterms:modified xsi:type="dcterms:W3CDTF">2019-10-02T13:49:31Z</dcterms:modified>
</cp:coreProperties>
</file>