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546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91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376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21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3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61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352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261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579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86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735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6492-4A4A-40BC-97FF-DF0DA4A1E456}" type="datetimeFigureOut">
              <a:rPr lang="en-IN" smtClean="0"/>
              <a:pPr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52FD-8995-4E5A-BCB6-F775DA214D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93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623" y="545910"/>
            <a:ext cx="10431440" cy="2593075"/>
          </a:xfrm>
        </p:spPr>
        <p:txBody>
          <a:bodyPr>
            <a:normAutofit/>
          </a:bodyPr>
          <a:lstStyle/>
          <a:p>
            <a:r>
              <a:rPr lang="en-IN" sz="8000" b="1" dirty="0"/>
              <a:t>Collateral </a:t>
            </a:r>
            <a:r>
              <a:rPr lang="en-IN" sz="8000" b="1"/>
              <a:t>Loans </a:t>
            </a:r>
            <a:r>
              <a:rPr lang="en-IN" sz="8000" b="1" smtClean="0"/>
              <a:t>And </a:t>
            </a:r>
            <a:r>
              <a:rPr lang="en-IN" sz="8000" b="1" dirty="0"/>
              <a:t>Risk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7020" y="4026090"/>
            <a:ext cx="3530221" cy="2483891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Presented by POD 13</a:t>
            </a:r>
          </a:p>
          <a:p>
            <a:pPr algn="r"/>
            <a:r>
              <a:rPr lang="en-IN" dirty="0" err="1" smtClean="0"/>
              <a:t>Aman</a:t>
            </a:r>
            <a:r>
              <a:rPr lang="en-IN" dirty="0" smtClean="0"/>
              <a:t> Agarwal</a:t>
            </a:r>
          </a:p>
          <a:p>
            <a:pPr algn="r"/>
            <a:r>
              <a:rPr lang="en-IN" dirty="0" err="1" smtClean="0"/>
              <a:t>Ankana</a:t>
            </a:r>
            <a:r>
              <a:rPr lang="en-IN" dirty="0" smtClean="0"/>
              <a:t> </a:t>
            </a:r>
            <a:r>
              <a:rPr lang="en-IN" dirty="0" err="1" smtClean="0"/>
              <a:t>Basu</a:t>
            </a:r>
            <a:endParaRPr lang="en-IN" dirty="0" smtClean="0"/>
          </a:p>
          <a:p>
            <a:pPr algn="r"/>
            <a:r>
              <a:rPr lang="en-IN" dirty="0" err="1" smtClean="0"/>
              <a:t>Avik</a:t>
            </a:r>
            <a:r>
              <a:rPr lang="en-IN" dirty="0" smtClean="0"/>
              <a:t> Sarkar</a:t>
            </a:r>
          </a:p>
          <a:p>
            <a:pPr algn="r"/>
            <a:r>
              <a:rPr lang="en-IN" dirty="0" err="1" smtClean="0"/>
              <a:t>Naman</a:t>
            </a:r>
            <a:r>
              <a:rPr lang="en-IN" dirty="0" smtClean="0"/>
              <a:t>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46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4"/>
            <a:ext cx="10515600" cy="1325563"/>
          </a:xfrm>
        </p:spPr>
        <p:txBody>
          <a:bodyPr/>
          <a:lstStyle/>
          <a:p>
            <a:r>
              <a:rPr lang="en-IN" dirty="0" smtClean="0"/>
              <a:t>Repositories</a:t>
            </a:r>
            <a:br>
              <a:rPr lang="en-IN" dirty="0" smtClean="0"/>
            </a:br>
            <a:r>
              <a:rPr lang="en-IN" sz="2000" dirty="0" smtClean="0"/>
              <a:t>We have Created Code Commit Repository for different 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895" y="1363608"/>
            <a:ext cx="10497651" cy="5896728"/>
          </a:xfrm>
        </p:spPr>
      </p:pic>
    </p:spTree>
    <p:extLst>
      <p:ext uri="{BB962C8B-B14F-4D97-AF65-F5344CB8AC3E}">
        <p14:creationId xmlns:p14="http://schemas.microsoft.com/office/powerpoint/2010/main" xmlns="" val="3370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9901"/>
          </a:xfrm>
        </p:spPr>
        <p:txBody>
          <a:bodyPr>
            <a:normAutofit/>
          </a:bodyPr>
          <a:lstStyle/>
          <a:p>
            <a:r>
              <a:rPr lang="en-IN" dirty="0" smtClean="0"/>
              <a:t>ECR</a:t>
            </a:r>
            <a:br>
              <a:rPr lang="en-IN" dirty="0" smtClean="0"/>
            </a:br>
            <a:r>
              <a:rPr lang="en-IN" sz="2000" dirty="0" smtClean="0"/>
              <a:t>We have Created ECR Repository for different </a:t>
            </a:r>
            <a:r>
              <a:rPr lang="en-IN" sz="2000" dirty="0" err="1" smtClean="0"/>
              <a:t>Microservices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176" y="1542161"/>
            <a:ext cx="11332463" cy="5412280"/>
          </a:xfrm>
        </p:spPr>
      </p:pic>
    </p:spTree>
    <p:extLst>
      <p:ext uri="{BB962C8B-B14F-4D97-AF65-F5344CB8AC3E}">
        <p14:creationId xmlns:p14="http://schemas.microsoft.com/office/powerpoint/2010/main" xmlns="" val="8524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Clusters</a:t>
            </a:r>
            <a:br>
              <a:rPr lang="en-IN" dirty="0" smtClean="0"/>
            </a:br>
            <a:r>
              <a:rPr lang="en-IN" sz="2000" dirty="0" smtClean="0"/>
              <a:t>We have Created one cluster and inside cluster we have created 4 services 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" y="1610673"/>
            <a:ext cx="11021568" cy="5276798"/>
          </a:xfrm>
        </p:spPr>
      </p:pic>
    </p:spTree>
    <p:extLst>
      <p:ext uri="{BB962C8B-B14F-4D97-AF65-F5344CB8AC3E}">
        <p14:creationId xmlns:p14="http://schemas.microsoft.com/office/powerpoint/2010/main" xmlns="" val="29771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Definitions</a:t>
            </a:r>
            <a:br>
              <a:rPr lang="en-IN" dirty="0" smtClean="0"/>
            </a:br>
            <a:r>
              <a:rPr lang="en-IN" sz="2000" dirty="0" smtClean="0"/>
              <a:t>We have Created Task Definitions for different 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 task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608" y="1647384"/>
            <a:ext cx="10518648" cy="5908523"/>
          </a:xfrm>
        </p:spPr>
      </p:pic>
    </p:spTree>
    <p:extLst>
      <p:ext uri="{BB962C8B-B14F-4D97-AF65-F5344CB8AC3E}">
        <p14:creationId xmlns:p14="http://schemas.microsoft.com/office/powerpoint/2010/main" xmlns="" val="779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Balancer</a:t>
            </a:r>
            <a:br>
              <a:rPr lang="en-IN" dirty="0" smtClean="0"/>
            </a:br>
            <a:r>
              <a:rPr lang="en-IN" sz="2000" dirty="0" smtClean="0"/>
              <a:t>We have created one load balancer for one DNS and different target for different </a:t>
            </a:r>
            <a:r>
              <a:rPr lang="en-IN" sz="2000" dirty="0" err="1" smtClean="0"/>
              <a:t>Microservice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904" y="1606168"/>
            <a:ext cx="10802112" cy="5171729"/>
          </a:xfrm>
        </p:spPr>
      </p:pic>
    </p:spTree>
    <p:extLst>
      <p:ext uri="{BB962C8B-B14F-4D97-AF65-F5344CB8AC3E}">
        <p14:creationId xmlns:p14="http://schemas.microsoft.com/office/powerpoint/2010/main" xmlns="" val="31341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Pipeline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896" y="1647249"/>
            <a:ext cx="10994136" cy="5263664"/>
          </a:xfrm>
        </p:spPr>
      </p:pic>
      <p:sp>
        <p:nvSpPr>
          <p:cNvPr id="5" name="Rectangle 4"/>
          <p:cNvSpPr/>
          <p:nvPr/>
        </p:nvSpPr>
        <p:spPr>
          <a:xfrm>
            <a:off x="917188" y="1141214"/>
            <a:ext cx="525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We have Created Pipeline for different </a:t>
            </a:r>
            <a:r>
              <a:rPr lang="en-IN" dirty="0" err="1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56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536" y="2513965"/>
            <a:ext cx="10515600" cy="1325563"/>
          </a:xfrm>
        </p:spPr>
        <p:txBody>
          <a:bodyPr/>
          <a:lstStyle/>
          <a:p>
            <a:r>
              <a:rPr lang="en-IN" dirty="0" smtClean="0"/>
              <a:t>THANK YOU!!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56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248" y="477672"/>
            <a:ext cx="9717205" cy="76427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Purpose Of The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248" y="1405720"/>
            <a:ext cx="9144000" cy="1351128"/>
          </a:xfrm>
        </p:spPr>
        <p:txBody>
          <a:bodyPr/>
          <a:lstStyle/>
          <a:p>
            <a:pPr algn="l"/>
            <a:r>
              <a:rPr lang="en-IN" dirty="0" smtClean="0"/>
              <a:t>The system will help in sanctioning loans and assessing the corresponding risk involved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3248" y="3171801"/>
            <a:ext cx="9419229" cy="679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3248" y="4429670"/>
            <a:ext cx="8682249" cy="135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Bank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/>
              <a:t>Finance Companies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16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397" y="562805"/>
            <a:ext cx="9653516" cy="8292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237397" y="2094931"/>
            <a:ext cx="2058537" cy="83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Collateral Management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19693" y="2094931"/>
            <a:ext cx="1978064" cy="8325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Risk Assessment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85062" y="3589362"/>
            <a:ext cx="2060812" cy="8734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Authorization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85062" y="5301245"/>
            <a:ext cx="2060811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Loan Management Service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9671713" y="2094932"/>
            <a:ext cx="1815152" cy="8325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Loan Portal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8" idx="7"/>
          </p:cNvCxnSpPr>
          <p:nvPr/>
        </p:nvCxnSpPr>
        <p:spPr>
          <a:xfrm flipH="1">
            <a:off x="5644075" y="2805526"/>
            <a:ext cx="865299" cy="91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994468" y="2805526"/>
            <a:ext cx="1192393" cy="91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4"/>
          </p:cNvCxnSpPr>
          <p:nvPr/>
        </p:nvCxnSpPr>
        <p:spPr>
          <a:xfrm flipV="1">
            <a:off x="4915468" y="4462818"/>
            <a:ext cx="0" cy="78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5" idx="6"/>
          </p:cNvCxnSpPr>
          <p:nvPr/>
        </p:nvCxnSpPr>
        <p:spPr>
          <a:xfrm flipH="1">
            <a:off x="3295934" y="2511188"/>
            <a:ext cx="2923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4"/>
          </p:cNvCxnSpPr>
          <p:nvPr/>
        </p:nvCxnSpPr>
        <p:spPr>
          <a:xfrm flipH="1" flipV="1">
            <a:off x="2266666" y="2927445"/>
            <a:ext cx="1618396" cy="277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6" idx="6"/>
          </p:cNvCxnSpPr>
          <p:nvPr/>
        </p:nvCxnSpPr>
        <p:spPr>
          <a:xfrm flipH="1" flipV="1">
            <a:off x="8197757" y="2511188"/>
            <a:ext cx="1473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4"/>
          </p:cNvCxnSpPr>
          <p:nvPr/>
        </p:nvCxnSpPr>
        <p:spPr>
          <a:xfrm flipH="1">
            <a:off x="5945873" y="2927445"/>
            <a:ext cx="4633416" cy="277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8" idx="6"/>
          </p:cNvCxnSpPr>
          <p:nvPr/>
        </p:nvCxnSpPr>
        <p:spPr>
          <a:xfrm flipH="1">
            <a:off x="5945874" y="2805526"/>
            <a:ext cx="3991662" cy="122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12656" y="4462818"/>
            <a:ext cx="1774209" cy="928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Administrator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7" idx="0"/>
            <a:endCxn id="10" idx="4"/>
          </p:cNvCxnSpPr>
          <p:nvPr/>
        </p:nvCxnSpPr>
        <p:spPr>
          <a:xfrm flipH="1" flipV="1">
            <a:off x="10579289" y="2927445"/>
            <a:ext cx="20472" cy="15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482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82" y="0"/>
            <a:ext cx="10395045" cy="736979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/>
              <a:t>Scope</a:t>
            </a:r>
            <a:endParaRPr lang="en-IN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49702"/>
              </p:ext>
            </p:extLst>
          </p:nvPr>
        </p:nvGraphicFramePr>
        <p:xfrm>
          <a:off x="136478" y="996287"/>
          <a:ext cx="11696131" cy="56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2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828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Service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Description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5495">
                <a:tc>
                  <a:txBody>
                    <a:bodyPr/>
                    <a:lstStyle/>
                    <a:p>
                      <a:r>
                        <a:rPr lang="en-IN" dirty="0" smtClean="0"/>
                        <a:t>Authorization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service is</a:t>
                      </a:r>
                      <a:r>
                        <a:rPr lang="en-IN" baseline="0" dirty="0" smtClean="0"/>
                        <a:t> used to authenticate the user and maintain the session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baseline="0" dirty="0" smtClean="0"/>
                        <a:t>LOGIN the user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baseline="0" dirty="0" smtClean="0"/>
                        <a:t>VALIDATE the token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49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Collateral Management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service is</a:t>
                      </a:r>
                      <a:r>
                        <a:rPr lang="en-IN" baseline="0" dirty="0" smtClean="0"/>
                        <a:t> getting called by other services to provide the following functionalities: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and Save the Collaterals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Collaterals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549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Management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service is handlings the loans and performing following</a:t>
                      </a:r>
                      <a:r>
                        <a:rPr lang="en-IN" baseline="0" dirty="0" smtClean="0"/>
                        <a:t> functionalities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the Loan Details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Collaterals for Sanctioned Loan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248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Assessment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This service is assessing</a:t>
                      </a:r>
                      <a:r>
                        <a:rPr lang="en-IN" baseline="0" dirty="0" smtClean="0"/>
                        <a:t> the risk involved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 Risk based the Collaterals Value based on Market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695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Portal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Web Portal that allows an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Administrator to perform the following operations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Loan Details based on customer / loan ID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Collaterals for a sanctioned Loan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Risk Assessment for every Collateral Loans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800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938" y="623349"/>
            <a:ext cx="9144000" cy="682388"/>
          </a:xfrm>
        </p:spPr>
        <p:txBody>
          <a:bodyPr>
            <a:noAutofit/>
          </a:bodyPr>
          <a:lstStyle/>
          <a:p>
            <a:pPr algn="l"/>
            <a:r>
              <a:rPr lang="en-IN" sz="4000" dirty="0" smtClean="0"/>
              <a:t>Flow Chart Of Authorization Service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4843818" y="2104915"/>
            <a:ext cx="1825274" cy="855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/login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0141" y="4101152"/>
            <a:ext cx="1897039" cy="866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/validate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52843" y="3309123"/>
            <a:ext cx="1351128" cy="68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Entry Point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45964" y="2986231"/>
            <a:ext cx="2429303" cy="12729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Authenticated and Authorised User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12" idx="2"/>
          </p:cNvCxnSpPr>
          <p:nvPr/>
        </p:nvCxnSpPr>
        <p:spPr>
          <a:xfrm>
            <a:off x="6669092" y="2532848"/>
            <a:ext cx="2376872" cy="108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6"/>
          </p:cNvCxnSpPr>
          <p:nvPr/>
        </p:nvCxnSpPr>
        <p:spPr>
          <a:xfrm flipH="1">
            <a:off x="2303971" y="2960781"/>
            <a:ext cx="3716967" cy="69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1"/>
            <a:endCxn id="6" idx="5"/>
          </p:cNvCxnSpPr>
          <p:nvPr/>
        </p:nvCxnSpPr>
        <p:spPr>
          <a:xfrm flipH="1" flipV="1">
            <a:off x="2106103" y="3897401"/>
            <a:ext cx="2644038" cy="63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</p:cNvCxnSpPr>
          <p:nvPr/>
        </p:nvCxnSpPr>
        <p:spPr>
          <a:xfrm flipH="1">
            <a:off x="6618591" y="4072748"/>
            <a:ext cx="2783136" cy="4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4"/>
          </p:cNvCxnSpPr>
          <p:nvPr/>
        </p:nvCxnSpPr>
        <p:spPr>
          <a:xfrm flipV="1">
            <a:off x="6669092" y="4259165"/>
            <a:ext cx="3591524" cy="68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7"/>
          </p:cNvCxnSpPr>
          <p:nvPr/>
        </p:nvCxnSpPr>
        <p:spPr>
          <a:xfrm flipV="1">
            <a:off x="2106103" y="2569474"/>
            <a:ext cx="2737715" cy="84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0604409">
            <a:off x="2710899" y="2666795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Enter Username and password</a:t>
            </a:r>
            <a:endParaRPr lang="en-IN" sz="1050" dirty="0"/>
          </a:p>
        </p:txBody>
      </p:sp>
      <p:sp>
        <p:nvSpPr>
          <p:cNvPr id="55" name="TextBox 54"/>
          <p:cNvSpPr txBox="1"/>
          <p:nvPr/>
        </p:nvSpPr>
        <p:spPr>
          <a:xfrm rot="1453138">
            <a:off x="6816051" y="2764029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Correct Username and password</a:t>
            </a:r>
            <a:endParaRPr lang="en-IN" sz="1050" dirty="0"/>
          </a:p>
        </p:txBody>
      </p:sp>
      <p:sp>
        <p:nvSpPr>
          <p:cNvPr id="56" name="TextBox 55"/>
          <p:cNvSpPr txBox="1"/>
          <p:nvPr/>
        </p:nvSpPr>
        <p:spPr>
          <a:xfrm rot="938275">
            <a:off x="3032714" y="4235244"/>
            <a:ext cx="1149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Invalid Token</a:t>
            </a:r>
            <a:endParaRPr lang="en-IN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7174172" y="3847236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When </a:t>
            </a:r>
            <a:r>
              <a:rPr lang="en-IN" sz="1050" dirty="0"/>
              <a:t>s</a:t>
            </a:r>
            <a:r>
              <a:rPr lang="en-IN" sz="1050" dirty="0" smtClean="0"/>
              <a:t>ystem calls</a:t>
            </a:r>
            <a:endParaRPr lang="en-IN" sz="1050" dirty="0"/>
          </a:p>
        </p:txBody>
      </p:sp>
      <p:sp>
        <p:nvSpPr>
          <p:cNvPr id="58" name="TextBox 57"/>
          <p:cNvSpPr txBox="1"/>
          <p:nvPr/>
        </p:nvSpPr>
        <p:spPr>
          <a:xfrm rot="1460016">
            <a:off x="7051825" y="3182165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Token Generated</a:t>
            </a:r>
            <a:endParaRPr lang="en-IN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7307455" y="4079735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Token Passed</a:t>
            </a:r>
            <a:endParaRPr lang="en-IN" sz="1050" dirty="0"/>
          </a:p>
        </p:txBody>
      </p:sp>
      <p:sp>
        <p:nvSpPr>
          <p:cNvPr id="60" name="TextBox 59"/>
          <p:cNvSpPr txBox="1"/>
          <p:nvPr/>
        </p:nvSpPr>
        <p:spPr>
          <a:xfrm rot="20999308">
            <a:off x="7661813" y="4551955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Valid Token</a:t>
            </a:r>
            <a:endParaRPr lang="en-IN" sz="1050" dirty="0"/>
          </a:p>
        </p:txBody>
      </p:sp>
      <p:sp>
        <p:nvSpPr>
          <p:cNvPr id="61" name="TextBox 60"/>
          <p:cNvSpPr txBox="1"/>
          <p:nvPr/>
        </p:nvSpPr>
        <p:spPr>
          <a:xfrm rot="20998826">
            <a:off x="3182645" y="3283097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Wrong Username and password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xmlns="" val="31799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698" y="190634"/>
            <a:ext cx="9605749" cy="682388"/>
          </a:xfrm>
        </p:spPr>
        <p:txBody>
          <a:bodyPr>
            <a:noAutofit/>
          </a:bodyPr>
          <a:lstStyle/>
          <a:p>
            <a:pPr algn="l"/>
            <a:r>
              <a:rPr lang="en-IN" sz="4000" dirty="0" smtClean="0"/>
              <a:t>Flow Chart Of Collateral Management Service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4594747" y="2594143"/>
            <a:ext cx="1801504" cy="855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/get Collateral by loan 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6980" y="4101152"/>
            <a:ext cx="1897039" cy="866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/save Collateral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60504" y="3278092"/>
            <a:ext cx="1351128" cy="68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Entry Point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6" idx="0"/>
            <a:endCxn id="4" idx="1"/>
          </p:cNvCxnSpPr>
          <p:nvPr/>
        </p:nvCxnSpPr>
        <p:spPr>
          <a:xfrm flipV="1">
            <a:off x="2336068" y="3022076"/>
            <a:ext cx="2258679" cy="25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1135532">
            <a:off x="3056967" y="2847946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Loan Id passed</a:t>
            </a:r>
            <a:endParaRPr lang="en-IN" sz="1050" dirty="0"/>
          </a:p>
        </p:txBody>
      </p:sp>
      <p:sp>
        <p:nvSpPr>
          <p:cNvPr id="55" name="TextBox 54"/>
          <p:cNvSpPr txBox="1"/>
          <p:nvPr/>
        </p:nvSpPr>
        <p:spPr>
          <a:xfrm rot="21371275">
            <a:off x="3315695" y="3056356"/>
            <a:ext cx="1821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Get</a:t>
            </a:r>
            <a:endParaRPr lang="en-IN" sz="1050" dirty="0"/>
          </a:p>
        </p:txBody>
      </p:sp>
      <p:sp>
        <p:nvSpPr>
          <p:cNvPr id="56" name="TextBox 55"/>
          <p:cNvSpPr txBox="1"/>
          <p:nvPr/>
        </p:nvSpPr>
        <p:spPr>
          <a:xfrm rot="1291113">
            <a:off x="3466188" y="4313453"/>
            <a:ext cx="1149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Post</a:t>
            </a:r>
            <a:endParaRPr lang="en-IN" sz="1050" dirty="0"/>
          </a:p>
        </p:txBody>
      </p:sp>
      <p:sp>
        <p:nvSpPr>
          <p:cNvPr id="14" name="Oval 13"/>
          <p:cNvSpPr/>
          <p:nvPr/>
        </p:nvSpPr>
        <p:spPr>
          <a:xfrm>
            <a:off x="7979366" y="2587365"/>
            <a:ext cx="1901613" cy="655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Loan 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>
            <a:off x="4855101" y="1815052"/>
            <a:ext cx="1370542" cy="1558181"/>
          </a:xfrm>
          <a:prstGeom prst="circular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  <a:endCxn id="14" idx="2"/>
          </p:cNvCxnSpPr>
          <p:nvPr/>
        </p:nvCxnSpPr>
        <p:spPr>
          <a:xfrm flipV="1">
            <a:off x="6396251" y="2914890"/>
            <a:ext cx="1583115" cy="10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0800000" flipV="1">
            <a:off x="5143695" y="2171866"/>
            <a:ext cx="858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L</a:t>
            </a:r>
            <a:r>
              <a:rPr lang="en-IN" sz="1050" dirty="0" smtClean="0"/>
              <a:t>oan id not present</a:t>
            </a:r>
            <a:endParaRPr lang="en-IN" sz="1050" dirty="0"/>
          </a:p>
        </p:txBody>
      </p:sp>
      <p:sp>
        <p:nvSpPr>
          <p:cNvPr id="36" name="TextBox 35"/>
          <p:cNvSpPr txBox="1"/>
          <p:nvPr/>
        </p:nvSpPr>
        <p:spPr>
          <a:xfrm rot="21390596">
            <a:off x="6602972" y="2728832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Loan Id present</a:t>
            </a:r>
            <a:endParaRPr lang="en-IN" sz="1050" dirty="0"/>
          </a:p>
        </p:txBody>
      </p:sp>
      <p:sp>
        <p:nvSpPr>
          <p:cNvPr id="37" name="TextBox 36"/>
          <p:cNvSpPr txBox="1"/>
          <p:nvPr/>
        </p:nvSpPr>
        <p:spPr>
          <a:xfrm rot="1149056">
            <a:off x="3254606" y="4170219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Collateral Details</a:t>
            </a:r>
            <a:endParaRPr lang="en-IN" sz="1050" dirty="0"/>
          </a:p>
        </p:txBody>
      </p: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2813764" y="3866370"/>
            <a:ext cx="1733213" cy="65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rcular Arrow 39"/>
          <p:cNvSpPr/>
          <p:nvPr/>
        </p:nvSpPr>
        <p:spPr>
          <a:xfrm rot="10800000">
            <a:off x="4594747" y="3983600"/>
            <a:ext cx="1801503" cy="1968371"/>
          </a:xfrm>
          <a:prstGeom prst="circular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5118526" y="4971542"/>
            <a:ext cx="883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Data missing or invalid</a:t>
            </a:r>
            <a:endParaRPr lang="en-IN" sz="1050" dirty="0"/>
          </a:p>
        </p:txBody>
      </p:sp>
      <p:sp>
        <p:nvSpPr>
          <p:cNvPr id="28" name="Oval 27"/>
          <p:cNvSpPr/>
          <p:nvPr/>
        </p:nvSpPr>
        <p:spPr>
          <a:xfrm>
            <a:off x="8093122" y="5176075"/>
            <a:ext cx="1815152" cy="775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Collateral Saved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159179">
            <a:off x="6485303" y="5138947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Valid data with different id</a:t>
            </a:r>
            <a:endParaRPr lang="en-IN" sz="1050" dirty="0"/>
          </a:p>
        </p:txBody>
      </p:sp>
      <p:sp>
        <p:nvSpPr>
          <p:cNvPr id="49" name="Oval 48"/>
          <p:cNvSpPr/>
          <p:nvPr/>
        </p:nvSpPr>
        <p:spPr>
          <a:xfrm>
            <a:off x="8065826" y="3645280"/>
            <a:ext cx="2920621" cy="689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Id is already present in 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49" idx="2"/>
          </p:cNvCxnSpPr>
          <p:nvPr/>
        </p:nvCxnSpPr>
        <p:spPr>
          <a:xfrm flipV="1">
            <a:off x="6444016" y="3990153"/>
            <a:ext cx="1621810" cy="1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8" idx="2"/>
          </p:cNvCxnSpPr>
          <p:nvPr/>
        </p:nvCxnSpPr>
        <p:spPr>
          <a:xfrm>
            <a:off x="6444016" y="4967786"/>
            <a:ext cx="1649106" cy="59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21358155">
            <a:off x="6485301" y="3831840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Valid data with same id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xmlns="" val="26610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698" y="190634"/>
            <a:ext cx="9605749" cy="682388"/>
          </a:xfrm>
        </p:spPr>
        <p:txBody>
          <a:bodyPr>
            <a:noAutofit/>
          </a:bodyPr>
          <a:lstStyle/>
          <a:p>
            <a:pPr algn="l"/>
            <a:r>
              <a:rPr lang="en-IN" sz="4000" dirty="0" smtClean="0"/>
              <a:t>Flow Chart Of Loan Management Service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3093493" y="2130120"/>
            <a:ext cx="1801504" cy="855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/get Loan 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5726" y="3637129"/>
            <a:ext cx="1897039" cy="866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/save Loan 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9250" y="2814069"/>
            <a:ext cx="1351128" cy="68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Entry Point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6" idx="0"/>
            <a:endCxn id="4" idx="1"/>
          </p:cNvCxnSpPr>
          <p:nvPr/>
        </p:nvCxnSpPr>
        <p:spPr>
          <a:xfrm flipV="1">
            <a:off x="834814" y="2558053"/>
            <a:ext cx="2258679" cy="25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1135532">
            <a:off x="1555713" y="2383923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Loan Id passed</a:t>
            </a:r>
            <a:endParaRPr lang="en-IN" sz="1050" dirty="0"/>
          </a:p>
        </p:txBody>
      </p:sp>
      <p:sp>
        <p:nvSpPr>
          <p:cNvPr id="55" name="TextBox 54"/>
          <p:cNvSpPr txBox="1"/>
          <p:nvPr/>
        </p:nvSpPr>
        <p:spPr>
          <a:xfrm rot="21371275">
            <a:off x="1814441" y="2592333"/>
            <a:ext cx="1821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Get</a:t>
            </a:r>
            <a:endParaRPr lang="en-IN" sz="1050" dirty="0"/>
          </a:p>
        </p:txBody>
      </p:sp>
      <p:sp>
        <p:nvSpPr>
          <p:cNvPr id="56" name="TextBox 55"/>
          <p:cNvSpPr txBox="1"/>
          <p:nvPr/>
        </p:nvSpPr>
        <p:spPr>
          <a:xfrm rot="1291113">
            <a:off x="1964934" y="3849430"/>
            <a:ext cx="1149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Post</a:t>
            </a:r>
            <a:endParaRPr lang="en-IN" sz="1050" dirty="0"/>
          </a:p>
        </p:txBody>
      </p:sp>
      <p:sp>
        <p:nvSpPr>
          <p:cNvPr id="14" name="Oval 13"/>
          <p:cNvSpPr/>
          <p:nvPr/>
        </p:nvSpPr>
        <p:spPr>
          <a:xfrm>
            <a:off x="6478112" y="2123342"/>
            <a:ext cx="1901613" cy="655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Loan 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>
            <a:off x="3353847" y="1351029"/>
            <a:ext cx="1370542" cy="1558181"/>
          </a:xfrm>
          <a:prstGeom prst="circular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  <a:endCxn id="14" idx="2"/>
          </p:cNvCxnSpPr>
          <p:nvPr/>
        </p:nvCxnSpPr>
        <p:spPr>
          <a:xfrm flipV="1">
            <a:off x="4894997" y="2450867"/>
            <a:ext cx="1583115" cy="10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0800000" flipV="1">
            <a:off x="3642441" y="1707843"/>
            <a:ext cx="858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L</a:t>
            </a:r>
            <a:r>
              <a:rPr lang="en-IN" sz="1050" dirty="0" smtClean="0"/>
              <a:t>oan id not present</a:t>
            </a:r>
            <a:endParaRPr lang="en-IN" sz="1050" dirty="0"/>
          </a:p>
        </p:txBody>
      </p:sp>
      <p:sp>
        <p:nvSpPr>
          <p:cNvPr id="36" name="TextBox 35"/>
          <p:cNvSpPr txBox="1"/>
          <p:nvPr/>
        </p:nvSpPr>
        <p:spPr>
          <a:xfrm rot="21390596">
            <a:off x="5101718" y="2264809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Loan Id present</a:t>
            </a:r>
            <a:endParaRPr lang="en-IN" sz="1050" dirty="0"/>
          </a:p>
        </p:txBody>
      </p:sp>
      <p:sp>
        <p:nvSpPr>
          <p:cNvPr id="37" name="TextBox 36"/>
          <p:cNvSpPr txBox="1"/>
          <p:nvPr/>
        </p:nvSpPr>
        <p:spPr>
          <a:xfrm rot="1149056">
            <a:off x="1753352" y="3706196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Loan Details</a:t>
            </a:r>
            <a:endParaRPr lang="en-IN" sz="1050" dirty="0"/>
          </a:p>
        </p:txBody>
      </p: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1312510" y="3402347"/>
            <a:ext cx="1733213" cy="65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rcular Arrow 39"/>
          <p:cNvSpPr/>
          <p:nvPr/>
        </p:nvSpPr>
        <p:spPr>
          <a:xfrm rot="10800000">
            <a:off x="3093493" y="3519577"/>
            <a:ext cx="1801503" cy="1968371"/>
          </a:xfrm>
          <a:prstGeom prst="circular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0800000" flipV="1">
            <a:off x="3617272" y="4507519"/>
            <a:ext cx="883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Data missing or invalid</a:t>
            </a:r>
            <a:endParaRPr lang="en-IN" sz="1050" dirty="0"/>
          </a:p>
        </p:txBody>
      </p:sp>
      <p:sp>
        <p:nvSpPr>
          <p:cNvPr id="28" name="Oval 27"/>
          <p:cNvSpPr/>
          <p:nvPr/>
        </p:nvSpPr>
        <p:spPr>
          <a:xfrm>
            <a:off x="6564572" y="3131629"/>
            <a:ext cx="2920621" cy="689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Id is already present in 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21112264">
            <a:off x="5336723" y="3251956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Same id</a:t>
            </a:r>
            <a:endParaRPr lang="en-IN" sz="105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942765" y="3476501"/>
            <a:ext cx="1621807" cy="16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46100" y="4338674"/>
            <a:ext cx="2133625" cy="11957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Check the loan approvable or not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094837">
            <a:off x="5133731" y="4689702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Different id</a:t>
            </a:r>
            <a:endParaRPr lang="en-IN" sz="1050" dirty="0"/>
          </a:p>
        </p:txBody>
      </p:sp>
      <p:sp>
        <p:nvSpPr>
          <p:cNvPr id="23" name="Oval 22"/>
          <p:cNvSpPr/>
          <p:nvPr/>
        </p:nvSpPr>
        <p:spPr>
          <a:xfrm>
            <a:off x="10426865" y="4068947"/>
            <a:ext cx="1565271" cy="8696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Loan approved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426864" y="5487948"/>
            <a:ext cx="1565271" cy="9543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Eligible amount Exceeded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7" idx="6"/>
            <a:endCxn id="23" idx="2"/>
          </p:cNvCxnSpPr>
          <p:nvPr/>
        </p:nvCxnSpPr>
        <p:spPr>
          <a:xfrm flipV="1">
            <a:off x="8379725" y="4503763"/>
            <a:ext cx="2047140" cy="43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5"/>
            <a:endCxn id="25" idx="2"/>
          </p:cNvCxnSpPr>
          <p:nvPr/>
        </p:nvCxnSpPr>
        <p:spPr>
          <a:xfrm>
            <a:off x="8067263" y="5359346"/>
            <a:ext cx="2359601" cy="60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0890961">
            <a:off x="8318911" y="4510825"/>
            <a:ext cx="2196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Loan amount&lt;= 1.5 times collateral</a:t>
            </a:r>
            <a:endParaRPr lang="en-IN" sz="1050" dirty="0"/>
          </a:p>
        </p:txBody>
      </p:sp>
      <p:sp>
        <p:nvSpPr>
          <p:cNvPr id="49" name="TextBox 48"/>
          <p:cNvSpPr txBox="1"/>
          <p:nvPr/>
        </p:nvSpPr>
        <p:spPr>
          <a:xfrm rot="844796">
            <a:off x="8314082" y="5465343"/>
            <a:ext cx="2196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Loan amount&gt; 1.5 times collateral</a:t>
            </a:r>
            <a:endParaRPr lang="en-IN" sz="1050" dirty="0"/>
          </a:p>
        </p:txBody>
      </p:sp>
      <p:cxnSp>
        <p:nvCxnSpPr>
          <p:cNvPr id="57" name="Straight Arrow Connector 56"/>
          <p:cNvCxnSpPr>
            <a:stCxn id="25" idx="3"/>
            <a:endCxn id="17" idx="4"/>
          </p:cNvCxnSpPr>
          <p:nvPr/>
        </p:nvCxnSpPr>
        <p:spPr>
          <a:xfrm flipH="1" flipV="1">
            <a:off x="7312913" y="5534466"/>
            <a:ext cx="3343180" cy="76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740502">
            <a:off x="8151728" y="5958880"/>
            <a:ext cx="2196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Re-enter the loan amount</a:t>
            </a:r>
            <a:endParaRPr lang="en-IN" sz="1050" dirty="0"/>
          </a:p>
        </p:txBody>
      </p:sp>
      <p:cxnSp>
        <p:nvCxnSpPr>
          <p:cNvPr id="60" name="Straight Arrow Connector 59"/>
          <p:cNvCxnSpPr>
            <a:endCxn id="17" idx="2"/>
          </p:cNvCxnSpPr>
          <p:nvPr/>
        </p:nvCxnSpPr>
        <p:spPr>
          <a:xfrm>
            <a:off x="4942765" y="4503763"/>
            <a:ext cx="1303335" cy="43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79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698" y="190634"/>
            <a:ext cx="9605749" cy="682388"/>
          </a:xfrm>
        </p:spPr>
        <p:txBody>
          <a:bodyPr>
            <a:noAutofit/>
          </a:bodyPr>
          <a:lstStyle/>
          <a:p>
            <a:pPr algn="l"/>
            <a:r>
              <a:rPr lang="en-IN" sz="4000" dirty="0" smtClean="0"/>
              <a:t>Flow Chart Of Risk Assessment Service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3093493" y="2130120"/>
            <a:ext cx="1801504" cy="855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/get Collateral Risk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5726" y="3637129"/>
            <a:ext cx="1897039" cy="866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/get Collateral Risk/Loan 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9250" y="2814069"/>
            <a:ext cx="1351128" cy="6892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Entry Point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6" idx="0"/>
            <a:endCxn id="4" idx="1"/>
          </p:cNvCxnSpPr>
          <p:nvPr/>
        </p:nvCxnSpPr>
        <p:spPr>
          <a:xfrm flipV="1">
            <a:off x="834814" y="2558053"/>
            <a:ext cx="2258679" cy="25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1371275">
            <a:off x="1814441" y="2592333"/>
            <a:ext cx="1821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Get</a:t>
            </a:r>
            <a:endParaRPr lang="en-IN" sz="1050" dirty="0"/>
          </a:p>
        </p:txBody>
      </p:sp>
      <p:sp>
        <p:nvSpPr>
          <p:cNvPr id="56" name="TextBox 55"/>
          <p:cNvSpPr txBox="1"/>
          <p:nvPr/>
        </p:nvSpPr>
        <p:spPr>
          <a:xfrm rot="1291113">
            <a:off x="1964934" y="3849430"/>
            <a:ext cx="1149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Get</a:t>
            </a:r>
            <a:endParaRPr lang="en-IN" sz="1050" dirty="0"/>
          </a:p>
        </p:txBody>
      </p:sp>
      <p:sp>
        <p:nvSpPr>
          <p:cNvPr id="14" name="Oval 13"/>
          <p:cNvSpPr/>
          <p:nvPr/>
        </p:nvSpPr>
        <p:spPr>
          <a:xfrm>
            <a:off x="7062401" y="987260"/>
            <a:ext cx="2149838" cy="655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Not Updated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  <a:endCxn id="14" idx="2"/>
          </p:cNvCxnSpPr>
          <p:nvPr/>
        </p:nvCxnSpPr>
        <p:spPr>
          <a:xfrm flipV="1">
            <a:off x="4894997" y="1314785"/>
            <a:ext cx="2167404" cy="124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859829">
            <a:off x="4985581" y="1730946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Current Market values not found</a:t>
            </a:r>
            <a:endParaRPr lang="en-IN" sz="1050" dirty="0"/>
          </a:p>
        </p:txBody>
      </p:sp>
      <p:sp>
        <p:nvSpPr>
          <p:cNvPr id="37" name="TextBox 36"/>
          <p:cNvSpPr txBox="1"/>
          <p:nvPr/>
        </p:nvSpPr>
        <p:spPr>
          <a:xfrm rot="1149056">
            <a:off x="1900723" y="3783986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Loan id</a:t>
            </a:r>
            <a:endParaRPr lang="en-IN" sz="1050" dirty="0"/>
          </a:p>
        </p:txBody>
      </p: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1312510" y="3402347"/>
            <a:ext cx="1733213" cy="65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97636" y="3103477"/>
            <a:ext cx="2265529" cy="6897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 loan found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21267385">
            <a:off x="5429140" y="3278923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Id not present</a:t>
            </a:r>
            <a:endParaRPr lang="en-IN" sz="1050" dirty="0"/>
          </a:p>
        </p:txBody>
      </p:sp>
      <p:cxnSp>
        <p:nvCxnSpPr>
          <p:cNvPr id="15" name="Straight Arrow Connector 14"/>
          <p:cNvCxnSpPr>
            <a:endCxn id="28" idx="2"/>
          </p:cNvCxnSpPr>
          <p:nvPr/>
        </p:nvCxnSpPr>
        <p:spPr>
          <a:xfrm flipV="1">
            <a:off x="4942765" y="3448350"/>
            <a:ext cx="2154871" cy="18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201444" y="4168918"/>
            <a:ext cx="2133625" cy="12798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risk according to current market values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531285">
            <a:off x="5641875" y="4535927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Id is present</a:t>
            </a:r>
            <a:endParaRPr lang="en-IN" sz="1050" dirty="0"/>
          </a:p>
        </p:txBody>
      </p:sp>
      <p:sp>
        <p:nvSpPr>
          <p:cNvPr id="25" name="Oval 24"/>
          <p:cNvSpPr/>
          <p:nvPr/>
        </p:nvSpPr>
        <p:spPr>
          <a:xfrm>
            <a:off x="10203811" y="4384908"/>
            <a:ext cx="1565271" cy="7025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Show risk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21257121">
            <a:off x="904904" y="2461604"/>
            <a:ext cx="22568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Search for the current market values </a:t>
            </a:r>
            <a:endParaRPr lang="en-IN" sz="1050" dirty="0"/>
          </a:p>
        </p:txBody>
      </p:sp>
      <p:sp>
        <p:nvSpPr>
          <p:cNvPr id="10" name="Oval 9"/>
          <p:cNvSpPr/>
          <p:nvPr/>
        </p:nvSpPr>
        <p:spPr>
          <a:xfrm>
            <a:off x="7097636" y="2115301"/>
            <a:ext cx="2237433" cy="734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Updated market values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4894996" y="2482353"/>
            <a:ext cx="2202640" cy="36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023228">
            <a:off x="5065732" y="2439027"/>
            <a:ext cx="198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Current Market values not found</a:t>
            </a:r>
            <a:endParaRPr lang="en-IN" sz="1050" dirty="0"/>
          </a:p>
        </p:txBody>
      </p:sp>
      <p:cxnSp>
        <p:nvCxnSpPr>
          <p:cNvPr id="71" name="Straight Arrow Connector 70"/>
          <p:cNvCxnSpPr>
            <a:stCxn id="17" idx="6"/>
            <a:endCxn id="25" idx="2"/>
          </p:cNvCxnSpPr>
          <p:nvPr/>
        </p:nvCxnSpPr>
        <p:spPr>
          <a:xfrm flipV="1">
            <a:off x="9335069" y="4736183"/>
            <a:ext cx="868742" cy="7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7" idx="2"/>
          </p:cNvCxnSpPr>
          <p:nvPr/>
        </p:nvCxnSpPr>
        <p:spPr>
          <a:xfrm>
            <a:off x="4942765" y="4503763"/>
            <a:ext cx="2258679" cy="30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18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119465"/>
            <a:ext cx="10515600" cy="890469"/>
          </a:xfrm>
        </p:spPr>
        <p:txBody>
          <a:bodyPr/>
          <a:lstStyle/>
          <a:p>
            <a:r>
              <a:rPr lang="en-IN" dirty="0" smtClean="0"/>
              <a:t>AWS Deployment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7698" y="2620369"/>
            <a:ext cx="941696" cy="2224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66031" y="3186752"/>
            <a:ext cx="1241946" cy="928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Loan-lb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79394" y="3452884"/>
            <a:ext cx="1686637" cy="3957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/>
          <p:cNvSpPr/>
          <p:nvPr/>
        </p:nvSpPr>
        <p:spPr>
          <a:xfrm>
            <a:off x="10454185" y="600501"/>
            <a:ext cx="1487606" cy="10099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Auth</a:t>
            </a:r>
            <a:r>
              <a:rPr lang="en-IN" dirty="0" smtClean="0">
                <a:solidFill>
                  <a:schemeClr val="tx1"/>
                </a:solidFill>
              </a:rPr>
              <a:t>- repo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10454184" y="2142698"/>
            <a:ext cx="1487607" cy="10099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Coll</a:t>
            </a:r>
            <a:r>
              <a:rPr lang="en-IN" dirty="0" smtClean="0">
                <a:solidFill>
                  <a:schemeClr val="tx1"/>
                </a:solidFill>
              </a:rPr>
              <a:t>-repo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10454185" y="3596183"/>
            <a:ext cx="1487606" cy="10099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Loan-repo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10454185" y="5152029"/>
            <a:ext cx="1487606" cy="10099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Risk- repo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23362" y="1239547"/>
            <a:ext cx="4503761" cy="4906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495498" y="1610436"/>
            <a:ext cx="4112526" cy="4353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5841242" y="1842448"/>
            <a:ext cx="3493827" cy="77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Auth</a:t>
            </a:r>
            <a:r>
              <a:rPr lang="en-IN" dirty="0">
                <a:solidFill>
                  <a:schemeClr val="tx1"/>
                </a:solidFill>
              </a:rPr>
              <a:t>-</a:t>
            </a:r>
            <a:r>
              <a:rPr lang="en-IN" dirty="0" smtClean="0">
                <a:solidFill>
                  <a:schemeClr val="tx1"/>
                </a:solidFill>
              </a:rPr>
              <a:t>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1242" y="2872856"/>
            <a:ext cx="3493827" cy="77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Collateral-service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1241" y="3933969"/>
            <a:ext cx="3493827" cy="77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Loan-service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41241" y="4995083"/>
            <a:ext cx="3493827" cy="777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Risk-service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0232" y="1241104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Loan Cluster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7" idx="3"/>
            <a:endCxn id="16" idx="3"/>
          </p:cNvCxnSpPr>
          <p:nvPr/>
        </p:nvCxnSpPr>
        <p:spPr>
          <a:xfrm flipH="1">
            <a:off x="9335069" y="1105469"/>
            <a:ext cx="1119116" cy="11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7" idx="3"/>
          </p:cNvCxnSpPr>
          <p:nvPr/>
        </p:nvCxnSpPr>
        <p:spPr>
          <a:xfrm flipH="1">
            <a:off x="9335069" y="2647666"/>
            <a:ext cx="1119115" cy="61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8" idx="3"/>
          </p:cNvCxnSpPr>
          <p:nvPr/>
        </p:nvCxnSpPr>
        <p:spPr>
          <a:xfrm flipH="1">
            <a:off x="9335068" y="4101151"/>
            <a:ext cx="1119117" cy="22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 flipH="1" flipV="1">
            <a:off x="9362365" y="5384043"/>
            <a:ext cx="1091820" cy="27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7"/>
            <a:endCxn id="16" idx="1"/>
          </p:cNvCxnSpPr>
          <p:nvPr/>
        </p:nvCxnSpPr>
        <p:spPr>
          <a:xfrm flipV="1">
            <a:off x="3926098" y="2231409"/>
            <a:ext cx="1915144" cy="10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18" idx="1"/>
          </p:cNvCxnSpPr>
          <p:nvPr/>
        </p:nvCxnSpPr>
        <p:spPr>
          <a:xfrm>
            <a:off x="3926098" y="3978891"/>
            <a:ext cx="1915143" cy="34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9" idx="1"/>
          </p:cNvCxnSpPr>
          <p:nvPr/>
        </p:nvCxnSpPr>
        <p:spPr>
          <a:xfrm>
            <a:off x="3487004" y="4114800"/>
            <a:ext cx="2354237" cy="12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6"/>
            <a:endCxn id="17" idx="1"/>
          </p:cNvCxnSpPr>
          <p:nvPr/>
        </p:nvCxnSpPr>
        <p:spPr>
          <a:xfrm flipV="1">
            <a:off x="4107977" y="3261817"/>
            <a:ext cx="1733265" cy="38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9923199">
            <a:off x="4094139" y="260601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Auth-tg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rot="20877271">
            <a:off x="4383451" y="318715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Coll-tg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691113">
            <a:off x="4332955" y="379561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Loan-</a:t>
            </a:r>
            <a:r>
              <a:rPr lang="en-IN" dirty="0" err="1" smtClean="0"/>
              <a:t>tg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rot="1979740">
            <a:off x="4352010" y="44138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Risk-</a:t>
            </a:r>
            <a:r>
              <a:rPr lang="en-IN" dirty="0" err="1" smtClean="0"/>
              <a:t>tg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126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446</Words>
  <Application>Microsoft Office PowerPoint</Application>
  <PresentationFormat>Custom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Collateral Loans And Risk Assessment</vt:lpstr>
      <vt:lpstr>Purpose Of The Project</vt:lpstr>
      <vt:lpstr>Use Case Diagram</vt:lpstr>
      <vt:lpstr>Scope</vt:lpstr>
      <vt:lpstr>Flow Chart Of Authorization Service</vt:lpstr>
      <vt:lpstr>Flow Chart Of Collateral Management Service</vt:lpstr>
      <vt:lpstr>Flow Chart Of Loan Management Service</vt:lpstr>
      <vt:lpstr>Flow Chart Of Risk Assessment Service</vt:lpstr>
      <vt:lpstr>AWS Deployment Structure</vt:lpstr>
      <vt:lpstr>Repositories We have Created Code Commit Repository for different Microservices.</vt:lpstr>
      <vt:lpstr>ECR We have Created ECR Repository for different Microservices</vt:lpstr>
      <vt:lpstr>Clusters We have Created one cluster and inside cluster we have created 4 services .</vt:lpstr>
      <vt:lpstr>Task Definitions We have Created Task Definitions for different Microservices task</vt:lpstr>
      <vt:lpstr>Load Balancer We have created one load balancer for one DNS and different target for different Microservice</vt:lpstr>
      <vt:lpstr>Code Pipeline </vt:lpstr>
      <vt:lpstr>THANK YOU!!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Collateral Loans – Risk Assessment</dc:title>
  <dc:creator>NAMEAN JOSHI PC</dc:creator>
  <cp:lastModifiedBy>Asus</cp:lastModifiedBy>
  <cp:revision>34</cp:revision>
  <dcterms:created xsi:type="dcterms:W3CDTF">2020-10-14T04:04:16Z</dcterms:created>
  <dcterms:modified xsi:type="dcterms:W3CDTF">2020-10-15T12:01:50Z</dcterms:modified>
</cp:coreProperties>
</file>