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6" r:id="rId6"/>
    <p:sldId id="276" r:id="rId7"/>
    <p:sldId id="290" r:id="rId8"/>
    <p:sldId id="277" r:id="rId9"/>
    <p:sldId id="278" r:id="rId10"/>
    <p:sldId id="288" r:id="rId11"/>
    <p:sldId id="289" r:id="rId12"/>
    <p:sldId id="283" r:id="rId13"/>
    <p:sldId id="284" r:id="rId14"/>
    <p:sldId id="285" r:id="rId15"/>
    <p:sldId id="286" r:id="rId16"/>
    <p:sldId id="287" r:id="rId17"/>
    <p:sldId id="26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93"/>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EB09125-8A65-B942-B714-0F3AAA806377}" type="doc">
      <dgm:prSet loTypeId="urn:microsoft.com/office/officeart/2005/8/layout/hList2#1" loCatId="" qsTypeId="urn:microsoft.com/office/officeart/2005/8/quickstyle/simple1#1" qsCatId="simple" csTypeId="urn:microsoft.com/office/officeart/2005/8/colors/accent1_2#1" csCatId="accent1" phldr="1"/>
      <dgm:spPr/>
      <dgm:t>
        <a:bodyPr/>
        <a:lstStyle/>
        <a:p>
          <a:endParaRPr lang="en-GB"/>
        </a:p>
      </dgm:t>
    </dgm:pt>
    <dgm:pt modelId="{5C84D7A5-547D-6942-A5A4-016E4272529B}">
      <dgm:prSet phldrT="[Text]"/>
      <dgm:spPr/>
      <dgm:t>
        <a:bodyPr/>
        <a:lstStyle/>
        <a:p>
          <a:r>
            <a:rPr lang="en-US" dirty="0"/>
            <a:t>Economic Impact:</a:t>
          </a:r>
          <a:endParaRPr lang="en-GB" dirty="0"/>
        </a:p>
      </dgm:t>
    </dgm:pt>
    <dgm:pt modelId="{D0C6A7CE-02FC-3244-97F9-703A178B6641}" type="parTrans" cxnId="{013B4A24-C5E8-C74A-9F95-FCFD7F39304E}">
      <dgm:prSet/>
      <dgm:spPr/>
      <dgm:t>
        <a:bodyPr/>
        <a:lstStyle/>
        <a:p>
          <a:endParaRPr lang="en-GB"/>
        </a:p>
      </dgm:t>
    </dgm:pt>
    <dgm:pt modelId="{595930D0-1083-6E4C-AA63-B11CE87B5F25}" type="sibTrans" cxnId="{013B4A24-C5E8-C74A-9F95-FCFD7F39304E}">
      <dgm:prSet/>
      <dgm:spPr/>
      <dgm:t>
        <a:bodyPr/>
        <a:lstStyle/>
        <a:p>
          <a:endParaRPr lang="en-GB"/>
        </a:p>
      </dgm:t>
    </dgm:pt>
    <dgm:pt modelId="{8E36E7D3-A04A-0443-A0C3-3E21CB411DEC}">
      <dgm:prSet/>
      <dgm:spPr>
        <a:solidFill>
          <a:srgbClr val="404040"/>
        </a:solidFill>
      </dgm:spPr>
      <dgm:t>
        <a:bodyPr/>
        <a:lstStyle/>
        <a:p>
          <a:r>
            <a:rPr lang="en-US" dirty="0"/>
            <a:t>Metros stimulate economic growth by improving access to jobs and businesses. Studies show that for every $1 invested in metros, there is a return of $4 in economic productivity.</a:t>
          </a:r>
        </a:p>
      </dgm:t>
    </dgm:pt>
    <dgm:pt modelId="{8CD2CE61-0B85-9243-BE95-4F2C7EEE6FB2}" type="parTrans" cxnId="{23B11D91-1379-D847-920B-FB5D974914EB}">
      <dgm:prSet/>
      <dgm:spPr/>
      <dgm:t>
        <a:bodyPr/>
        <a:lstStyle/>
        <a:p>
          <a:endParaRPr lang="en-GB"/>
        </a:p>
      </dgm:t>
    </dgm:pt>
    <dgm:pt modelId="{A6EAA82A-578B-4F41-A45C-8D289F7D87F6}" type="sibTrans" cxnId="{23B11D91-1379-D847-920B-FB5D974914EB}">
      <dgm:prSet/>
      <dgm:spPr/>
      <dgm:t>
        <a:bodyPr/>
        <a:lstStyle/>
        <a:p>
          <a:endParaRPr lang="en-GB"/>
        </a:p>
      </dgm:t>
    </dgm:pt>
    <dgm:pt modelId="{8118E77C-8618-9947-BD76-75C4310F6716}">
      <dgm:prSet/>
      <dgm:spPr>
        <a:solidFill>
          <a:srgbClr val="404040"/>
        </a:solidFill>
      </dgm:spPr>
      <dgm:t>
        <a:bodyPr/>
        <a:lstStyle/>
        <a:p>
          <a:r>
            <a:rPr lang="en-US" i="1" dirty="0"/>
            <a:t>Example: Cities like Delhi, Tokyo and London have experienced significant increases in property values and commercial activity around metro stations.</a:t>
          </a:r>
        </a:p>
      </dgm:t>
    </dgm:pt>
    <dgm:pt modelId="{13868D1B-B5B8-0949-9241-69B5650BB691}" type="parTrans" cxnId="{8CABD413-32A8-B545-ACA8-6CF5ED8880C7}">
      <dgm:prSet/>
      <dgm:spPr/>
      <dgm:t>
        <a:bodyPr/>
        <a:lstStyle/>
        <a:p>
          <a:endParaRPr lang="en-GB"/>
        </a:p>
      </dgm:t>
    </dgm:pt>
    <dgm:pt modelId="{8525C3C7-9354-B544-A686-E0484D35EED0}" type="sibTrans" cxnId="{8CABD413-32A8-B545-ACA8-6CF5ED8880C7}">
      <dgm:prSet/>
      <dgm:spPr/>
      <dgm:t>
        <a:bodyPr/>
        <a:lstStyle/>
        <a:p>
          <a:endParaRPr lang="en-GB"/>
        </a:p>
      </dgm:t>
    </dgm:pt>
    <dgm:pt modelId="{474A902D-5E91-6345-8267-D62E4FD0FB9C}">
      <dgm:prSet/>
      <dgm:spPr/>
      <dgm:t>
        <a:bodyPr/>
        <a:lstStyle/>
        <a:p>
          <a:r>
            <a:rPr lang="en-US"/>
            <a:t>Social Impact:</a:t>
          </a:r>
          <a:endParaRPr lang="en-US" dirty="0"/>
        </a:p>
      </dgm:t>
    </dgm:pt>
    <dgm:pt modelId="{D9C255A6-1018-F747-BE9C-A1C5B5C46635}" type="parTrans" cxnId="{13BC3A1B-444C-954C-9D76-54ACEB12B39A}">
      <dgm:prSet/>
      <dgm:spPr/>
      <dgm:t>
        <a:bodyPr/>
        <a:lstStyle/>
        <a:p>
          <a:endParaRPr lang="en-GB"/>
        </a:p>
      </dgm:t>
    </dgm:pt>
    <dgm:pt modelId="{4E8F514D-A1B6-3646-B57A-627886F42A26}" type="sibTrans" cxnId="{13BC3A1B-444C-954C-9D76-54ACEB12B39A}">
      <dgm:prSet/>
      <dgm:spPr/>
      <dgm:t>
        <a:bodyPr/>
        <a:lstStyle/>
        <a:p>
          <a:endParaRPr lang="en-GB"/>
        </a:p>
      </dgm:t>
    </dgm:pt>
    <dgm:pt modelId="{86A6C6BF-8499-174B-94D4-17CB6FC503F6}">
      <dgm:prSet/>
      <dgm:spPr>
        <a:solidFill>
          <a:srgbClr val="404040"/>
        </a:solidFill>
      </dgm:spPr>
      <dgm:t>
        <a:bodyPr/>
        <a:lstStyle/>
        <a:p>
          <a:r>
            <a:rPr lang="en-US" dirty="0"/>
            <a:t>"Metros enhance social equity by providing affordable and efficient transportation options. </a:t>
          </a:r>
        </a:p>
      </dgm:t>
    </dgm:pt>
    <dgm:pt modelId="{14207ABC-2FC8-D246-8237-9C2606990BA4}" type="parTrans" cxnId="{F325B85E-5272-3942-9BF8-2212B5390D85}">
      <dgm:prSet/>
      <dgm:spPr/>
      <dgm:t>
        <a:bodyPr/>
        <a:lstStyle/>
        <a:p>
          <a:endParaRPr lang="en-GB"/>
        </a:p>
      </dgm:t>
    </dgm:pt>
    <dgm:pt modelId="{5CF83906-DEEB-7049-9C9A-7AC5275AD6C5}" type="sibTrans" cxnId="{F325B85E-5272-3942-9BF8-2212B5390D85}">
      <dgm:prSet/>
      <dgm:spPr/>
      <dgm:t>
        <a:bodyPr/>
        <a:lstStyle/>
        <a:p>
          <a:endParaRPr lang="en-GB"/>
        </a:p>
      </dgm:t>
    </dgm:pt>
    <dgm:pt modelId="{F5A3DE85-AA41-3947-BD65-0185556475C8}">
      <dgm:prSet/>
      <dgm:spPr>
        <a:solidFill>
          <a:srgbClr val="404040"/>
        </a:solidFill>
      </dgm:spPr>
      <dgm:t>
        <a:bodyPr/>
        <a:lstStyle/>
        <a:p>
          <a:r>
            <a:rPr lang="en-US" dirty="0"/>
            <a:t>Example: In New York City, the implementation of the metro system reduced travel time for low-income residents by up to 30%, improving their overall quality of life.</a:t>
          </a:r>
        </a:p>
      </dgm:t>
    </dgm:pt>
    <dgm:pt modelId="{88F6466C-C65B-9448-8333-A998426307F2}" type="parTrans" cxnId="{8F6672C0-352E-2146-A6F5-A4D158186617}">
      <dgm:prSet/>
      <dgm:spPr/>
      <dgm:t>
        <a:bodyPr/>
        <a:lstStyle/>
        <a:p>
          <a:endParaRPr lang="en-GB"/>
        </a:p>
      </dgm:t>
    </dgm:pt>
    <dgm:pt modelId="{5EFA4E3E-518D-F74A-82D9-361CAA84E29E}" type="sibTrans" cxnId="{8F6672C0-352E-2146-A6F5-A4D158186617}">
      <dgm:prSet/>
      <dgm:spPr/>
      <dgm:t>
        <a:bodyPr/>
        <a:lstStyle/>
        <a:p>
          <a:endParaRPr lang="en-GB"/>
        </a:p>
      </dgm:t>
    </dgm:pt>
    <dgm:pt modelId="{6CE59659-D7EB-5844-B2CD-50A3BD15663C}">
      <dgm:prSet/>
      <dgm:spPr/>
      <dgm:t>
        <a:bodyPr/>
        <a:lstStyle/>
        <a:p>
          <a:r>
            <a:rPr lang="en-US" dirty="0"/>
            <a:t>Environmental Impact:</a:t>
          </a:r>
        </a:p>
      </dgm:t>
    </dgm:pt>
    <dgm:pt modelId="{425198C6-388C-1A46-A36A-C51A97EE2D21}" type="parTrans" cxnId="{A7A50548-C914-2842-B783-4DFEE68E2635}">
      <dgm:prSet/>
      <dgm:spPr/>
      <dgm:t>
        <a:bodyPr/>
        <a:lstStyle/>
        <a:p>
          <a:endParaRPr lang="en-GB"/>
        </a:p>
      </dgm:t>
    </dgm:pt>
    <dgm:pt modelId="{F2A7306A-BF21-8141-9827-99D48158F784}" type="sibTrans" cxnId="{A7A50548-C914-2842-B783-4DFEE68E2635}">
      <dgm:prSet/>
      <dgm:spPr/>
      <dgm:t>
        <a:bodyPr/>
        <a:lstStyle/>
        <a:p>
          <a:endParaRPr lang="en-GB"/>
        </a:p>
      </dgm:t>
    </dgm:pt>
    <dgm:pt modelId="{52C667E7-BC13-BA4C-ADBC-56868153181D}">
      <dgm:prSet/>
      <dgm:spPr>
        <a:solidFill>
          <a:srgbClr val="404040"/>
        </a:solidFill>
      </dgm:spPr>
      <dgm:t>
        <a:bodyPr/>
        <a:lstStyle/>
        <a:p>
          <a:r>
            <a:rPr lang="en-US" dirty="0"/>
            <a:t>Metros are environmentally friendly, reducing greenhouse gas emissions and air pollution. A single metro train can remove up to 700 cars from the road, reducing congestion and improving air quality.</a:t>
          </a:r>
        </a:p>
      </dgm:t>
    </dgm:pt>
    <dgm:pt modelId="{6A76A2C8-8243-D44B-BE69-796CFF71701A}" type="sibTrans" cxnId="{E3F44E7D-862B-8A47-AC6B-822E6B0DD0DA}">
      <dgm:prSet/>
      <dgm:spPr/>
      <dgm:t>
        <a:bodyPr/>
        <a:lstStyle/>
        <a:p>
          <a:endParaRPr lang="en-GB"/>
        </a:p>
      </dgm:t>
    </dgm:pt>
    <dgm:pt modelId="{41353E4E-72CD-E141-992C-D3D4C548B265}" type="parTrans" cxnId="{E3F44E7D-862B-8A47-AC6B-822E6B0DD0DA}">
      <dgm:prSet/>
      <dgm:spPr/>
      <dgm:t>
        <a:bodyPr/>
        <a:lstStyle/>
        <a:p>
          <a:endParaRPr lang="en-GB"/>
        </a:p>
      </dgm:t>
    </dgm:pt>
    <dgm:pt modelId="{040522AC-E3BD-4214-8A10-B1EF23121BE6}">
      <dgm:prSet/>
      <dgm:spPr>
        <a:solidFill>
          <a:srgbClr val="404040"/>
        </a:solidFill>
      </dgm:spPr>
      <dgm:t>
        <a:bodyPr/>
        <a:lstStyle/>
        <a:p>
          <a:endParaRPr lang="en-US" dirty="0"/>
        </a:p>
      </dgm:t>
    </dgm:pt>
    <dgm:pt modelId="{F16641AB-08FB-480E-9941-118F8C92B757}" type="parTrans" cxnId="{6B4D2C30-DE12-44A4-9C71-9C48543FB266}">
      <dgm:prSet/>
      <dgm:spPr/>
      <dgm:t>
        <a:bodyPr/>
        <a:lstStyle/>
        <a:p>
          <a:endParaRPr lang="en-IN"/>
        </a:p>
      </dgm:t>
    </dgm:pt>
    <dgm:pt modelId="{15056F9A-E2DD-4FF7-9F8F-90D9F1DED7C7}" type="sibTrans" cxnId="{6B4D2C30-DE12-44A4-9C71-9C48543FB266}">
      <dgm:prSet/>
      <dgm:spPr/>
      <dgm:t>
        <a:bodyPr/>
        <a:lstStyle/>
        <a:p>
          <a:endParaRPr lang="en-IN"/>
        </a:p>
      </dgm:t>
    </dgm:pt>
    <dgm:pt modelId="{84D28E52-ADB1-4D26-A6B6-968B5196BEFC}">
      <dgm:prSet/>
      <dgm:spPr>
        <a:solidFill>
          <a:srgbClr val="404040"/>
        </a:solidFill>
      </dgm:spPr>
      <dgm:t>
        <a:bodyPr/>
        <a:lstStyle/>
        <a:p>
          <a:r>
            <a:rPr lang="en-US" dirty="0"/>
            <a:t>But still people have doubts about it.</a:t>
          </a:r>
        </a:p>
      </dgm:t>
    </dgm:pt>
    <dgm:pt modelId="{90504959-C075-415C-8DCA-1979817A2A48}" type="parTrans" cxnId="{2BC54854-A445-4DDF-9099-0F373A2CD49F}">
      <dgm:prSet/>
      <dgm:spPr/>
      <dgm:t>
        <a:bodyPr/>
        <a:lstStyle/>
        <a:p>
          <a:endParaRPr lang="en-IN"/>
        </a:p>
      </dgm:t>
    </dgm:pt>
    <dgm:pt modelId="{E0FF6C59-B4B9-4002-A776-4E1224358AB0}" type="sibTrans" cxnId="{2BC54854-A445-4DDF-9099-0F373A2CD49F}">
      <dgm:prSet/>
      <dgm:spPr/>
      <dgm:t>
        <a:bodyPr/>
        <a:lstStyle/>
        <a:p>
          <a:endParaRPr lang="en-IN"/>
        </a:p>
      </dgm:t>
    </dgm:pt>
    <dgm:pt modelId="{00262262-F38F-C44C-8F42-5B1B63E45A18}" type="pres">
      <dgm:prSet presAssocID="{5EB09125-8A65-B942-B714-0F3AAA806377}" presName="linearFlow" presStyleCnt="0">
        <dgm:presLayoutVars>
          <dgm:dir/>
          <dgm:animLvl val="lvl"/>
          <dgm:resizeHandles/>
        </dgm:presLayoutVars>
      </dgm:prSet>
      <dgm:spPr/>
    </dgm:pt>
    <dgm:pt modelId="{BE670618-1DD7-9E4B-8EA0-B6F0B3CB1EBC}" type="pres">
      <dgm:prSet presAssocID="{5C84D7A5-547D-6942-A5A4-016E4272529B}" presName="compositeNode" presStyleCnt="0">
        <dgm:presLayoutVars>
          <dgm:bulletEnabled val="1"/>
        </dgm:presLayoutVars>
      </dgm:prSet>
      <dgm:spPr/>
    </dgm:pt>
    <dgm:pt modelId="{B3535177-6CC9-ED4C-B6BA-7F6D8CB9473E}" type="pres">
      <dgm:prSet presAssocID="{5C84D7A5-547D-6942-A5A4-016E4272529B}" presName="image" presStyleLbl="fgImgPlace1" presStyleIdx="0" presStyleCnt="3"/>
      <dgm:spPr>
        <a:solidFill>
          <a:schemeClr val="bg2"/>
        </a:solidFill>
        <a:ln>
          <a:solidFill>
            <a:schemeClr val="tx1"/>
          </a:solidFill>
        </a:ln>
      </dgm:spPr>
    </dgm:pt>
    <dgm:pt modelId="{C5ECF254-B5BF-8546-BC42-CAC2C695FE6D}" type="pres">
      <dgm:prSet presAssocID="{5C84D7A5-547D-6942-A5A4-016E4272529B}" presName="childNode" presStyleLbl="node1" presStyleIdx="0" presStyleCnt="3">
        <dgm:presLayoutVars>
          <dgm:bulletEnabled val="1"/>
        </dgm:presLayoutVars>
      </dgm:prSet>
      <dgm:spPr/>
    </dgm:pt>
    <dgm:pt modelId="{1EDE2F5A-C813-1648-8B91-A55EB1836DAF}" type="pres">
      <dgm:prSet presAssocID="{5C84D7A5-547D-6942-A5A4-016E4272529B}" presName="parentNode" presStyleLbl="revTx" presStyleIdx="0" presStyleCnt="3">
        <dgm:presLayoutVars>
          <dgm:chMax val="0"/>
          <dgm:bulletEnabled val="1"/>
        </dgm:presLayoutVars>
      </dgm:prSet>
      <dgm:spPr/>
    </dgm:pt>
    <dgm:pt modelId="{C5946DAE-42E1-9C47-9605-DF18BF62679B}" type="pres">
      <dgm:prSet presAssocID="{595930D0-1083-6E4C-AA63-B11CE87B5F25}" presName="sibTrans" presStyleCnt="0"/>
      <dgm:spPr/>
    </dgm:pt>
    <dgm:pt modelId="{6C21AAAF-F3E0-EF46-8DBE-FEFA915A5C6C}" type="pres">
      <dgm:prSet presAssocID="{474A902D-5E91-6345-8267-D62E4FD0FB9C}" presName="compositeNode" presStyleCnt="0">
        <dgm:presLayoutVars>
          <dgm:bulletEnabled val="1"/>
        </dgm:presLayoutVars>
      </dgm:prSet>
      <dgm:spPr/>
    </dgm:pt>
    <dgm:pt modelId="{F3D877C7-CD75-5347-ADD8-98FB55A4EA1F}" type="pres">
      <dgm:prSet presAssocID="{474A902D-5E91-6345-8267-D62E4FD0FB9C}" presName="image" presStyleLbl="fgImgPlace1" presStyleIdx="1" presStyleCnt="3"/>
      <dgm:spPr>
        <a:solidFill>
          <a:schemeClr val="bg2"/>
        </a:solidFill>
        <a:ln>
          <a:solidFill>
            <a:schemeClr val="tx1"/>
          </a:solidFill>
        </a:ln>
      </dgm:spPr>
    </dgm:pt>
    <dgm:pt modelId="{53331C19-26DA-124C-B5C7-5E6EA3927E39}" type="pres">
      <dgm:prSet presAssocID="{474A902D-5E91-6345-8267-D62E4FD0FB9C}" presName="childNode" presStyleLbl="node1" presStyleIdx="1" presStyleCnt="3">
        <dgm:presLayoutVars>
          <dgm:bulletEnabled val="1"/>
        </dgm:presLayoutVars>
      </dgm:prSet>
      <dgm:spPr/>
    </dgm:pt>
    <dgm:pt modelId="{4D3748FF-EEA4-B848-B978-4C718279C1D7}" type="pres">
      <dgm:prSet presAssocID="{474A902D-5E91-6345-8267-D62E4FD0FB9C}" presName="parentNode" presStyleLbl="revTx" presStyleIdx="1" presStyleCnt="3">
        <dgm:presLayoutVars>
          <dgm:chMax val="0"/>
          <dgm:bulletEnabled val="1"/>
        </dgm:presLayoutVars>
      </dgm:prSet>
      <dgm:spPr/>
    </dgm:pt>
    <dgm:pt modelId="{7F8DFEB7-F98F-2D45-BA44-93C666BF5B90}" type="pres">
      <dgm:prSet presAssocID="{4E8F514D-A1B6-3646-B57A-627886F42A26}" presName="sibTrans" presStyleCnt="0"/>
      <dgm:spPr/>
    </dgm:pt>
    <dgm:pt modelId="{8BE3F265-36F8-FC44-80E0-EFB841AE6665}" type="pres">
      <dgm:prSet presAssocID="{6CE59659-D7EB-5844-B2CD-50A3BD15663C}" presName="compositeNode" presStyleCnt="0">
        <dgm:presLayoutVars>
          <dgm:bulletEnabled val="1"/>
        </dgm:presLayoutVars>
      </dgm:prSet>
      <dgm:spPr/>
    </dgm:pt>
    <dgm:pt modelId="{E47823EB-70CB-7847-ABEF-80C68D095583}" type="pres">
      <dgm:prSet presAssocID="{6CE59659-D7EB-5844-B2CD-50A3BD15663C}" presName="image" presStyleLbl="fgImgPlace1" presStyleIdx="2" presStyleCnt="3"/>
      <dgm:spPr>
        <a:solidFill>
          <a:schemeClr val="bg2"/>
        </a:solidFill>
        <a:ln>
          <a:solidFill>
            <a:schemeClr val="tx1"/>
          </a:solidFill>
        </a:ln>
      </dgm:spPr>
    </dgm:pt>
    <dgm:pt modelId="{A55FE0F3-8C04-A640-ABEA-663F0C34DB73}" type="pres">
      <dgm:prSet presAssocID="{6CE59659-D7EB-5844-B2CD-50A3BD15663C}" presName="childNode" presStyleLbl="node1" presStyleIdx="2" presStyleCnt="3">
        <dgm:presLayoutVars>
          <dgm:bulletEnabled val="1"/>
        </dgm:presLayoutVars>
      </dgm:prSet>
      <dgm:spPr/>
    </dgm:pt>
    <dgm:pt modelId="{A3C2F459-9DC4-5940-BF73-F778DEB6323D}" type="pres">
      <dgm:prSet presAssocID="{6CE59659-D7EB-5844-B2CD-50A3BD15663C}" presName="parentNode" presStyleLbl="revTx" presStyleIdx="2" presStyleCnt="3">
        <dgm:presLayoutVars>
          <dgm:chMax val="0"/>
          <dgm:bulletEnabled val="1"/>
        </dgm:presLayoutVars>
      </dgm:prSet>
      <dgm:spPr/>
    </dgm:pt>
  </dgm:ptLst>
  <dgm:cxnLst>
    <dgm:cxn modelId="{761A1E09-91B4-D748-AD6D-777BFC7AD5B1}" type="presOf" srcId="{474A902D-5E91-6345-8267-D62E4FD0FB9C}" destId="{4D3748FF-EEA4-B848-B978-4C718279C1D7}" srcOrd="0" destOrd="0" presId="urn:microsoft.com/office/officeart/2005/8/layout/hList2#1"/>
    <dgm:cxn modelId="{591BC80A-ACE4-4DAD-BFBF-1B699383C7A4}" type="presOf" srcId="{040522AC-E3BD-4214-8A10-B1EF23121BE6}" destId="{A55FE0F3-8C04-A640-ABEA-663F0C34DB73}" srcOrd="0" destOrd="2" presId="urn:microsoft.com/office/officeart/2005/8/layout/hList2#1"/>
    <dgm:cxn modelId="{8CABD413-32A8-B545-ACA8-6CF5ED8880C7}" srcId="{8E36E7D3-A04A-0443-A0C3-3E21CB411DEC}" destId="{8118E77C-8618-9947-BD76-75C4310F6716}" srcOrd="0" destOrd="0" parTransId="{13868D1B-B5B8-0949-9241-69B5650BB691}" sibTransId="{8525C3C7-9354-B544-A686-E0484D35EED0}"/>
    <dgm:cxn modelId="{DB1AE613-B4A5-1A42-BAD9-A4169230D93C}" type="presOf" srcId="{52C667E7-BC13-BA4C-ADBC-56868153181D}" destId="{A55FE0F3-8C04-A640-ABEA-663F0C34DB73}" srcOrd="0" destOrd="0" presId="urn:microsoft.com/office/officeart/2005/8/layout/hList2#1"/>
    <dgm:cxn modelId="{13BC3A1B-444C-954C-9D76-54ACEB12B39A}" srcId="{5EB09125-8A65-B942-B714-0F3AAA806377}" destId="{474A902D-5E91-6345-8267-D62E4FD0FB9C}" srcOrd="1" destOrd="0" parTransId="{D9C255A6-1018-F747-BE9C-A1C5B5C46635}" sibTransId="{4E8F514D-A1B6-3646-B57A-627886F42A26}"/>
    <dgm:cxn modelId="{80A48A1F-3A9C-6245-84CF-A6AEECD9376B}" type="presOf" srcId="{8E36E7D3-A04A-0443-A0C3-3E21CB411DEC}" destId="{C5ECF254-B5BF-8546-BC42-CAC2C695FE6D}" srcOrd="0" destOrd="0" presId="urn:microsoft.com/office/officeart/2005/8/layout/hList2#1"/>
    <dgm:cxn modelId="{013B4A24-C5E8-C74A-9F95-FCFD7F39304E}" srcId="{5EB09125-8A65-B942-B714-0F3AAA806377}" destId="{5C84D7A5-547D-6942-A5A4-016E4272529B}" srcOrd="0" destOrd="0" parTransId="{D0C6A7CE-02FC-3244-97F9-703A178B6641}" sibTransId="{595930D0-1083-6E4C-AA63-B11CE87B5F25}"/>
    <dgm:cxn modelId="{6B4D2C30-DE12-44A4-9C71-9C48543FB266}" srcId="{6CE59659-D7EB-5844-B2CD-50A3BD15663C}" destId="{040522AC-E3BD-4214-8A10-B1EF23121BE6}" srcOrd="2" destOrd="0" parTransId="{F16641AB-08FB-480E-9941-118F8C92B757}" sibTransId="{15056F9A-E2DD-4FF7-9F8F-90D9F1DED7C7}"/>
    <dgm:cxn modelId="{4E7FA633-2925-5048-8DA5-A423EE884841}" type="presOf" srcId="{6CE59659-D7EB-5844-B2CD-50A3BD15663C}" destId="{A3C2F459-9DC4-5940-BF73-F778DEB6323D}" srcOrd="0" destOrd="0" presId="urn:microsoft.com/office/officeart/2005/8/layout/hList2#1"/>
    <dgm:cxn modelId="{38E4B233-815A-B149-B93A-4D7CF868036C}" type="presOf" srcId="{F5A3DE85-AA41-3947-BD65-0185556475C8}" destId="{53331C19-26DA-124C-B5C7-5E6EA3927E39}" srcOrd="0" destOrd="1" presId="urn:microsoft.com/office/officeart/2005/8/layout/hList2#1"/>
    <dgm:cxn modelId="{EA5CFD3A-AD21-5443-873F-2275A927686F}" type="presOf" srcId="{5EB09125-8A65-B942-B714-0F3AAA806377}" destId="{00262262-F38F-C44C-8F42-5B1B63E45A18}" srcOrd="0" destOrd="0" presId="urn:microsoft.com/office/officeart/2005/8/layout/hList2#1"/>
    <dgm:cxn modelId="{F325B85E-5272-3942-9BF8-2212B5390D85}" srcId="{474A902D-5E91-6345-8267-D62E4FD0FB9C}" destId="{86A6C6BF-8499-174B-94D4-17CB6FC503F6}" srcOrd="0" destOrd="0" parTransId="{14207ABC-2FC8-D246-8237-9C2606990BA4}" sibTransId="{5CF83906-DEEB-7049-9C9A-7AC5275AD6C5}"/>
    <dgm:cxn modelId="{A7A50548-C914-2842-B783-4DFEE68E2635}" srcId="{5EB09125-8A65-B942-B714-0F3AAA806377}" destId="{6CE59659-D7EB-5844-B2CD-50A3BD15663C}" srcOrd="2" destOrd="0" parTransId="{425198C6-388C-1A46-A36A-C51A97EE2D21}" sibTransId="{F2A7306A-BF21-8141-9827-99D48158F784}"/>
    <dgm:cxn modelId="{DAF3C56B-4A97-9A40-A626-67F54402DD6B}" type="presOf" srcId="{8118E77C-8618-9947-BD76-75C4310F6716}" destId="{C5ECF254-B5BF-8546-BC42-CAC2C695FE6D}" srcOrd="0" destOrd="1" presId="urn:microsoft.com/office/officeart/2005/8/layout/hList2#1"/>
    <dgm:cxn modelId="{2BC54854-A445-4DDF-9099-0F373A2CD49F}" srcId="{6CE59659-D7EB-5844-B2CD-50A3BD15663C}" destId="{84D28E52-ADB1-4D26-A6B6-968B5196BEFC}" srcOrd="1" destOrd="0" parTransId="{90504959-C075-415C-8DCA-1979817A2A48}" sibTransId="{E0FF6C59-B4B9-4002-A776-4E1224358AB0}"/>
    <dgm:cxn modelId="{A08B0157-CB42-144E-999F-74C2E3ECFF6C}" type="presOf" srcId="{86A6C6BF-8499-174B-94D4-17CB6FC503F6}" destId="{53331C19-26DA-124C-B5C7-5E6EA3927E39}" srcOrd="0" destOrd="0" presId="urn:microsoft.com/office/officeart/2005/8/layout/hList2#1"/>
    <dgm:cxn modelId="{E3F44E7D-862B-8A47-AC6B-822E6B0DD0DA}" srcId="{6CE59659-D7EB-5844-B2CD-50A3BD15663C}" destId="{52C667E7-BC13-BA4C-ADBC-56868153181D}" srcOrd="0" destOrd="0" parTransId="{41353E4E-72CD-E141-992C-D3D4C548B265}" sibTransId="{6A76A2C8-8243-D44B-BE69-796CFF71701A}"/>
    <dgm:cxn modelId="{23B11D91-1379-D847-920B-FB5D974914EB}" srcId="{5C84D7A5-547D-6942-A5A4-016E4272529B}" destId="{8E36E7D3-A04A-0443-A0C3-3E21CB411DEC}" srcOrd="0" destOrd="0" parTransId="{8CD2CE61-0B85-9243-BE95-4F2C7EEE6FB2}" sibTransId="{A6EAA82A-578B-4F41-A45C-8D289F7D87F6}"/>
    <dgm:cxn modelId="{97AF5594-C0FC-8249-B417-ABB89AB91EBC}" type="presOf" srcId="{5C84D7A5-547D-6942-A5A4-016E4272529B}" destId="{1EDE2F5A-C813-1648-8B91-A55EB1836DAF}" srcOrd="0" destOrd="0" presId="urn:microsoft.com/office/officeart/2005/8/layout/hList2#1"/>
    <dgm:cxn modelId="{8F6672C0-352E-2146-A6F5-A4D158186617}" srcId="{86A6C6BF-8499-174B-94D4-17CB6FC503F6}" destId="{F5A3DE85-AA41-3947-BD65-0185556475C8}" srcOrd="0" destOrd="0" parTransId="{88F6466C-C65B-9448-8333-A998426307F2}" sibTransId="{5EFA4E3E-518D-F74A-82D9-361CAA84E29E}"/>
    <dgm:cxn modelId="{352B33E0-81CB-40D6-A0AF-A88E12585F12}" type="presOf" srcId="{84D28E52-ADB1-4D26-A6B6-968B5196BEFC}" destId="{A55FE0F3-8C04-A640-ABEA-663F0C34DB73}" srcOrd="0" destOrd="1" presId="urn:microsoft.com/office/officeart/2005/8/layout/hList2#1"/>
    <dgm:cxn modelId="{D411D2EA-0D09-0343-8E42-9C9BA8DDBEBC}" type="presParOf" srcId="{00262262-F38F-C44C-8F42-5B1B63E45A18}" destId="{BE670618-1DD7-9E4B-8EA0-B6F0B3CB1EBC}" srcOrd="0" destOrd="0" presId="urn:microsoft.com/office/officeart/2005/8/layout/hList2#1"/>
    <dgm:cxn modelId="{91A7E389-2415-6848-BC10-0CC2374D3BE4}" type="presParOf" srcId="{BE670618-1DD7-9E4B-8EA0-B6F0B3CB1EBC}" destId="{B3535177-6CC9-ED4C-B6BA-7F6D8CB9473E}" srcOrd="0" destOrd="0" presId="urn:microsoft.com/office/officeart/2005/8/layout/hList2#1"/>
    <dgm:cxn modelId="{7FB143E6-4B91-564C-B4A3-AEE7DA2D911F}" type="presParOf" srcId="{BE670618-1DD7-9E4B-8EA0-B6F0B3CB1EBC}" destId="{C5ECF254-B5BF-8546-BC42-CAC2C695FE6D}" srcOrd="1" destOrd="0" presId="urn:microsoft.com/office/officeart/2005/8/layout/hList2#1"/>
    <dgm:cxn modelId="{1E8435E4-AD02-4C41-93F4-DF27AE824F1E}" type="presParOf" srcId="{BE670618-1DD7-9E4B-8EA0-B6F0B3CB1EBC}" destId="{1EDE2F5A-C813-1648-8B91-A55EB1836DAF}" srcOrd="2" destOrd="0" presId="urn:microsoft.com/office/officeart/2005/8/layout/hList2#1"/>
    <dgm:cxn modelId="{FEA019EB-3CFA-B840-9EE1-FDD1DFD49AB1}" type="presParOf" srcId="{00262262-F38F-C44C-8F42-5B1B63E45A18}" destId="{C5946DAE-42E1-9C47-9605-DF18BF62679B}" srcOrd="1" destOrd="0" presId="urn:microsoft.com/office/officeart/2005/8/layout/hList2#1"/>
    <dgm:cxn modelId="{D1E2DCB6-AFEC-EB41-9FEE-EBDE80A10E10}" type="presParOf" srcId="{00262262-F38F-C44C-8F42-5B1B63E45A18}" destId="{6C21AAAF-F3E0-EF46-8DBE-FEFA915A5C6C}" srcOrd="2" destOrd="0" presId="urn:microsoft.com/office/officeart/2005/8/layout/hList2#1"/>
    <dgm:cxn modelId="{3614A8BA-589C-6E44-8120-FB47C256D7E0}" type="presParOf" srcId="{6C21AAAF-F3E0-EF46-8DBE-FEFA915A5C6C}" destId="{F3D877C7-CD75-5347-ADD8-98FB55A4EA1F}" srcOrd="0" destOrd="0" presId="urn:microsoft.com/office/officeart/2005/8/layout/hList2#1"/>
    <dgm:cxn modelId="{FE9FCB8A-2DB9-AC4B-98DE-DD3A98921911}" type="presParOf" srcId="{6C21AAAF-F3E0-EF46-8DBE-FEFA915A5C6C}" destId="{53331C19-26DA-124C-B5C7-5E6EA3927E39}" srcOrd="1" destOrd="0" presId="urn:microsoft.com/office/officeart/2005/8/layout/hList2#1"/>
    <dgm:cxn modelId="{C2F227CF-0AD1-D34E-B1A0-93F0982C5221}" type="presParOf" srcId="{6C21AAAF-F3E0-EF46-8DBE-FEFA915A5C6C}" destId="{4D3748FF-EEA4-B848-B978-4C718279C1D7}" srcOrd="2" destOrd="0" presId="urn:microsoft.com/office/officeart/2005/8/layout/hList2#1"/>
    <dgm:cxn modelId="{E2C8311C-0418-1042-A9C6-3EBDA9C3E0BD}" type="presParOf" srcId="{00262262-F38F-C44C-8F42-5B1B63E45A18}" destId="{7F8DFEB7-F98F-2D45-BA44-93C666BF5B90}" srcOrd="3" destOrd="0" presId="urn:microsoft.com/office/officeart/2005/8/layout/hList2#1"/>
    <dgm:cxn modelId="{B092EFD7-02F8-4446-B056-0B214D91008D}" type="presParOf" srcId="{00262262-F38F-C44C-8F42-5B1B63E45A18}" destId="{8BE3F265-36F8-FC44-80E0-EFB841AE6665}" srcOrd="4" destOrd="0" presId="urn:microsoft.com/office/officeart/2005/8/layout/hList2#1"/>
    <dgm:cxn modelId="{59411B59-D211-E646-86DF-6DD024400402}" type="presParOf" srcId="{8BE3F265-36F8-FC44-80E0-EFB841AE6665}" destId="{E47823EB-70CB-7847-ABEF-80C68D095583}" srcOrd="0" destOrd="0" presId="urn:microsoft.com/office/officeart/2005/8/layout/hList2#1"/>
    <dgm:cxn modelId="{423663D3-DD80-F844-9E9C-292F728D1E76}" type="presParOf" srcId="{8BE3F265-36F8-FC44-80E0-EFB841AE6665}" destId="{A55FE0F3-8C04-A640-ABEA-663F0C34DB73}" srcOrd="1" destOrd="0" presId="urn:microsoft.com/office/officeart/2005/8/layout/hList2#1"/>
    <dgm:cxn modelId="{BF3459AA-07EC-4047-9D9A-371BB219576D}" type="presParOf" srcId="{8BE3F265-36F8-FC44-80E0-EFB841AE6665}" destId="{A3C2F459-9DC4-5940-BF73-F778DEB6323D}" srcOrd="2" destOrd="0" presId="urn:microsoft.com/office/officeart/2005/8/layout/h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E2F5A-C813-1648-8B91-A55EB1836DAF}">
      <dsp:nvSpPr>
        <dsp:cNvPr id="0" name=""/>
        <dsp:cNvSpPr/>
      </dsp:nvSpPr>
      <dsp:spPr>
        <a:xfrm rot="16200000">
          <a:off x="-1769147" y="2602799"/>
          <a:ext cx="3974492" cy="344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3431" bIns="0" numCol="1" spcCol="1270" anchor="t" anchorCtr="0">
          <a:noAutofit/>
        </a:bodyPr>
        <a:lstStyle/>
        <a:p>
          <a:pPr marL="0" lvl="0" indent="0" algn="r" defTabSz="1066800">
            <a:lnSpc>
              <a:spcPct val="90000"/>
            </a:lnSpc>
            <a:spcBef>
              <a:spcPct val="0"/>
            </a:spcBef>
            <a:spcAft>
              <a:spcPct val="35000"/>
            </a:spcAft>
            <a:buNone/>
          </a:pPr>
          <a:r>
            <a:rPr lang="en-US" sz="2400" kern="1200" dirty="0"/>
            <a:t>Economic Impact:</a:t>
          </a:r>
          <a:endParaRPr lang="en-GB" sz="2400" kern="1200" dirty="0"/>
        </a:p>
      </dsp:txBody>
      <dsp:txXfrm>
        <a:off x="-1769147" y="2602799"/>
        <a:ext cx="3974492" cy="344048"/>
      </dsp:txXfrm>
    </dsp:sp>
    <dsp:sp modelId="{C5ECF254-B5BF-8546-BC42-CAC2C695FE6D}">
      <dsp:nvSpPr>
        <dsp:cNvPr id="0" name=""/>
        <dsp:cNvSpPr/>
      </dsp:nvSpPr>
      <dsp:spPr>
        <a:xfrm>
          <a:off x="390123" y="787577"/>
          <a:ext cx="1713723" cy="3974492"/>
        </a:xfrm>
        <a:prstGeom prst="rect">
          <a:avLst/>
        </a:prstGeom>
        <a:solidFill>
          <a:srgbClr val="40404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0343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Metros stimulate economic growth by improving access to jobs and businesses. Studies show that for every $1 invested in metros, there is a return of $4 in economic productivity.</a:t>
          </a:r>
        </a:p>
        <a:p>
          <a:pPr marL="228600" lvl="2" indent="-114300" algn="l" defTabSz="533400">
            <a:lnSpc>
              <a:spcPct val="90000"/>
            </a:lnSpc>
            <a:spcBef>
              <a:spcPct val="0"/>
            </a:spcBef>
            <a:spcAft>
              <a:spcPct val="15000"/>
            </a:spcAft>
            <a:buChar char="•"/>
          </a:pPr>
          <a:r>
            <a:rPr lang="en-US" sz="1200" i="1" kern="1200" dirty="0"/>
            <a:t>Example: Cities like Delhi, Tokyo and London have experienced significant increases in property values and commercial activity around metro stations.</a:t>
          </a:r>
        </a:p>
      </dsp:txBody>
      <dsp:txXfrm>
        <a:off x="390123" y="787577"/>
        <a:ext cx="1713723" cy="3974492"/>
      </dsp:txXfrm>
    </dsp:sp>
    <dsp:sp modelId="{B3535177-6CC9-ED4C-B6BA-7F6D8CB9473E}">
      <dsp:nvSpPr>
        <dsp:cNvPr id="0" name=""/>
        <dsp:cNvSpPr/>
      </dsp:nvSpPr>
      <dsp:spPr>
        <a:xfrm>
          <a:off x="46075" y="333433"/>
          <a:ext cx="688096" cy="688096"/>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D3748FF-EEA4-B848-B978-4C718279C1D7}">
      <dsp:nvSpPr>
        <dsp:cNvPr id="0" name=""/>
        <dsp:cNvSpPr/>
      </dsp:nvSpPr>
      <dsp:spPr>
        <a:xfrm rot="16200000">
          <a:off x="719453" y="2602799"/>
          <a:ext cx="3974492" cy="344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3431" bIns="0" numCol="1" spcCol="1270" anchor="t" anchorCtr="0">
          <a:noAutofit/>
        </a:bodyPr>
        <a:lstStyle/>
        <a:p>
          <a:pPr marL="0" lvl="0" indent="0" algn="r" defTabSz="1066800">
            <a:lnSpc>
              <a:spcPct val="90000"/>
            </a:lnSpc>
            <a:spcBef>
              <a:spcPct val="0"/>
            </a:spcBef>
            <a:spcAft>
              <a:spcPct val="35000"/>
            </a:spcAft>
            <a:buNone/>
          </a:pPr>
          <a:r>
            <a:rPr lang="en-US" sz="2400" kern="1200"/>
            <a:t>Social Impact:</a:t>
          </a:r>
          <a:endParaRPr lang="en-US" sz="2400" kern="1200" dirty="0"/>
        </a:p>
      </dsp:txBody>
      <dsp:txXfrm>
        <a:off x="719453" y="2602799"/>
        <a:ext cx="3974492" cy="344048"/>
      </dsp:txXfrm>
    </dsp:sp>
    <dsp:sp modelId="{53331C19-26DA-124C-B5C7-5E6EA3927E39}">
      <dsp:nvSpPr>
        <dsp:cNvPr id="0" name=""/>
        <dsp:cNvSpPr/>
      </dsp:nvSpPr>
      <dsp:spPr>
        <a:xfrm>
          <a:off x="2878724" y="787577"/>
          <a:ext cx="1713723" cy="3974492"/>
        </a:xfrm>
        <a:prstGeom prst="rect">
          <a:avLst/>
        </a:prstGeom>
        <a:solidFill>
          <a:srgbClr val="40404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0343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"Metros enhance social equity by providing affordable and efficient transportation options. </a:t>
          </a:r>
        </a:p>
        <a:p>
          <a:pPr marL="228600" lvl="2" indent="-114300" algn="l" defTabSz="533400">
            <a:lnSpc>
              <a:spcPct val="90000"/>
            </a:lnSpc>
            <a:spcBef>
              <a:spcPct val="0"/>
            </a:spcBef>
            <a:spcAft>
              <a:spcPct val="15000"/>
            </a:spcAft>
            <a:buChar char="•"/>
          </a:pPr>
          <a:r>
            <a:rPr lang="en-US" sz="1200" kern="1200" dirty="0"/>
            <a:t>Example: In New York City, the implementation of the metro system reduced travel time for low-income residents by up to 30%, improving their overall quality of life.</a:t>
          </a:r>
        </a:p>
      </dsp:txBody>
      <dsp:txXfrm>
        <a:off x="2878724" y="787577"/>
        <a:ext cx="1713723" cy="3974492"/>
      </dsp:txXfrm>
    </dsp:sp>
    <dsp:sp modelId="{F3D877C7-CD75-5347-ADD8-98FB55A4EA1F}">
      <dsp:nvSpPr>
        <dsp:cNvPr id="0" name=""/>
        <dsp:cNvSpPr/>
      </dsp:nvSpPr>
      <dsp:spPr>
        <a:xfrm>
          <a:off x="2534676" y="333433"/>
          <a:ext cx="688096" cy="688096"/>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3C2F459-9DC4-5940-BF73-F778DEB6323D}">
      <dsp:nvSpPr>
        <dsp:cNvPr id="0" name=""/>
        <dsp:cNvSpPr/>
      </dsp:nvSpPr>
      <dsp:spPr>
        <a:xfrm rot="16200000">
          <a:off x="3208054" y="2602799"/>
          <a:ext cx="3974492" cy="344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3431" bIns="0" numCol="1" spcCol="1270" anchor="t" anchorCtr="0">
          <a:noAutofit/>
        </a:bodyPr>
        <a:lstStyle/>
        <a:p>
          <a:pPr marL="0" lvl="0" indent="0" algn="r" defTabSz="1066800">
            <a:lnSpc>
              <a:spcPct val="90000"/>
            </a:lnSpc>
            <a:spcBef>
              <a:spcPct val="0"/>
            </a:spcBef>
            <a:spcAft>
              <a:spcPct val="35000"/>
            </a:spcAft>
            <a:buNone/>
          </a:pPr>
          <a:r>
            <a:rPr lang="en-US" sz="2400" kern="1200" dirty="0"/>
            <a:t>Environmental Impact:</a:t>
          </a:r>
        </a:p>
      </dsp:txBody>
      <dsp:txXfrm>
        <a:off x="3208054" y="2602799"/>
        <a:ext cx="3974492" cy="344048"/>
      </dsp:txXfrm>
    </dsp:sp>
    <dsp:sp modelId="{A55FE0F3-8C04-A640-ABEA-663F0C34DB73}">
      <dsp:nvSpPr>
        <dsp:cNvPr id="0" name=""/>
        <dsp:cNvSpPr/>
      </dsp:nvSpPr>
      <dsp:spPr>
        <a:xfrm>
          <a:off x="5367325" y="787577"/>
          <a:ext cx="1713723" cy="3974492"/>
        </a:xfrm>
        <a:prstGeom prst="rect">
          <a:avLst/>
        </a:prstGeom>
        <a:solidFill>
          <a:srgbClr val="40404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0343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Metros are environmentally friendly, reducing greenhouse gas emissions and air pollution. A single metro train can remove up to 700 cars from the road, reducing congestion and improving air quality.</a:t>
          </a:r>
        </a:p>
        <a:p>
          <a:pPr marL="114300" lvl="1" indent="-114300" algn="l" defTabSz="533400">
            <a:lnSpc>
              <a:spcPct val="90000"/>
            </a:lnSpc>
            <a:spcBef>
              <a:spcPct val="0"/>
            </a:spcBef>
            <a:spcAft>
              <a:spcPct val="15000"/>
            </a:spcAft>
            <a:buChar char="•"/>
          </a:pPr>
          <a:r>
            <a:rPr lang="en-US" sz="1200" kern="1200" dirty="0"/>
            <a:t>But still people have doubts about it.</a:t>
          </a:r>
        </a:p>
        <a:p>
          <a:pPr marL="114300" lvl="1" indent="-114300" algn="l" defTabSz="533400">
            <a:lnSpc>
              <a:spcPct val="90000"/>
            </a:lnSpc>
            <a:spcBef>
              <a:spcPct val="0"/>
            </a:spcBef>
            <a:spcAft>
              <a:spcPct val="15000"/>
            </a:spcAft>
            <a:buChar char="•"/>
          </a:pPr>
          <a:endParaRPr lang="en-US" sz="1200" kern="1200" dirty="0"/>
        </a:p>
      </dsp:txBody>
      <dsp:txXfrm>
        <a:off x="5367325" y="787577"/>
        <a:ext cx="1713723" cy="3974492"/>
      </dsp:txXfrm>
    </dsp:sp>
    <dsp:sp modelId="{E47823EB-70CB-7847-ABEF-80C68D095583}">
      <dsp:nvSpPr>
        <dsp:cNvPr id="0" name=""/>
        <dsp:cNvSpPr/>
      </dsp:nvSpPr>
      <dsp:spPr>
        <a:xfrm>
          <a:off x="5023277" y="333433"/>
          <a:ext cx="688096" cy="688096"/>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parTxLTRAlign" val="r"/>
                <dgm:param type="parTxRTLAlign" val="r"/>
                <dgm:param type="txAnchorVert" val="t"/>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5B2B0FE-C32A-474D-81CA-B66F33CF4E4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5B2B0FE-C32A-474D-81CA-B66F33CF4E4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5B2B0FE-C32A-474D-81CA-B66F33CF4E4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5B2B0FE-C32A-474D-81CA-B66F33CF4E4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B2B0FE-C32A-474D-81CA-B66F33CF4E4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5B2B0FE-C32A-474D-81CA-B66F33CF4E42}"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5B2B0FE-C32A-474D-81CA-B66F33CF4E42}"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5B2B0FE-C32A-474D-81CA-B66F33CF4E42}"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2B0FE-C32A-474D-81CA-B66F33CF4E42}"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B2B0FE-C32A-474D-81CA-B66F33CF4E42}"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B2B0FE-C32A-474D-81CA-B66F33CF4E42}"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92F1F-0F1A-F240-98FE-0318DF0D7C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2B0FE-C32A-474D-81CA-B66F33CF4E42}" type="datetimeFigureOut">
              <a:rPr lang="en-US" smtClean="0"/>
              <a:t>5/2/2024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92F1F-0F1A-F240-98FE-0318DF0D7C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16/j.tust.2022.104509"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404040">
              <a:alpha val="6776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52600" y="3602038"/>
            <a:ext cx="9144000" cy="2387600"/>
          </a:xfrm>
        </p:spPr>
        <p:txBody>
          <a:bodyPr/>
          <a:lstStyle/>
          <a:p>
            <a:r>
              <a:rPr lang="en-US" dirty="0">
                <a:solidFill>
                  <a:schemeClr val="bg1"/>
                </a:solidFill>
                <a:latin typeface="Abadi" panose="020F0502020204030204" pitchFamily="34" charset="0"/>
                <a:cs typeface="Abadi" panose="020F0502020204030204" pitchFamily="34" charset="0"/>
              </a:rPr>
              <a:t>How Metros has improved the lives of people</a:t>
            </a:r>
          </a:p>
        </p:txBody>
      </p:sp>
      <p:cxnSp>
        <p:nvCxnSpPr>
          <p:cNvPr id="7" name="Straight Connector 6"/>
          <p:cNvCxnSpPr/>
          <p:nvPr/>
        </p:nvCxnSpPr>
        <p:spPr>
          <a:xfrm>
            <a:off x="1981200" y="4198938"/>
            <a:ext cx="8686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81200" y="5984876"/>
            <a:ext cx="8686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1450" y="177800"/>
            <a:ext cx="3619500" cy="923330"/>
          </a:xfrm>
          <a:prstGeom prst="rect">
            <a:avLst/>
          </a:prstGeom>
          <a:noFill/>
        </p:spPr>
        <p:txBody>
          <a:bodyPr wrap="square" rtlCol="0">
            <a:spAutoFit/>
          </a:bodyPr>
          <a:lstStyle/>
          <a:p>
            <a:r>
              <a:rPr lang="en-US" dirty="0" err="1">
                <a:solidFill>
                  <a:schemeClr val="bg1"/>
                </a:solidFill>
              </a:rPr>
              <a:t>Dhairya</a:t>
            </a:r>
            <a:r>
              <a:rPr lang="en-US" dirty="0">
                <a:solidFill>
                  <a:schemeClr val="bg1"/>
                </a:solidFill>
              </a:rPr>
              <a:t>                       102115254</a:t>
            </a:r>
            <a:br>
              <a:rPr lang="en-US" dirty="0">
                <a:solidFill>
                  <a:schemeClr val="bg1"/>
                </a:solidFill>
              </a:rPr>
            </a:br>
            <a:r>
              <a:rPr lang="en-US" dirty="0" err="1">
                <a:solidFill>
                  <a:schemeClr val="bg1"/>
                </a:solidFill>
              </a:rPr>
              <a:t>Rudhir</a:t>
            </a:r>
            <a:r>
              <a:rPr lang="en-US" dirty="0">
                <a:solidFill>
                  <a:schemeClr val="bg1"/>
                </a:solidFill>
              </a:rPr>
              <a:t> Pratap Singh  102115258</a:t>
            </a:r>
            <a:br>
              <a:rPr lang="en-US" dirty="0">
                <a:solidFill>
                  <a:schemeClr val="bg1"/>
                </a:solidFill>
              </a:rPr>
            </a:br>
            <a:r>
              <a:rPr lang="en-US" dirty="0">
                <a:solidFill>
                  <a:schemeClr val="bg1"/>
                </a:solidFill>
              </a:rPr>
              <a:t>Shreya </a:t>
            </a:r>
            <a:r>
              <a:rPr lang="en-US" dirty="0" err="1">
                <a:solidFill>
                  <a:schemeClr val="bg1"/>
                </a:solidFill>
              </a:rPr>
              <a:t>Ganotra</a:t>
            </a:r>
            <a:r>
              <a:rPr lang="en-US" dirty="0">
                <a:solidFill>
                  <a:schemeClr val="bg1"/>
                </a:solidFill>
              </a:rPr>
              <a:t>          102115247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24616" y="3573237"/>
            <a:ext cx="6427792" cy="261001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p:cNvSpPr/>
          <p:nvPr/>
        </p:nvSpPr>
        <p:spPr>
          <a:xfrm>
            <a:off x="0" y="159893"/>
            <a:ext cx="12192000" cy="1421027"/>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p:cNvSpPr/>
          <p:nvPr/>
        </p:nvSpPr>
        <p:spPr>
          <a:xfrm>
            <a:off x="0" y="0"/>
            <a:ext cx="12192000" cy="1421027"/>
          </a:xfrm>
          <a:prstGeom prst="rect">
            <a:avLst/>
          </a:prstGeom>
          <a:solidFill>
            <a:srgbClr val="40404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TextBox 13"/>
          <p:cNvSpPr txBox="1"/>
          <p:nvPr/>
        </p:nvSpPr>
        <p:spPr>
          <a:xfrm>
            <a:off x="0" y="439145"/>
            <a:ext cx="12192000" cy="707886"/>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pPr algn="ctr"/>
            <a:r>
              <a:rPr lang="en-US" sz="4000" b="1" dirty="0">
                <a:solidFill>
                  <a:schemeClr val="bg1"/>
                </a:solidFill>
                <a:latin typeface="Abadi" panose="020F0502020204030204" pitchFamily="34" charset="0"/>
                <a:cs typeface="Times New Roman" panose="02020603050405020304" pitchFamily="18" charset="0"/>
              </a:rPr>
              <a:t>Data Analysis For Cost Cutting </a:t>
            </a:r>
          </a:p>
        </p:txBody>
      </p:sp>
      <p:sp>
        <p:nvSpPr>
          <p:cNvPr id="2" name="Text Box 1"/>
          <p:cNvSpPr txBox="1"/>
          <p:nvPr/>
        </p:nvSpPr>
        <p:spPr>
          <a:xfrm>
            <a:off x="453390" y="1927860"/>
            <a:ext cx="4064000" cy="4523105"/>
          </a:xfrm>
          <a:prstGeom prst="rect">
            <a:avLst/>
          </a:prstGeom>
          <a:noFill/>
        </p:spPr>
        <p:txBody>
          <a:bodyPr wrap="square" rtlCol="0">
            <a:spAutoFit/>
          </a:bodyPr>
          <a:lstStyle/>
          <a:p>
            <a:pPr marL="342900" indent="-342900">
              <a:buFont typeface="+mj-lt"/>
              <a:buAutoNum type="alphaUcPeriod"/>
            </a:pPr>
            <a:r>
              <a:rPr lang="en-US" b="1"/>
              <a:t> </a:t>
            </a:r>
            <a:r>
              <a:rPr lang="en-IN" altLang="en-US" b="1"/>
              <a:t>R</a:t>
            </a:r>
            <a:r>
              <a:rPr lang="en-US" b="1"/>
              <a:t>eduction in fuel consumption</a:t>
            </a:r>
          </a:p>
          <a:p>
            <a:pPr marL="342900" indent="-342900">
              <a:buFont typeface="+mj-lt"/>
              <a:buAutoNum type="alphaUcPeriod"/>
            </a:pPr>
            <a:endParaRPr lang="en-US"/>
          </a:p>
          <a:p>
            <a:pPr marL="285750" indent="-285750">
              <a:buFont typeface="Arial" panose="020B0604020202020204" pitchFamily="34" charset="0"/>
              <a:buChar char="•"/>
            </a:pPr>
            <a:r>
              <a:rPr lang="en-US"/>
              <a:t>In 2016, a reduction of approximately 170,677 units in fuel consumption was observed.</a:t>
            </a:r>
          </a:p>
          <a:p>
            <a:pPr marL="285750" indent="-285750">
              <a:buFont typeface="Arial" panose="020B0604020202020204" pitchFamily="34" charset="0"/>
              <a:buChar char="•"/>
            </a:pPr>
            <a:r>
              <a:rPr lang="en-US"/>
              <a:t>Expected reduction in fuel consumption by 2025 is projected to reach approximately 242,692 units.</a:t>
            </a:r>
          </a:p>
          <a:p>
            <a:endParaRPr lang="en-US"/>
          </a:p>
          <a:p>
            <a:pPr indent="0">
              <a:buFont typeface="+mj-lt"/>
              <a:buNone/>
            </a:pPr>
            <a:r>
              <a:rPr lang="en-IN" altLang="en-US" b="1"/>
              <a:t>B.    </a:t>
            </a:r>
            <a:r>
              <a:rPr lang="en-US" b="1"/>
              <a:t>Cost savings from metro usage</a:t>
            </a:r>
          </a:p>
          <a:p>
            <a:endParaRPr lang="en-US"/>
          </a:p>
          <a:p>
            <a:pPr marL="285750" indent="-285750">
              <a:buFont typeface="Arial" panose="020B0604020202020204" pitchFamily="34" charset="0"/>
              <a:buChar char="•"/>
            </a:pPr>
            <a:r>
              <a:rPr lang="en-IN" altLang="en-US"/>
              <a:t>In </a:t>
            </a:r>
            <a:r>
              <a:rPr lang="en-US"/>
              <a:t>2016</a:t>
            </a:r>
            <a:r>
              <a:rPr lang="en-IN" altLang="en-US"/>
              <a:t>,</a:t>
            </a:r>
            <a:r>
              <a:rPr lang="en-US"/>
              <a:t> Approximately 1,326 million rupees </a:t>
            </a:r>
          </a:p>
          <a:p>
            <a:pPr marL="285750" indent="-285750">
              <a:buFont typeface="Arial" panose="020B0604020202020204" pitchFamily="34" charset="0"/>
              <a:buChar char="•"/>
            </a:pPr>
            <a:r>
              <a:rPr lang="en-IN" altLang="en-US"/>
              <a:t>Expected reduction in cost saving by 2025 is projected to reach</a:t>
            </a:r>
            <a:r>
              <a:rPr lang="en-US"/>
              <a:t> Around</a:t>
            </a:r>
          </a:p>
          <a:p>
            <a:pPr indent="0">
              <a:buFont typeface="Arial" panose="020B0604020202020204" pitchFamily="34" charset="0"/>
              <a:buNone/>
            </a:pPr>
            <a:r>
              <a:rPr lang="en-IN" altLang="en-US"/>
              <a:t>      </a:t>
            </a:r>
            <a:r>
              <a:rPr lang="en-US"/>
              <a:t>1,951 million rupees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Forms response chart. Question title: 1. I use the metro system:. Number of responses: 153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70"/>
            <a:ext cx="7760412" cy="34293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0" name="Picture 2" descr="Forms response chart. Question title: 3. On average, the time I save by using the metro compared to other modes of transportation is   &#10;. Number of responses: 153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28628"/>
            <a:ext cx="7760413" cy="34293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7767262" y="0"/>
            <a:ext cx="4424737" cy="6858000"/>
          </a:xfrm>
          <a:prstGeom prst="rect">
            <a:avLst/>
          </a:prstGeom>
          <a:solidFill>
            <a:srgbClr val="D9D9D9"/>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 Box 1"/>
          <p:cNvSpPr txBox="1"/>
          <p:nvPr/>
        </p:nvSpPr>
        <p:spPr>
          <a:xfrm>
            <a:off x="7947660" y="754380"/>
            <a:ext cx="4064000" cy="2030095"/>
          </a:xfrm>
          <a:prstGeom prst="rect">
            <a:avLst/>
          </a:prstGeom>
          <a:noFill/>
        </p:spPr>
        <p:txBody>
          <a:bodyPr wrap="square" rtlCol="0">
            <a:spAutoFit/>
          </a:bodyPr>
          <a:lstStyle/>
          <a:p>
            <a:pPr marL="285750" indent="-285750" algn="just">
              <a:buFont typeface="Arial" panose="020B0604020202020204" pitchFamily="34" charset="0"/>
              <a:buChar char="•"/>
            </a:pPr>
            <a:r>
              <a:rPr lang="en-IN" altLang="en-US"/>
              <a:t>P</a:t>
            </a:r>
            <a:r>
              <a:rPr lang="en-US"/>
              <a:t>ie chart suggests that the metro system is a popular mode of transportation for the people surveyed.  </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Almost 80% of the respondents use it frequently.</a:t>
            </a:r>
          </a:p>
        </p:txBody>
      </p:sp>
      <p:sp>
        <p:nvSpPr>
          <p:cNvPr id="6" name="Text Box 5"/>
          <p:cNvSpPr txBox="1"/>
          <p:nvPr/>
        </p:nvSpPr>
        <p:spPr>
          <a:xfrm>
            <a:off x="7947660" y="4543425"/>
            <a:ext cx="4064000" cy="1198880"/>
          </a:xfrm>
          <a:prstGeom prst="rect">
            <a:avLst/>
          </a:prstGeom>
          <a:noFill/>
        </p:spPr>
        <p:txBody>
          <a:bodyPr wrap="square" rtlCol="0">
            <a:spAutoFit/>
          </a:bodyPr>
          <a:lstStyle/>
          <a:p>
            <a:pPr marL="285750" indent="-285750" algn="just">
              <a:buFont typeface="Arial" panose="020B0604020202020204" pitchFamily="34" charset="0"/>
              <a:buChar char="•"/>
            </a:pPr>
            <a:r>
              <a:rPr lang="en-IN" altLang="en-US"/>
              <a:t>T</a:t>
            </a:r>
            <a:r>
              <a:rPr lang="en-US"/>
              <a:t>h</a:t>
            </a:r>
            <a:r>
              <a:rPr lang="en-IN" altLang="en-US"/>
              <a:t>is</a:t>
            </a:r>
            <a:r>
              <a:rPr lang="en-US"/>
              <a:t> pie chart shows that </a:t>
            </a:r>
            <a:r>
              <a:rPr lang="en-IN" altLang="en-US"/>
              <a:t>around 80% </a:t>
            </a:r>
            <a:r>
              <a:rPr lang="en-US"/>
              <a:t>people save their time by using the metro compared to other modes of transportation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767262" y="0"/>
            <a:ext cx="4424737" cy="6858000"/>
          </a:xfrm>
          <a:prstGeom prst="rect">
            <a:avLst/>
          </a:prstGeom>
          <a:solidFill>
            <a:srgbClr val="D9D9D9"/>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4098" name="Picture 2" descr="Forms response chart. Question title: 6. I find the metro fares to be affordable compared to other transportation options  &#10;. Number of responses: 153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60412" cy="34289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Forms response chart. Question title: 8. I have experienced disruptions or delays while using the metro system. If yes, how often  &#10;. Number of responses: 153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45720"/>
            <a:ext cx="7760408" cy="34482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7947660" y="699135"/>
            <a:ext cx="4064000" cy="2030095"/>
          </a:xfrm>
          <a:prstGeom prst="rect">
            <a:avLst/>
          </a:prstGeom>
          <a:noFill/>
        </p:spPr>
        <p:txBody>
          <a:bodyPr wrap="square" rtlCol="0">
            <a:spAutoFit/>
          </a:bodyPr>
          <a:lstStyle/>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 </a:t>
            </a:r>
            <a:r>
              <a:rPr lang="en-IN" altLang="en-US"/>
              <a:t>P</a:t>
            </a:r>
            <a:r>
              <a:rPr lang="en-US"/>
              <a:t>ie chart suggests that most people who responded to the survey find metro fares to be very affordable compared to other transportation options.</a:t>
            </a:r>
          </a:p>
          <a:p>
            <a:pPr marL="285750" indent="-285750" algn="just">
              <a:buFont typeface="Arial" panose="020B0604020202020204" pitchFamily="34" charset="0"/>
              <a:buChar char="•"/>
            </a:pPr>
            <a:endParaRPr lang="en-US"/>
          </a:p>
        </p:txBody>
      </p:sp>
      <p:sp>
        <p:nvSpPr>
          <p:cNvPr id="6" name="Text Box 5"/>
          <p:cNvSpPr txBox="1"/>
          <p:nvPr/>
        </p:nvSpPr>
        <p:spPr>
          <a:xfrm>
            <a:off x="7947660" y="4016375"/>
            <a:ext cx="4064000" cy="2306955"/>
          </a:xfrm>
          <a:prstGeom prst="rect">
            <a:avLst/>
          </a:prstGeom>
          <a:noFill/>
        </p:spPr>
        <p:txBody>
          <a:bodyPr wrap="square" rtlCol="0">
            <a:spAutoFit/>
          </a:bodyPr>
          <a:lstStyle/>
          <a:p>
            <a:pPr marL="285750" indent="-285750" algn="just">
              <a:buFont typeface="Arial" panose="020B0604020202020204" pitchFamily="34" charset="0"/>
              <a:buChar char="•"/>
            </a:pPr>
            <a:r>
              <a:rPr lang="en-US"/>
              <a:t>Nearly half (44.4%) of respondents reported experiencing disruptions or delays.</a:t>
            </a:r>
          </a:p>
          <a:p>
            <a:pPr marL="285750" indent="-285750" algn="just">
              <a:buFont typeface="Arial" panose="020B0604020202020204" pitchFamily="34" charset="0"/>
              <a:buChar char="•"/>
            </a:pPr>
            <a:r>
              <a:rPr lang="en-US"/>
              <a:t>Overall, the pie chart suggests that disruptions or delays are a common problem for people who use the metro system.</a:t>
            </a:r>
            <a:endParaRPr lang="en-IN" altLang="en-US"/>
          </a:p>
          <a:p>
            <a:pPr marL="285750" indent="-285750" algn="just">
              <a:buFont typeface="Arial" panose="020B0604020202020204" pitchFamily="34" charset="0"/>
              <a:buChar char="•"/>
            </a:pPr>
            <a:r>
              <a:rPr lang="en-IN" altLang="en-US"/>
              <a:t>scope for improvement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767262" y="0"/>
            <a:ext cx="4424737" cy="6858000"/>
          </a:xfrm>
          <a:prstGeom prst="rect">
            <a:avLst/>
          </a:prstGeom>
          <a:solidFill>
            <a:srgbClr val="D9D9D9"/>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5122" name="Picture 2" descr="Forms response chart. Question title: 9. I feel that the metro system has reduced traffic congestion in my city&#10;. Number of responses: 153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7760413" cy="34289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 name="Picture 1" descr="Forms response chart. Question title: 12. I feel safer using the metro compared to other modes of transportation  &#10;. Number of responses: 147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390439"/>
            <a:ext cx="7760412" cy="34675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7860665" y="699770"/>
            <a:ext cx="4064000" cy="203009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two largest slices, disagree (45.8%) and agree (43.8%) are nearly the same size, which suggests that people have mixed feelings on the issue.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altLang="en-US" dirty="0"/>
              <a:t>Scope of improvement</a:t>
            </a:r>
          </a:p>
        </p:txBody>
      </p:sp>
      <p:sp>
        <p:nvSpPr>
          <p:cNvPr id="5" name="Text Box 4"/>
          <p:cNvSpPr txBox="1"/>
          <p:nvPr/>
        </p:nvSpPr>
        <p:spPr>
          <a:xfrm>
            <a:off x="7947660" y="4525010"/>
            <a:ext cx="4064000" cy="1198880"/>
          </a:xfrm>
          <a:prstGeom prst="rect">
            <a:avLst/>
          </a:prstGeom>
          <a:noFill/>
        </p:spPr>
        <p:txBody>
          <a:bodyPr wrap="square" rtlCol="0">
            <a:spAutoFit/>
          </a:bodyPr>
          <a:lstStyle/>
          <a:p>
            <a:pPr marL="285750" indent="-285750" algn="just">
              <a:buFont typeface="Arial" panose="020B0604020202020204" pitchFamily="34" charset="0"/>
              <a:buChar char="•"/>
            </a:pPr>
            <a:r>
              <a:rPr lang="en-US"/>
              <a:t>The pie chart shows that </a:t>
            </a:r>
            <a:r>
              <a:rPr lang="en-IN" altLang="en-US"/>
              <a:t>more than 90%</a:t>
            </a:r>
            <a:r>
              <a:rPr lang="en-US"/>
              <a:t>  people feel safer using the metro compared to other modes of transportation.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767262" y="0"/>
            <a:ext cx="4424737" cy="6858000"/>
          </a:xfrm>
          <a:prstGeom prst="rect">
            <a:avLst/>
          </a:prstGeom>
          <a:solidFill>
            <a:srgbClr val="D9D9D9"/>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3" name="Picture 8" descr="Forms response chart. Question title: 14. The metro system's accessibility for people with disabilities or mobility issues is&#10;. Number of responses: 146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 y="2751"/>
            <a:ext cx="7773863" cy="34675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2" descr="Forms response chart. Question title: 16. The metro system has affected my overall quality of life&#10;. Number of responses: 146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 y="3470311"/>
            <a:ext cx="7773863" cy="33876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7947660" y="721360"/>
            <a:ext cx="4064000" cy="2030095"/>
          </a:xfrm>
          <a:prstGeom prst="rect">
            <a:avLst/>
          </a:prstGeom>
          <a:noFill/>
        </p:spPr>
        <p:txBody>
          <a:bodyPr wrap="square" rtlCol="0">
            <a:spAutoFit/>
          </a:bodyPr>
          <a:lstStyle/>
          <a:p>
            <a:pPr marL="285750" indent="-285750" algn="just">
              <a:buFont typeface="Arial" panose="020B0604020202020204" pitchFamily="34" charset="0"/>
              <a:buChar char="•"/>
            </a:pPr>
            <a:r>
              <a:rPr lang="en-US" dirty="0"/>
              <a:t> </a:t>
            </a:r>
            <a:r>
              <a:rPr lang="en-IN" altLang="en-US" dirty="0"/>
              <a:t>T</a:t>
            </a:r>
            <a:r>
              <a:rPr lang="en-US" dirty="0"/>
              <a:t>he pie chart suggests that a significant majority of people with disabilities or mobility issues who responded to the survey do not find the metro system to be accessible.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altLang="en-US" dirty="0"/>
              <a:t>Scope of improvement</a:t>
            </a:r>
          </a:p>
        </p:txBody>
      </p:sp>
      <p:sp>
        <p:nvSpPr>
          <p:cNvPr id="6" name="Text Box 5"/>
          <p:cNvSpPr txBox="1"/>
          <p:nvPr/>
        </p:nvSpPr>
        <p:spPr>
          <a:xfrm>
            <a:off x="7947660" y="4425950"/>
            <a:ext cx="4064000" cy="1476375"/>
          </a:xfrm>
          <a:prstGeom prst="rect">
            <a:avLst/>
          </a:prstGeom>
          <a:noFill/>
        </p:spPr>
        <p:txBody>
          <a:bodyPr wrap="square" rtlCol="0">
            <a:spAutoFit/>
          </a:bodyPr>
          <a:lstStyle/>
          <a:p>
            <a:pPr marL="285750" indent="-285750" algn="just">
              <a:buFont typeface="Arial" panose="020B0604020202020204" pitchFamily="34" charset="0"/>
              <a:buChar char="•"/>
            </a:pPr>
            <a:r>
              <a:rPr lang="en-IN" altLang="en-US" dirty="0"/>
              <a:t>T</a:t>
            </a:r>
            <a:r>
              <a:rPr lang="en-US" dirty="0"/>
              <a:t>he pie chart suggests that the metro system has had a positive impact on the overall quality of life for most of the people who responded to the survey.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767262" y="0"/>
            <a:ext cx="4424737" cy="6858000"/>
          </a:xfrm>
          <a:prstGeom prst="rect">
            <a:avLst/>
          </a:prstGeom>
          <a:solidFill>
            <a:srgbClr val="D9D9D9"/>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7751292" cy="3429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6" descr="Forms response chart. Question title: 18. I think the metro system could further contribute to reducing carbon emissions in my city&#10;. Number of responses: 147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1"/>
            <a:ext cx="7751290" cy="34290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7947660" y="975995"/>
            <a:ext cx="4064000" cy="1476375"/>
          </a:xfrm>
          <a:prstGeom prst="rect">
            <a:avLst/>
          </a:prstGeom>
          <a:noFill/>
        </p:spPr>
        <p:txBody>
          <a:bodyPr wrap="square" rtlCol="0">
            <a:spAutoFit/>
          </a:bodyPr>
          <a:lstStyle/>
          <a:p>
            <a:pPr marL="285750" indent="-285750" algn="just">
              <a:buFont typeface="Arial" panose="020B0604020202020204" pitchFamily="34" charset="0"/>
              <a:buChar char="•"/>
            </a:pPr>
            <a:r>
              <a:rPr lang="en-US"/>
              <a:t>Overall, the pie chart suggests that a higher percentage of people would recommend the metro system than those who would not.</a:t>
            </a:r>
          </a:p>
          <a:p>
            <a:pPr marL="285750" indent="-285750" algn="just">
              <a:buFont typeface="Arial" panose="020B0604020202020204" pitchFamily="34" charset="0"/>
              <a:buChar char="•"/>
            </a:pPr>
            <a:endParaRPr lang="en-US"/>
          </a:p>
        </p:txBody>
      </p:sp>
      <p:sp>
        <p:nvSpPr>
          <p:cNvPr id="5" name="Text Box 4"/>
          <p:cNvSpPr txBox="1"/>
          <p:nvPr/>
        </p:nvSpPr>
        <p:spPr>
          <a:xfrm>
            <a:off x="7947660" y="3851275"/>
            <a:ext cx="4064000" cy="2306955"/>
          </a:xfrm>
          <a:prstGeom prst="rect">
            <a:avLst/>
          </a:prstGeom>
          <a:noFill/>
        </p:spPr>
        <p:txBody>
          <a:bodyPr wrap="square" rtlCol="0">
            <a:spAutoFit/>
          </a:bodyPr>
          <a:lstStyle/>
          <a:p>
            <a:pPr marL="285750" indent="-285750" algn="just">
              <a:buFont typeface="Arial" panose="020B0604020202020204" pitchFamily="34" charset="0"/>
              <a:buChar char="•"/>
            </a:pPr>
            <a:r>
              <a:rPr lang="en-IN" altLang="en-US"/>
              <a:t>T</a:t>
            </a:r>
            <a:r>
              <a:rPr lang="en-US"/>
              <a:t>he pie chart suggests that most people who responded to the survey believe the metro system could further contribute to reducing carbon emissions in their city.</a:t>
            </a:r>
          </a:p>
          <a:p>
            <a:pPr algn="just"/>
            <a:endParaRPr lang="en-US"/>
          </a:p>
          <a:p>
            <a:pPr marL="285750" indent="-285750" algn="just">
              <a:buFont typeface="Arial" panose="020B0604020202020204" pitchFamily="34" charset="0"/>
              <a:buChar char="•"/>
            </a:pPr>
            <a:r>
              <a:rPr lang="en-US"/>
              <a:t>However, a significant portion said it could not contribute much more.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1280" y="539653"/>
            <a:ext cx="2850809" cy="369333"/>
          </a:xfrm>
          <a:noFill/>
        </p:spPr>
        <p:txBody>
          <a:bodyPr wrap="square">
            <a:spAutoFit/>
          </a:bodyPr>
          <a:lstStyle/>
          <a:p>
            <a:r>
              <a:rPr lang="en-US" sz="900">
                <a:ln>
                  <a:solidFill>
                    <a:srgbClr val="404040"/>
                  </a:solidFill>
                </a:ln>
                <a:solidFill>
                  <a:schemeClr val="accent1"/>
                </a:solidFill>
                <a:latin typeface="Abadi" panose="020F0502020204030204" pitchFamily="34" charset="0"/>
                <a:ea typeface="+mn-ea"/>
                <a:cs typeface="+mn-cs"/>
              </a:rPr>
              <a:t>Introduction</a:t>
            </a:r>
            <a:endParaRPr lang="en-US" sz="900" dirty="0">
              <a:ln>
                <a:solidFill>
                  <a:srgbClr val="404040"/>
                </a:solidFill>
              </a:ln>
              <a:solidFill>
                <a:schemeClr val="accent1"/>
              </a:solidFill>
              <a:latin typeface="Abadi" panose="020F0502020204030204" pitchFamily="34" charset="0"/>
              <a:ea typeface="+mn-ea"/>
              <a:cs typeface="+mn-cs"/>
            </a:endParaRPr>
          </a:p>
        </p:txBody>
      </p:sp>
      <p:sp>
        <p:nvSpPr>
          <p:cNvPr id="10" name="TextBox 9"/>
          <p:cNvSpPr txBox="1"/>
          <p:nvPr/>
        </p:nvSpPr>
        <p:spPr>
          <a:xfrm>
            <a:off x="861280" y="1175719"/>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dirty="0"/>
              <a:t>Literature Review</a:t>
            </a:r>
          </a:p>
        </p:txBody>
      </p:sp>
      <p:sp>
        <p:nvSpPr>
          <p:cNvPr id="14" name="TextBox 13"/>
          <p:cNvSpPr txBox="1"/>
          <p:nvPr/>
        </p:nvSpPr>
        <p:spPr>
          <a:xfrm>
            <a:off x="861280" y="2473170"/>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dirty="0"/>
              <a:t>Objectives</a:t>
            </a:r>
          </a:p>
        </p:txBody>
      </p:sp>
      <p:sp>
        <p:nvSpPr>
          <p:cNvPr id="15" name="Title 1"/>
          <p:cNvSpPr txBox="1"/>
          <p:nvPr/>
        </p:nvSpPr>
        <p:spPr>
          <a:xfrm>
            <a:off x="861281" y="1811784"/>
            <a:ext cx="6404500" cy="394653"/>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Research Methodology</a:t>
            </a:r>
            <a:endParaRPr lang="en-US" dirty="0"/>
          </a:p>
        </p:txBody>
      </p:sp>
      <p:sp>
        <p:nvSpPr>
          <p:cNvPr id="17" name="TextBox 16"/>
          <p:cNvSpPr txBox="1"/>
          <p:nvPr/>
        </p:nvSpPr>
        <p:spPr>
          <a:xfrm>
            <a:off x="861280" y="3109235"/>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Data Analysis</a:t>
            </a:r>
            <a:endParaRPr lang="en-US" dirty="0"/>
          </a:p>
        </p:txBody>
      </p:sp>
      <p:sp>
        <p:nvSpPr>
          <p:cNvPr id="21" name="TextBox 20"/>
          <p:cNvSpPr txBox="1"/>
          <p:nvPr/>
        </p:nvSpPr>
        <p:spPr>
          <a:xfrm>
            <a:off x="861280" y="3745300"/>
            <a:ext cx="6099462" cy="461665"/>
          </a:xfrm>
          <a:prstGeom prst="rect">
            <a:avLst/>
          </a:prstGeom>
          <a:noFill/>
        </p:spPr>
        <p:txBody>
          <a:bodyPr wrap="square">
            <a:spAutoFit/>
          </a:bodyPr>
          <a:lstStyle/>
          <a:p>
            <a:r>
              <a:rPr lang="en-US" sz="2400" dirty="0">
                <a:solidFill>
                  <a:schemeClr val="bg1"/>
                </a:solidFill>
                <a:latin typeface="Abadi" panose="020F0502020204030204" pitchFamily="34" charset="0"/>
              </a:rPr>
              <a:t>Key</a:t>
            </a:r>
            <a:r>
              <a:rPr lang="en-US" dirty="0"/>
              <a:t> </a:t>
            </a:r>
            <a:r>
              <a:rPr lang="en-US" sz="2400" dirty="0">
                <a:solidFill>
                  <a:schemeClr val="bg1"/>
                </a:solidFill>
                <a:latin typeface="Abadi" panose="020F0502020204030204" pitchFamily="34" charset="0"/>
              </a:rPr>
              <a:t>Findings</a:t>
            </a:r>
          </a:p>
        </p:txBody>
      </p:sp>
      <p:graphicFrame>
        <p:nvGraphicFramePr>
          <p:cNvPr id="4" name="Diagram 3"/>
          <p:cNvGraphicFramePr/>
          <p:nvPr>
            <p:extLst>
              <p:ext uri="{D42A27DB-BD31-4B8C-83A1-F6EECF244321}">
                <p14:modId xmlns:p14="http://schemas.microsoft.com/office/powerpoint/2010/main" val="98629103"/>
              </p:ext>
            </p:extLst>
          </p:nvPr>
        </p:nvGraphicFramePr>
        <p:xfrm>
          <a:off x="4743103" y="1197548"/>
          <a:ext cx="7127124" cy="5095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404040">
              <a:alpha val="6776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79600" y="2405858"/>
            <a:ext cx="9144000" cy="1790700"/>
          </a:xfrm>
        </p:spPr>
        <p:txBody>
          <a:bodyPr/>
          <a:lstStyle/>
          <a:p>
            <a:r>
              <a:rPr lang="en-US" dirty="0">
                <a:solidFill>
                  <a:schemeClr val="bg1"/>
                </a:solidFill>
                <a:latin typeface="Abadi" panose="020F0502020204030204" pitchFamily="34" charset="0"/>
                <a:cs typeface="Abadi" panose="020F0502020204030204" pitchFamily="34" charset="0"/>
              </a:rPr>
              <a:t>THANK YOU</a:t>
            </a:r>
          </a:p>
        </p:txBody>
      </p:sp>
      <p:cxnSp>
        <p:nvCxnSpPr>
          <p:cNvPr id="7" name="Straight Connector 6"/>
          <p:cNvCxnSpPr/>
          <p:nvPr/>
        </p:nvCxnSpPr>
        <p:spPr>
          <a:xfrm>
            <a:off x="1981200" y="4198938"/>
            <a:ext cx="8686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1"/>
          <p:cNvSpPr txBox="1"/>
          <p:nvPr/>
        </p:nvSpPr>
        <p:spPr>
          <a:xfrm>
            <a:off x="1905000" y="4056858"/>
            <a:ext cx="9144000" cy="17907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Abadi" panose="020F0502020204030204" pitchFamily="34" charset="0"/>
                <a:cs typeface="Abadi" panose="020F0502020204030204" pitchFamily="34" charset="0"/>
              </a:rPr>
              <a:t>Feel free to ask any  questions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0709" y="1239834"/>
            <a:ext cx="2850809" cy="369333"/>
          </a:xfrm>
        </p:spPr>
        <p:txBody>
          <a:bodyPr vert="horz" lIns="91440" tIns="45720" rIns="91440" bIns="45720" rtlCol="0" anchor="t">
            <a:noAutofit/>
          </a:bodyPr>
          <a:lstStyle/>
          <a:p>
            <a:r>
              <a:rPr lang="en-US" sz="2400" dirty="0">
                <a:solidFill>
                  <a:schemeClr val="bg1"/>
                </a:solidFill>
                <a:latin typeface="Abadi" panose="020F0502020204030204" pitchFamily="34" charset="0"/>
                <a:ea typeface="+mn-ea"/>
                <a:cs typeface="+mn-cs"/>
              </a:rPr>
              <a:t>Introduction</a:t>
            </a:r>
          </a:p>
        </p:txBody>
      </p:sp>
      <p:sp>
        <p:nvSpPr>
          <p:cNvPr id="3" name="Content Placeholder 2"/>
          <p:cNvSpPr>
            <a:spLocks noGrp="1"/>
          </p:cNvSpPr>
          <p:nvPr>
            <p:ph idx="1"/>
          </p:nvPr>
        </p:nvSpPr>
        <p:spPr>
          <a:xfrm>
            <a:off x="4573368" y="416779"/>
            <a:ext cx="6632564" cy="615079"/>
          </a:xfrm>
        </p:spPr>
        <p:txBody>
          <a:bodyPr vert="horz" lIns="91440" tIns="45720" rIns="91440" bIns="45720" rtlCol="0">
            <a:normAutofit fontScale="25000" lnSpcReduction="20000"/>
          </a:bodyPr>
          <a:lstStyle/>
          <a:p>
            <a:pPr marL="0" indent="0" algn="just">
              <a:lnSpc>
                <a:spcPct val="107000"/>
              </a:lnSpc>
              <a:spcAft>
                <a:spcPts val="800"/>
              </a:spcAft>
              <a:buNone/>
            </a:pPr>
            <a:r>
              <a:rPr lang="en-IN" sz="8000" kern="100" dirty="0">
                <a:solidFill>
                  <a:srgbClr val="0D0D0D"/>
                </a:solidFill>
                <a:effectLst/>
                <a:latin typeface="Times New Roman" panose="02020603050405020304" pitchFamily="18" charset="0"/>
                <a:ea typeface="Calibri" panose="020F0502020204030204" charset="0"/>
                <a:cs typeface="Times New Roman" panose="02020603050405020304" pitchFamily="18" charset="0"/>
              </a:rPr>
              <a:t>The concept of a metro, short for "metropolitan railway" or "metropolitan transit system," originated as a solution to the growing transportation needs of densely populated urban areas. Here's an introduction to metro systems, including their origins, purpose, and development:</a:t>
            </a:r>
          </a:p>
          <a:p>
            <a:pPr marL="0" indent="0" algn="just">
              <a:lnSpc>
                <a:spcPct val="107000"/>
              </a:lnSpc>
              <a:spcAft>
                <a:spcPts val="800"/>
              </a:spcAft>
              <a:buNone/>
            </a:pPr>
            <a:r>
              <a:rPr lang="en-IN" sz="8000" b="1" kern="100" dirty="0">
                <a:solidFill>
                  <a:srgbClr val="0D0D0D"/>
                </a:solidFill>
                <a:latin typeface="Times New Roman" panose="02020603050405020304" pitchFamily="18" charset="0"/>
                <a:ea typeface="Calibri" panose="020F0502020204030204" charset="0"/>
                <a:cs typeface="Times New Roman" panose="02020603050405020304" pitchFamily="18" charset="0"/>
              </a:rPr>
              <a:t>HOW IT BEGAN:</a:t>
            </a:r>
          </a:p>
          <a:p>
            <a:pPr algn="just">
              <a:lnSpc>
                <a:spcPct val="107000"/>
              </a:lnSpc>
              <a:spcAft>
                <a:spcPts val="800"/>
              </a:spcAft>
            </a:pPr>
            <a:r>
              <a:rPr lang="en-IN" sz="8000" kern="100" dirty="0">
                <a:effectLst/>
                <a:latin typeface="Times New Roman" panose="02020603050405020304" pitchFamily="18" charset="0"/>
                <a:ea typeface="Calibri" panose="020F0502020204030204" charset="0"/>
                <a:cs typeface="Times New Roman" panose="02020603050405020304" pitchFamily="18" charset="0"/>
              </a:rPr>
              <a:t>India’s First and Asia’s Fifth metro rail was introduced in Kolkata.</a:t>
            </a:r>
          </a:p>
          <a:p>
            <a:pPr algn="just">
              <a:lnSpc>
                <a:spcPct val="107000"/>
              </a:lnSpc>
              <a:spcAft>
                <a:spcPts val="800"/>
              </a:spcAft>
            </a:pPr>
            <a:r>
              <a:rPr lang="en-US" sz="8000" b="0" i="0" dirty="0">
                <a:effectLst/>
                <a:latin typeface="Times New Roman" panose="02020603050405020304" pitchFamily="18" charset="0"/>
                <a:cs typeface="Times New Roman" panose="02020603050405020304" pitchFamily="18" charset="0"/>
              </a:rPr>
              <a:t>It was the first underground metro system in the country and started its operations in 1984. Since then, metro networks have expanded to other major cities across India, including Delhi, Mumbai, Chennai, Bengaluru, Hyderabad, Jaipur, Kochi, and Lucknow.</a:t>
            </a:r>
            <a:endParaRPr lang="en-IN" sz="8000" kern="100" dirty="0">
              <a:effectLst/>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US" sz="8000" b="0" i="0" dirty="0">
                <a:effectLst/>
                <a:latin typeface="Times New Roman" panose="02020603050405020304" pitchFamily="18" charset="0"/>
                <a:cs typeface="Times New Roman" panose="02020603050405020304" pitchFamily="18" charset="0"/>
              </a:rPr>
              <a:t>The second oldest after Kolkata Metro is Delhi Metro, which makes the largest and busiest network of all. With this idea, more than INR 1 trillion was invested in metro projects in the year 2018-19</a:t>
            </a:r>
          </a:p>
          <a:p>
            <a:pPr algn="just">
              <a:lnSpc>
                <a:spcPct val="107000"/>
              </a:lnSpc>
              <a:spcAft>
                <a:spcPts val="800"/>
              </a:spcAft>
            </a:pPr>
            <a:endParaRPr lang="en-IN" sz="8000" kern="100" dirty="0">
              <a:effectLst/>
              <a:latin typeface="Times New Roman" panose="02020603050405020304" pitchFamily="18" charset="0"/>
              <a:ea typeface="Calibri" panose="020F0502020204030204" charset="0"/>
              <a:cs typeface="Times New Roman" panose="02020603050405020304" pitchFamily="18" charset="0"/>
            </a:endParaRPr>
          </a:p>
          <a:p>
            <a:pPr marL="0"/>
            <a:endParaRPr lang="en-US" sz="2000" b="0" i="0" u="none" strike="noStrike" dirty="0">
              <a:effectLst/>
            </a:endParaRPr>
          </a:p>
          <a:p>
            <a:pPr marL="0"/>
            <a:endParaRPr lang="en-US" sz="2000" b="0" i="0" u="none" strike="noStrike" dirty="0">
              <a:effectLst/>
            </a:endParaRPr>
          </a:p>
          <a:p>
            <a:pPr marL="0"/>
            <a:endParaRPr lang="en-US" sz="2000" dirty="0"/>
          </a:p>
        </p:txBody>
      </p:sp>
      <p:sp>
        <p:nvSpPr>
          <p:cNvPr id="4" name="Content Placeholder 2"/>
          <p:cNvSpPr txBox="1"/>
          <p:nvPr/>
        </p:nvSpPr>
        <p:spPr>
          <a:xfrm>
            <a:off x="8451604" y="1412489"/>
            <a:ext cx="2926080"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800" i="1" dirty="0"/>
          </a:p>
        </p:txBody>
      </p:sp>
      <p:sp>
        <p:nvSpPr>
          <p:cNvPr id="10" name="TextBox 9"/>
          <p:cNvSpPr txBox="1"/>
          <p:nvPr/>
        </p:nvSpPr>
        <p:spPr>
          <a:xfrm>
            <a:off x="861280" y="1175719"/>
            <a:ext cx="6099462" cy="230832"/>
          </a:xfrm>
          <a:prstGeom prst="rect">
            <a:avLst/>
          </a:prstGeom>
          <a:noFill/>
        </p:spPr>
        <p:txBody>
          <a:bodyPr wrap="square">
            <a:spAutoFit/>
          </a:bodyPr>
          <a:lstStyle/>
          <a:p>
            <a:r>
              <a:rPr lang="en-US" sz="900" dirty="0">
                <a:ln>
                  <a:solidFill>
                    <a:srgbClr val="404040"/>
                  </a:solidFill>
                </a:ln>
                <a:solidFill>
                  <a:schemeClr val="accent1"/>
                </a:solidFill>
                <a:latin typeface="Abadi" panose="020F0502020204030204" pitchFamily="34" charset="0"/>
              </a:rPr>
              <a:t>Literature</a:t>
            </a:r>
            <a:r>
              <a:rPr lang="en-US" sz="900" dirty="0">
                <a:ln>
                  <a:solidFill>
                    <a:srgbClr val="404040"/>
                  </a:solidFill>
                </a:ln>
              </a:rPr>
              <a:t> </a:t>
            </a:r>
            <a:r>
              <a:rPr lang="en-US" sz="900" dirty="0">
                <a:ln>
                  <a:solidFill>
                    <a:srgbClr val="404040"/>
                  </a:solidFill>
                </a:ln>
                <a:solidFill>
                  <a:schemeClr val="accent1"/>
                </a:solidFill>
                <a:latin typeface="Abadi" panose="020F0502020204030204" pitchFamily="34" charset="0"/>
              </a:rPr>
              <a:t>Review</a:t>
            </a:r>
            <a:endParaRPr lang="en-US" sz="900" dirty="0">
              <a:ln>
                <a:solidFill>
                  <a:srgbClr val="404040"/>
                </a:solidFill>
              </a:ln>
            </a:endParaRPr>
          </a:p>
        </p:txBody>
      </p:sp>
      <p:sp>
        <p:nvSpPr>
          <p:cNvPr id="14" name="TextBox 13"/>
          <p:cNvSpPr txBox="1"/>
          <p:nvPr/>
        </p:nvSpPr>
        <p:spPr>
          <a:xfrm>
            <a:off x="861280" y="2473170"/>
            <a:ext cx="6099462" cy="230832"/>
          </a:xfrm>
          <a:prstGeom prst="rect">
            <a:avLst/>
          </a:prstGeom>
          <a:noFill/>
        </p:spPr>
        <p:txBody>
          <a:bodyPr wrap="square">
            <a:spAutoFit/>
          </a:bodyPr>
          <a:lstStyle/>
          <a:p>
            <a:r>
              <a:rPr lang="en-US" sz="900" dirty="0">
                <a:ln>
                  <a:solidFill>
                    <a:srgbClr val="404040"/>
                  </a:solidFill>
                </a:ln>
                <a:solidFill>
                  <a:schemeClr val="accent1"/>
                </a:solidFill>
                <a:latin typeface="Abadi" panose="020F0502020204030204" pitchFamily="34" charset="0"/>
              </a:rPr>
              <a:t>Objectives</a:t>
            </a:r>
            <a:endParaRPr lang="en-US" sz="900" dirty="0">
              <a:ln>
                <a:solidFill>
                  <a:srgbClr val="404040"/>
                </a:solidFill>
              </a:ln>
            </a:endParaRPr>
          </a:p>
        </p:txBody>
      </p:sp>
      <p:sp>
        <p:nvSpPr>
          <p:cNvPr id="15" name="Title 1"/>
          <p:cNvSpPr txBox="1"/>
          <p:nvPr/>
        </p:nvSpPr>
        <p:spPr>
          <a:xfrm>
            <a:off x="861281" y="1811784"/>
            <a:ext cx="6404500" cy="3946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00" dirty="0">
                <a:ln>
                  <a:solidFill>
                    <a:srgbClr val="404040"/>
                  </a:solidFill>
                </a:ln>
                <a:solidFill>
                  <a:schemeClr val="accent1"/>
                </a:solidFill>
                <a:latin typeface="Abadi" panose="020F0502020204030204" pitchFamily="34" charset="0"/>
                <a:ea typeface="+mn-ea"/>
                <a:cs typeface="+mn-cs"/>
              </a:rPr>
              <a:t>Research Methodology</a:t>
            </a:r>
          </a:p>
        </p:txBody>
      </p:sp>
      <p:sp>
        <p:nvSpPr>
          <p:cNvPr id="17" name="TextBox 16"/>
          <p:cNvSpPr txBox="1"/>
          <p:nvPr/>
        </p:nvSpPr>
        <p:spPr>
          <a:xfrm>
            <a:off x="861280" y="3109235"/>
            <a:ext cx="6099462" cy="230832"/>
          </a:xfrm>
          <a:prstGeom prst="rect">
            <a:avLst/>
          </a:prstGeom>
          <a:noFill/>
        </p:spPr>
        <p:txBody>
          <a:bodyPr wrap="square">
            <a:spAutoFit/>
          </a:bodyPr>
          <a:lstStyle/>
          <a:p>
            <a:r>
              <a:rPr lang="en-US" sz="900" dirty="0">
                <a:ln>
                  <a:solidFill>
                    <a:srgbClr val="404040"/>
                  </a:solidFill>
                </a:ln>
                <a:solidFill>
                  <a:schemeClr val="accent1"/>
                </a:solidFill>
                <a:latin typeface="Abadi" panose="020F0502020204030204" pitchFamily="34" charset="0"/>
              </a:rPr>
              <a:t>Data</a:t>
            </a:r>
            <a:r>
              <a:rPr lang="en-US" sz="900" dirty="0">
                <a:ln>
                  <a:solidFill>
                    <a:srgbClr val="404040"/>
                  </a:solidFill>
                </a:ln>
              </a:rPr>
              <a:t> </a:t>
            </a:r>
            <a:r>
              <a:rPr lang="en-US" sz="900" dirty="0">
                <a:ln>
                  <a:solidFill>
                    <a:srgbClr val="404040"/>
                  </a:solidFill>
                </a:ln>
                <a:solidFill>
                  <a:schemeClr val="accent1"/>
                </a:solidFill>
                <a:latin typeface="Abadi" panose="020F0502020204030204" pitchFamily="34" charset="0"/>
              </a:rPr>
              <a:t>Analysis</a:t>
            </a:r>
            <a:endParaRPr lang="en-US" sz="900" dirty="0">
              <a:ln>
                <a:solidFill>
                  <a:srgbClr val="404040"/>
                </a:solidFill>
              </a:ln>
            </a:endParaRPr>
          </a:p>
        </p:txBody>
      </p:sp>
      <p:sp>
        <p:nvSpPr>
          <p:cNvPr id="21" name="TextBox 20"/>
          <p:cNvSpPr txBox="1"/>
          <p:nvPr/>
        </p:nvSpPr>
        <p:spPr>
          <a:xfrm>
            <a:off x="861280" y="3745300"/>
            <a:ext cx="6099462" cy="230832"/>
          </a:xfrm>
          <a:prstGeom prst="rect">
            <a:avLst/>
          </a:prstGeom>
          <a:noFill/>
        </p:spPr>
        <p:txBody>
          <a:bodyPr wrap="square">
            <a:spAutoFit/>
          </a:bodyPr>
          <a:lstStyle/>
          <a:p>
            <a:r>
              <a:rPr lang="en-US" sz="900" dirty="0">
                <a:ln>
                  <a:solidFill>
                    <a:srgbClr val="404040"/>
                  </a:solidFill>
                </a:ln>
                <a:solidFill>
                  <a:schemeClr val="accent1"/>
                </a:solidFill>
                <a:latin typeface="Abadi" panose="020F0502020204030204" pitchFamily="34" charset="0"/>
              </a:rPr>
              <a:t>Key</a:t>
            </a:r>
            <a:r>
              <a:rPr lang="en-US" sz="900" dirty="0">
                <a:ln>
                  <a:solidFill>
                    <a:srgbClr val="404040"/>
                  </a:solidFill>
                </a:ln>
              </a:rPr>
              <a:t> </a:t>
            </a:r>
            <a:r>
              <a:rPr lang="en-US" sz="900" dirty="0">
                <a:ln>
                  <a:solidFill>
                    <a:srgbClr val="404040"/>
                  </a:solidFill>
                </a:ln>
                <a:solidFill>
                  <a:schemeClr val="accent1"/>
                </a:solidFill>
                <a:latin typeface="Abadi" panose="020F0502020204030204" pitchFamily="34" charset="0"/>
              </a:rPr>
              <a:t>Findings</a:t>
            </a:r>
            <a:endParaRPr lang="en-US" sz="900" dirty="0">
              <a:ln>
                <a:solidFill>
                  <a:srgbClr val="404040"/>
                </a:solidFill>
              </a:l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1280" y="539653"/>
            <a:ext cx="2850809" cy="369333"/>
          </a:xfrm>
          <a:noFill/>
        </p:spPr>
        <p:txBody>
          <a:bodyPr wrap="square">
            <a:spAutoFit/>
          </a:bodyPr>
          <a:lstStyle/>
          <a:p>
            <a:r>
              <a:rPr lang="en-US" sz="900">
                <a:ln>
                  <a:solidFill>
                    <a:srgbClr val="404040"/>
                  </a:solidFill>
                </a:ln>
                <a:solidFill>
                  <a:schemeClr val="accent1"/>
                </a:solidFill>
                <a:latin typeface="Abadi" panose="020F0502020204030204" pitchFamily="34" charset="0"/>
                <a:ea typeface="+mn-ea"/>
                <a:cs typeface="+mn-cs"/>
              </a:rPr>
              <a:t>Introduction</a:t>
            </a:r>
            <a:endParaRPr lang="en-US" sz="900" dirty="0">
              <a:ln>
                <a:solidFill>
                  <a:srgbClr val="404040"/>
                </a:solidFill>
              </a:ln>
              <a:solidFill>
                <a:schemeClr val="accent1"/>
              </a:solidFill>
              <a:latin typeface="Abadi" panose="020F0502020204030204" pitchFamily="34" charset="0"/>
              <a:ea typeface="+mn-ea"/>
              <a:cs typeface="+mn-cs"/>
            </a:endParaRPr>
          </a:p>
        </p:txBody>
      </p:sp>
      <p:sp>
        <p:nvSpPr>
          <p:cNvPr id="10" name="TextBox 9"/>
          <p:cNvSpPr txBox="1"/>
          <p:nvPr/>
        </p:nvSpPr>
        <p:spPr>
          <a:xfrm>
            <a:off x="861280" y="1175719"/>
            <a:ext cx="6099462" cy="461665"/>
          </a:xfrm>
          <a:prstGeom prst="rect">
            <a:avLst/>
          </a:prstGeom>
          <a:noFill/>
        </p:spPr>
        <p:txBody>
          <a:bodyPr wrap="square">
            <a:spAutoFit/>
          </a:bodyPr>
          <a:lstStyle/>
          <a:p>
            <a:r>
              <a:rPr lang="en-US" sz="2400" dirty="0">
                <a:solidFill>
                  <a:schemeClr val="bg1"/>
                </a:solidFill>
                <a:latin typeface="Abadi" panose="020F0502020204030204" pitchFamily="34" charset="0"/>
              </a:rPr>
              <a:t>Literature</a:t>
            </a:r>
            <a:r>
              <a:rPr lang="en-US" dirty="0"/>
              <a:t> </a:t>
            </a:r>
            <a:r>
              <a:rPr lang="en-US" sz="2400" dirty="0">
                <a:solidFill>
                  <a:schemeClr val="bg1"/>
                </a:solidFill>
                <a:latin typeface="Abadi" panose="020F0502020204030204" pitchFamily="34" charset="0"/>
              </a:rPr>
              <a:t>Review</a:t>
            </a:r>
          </a:p>
        </p:txBody>
      </p:sp>
      <p:sp>
        <p:nvSpPr>
          <p:cNvPr id="14" name="TextBox 13"/>
          <p:cNvSpPr txBox="1"/>
          <p:nvPr/>
        </p:nvSpPr>
        <p:spPr>
          <a:xfrm>
            <a:off x="861280" y="2473170"/>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Objectives</a:t>
            </a:r>
            <a:endParaRPr lang="en-US" dirty="0"/>
          </a:p>
        </p:txBody>
      </p:sp>
      <p:sp>
        <p:nvSpPr>
          <p:cNvPr id="15" name="Title 1"/>
          <p:cNvSpPr txBox="1"/>
          <p:nvPr/>
        </p:nvSpPr>
        <p:spPr>
          <a:xfrm>
            <a:off x="861281" y="1811784"/>
            <a:ext cx="6404500" cy="394653"/>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Research Methodology</a:t>
            </a:r>
            <a:endParaRPr lang="en-US" dirty="0"/>
          </a:p>
        </p:txBody>
      </p:sp>
      <p:sp>
        <p:nvSpPr>
          <p:cNvPr id="17" name="TextBox 16"/>
          <p:cNvSpPr txBox="1"/>
          <p:nvPr/>
        </p:nvSpPr>
        <p:spPr>
          <a:xfrm>
            <a:off x="861280" y="3109235"/>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Data Analysis</a:t>
            </a:r>
            <a:endParaRPr lang="en-US" dirty="0"/>
          </a:p>
        </p:txBody>
      </p:sp>
      <p:sp>
        <p:nvSpPr>
          <p:cNvPr id="21" name="TextBox 20"/>
          <p:cNvSpPr txBox="1"/>
          <p:nvPr/>
        </p:nvSpPr>
        <p:spPr>
          <a:xfrm>
            <a:off x="861280" y="3745300"/>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Key Findings</a:t>
            </a:r>
            <a:endParaRPr lang="en-US" dirty="0"/>
          </a:p>
        </p:txBody>
      </p:sp>
      <p:sp>
        <p:nvSpPr>
          <p:cNvPr id="9" name="TextBox 8"/>
          <p:cNvSpPr txBox="1"/>
          <p:nvPr/>
        </p:nvSpPr>
        <p:spPr>
          <a:xfrm>
            <a:off x="5049055" y="454950"/>
            <a:ext cx="6099462" cy="1600438"/>
          </a:xfrm>
          <a:prstGeom prst="rect">
            <a:avLst/>
          </a:prstGeom>
          <a:noFill/>
          <a:ln w="28575">
            <a:solidFill>
              <a:schemeClr val="tx1"/>
            </a:solidFill>
            <a:prstDash val="sysDash"/>
          </a:ln>
        </p:spPr>
        <p:txBody>
          <a:bodyPr wrap="square">
            <a:spAutoFit/>
          </a:bodyPr>
          <a:lstStyle/>
          <a:p>
            <a:pPr algn="just"/>
            <a:r>
              <a:rPr lang="en-IN" sz="1400" dirty="0">
                <a:latin typeface="Times New Roman" panose="02020603050405020304" pitchFamily="18" charset="0"/>
                <a:cs typeface="Times New Roman" panose="02020603050405020304" pitchFamily="18" charset="0"/>
              </a:rPr>
              <a:t>Dong Lin, </a:t>
            </a:r>
            <a:r>
              <a:rPr lang="en-IN" sz="1400" dirty="0" err="1">
                <a:latin typeface="Times New Roman" panose="02020603050405020304" pitchFamily="18" charset="0"/>
                <a:cs typeface="Times New Roman" panose="02020603050405020304" pitchFamily="18" charset="0"/>
              </a:rPr>
              <a:t>Wout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Broere</a:t>
            </a:r>
            <a:r>
              <a:rPr lang="en-IN" sz="1400" dirty="0">
                <a:latin typeface="Times New Roman" panose="02020603050405020304" pitchFamily="18" charset="0"/>
                <a:cs typeface="Times New Roman" panose="02020603050405020304" pitchFamily="18" charset="0"/>
              </a:rPr>
              <a:t>, &amp; </a:t>
            </a:r>
            <a:r>
              <a:rPr lang="en-IN" sz="1400" dirty="0" err="1">
                <a:latin typeface="Times New Roman" panose="02020603050405020304" pitchFamily="18" charset="0"/>
                <a:cs typeface="Times New Roman" panose="02020603050405020304" pitchFamily="18" charset="0"/>
              </a:rPr>
              <a:t>Jianqiang</a:t>
            </a:r>
            <a:r>
              <a:rPr lang="en-IN" sz="1400" dirty="0">
                <a:latin typeface="Times New Roman" panose="02020603050405020304" pitchFamily="18" charset="0"/>
                <a:cs typeface="Times New Roman" panose="02020603050405020304" pitchFamily="18" charset="0"/>
              </a:rPr>
              <a:t> Cui. (2022). Metro systems and urban development: Impacts and implications. Tunnelling and Underground Space Technology, 125, 104509. </a:t>
            </a:r>
            <a:r>
              <a:rPr lang="en-IN" sz="1400" dirty="0">
                <a:latin typeface="Times New Roman" panose="02020603050405020304" pitchFamily="18" charset="0"/>
                <a:cs typeface="Times New Roman" panose="02020603050405020304" pitchFamily="18" charset="0"/>
                <a:hlinkClick r:id="rId3"/>
              </a:rPr>
              <a:t>https://doi.org/10.1016/j.tust.2022.104509</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The article explores the relationship between metro systems and urban development, focusing on their comprehensive impacts on the economic, environmental, and social aspects of cities. The study acknowledges the global trend of cities developing metro systems to address urban challenges and promote sustainable urbanization.</a:t>
            </a:r>
            <a:r>
              <a:rPr lang="en-IN" sz="1400" dirty="0">
                <a:latin typeface="Times New Roman" panose="02020603050405020304" pitchFamily="18" charset="0"/>
                <a:cs typeface="Times New Roman" panose="02020603050405020304" pitchFamily="18" charset="0"/>
              </a:rPr>
              <a:t> </a:t>
            </a:r>
          </a:p>
        </p:txBody>
      </p:sp>
      <p:sp>
        <p:nvSpPr>
          <p:cNvPr id="12" name="TextBox 11"/>
          <p:cNvSpPr txBox="1"/>
          <p:nvPr/>
        </p:nvSpPr>
        <p:spPr>
          <a:xfrm>
            <a:off x="5049055" y="2578543"/>
            <a:ext cx="6099462" cy="1384995"/>
          </a:xfrm>
          <a:prstGeom prst="rect">
            <a:avLst/>
          </a:prstGeom>
          <a:noFill/>
          <a:ln w="28575">
            <a:solidFill>
              <a:schemeClr val="tx1"/>
            </a:solidFill>
            <a:prstDash val="sysDash"/>
          </a:ln>
        </p:spPr>
        <p:txBody>
          <a:bodyPr wrap="square">
            <a:spAutoFit/>
          </a:bodyPr>
          <a:lstStyle/>
          <a:p>
            <a:pPr algn="just"/>
            <a:r>
              <a:rPr lang="en-US" sz="1400" dirty="0">
                <a:latin typeface="Times New Roman" panose="02020603050405020304" pitchFamily="18" charset="0"/>
                <a:cs typeface="Times New Roman" panose="02020603050405020304" pitchFamily="18" charset="0"/>
              </a:rPr>
              <a:t>Studies by Jain et al. (2019) and Gupta et al. (2020) have shown that the introduction of metro systems has greatly improved connectivity within cities, reducing travel times and increasing accessibility to different parts of the urban area. The expansion of metro networks has connected previously underserved areas, allowing residents to commute more efficiently for work, education, and leisure activities.</a:t>
            </a:r>
          </a:p>
        </p:txBody>
      </p:sp>
      <p:sp>
        <p:nvSpPr>
          <p:cNvPr id="16" name="TextBox 15"/>
          <p:cNvSpPr txBox="1"/>
          <p:nvPr/>
        </p:nvSpPr>
        <p:spPr>
          <a:xfrm>
            <a:off x="5049055" y="4548247"/>
            <a:ext cx="6099462" cy="1169551"/>
          </a:xfrm>
          <a:prstGeom prst="rect">
            <a:avLst/>
          </a:prstGeom>
          <a:noFill/>
          <a:ln w="28575">
            <a:solidFill>
              <a:schemeClr val="tx1"/>
            </a:solidFill>
            <a:prstDash val="sysDash"/>
          </a:ln>
        </p:spPr>
        <p:txBody>
          <a:bodyPr wrap="square">
            <a:spAutoFit/>
          </a:bodyPr>
          <a:lstStyle/>
          <a:p>
            <a:pPr algn="just"/>
            <a:r>
              <a:rPr lang="en-US" sz="1400" dirty="0">
                <a:latin typeface="Times New Roman" panose="02020603050405020304" pitchFamily="18" charset="0"/>
                <a:cs typeface="Times New Roman" panose="02020603050405020304" pitchFamily="18" charset="0"/>
              </a:rPr>
              <a:t>Studies by Tiwari and Mishra (2017) and Das et al. (2022) have highlighted the economic benefits of metro systems, including increased property values and business opportunities along metro corridors. The presence of metro stations has stimulated commercial and real estate development, leading to enhanced economic activity and job creation in surrounding areas.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1280" y="539653"/>
            <a:ext cx="2850809" cy="369333"/>
          </a:xfrm>
          <a:noFill/>
        </p:spPr>
        <p:txBody>
          <a:bodyPr wrap="square">
            <a:spAutoFit/>
          </a:bodyPr>
          <a:lstStyle/>
          <a:p>
            <a:r>
              <a:rPr lang="en-US" sz="900">
                <a:ln>
                  <a:solidFill>
                    <a:srgbClr val="404040"/>
                  </a:solidFill>
                </a:ln>
                <a:solidFill>
                  <a:schemeClr val="accent1"/>
                </a:solidFill>
                <a:latin typeface="Abadi" panose="020F0502020204030204" pitchFamily="34" charset="0"/>
                <a:ea typeface="+mn-ea"/>
                <a:cs typeface="+mn-cs"/>
              </a:rPr>
              <a:t>Introduction</a:t>
            </a:r>
            <a:endParaRPr lang="en-US" sz="900" dirty="0">
              <a:ln>
                <a:solidFill>
                  <a:srgbClr val="404040"/>
                </a:solidFill>
              </a:ln>
              <a:solidFill>
                <a:schemeClr val="accent1"/>
              </a:solidFill>
              <a:latin typeface="Abadi" panose="020F0502020204030204" pitchFamily="34" charset="0"/>
              <a:ea typeface="+mn-ea"/>
              <a:cs typeface="+mn-cs"/>
            </a:endParaRPr>
          </a:p>
        </p:txBody>
      </p:sp>
      <p:sp>
        <p:nvSpPr>
          <p:cNvPr id="3" name="Content Placeholder 2"/>
          <p:cNvSpPr>
            <a:spLocks noGrp="1"/>
          </p:cNvSpPr>
          <p:nvPr>
            <p:ph idx="1"/>
          </p:nvPr>
        </p:nvSpPr>
        <p:spPr>
          <a:xfrm>
            <a:off x="5198993" y="1412489"/>
            <a:ext cx="6618934" cy="4363844"/>
          </a:xfrm>
        </p:spPr>
        <p:txBody>
          <a:bodyPr vert="horz" lIns="91440" tIns="45720" rIns="91440" bIns="45720" rtlCol="0">
            <a:normAutofit fontScale="70000" lnSpcReduction="20000"/>
          </a:bodyPr>
          <a:lstStyle/>
          <a:p>
            <a:pPr algn="just"/>
            <a:r>
              <a:rPr lang="en-IN" dirty="0">
                <a:latin typeface="Times New Roman" panose="02020603050405020304" pitchFamily="18" charset="0"/>
                <a:cs typeface="Times New Roman" panose="02020603050405020304" pitchFamily="18" charset="0"/>
              </a:rPr>
              <a:t>The research methodology for this topic involves a comprehensive review and analysis of existing literature, empirical data, and case studies related to the impact of metro systems on urban life. This includes a qualitative assessment of the economic, social, and environmental benefits of metros, as well as a quantitative analysis of relevant data to quantify these impacts</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Subsequently, a structured survey questionnaire is developed, encompassing both closed-ended and open-ended questions to gather quantitative and qualitative data on commuting behavior, perceived benefits of metro travel, and areas of improvement. The target population is defined to include residents of cities with established metro systems, and a suitable sampling method is employed to ensure the sample's representativeness. </a:t>
            </a:r>
          </a:p>
          <a:p>
            <a:pPr marL="0" algn="just"/>
            <a:endParaRPr lang="en-US" sz="1700" b="0" i="0" u="none" strike="noStrike" dirty="0">
              <a:effectLst/>
            </a:endParaRPr>
          </a:p>
          <a:p>
            <a:pPr marL="0" algn="just"/>
            <a:endParaRPr lang="en-US" sz="1700" dirty="0"/>
          </a:p>
        </p:txBody>
      </p:sp>
      <p:sp>
        <p:nvSpPr>
          <p:cNvPr id="10" name="TextBox 9"/>
          <p:cNvSpPr txBox="1"/>
          <p:nvPr/>
        </p:nvSpPr>
        <p:spPr>
          <a:xfrm>
            <a:off x="861280" y="1175719"/>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Literature Review</a:t>
            </a:r>
            <a:endParaRPr lang="en-US" dirty="0"/>
          </a:p>
        </p:txBody>
      </p:sp>
      <p:sp>
        <p:nvSpPr>
          <p:cNvPr id="14" name="TextBox 13"/>
          <p:cNvSpPr txBox="1"/>
          <p:nvPr/>
        </p:nvSpPr>
        <p:spPr>
          <a:xfrm>
            <a:off x="861280" y="2473170"/>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Objectives</a:t>
            </a:r>
            <a:endParaRPr lang="en-US" dirty="0"/>
          </a:p>
        </p:txBody>
      </p:sp>
      <p:sp>
        <p:nvSpPr>
          <p:cNvPr id="15" name="Title 1"/>
          <p:cNvSpPr txBox="1"/>
          <p:nvPr/>
        </p:nvSpPr>
        <p:spPr>
          <a:xfrm>
            <a:off x="861281" y="1811784"/>
            <a:ext cx="6404500" cy="39465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dirty="0">
                <a:solidFill>
                  <a:schemeClr val="bg1"/>
                </a:solidFill>
                <a:latin typeface="Abadi" panose="020F0502020204030204" pitchFamily="34" charset="0"/>
                <a:ea typeface="+mn-ea"/>
                <a:cs typeface="+mn-cs"/>
              </a:rPr>
              <a:t>   Research</a:t>
            </a:r>
          </a:p>
          <a:p>
            <a:r>
              <a:rPr lang="en-US" sz="1800" dirty="0">
                <a:solidFill>
                  <a:schemeClr val="accent1"/>
                </a:solidFill>
                <a:latin typeface="Abadi" panose="020F0502020204030204" pitchFamily="34" charset="0"/>
                <a:ea typeface="+mn-ea"/>
                <a:cs typeface="+mn-cs"/>
              </a:rPr>
              <a:t> </a:t>
            </a:r>
            <a:r>
              <a:rPr lang="en-US" sz="9600" dirty="0">
                <a:solidFill>
                  <a:schemeClr val="bg1"/>
                </a:solidFill>
                <a:latin typeface="Abadi" panose="020F0502020204030204" pitchFamily="34" charset="0"/>
                <a:ea typeface="+mn-ea"/>
                <a:cs typeface="+mn-cs"/>
              </a:rPr>
              <a:t>Methodology</a:t>
            </a:r>
          </a:p>
        </p:txBody>
      </p:sp>
      <p:sp>
        <p:nvSpPr>
          <p:cNvPr id="17" name="TextBox 16"/>
          <p:cNvSpPr txBox="1"/>
          <p:nvPr/>
        </p:nvSpPr>
        <p:spPr>
          <a:xfrm>
            <a:off x="861280" y="3109235"/>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Data Analysis</a:t>
            </a:r>
            <a:endParaRPr lang="en-US" dirty="0"/>
          </a:p>
        </p:txBody>
      </p:sp>
      <p:sp>
        <p:nvSpPr>
          <p:cNvPr id="21" name="TextBox 20"/>
          <p:cNvSpPr txBox="1"/>
          <p:nvPr/>
        </p:nvSpPr>
        <p:spPr>
          <a:xfrm>
            <a:off x="861280" y="3745300"/>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Key Findings</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1280" y="539653"/>
            <a:ext cx="2850809" cy="369333"/>
          </a:xfrm>
          <a:noFill/>
        </p:spPr>
        <p:txBody>
          <a:bodyPr wrap="square">
            <a:spAutoFit/>
          </a:bodyPr>
          <a:lstStyle/>
          <a:p>
            <a:r>
              <a:rPr lang="en-US" sz="900">
                <a:ln>
                  <a:solidFill>
                    <a:srgbClr val="404040"/>
                  </a:solidFill>
                </a:ln>
                <a:solidFill>
                  <a:schemeClr val="accent1"/>
                </a:solidFill>
                <a:latin typeface="Abadi" panose="020F0502020204030204" pitchFamily="34" charset="0"/>
                <a:ea typeface="+mn-ea"/>
                <a:cs typeface="+mn-cs"/>
              </a:rPr>
              <a:t>Introduction</a:t>
            </a:r>
            <a:endParaRPr lang="en-US" sz="900" dirty="0">
              <a:ln>
                <a:solidFill>
                  <a:srgbClr val="404040"/>
                </a:solidFill>
              </a:ln>
              <a:solidFill>
                <a:schemeClr val="accent1"/>
              </a:solidFill>
              <a:latin typeface="Abadi" panose="020F0502020204030204" pitchFamily="34" charset="0"/>
              <a:ea typeface="+mn-ea"/>
              <a:cs typeface="+mn-cs"/>
            </a:endParaRPr>
          </a:p>
        </p:txBody>
      </p:sp>
      <p:sp>
        <p:nvSpPr>
          <p:cNvPr id="10" name="TextBox 9"/>
          <p:cNvSpPr txBox="1"/>
          <p:nvPr/>
        </p:nvSpPr>
        <p:spPr>
          <a:xfrm>
            <a:off x="861280" y="1175719"/>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Literature Review</a:t>
            </a:r>
            <a:endParaRPr lang="en-US" dirty="0"/>
          </a:p>
        </p:txBody>
      </p:sp>
      <p:sp>
        <p:nvSpPr>
          <p:cNvPr id="14" name="TextBox 13"/>
          <p:cNvSpPr txBox="1"/>
          <p:nvPr/>
        </p:nvSpPr>
        <p:spPr>
          <a:xfrm>
            <a:off x="861280" y="2473170"/>
            <a:ext cx="6099462" cy="461665"/>
          </a:xfrm>
          <a:prstGeom prst="rect">
            <a:avLst/>
          </a:prstGeom>
          <a:noFill/>
        </p:spPr>
        <p:txBody>
          <a:bodyPr wrap="square">
            <a:spAutoFit/>
          </a:bodyPr>
          <a:lstStyle/>
          <a:p>
            <a:r>
              <a:rPr lang="en-US" sz="2400" dirty="0">
                <a:solidFill>
                  <a:schemeClr val="bg1"/>
                </a:solidFill>
                <a:latin typeface="Abadi" panose="020F0502020204030204" pitchFamily="34" charset="0"/>
              </a:rPr>
              <a:t>Objectives</a:t>
            </a:r>
          </a:p>
        </p:txBody>
      </p:sp>
      <p:sp>
        <p:nvSpPr>
          <p:cNvPr id="15" name="Title 1"/>
          <p:cNvSpPr txBox="1"/>
          <p:nvPr/>
        </p:nvSpPr>
        <p:spPr>
          <a:xfrm>
            <a:off x="861281" y="1811784"/>
            <a:ext cx="6404500" cy="394653"/>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Research Methodology</a:t>
            </a:r>
            <a:endParaRPr lang="en-US" dirty="0"/>
          </a:p>
        </p:txBody>
      </p:sp>
      <p:sp>
        <p:nvSpPr>
          <p:cNvPr id="17" name="TextBox 16"/>
          <p:cNvSpPr txBox="1"/>
          <p:nvPr/>
        </p:nvSpPr>
        <p:spPr>
          <a:xfrm>
            <a:off x="861280" y="3109235"/>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Data Analysis</a:t>
            </a:r>
            <a:endParaRPr lang="en-US" dirty="0"/>
          </a:p>
        </p:txBody>
      </p:sp>
      <p:sp>
        <p:nvSpPr>
          <p:cNvPr id="21" name="TextBox 20"/>
          <p:cNvSpPr txBox="1"/>
          <p:nvPr/>
        </p:nvSpPr>
        <p:spPr>
          <a:xfrm>
            <a:off x="861280" y="3745300"/>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Key Findings</a:t>
            </a:r>
            <a:endParaRPr lang="en-US" dirty="0"/>
          </a:p>
        </p:txBody>
      </p:sp>
      <p:sp>
        <p:nvSpPr>
          <p:cNvPr id="11" name="TextBox 10"/>
          <p:cNvSpPr txBox="1"/>
          <p:nvPr/>
        </p:nvSpPr>
        <p:spPr>
          <a:xfrm>
            <a:off x="4798703" y="1124076"/>
            <a:ext cx="7015925" cy="470898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1. Highlighting Convenience:</a:t>
            </a:r>
          </a:p>
          <a:p>
            <a:pPr algn="just"/>
            <a:r>
              <a:rPr lang="en-US" sz="2000" dirty="0">
                <a:latin typeface="Times New Roman" panose="02020603050405020304" pitchFamily="18" charset="0"/>
                <a:cs typeface="Times New Roman" panose="02020603050405020304" pitchFamily="18" charset="0"/>
              </a:rPr>
              <a:t>Demonstrate how the introduction of metro systems has made commuting easier and more convenient for residents, reducing travel time and congestion on roads.</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Addressing Environmental Impact: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Discuss findings from the survey regarding the reduction in carbon emissions and pollution due to the shift from private vehicles to metro travel, contributing to a cleaner and healthier environment.</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Enhancing Safety and Security:</a:t>
            </a:r>
          </a:p>
          <a:p>
            <a:pPr algn="just"/>
            <a:r>
              <a:rPr lang="en-US" sz="2000" dirty="0">
                <a:latin typeface="Times New Roman" panose="02020603050405020304" pitchFamily="18" charset="0"/>
                <a:cs typeface="Times New Roman" panose="02020603050405020304" pitchFamily="18" charset="0"/>
              </a:rPr>
              <a:t>Highlight survey responses indicating perceptions of increased safety and security for commuters, with well-lit stations, surveillance cameras, and regular security patrols contributing to a safer travel experience.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1280" y="539653"/>
            <a:ext cx="2850809" cy="369333"/>
          </a:xfrm>
          <a:noFill/>
        </p:spPr>
        <p:txBody>
          <a:bodyPr wrap="square">
            <a:spAutoFit/>
          </a:bodyPr>
          <a:lstStyle/>
          <a:p>
            <a:r>
              <a:rPr lang="en-US" sz="900">
                <a:ln>
                  <a:solidFill>
                    <a:srgbClr val="404040"/>
                  </a:solidFill>
                </a:ln>
                <a:solidFill>
                  <a:schemeClr val="accent1"/>
                </a:solidFill>
                <a:latin typeface="Abadi" panose="020F0502020204030204" pitchFamily="34" charset="0"/>
                <a:ea typeface="+mn-ea"/>
                <a:cs typeface="+mn-cs"/>
              </a:rPr>
              <a:t>Introduction</a:t>
            </a:r>
            <a:endParaRPr lang="en-US" sz="900" dirty="0">
              <a:ln>
                <a:solidFill>
                  <a:srgbClr val="404040"/>
                </a:solidFill>
              </a:ln>
              <a:solidFill>
                <a:schemeClr val="accent1"/>
              </a:solidFill>
              <a:latin typeface="Abadi" panose="020F0502020204030204" pitchFamily="34" charset="0"/>
              <a:ea typeface="+mn-ea"/>
              <a:cs typeface="+mn-cs"/>
            </a:endParaRPr>
          </a:p>
        </p:txBody>
      </p:sp>
      <p:sp>
        <p:nvSpPr>
          <p:cNvPr id="10" name="TextBox 9"/>
          <p:cNvSpPr txBox="1"/>
          <p:nvPr/>
        </p:nvSpPr>
        <p:spPr>
          <a:xfrm>
            <a:off x="861280" y="1175719"/>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Literature Review</a:t>
            </a:r>
            <a:endParaRPr lang="en-US" dirty="0"/>
          </a:p>
        </p:txBody>
      </p:sp>
      <p:sp>
        <p:nvSpPr>
          <p:cNvPr id="14" name="TextBox 13"/>
          <p:cNvSpPr txBox="1"/>
          <p:nvPr/>
        </p:nvSpPr>
        <p:spPr>
          <a:xfrm>
            <a:off x="861280" y="2473170"/>
            <a:ext cx="6099462" cy="461665"/>
          </a:xfrm>
          <a:prstGeom prst="rect">
            <a:avLst/>
          </a:prstGeom>
          <a:noFill/>
        </p:spPr>
        <p:txBody>
          <a:bodyPr wrap="square">
            <a:spAutoFit/>
          </a:bodyPr>
          <a:lstStyle/>
          <a:p>
            <a:r>
              <a:rPr lang="en-US" sz="2400" dirty="0">
                <a:solidFill>
                  <a:schemeClr val="bg1"/>
                </a:solidFill>
                <a:latin typeface="Abadi" panose="020F0502020204030204" pitchFamily="34" charset="0"/>
              </a:rPr>
              <a:t>Objectives</a:t>
            </a:r>
          </a:p>
        </p:txBody>
      </p:sp>
      <p:sp>
        <p:nvSpPr>
          <p:cNvPr id="15" name="Title 1"/>
          <p:cNvSpPr txBox="1"/>
          <p:nvPr/>
        </p:nvSpPr>
        <p:spPr>
          <a:xfrm>
            <a:off x="861281" y="1811784"/>
            <a:ext cx="6404500" cy="394653"/>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Research Methodology</a:t>
            </a:r>
            <a:endParaRPr lang="en-US" dirty="0"/>
          </a:p>
        </p:txBody>
      </p:sp>
      <p:sp>
        <p:nvSpPr>
          <p:cNvPr id="17" name="TextBox 16"/>
          <p:cNvSpPr txBox="1"/>
          <p:nvPr/>
        </p:nvSpPr>
        <p:spPr>
          <a:xfrm>
            <a:off x="861280" y="3109235"/>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Data Analysis</a:t>
            </a:r>
            <a:endParaRPr lang="en-US" dirty="0"/>
          </a:p>
        </p:txBody>
      </p:sp>
      <p:sp>
        <p:nvSpPr>
          <p:cNvPr id="21" name="TextBox 20"/>
          <p:cNvSpPr txBox="1"/>
          <p:nvPr/>
        </p:nvSpPr>
        <p:spPr>
          <a:xfrm>
            <a:off x="861280" y="3745300"/>
            <a:ext cx="6099462" cy="369332"/>
          </a:xfrm>
          <a:prstGeom prst="rect">
            <a:avLst/>
          </a:prstGeom>
          <a:noFill/>
        </p:spPr>
        <p:txBody>
          <a:bodyPr wrap="square">
            <a:spAutoFit/>
          </a:bodyPr>
          <a:lstStyle>
            <a:defPPr>
              <a:defRPr lang="en-US"/>
            </a:defPPr>
            <a:lvl1pPr>
              <a:defRPr sz="900">
                <a:ln>
                  <a:solidFill>
                    <a:srgbClr val="404040"/>
                  </a:solidFill>
                </a:ln>
                <a:solidFill>
                  <a:schemeClr val="accent1"/>
                </a:solidFill>
                <a:latin typeface="Abadi" panose="020F0502020204030204" pitchFamily="34" charset="0"/>
              </a:defRPr>
            </a:lvl1pPr>
          </a:lstStyle>
          <a:p>
            <a:r>
              <a:rPr lang="en-US"/>
              <a:t>Key Findings</a:t>
            </a:r>
            <a:endParaRPr lang="en-US" dirty="0"/>
          </a:p>
        </p:txBody>
      </p:sp>
      <p:sp>
        <p:nvSpPr>
          <p:cNvPr id="3" name="TextBox 2"/>
          <p:cNvSpPr txBox="1"/>
          <p:nvPr/>
        </p:nvSpPr>
        <p:spPr>
          <a:xfrm>
            <a:off x="4875853" y="1305341"/>
            <a:ext cx="6861624" cy="4708981"/>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4. Addressing Accessibility and Inclusivity:</a:t>
            </a:r>
          </a:p>
          <a:p>
            <a:pPr algn="just"/>
            <a:r>
              <a:rPr lang="en-US" sz="2000" dirty="0">
                <a:latin typeface="Times New Roman" panose="02020603050405020304" pitchFamily="18" charset="0"/>
                <a:cs typeface="Times New Roman" panose="02020603050405020304" pitchFamily="18" charset="0"/>
              </a:rPr>
              <a:t>Present data on how the metro has improved accessibility for people with disabilities and senior citizens, making cities more inclusive and ensuring equitable access to public transportation.</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 Impact on Real Estate and Property Values:</a:t>
            </a:r>
          </a:p>
          <a:p>
            <a:pPr algn="just"/>
            <a:r>
              <a:rPr lang="en-US" sz="2000" dirty="0">
                <a:latin typeface="Times New Roman" panose="02020603050405020304" pitchFamily="18" charset="0"/>
                <a:cs typeface="Times New Roman" panose="02020603050405020304" pitchFamily="18" charset="0"/>
              </a:rPr>
              <a:t>Discuss survey findings on how the presence of metro stations has led to increased property values and real estate development along metro corridors, benefiting homeowners and investors.</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6. Future Expansion and Development: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Conclude by discussing plans for future metro expansion and development based on survey feedback, emphasizing continued efforts to meet the growing transportation needs of urban populations and further improve quality of life.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71464" y="1493751"/>
            <a:ext cx="3724275" cy="369333"/>
          </a:xfrm>
        </p:spPr>
        <p:txBody>
          <a:bodyPr vert="horz" lIns="91440" tIns="45720" rIns="91440" bIns="45720" rtlCol="0" anchor="t">
            <a:noAutofit/>
          </a:bodyPr>
          <a:lstStyle/>
          <a:p>
            <a:r>
              <a:rPr lang="en-IN" sz="2400" b="1" i="0" dirty="0">
                <a:solidFill>
                  <a:schemeClr val="bg1"/>
                </a:solidFill>
                <a:effectLst/>
                <a:latin typeface="Times New Roman" panose="02020603050405020304" pitchFamily="18" charset="0"/>
                <a:cs typeface="Times New Roman" panose="02020603050405020304" pitchFamily="18" charset="0"/>
              </a:rPr>
              <a:t>Empowering Accessibility</a:t>
            </a:r>
            <a:br>
              <a:rPr lang="en-IN" sz="2400" b="1" i="0" dirty="0">
                <a:solidFill>
                  <a:schemeClr val="bg1"/>
                </a:solidFill>
                <a:effectLst/>
                <a:latin typeface="Times New Roman" panose="02020603050405020304" pitchFamily="18" charset="0"/>
                <a:cs typeface="Times New Roman" panose="02020603050405020304" pitchFamily="18" charset="0"/>
              </a:rPr>
            </a:br>
            <a:r>
              <a:rPr lang="en-IN" sz="2400" b="1" i="0" dirty="0">
                <a:solidFill>
                  <a:schemeClr val="bg1"/>
                </a:solidFill>
                <a:effectLst/>
                <a:latin typeface="Times New Roman" panose="02020603050405020304" pitchFamily="18" charset="0"/>
                <a:cs typeface="Times New Roman" panose="02020603050405020304" pitchFamily="18" charset="0"/>
              </a:rPr>
              <a:t>For University Students</a:t>
            </a:r>
            <a:endParaRPr lang="en-US" sz="24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4573368" y="416779"/>
            <a:ext cx="6632564" cy="615079"/>
          </a:xfrm>
        </p:spPr>
        <p:txBody>
          <a:bodyPr vert="horz" lIns="91440" tIns="45720" rIns="91440" bIns="45720" rtlCol="0">
            <a:normAutofit fontScale="32500" lnSpcReduction="20000"/>
          </a:bodyPr>
          <a:lstStyle/>
          <a:p>
            <a:pPr algn="just">
              <a:lnSpc>
                <a:spcPct val="107000"/>
              </a:lnSpc>
              <a:spcAft>
                <a:spcPts val="800"/>
              </a:spcAft>
            </a:pPr>
            <a:endParaRPr lang="en-IN" sz="8000" kern="100" dirty="0">
              <a:effectLst/>
              <a:latin typeface="Times New Roman" panose="02020603050405020304" pitchFamily="18" charset="0"/>
              <a:ea typeface="Calibri" panose="020F0502020204030204" charset="0"/>
              <a:cs typeface="Times New Roman" panose="02020603050405020304" pitchFamily="18" charset="0"/>
            </a:endParaRPr>
          </a:p>
          <a:p>
            <a:pPr marL="0"/>
            <a:endParaRPr lang="en-US" sz="2000" b="0" i="0" u="none" strike="noStrike" dirty="0">
              <a:effectLst/>
            </a:endParaRPr>
          </a:p>
          <a:p>
            <a:pPr marL="0"/>
            <a:endParaRPr lang="en-US" sz="2000" b="0" i="0" u="none" strike="noStrike" dirty="0">
              <a:effectLst/>
            </a:endParaRPr>
          </a:p>
          <a:p>
            <a:pPr marL="0"/>
            <a:endParaRPr lang="en-US" sz="2000" dirty="0"/>
          </a:p>
        </p:txBody>
      </p:sp>
      <p:sp>
        <p:nvSpPr>
          <p:cNvPr id="4" name="Content Placeholder 2"/>
          <p:cNvSpPr txBox="1"/>
          <p:nvPr/>
        </p:nvSpPr>
        <p:spPr>
          <a:xfrm>
            <a:off x="8451604" y="1412489"/>
            <a:ext cx="2926080"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800" i="1" dirty="0"/>
          </a:p>
        </p:txBody>
      </p:sp>
      <p:sp>
        <p:nvSpPr>
          <p:cNvPr id="10" name="TextBox 9"/>
          <p:cNvSpPr txBox="1"/>
          <p:nvPr/>
        </p:nvSpPr>
        <p:spPr>
          <a:xfrm>
            <a:off x="861280" y="1175719"/>
            <a:ext cx="6099462" cy="230832"/>
          </a:xfrm>
          <a:prstGeom prst="rect">
            <a:avLst/>
          </a:prstGeom>
          <a:noFill/>
        </p:spPr>
        <p:txBody>
          <a:bodyPr wrap="square">
            <a:spAutoFit/>
          </a:bodyPr>
          <a:lstStyle/>
          <a:p>
            <a:r>
              <a:rPr lang="en-US" sz="900" dirty="0">
                <a:ln>
                  <a:solidFill>
                    <a:srgbClr val="404040"/>
                  </a:solidFill>
                </a:ln>
                <a:solidFill>
                  <a:schemeClr val="accent1"/>
                </a:solidFill>
                <a:latin typeface="Abadi" panose="020F0502020204030204" pitchFamily="34" charset="0"/>
              </a:rPr>
              <a:t>Literature</a:t>
            </a:r>
            <a:r>
              <a:rPr lang="en-US" sz="900" dirty="0">
                <a:ln>
                  <a:solidFill>
                    <a:srgbClr val="404040"/>
                  </a:solidFill>
                </a:ln>
              </a:rPr>
              <a:t> </a:t>
            </a:r>
            <a:r>
              <a:rPr lang="en-US" sz="900" dirty="0">
                <a:ln>
                  <a:solidFill>
                    <a:srgbClr val="404040"/>
                  </a:solidFill>
                </a:ln>
                <a:solidFill>
                  <a:schemeClr val="accent1"/>
                </a:solidFill>
                <a:latin typeface="Abadi" panose="020F0502020204030204" pitchFamily="34" charset="0"/>
              </a:rPr>
              <a:t>Review</a:t>
            </a:r>
            <a:endParaRPr lang="en-US" sz="900" dirty="0">
              <a:ln>
                <a:solidFill>
                  <a:srgbClr val="404040"/>
                </a:solidFill>
              </a:ln>
            </a:endParaRPr>
          </a:p>
        </p:txBody>
      </p:sp>
      <p:sp>
        <p:nvSpPr>
          <p:cNvPr id="14" name="TextBox 13"/>
          <p:cNvSpPr txBox="1"/>
          <p:nvPr/>
        </p:nvSpPr>
        <p:spPr>
          <a:xfrm>
            <a:off x="861280" y="2473170"/>
            <a:ext cx="6099462" cy="230832"/>
          </a:xfrm>
          <a:prstGeom prst="rect">
            <a:avLst/>
          </a:prstGeom>
          <a:noFill/>
        </p:spPr>
        <p:txBody>
          <a:bodyPr wrap="square">
            <a:spAutoFit/>
          </a:bodyPr>
          <a:lstStyle/>
          <a:p>
            <a:r>
              <a:rPr lang="en-US" sz="900" dirty="0">
                <a:ln>
                  <a:solidFill>
                    <a:srgbClr val="404040"/>
                  </a:solidFill>
                </a:ln>
                <a:solidFill>
                  <a:schemeClr val="accent1"/>
                </a:solidFill>
                <a:latin typeface="Abadi" panose="020F0502020204030204" pitchFamily="34" charset="0"/>
              </a:rPr>
              <a:t>Objectives</a:t>
            </a:r>
            <a:endParaRPr lang="en-US" sz="900" dirty="0">
              <a:ln>
                <a:solidFill>
                  <a:srgbClr val="404040"/>
                </a:solidFill>
              </a:ln>
            </a:endParaRPr>
          </a:p>
        </p:txBody>
      </p:sp>
      <p:sp>
        <p:nvSpPr>
          <p:cNvPr id="17" name="TextBox 16"/>
          <p:cNvSpPr txBox="1"/>
          <p:nvPr/>
        </p:nvSpPr>
        <p:spPr>
          <a:xfrm>
            <a:off x="861280" y="3109235"/>
            <a:ext cx="6099462" cy="230832"/>
          </a:xfrm>
          <a:prstGeom prst="rect">
            <a:avLst/>
          </a:prstGeom>
          <a:noFill/>
        </p:spPr>
        <p:txBody>
          <a:bodyPr wrap="square">
            <a:spAutoFit/>
          </a:bodyPr>
          <a:lstStyle/>
          <a:p>
            <a:r>
              <a:rPr lang="en-US" sz="900" dirty="0">
                <a:ln>
                  <a:solidFill>
                    <a:srgbClr val="404040"/>
                  </a:solidFill>
                </a:ln>
                <a:solidFill>
                  <a:schemeClr val="accent1"/>
                </a:solidFill>
                <a:latin typeface="Abadi" panose="020F0502020204030204" pitchFamily="34" charset="0"/>
              </a:rPr>
              <a:t>Data</a:t>
            </a:r>
            <a:r>
              <a:rPr lang="en-US" sz="900" dirty="0">
                <a:ln>
                  <a:solidFill>
                    <a:srgbClr val="404040"/>
                  </a:solidFill>
                </a:ln>
              </a:rPr>
              <a:t> </a:t>
            </a:r>
            <a:r>
              <a:rPr lang="en-US" sz="900" dirty="0">
                <a:ln>
                  <a:solidFill>
                    <a:srgbClr val="404040"/>
                  </a:solidFill>
                </a:ln>
                <a:solidFill>
                  <a:schemeClr val="accent1"/>
                </a:solidFill>
                <a:latin typeface="Abadi" panose="020F0502020204030204" pitchFamily="34" charset="0"/>
              </a:rPr>
              <a:t>Analysis</a:t>
            </a:r>
            <a:endParaRPr lang="en-US" sz="900" dirty="0">
              <a:ln>
                <a:solidFill>
                  <a:srgbClr val="404040"/>
                </a:solidFill>
              </a:ln>
            </a:endParaRPr>
          </a:p>
        </p:txBody>
      </p:sp>
      <p:sp>
        <p:nvSpPr>
          <p:cNvPr id="21" name="TextBox 20"/>
          <p:cNvSpPr txBox="1"/>
          <p:nvPr/>
        </p:nvSpPr>
        <p:spPr>
          <a:xfrm>
            <a:off x="861280" y="3745300"/>
            <a:ext cx="6099462" cy="230832"/>
          </a:xfrm>
          <a:prstGeom prst="rect">
            <a:avLst/>
          </a:prstGeom>
          <a:noFill/>
        </p:spPr>
        <p:txBody>
          <a:bodyPr wrap="square">
            <a:spAutoFit/>
          </a:bodyPr>
          <a:lstStyle/>
          <a:p>
            <a:r>
              <a:rPr lang="en-US" sz="900" dirty="0">
                <a:ln>
                  <a:solidFill>
                    <a:srgbClr val="404040"/>
                  </a:solidFill>
                </a:ln>
                <a:solidFill>
                  <a:schemeClr val="accent1"/>
                </a:solidFill>
                <a:latin typeface="Abadi" panose="020F0502020204030204" pitchFamily="34" charset="0"/>
              </a:rPr>
              <a:t>Key</a:t>
            </a:r>
            <a:r>
              <a:rPr lang="en-US" sz="900" dirty="0">
                <a:ln>
                  <a:solidFill>
                    <a:srgbClr val="404040"/>
                  </a:solidFill>
                </a:ln>
              </a:rPr>
              <a:t> </a:t>
            </a:r>
            <a:r>
              <a:rPr lang="en-US" sz="900" dirty="0">
                <a:ln>
                  <a:solidFill>
                    <a:srgbClr val="404040"/>
                  </a:solidFill>
                </a:ln>
                <a:solidFill>
                  <a:schemeClr val="accent1"/>
                </a:solidFill>
                <a:latin typeface="Abadi" panose="020F0502020204030204" pitchFamily="34" charset="0"/>
              </a:rPr>
              <a:t>Findings</a:t>
            </a:r>
            <a:endParaRPr lang="en-US" sz="900" dirty="0">
              <a:ln>
                <a:solidFill>
                  <a:srgbClr val="404040"/>
                </a:solidFill>
              </a:ln>
            </a:endParaRPr>
          </a:p>
        </p:txBody>
      </p:sp>
      <p:sp>
        <p:nvSpPr>
          <p:cNvPr id="5" name="TextBox 4"/>
          <p:cNvSpPr txBox="1"/>
          <p:nvPr/>
        </p:nvSpPr>
        <p:spPr>
          <a:xfrm>
            <a:off x="4686300" y="539653"/>
            <a:ext cx="6815138" cy="563231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Lifeline for campuses:</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Metro systems offer convenient transportation to and from bustling urban centers where universities are located, easing the challenges of commuting amidst traffic congestion and parking limitations.</a:t>
            </a:r>
          </a:p>
          <a:p>
            <a:pPr algn="just">
              <a:lnSpc>
                <a:spcPct val="150000"/>
              </a:lnSpc>
            </a:pPr>
            <a:r>
              <a:rPr lang="en-US" sz="2000" b="1" dirty="0">
                <a:latin typeface="Times New Roman" panose="02020603050405020304" pitchFamily="18" charset="0"/>
                <a:cs typeface="Times New Roman" panose="02020603050405020304" pitchFamily="18" charset="0"/>
              </a:rPr>
              <a:t>Independence boost: </a:t>
            </a:r>
          </a:p>
          <a:p>
            <a:pPr algn="just"/>
            <a:r>
              <a:rPr lang="en-US" sz="2000" dirty="0">
                <a:latin typeface="Times New Roman" panose="02020603050405020304" pitchFamily="18" charset="0"/>
                <a:cs typeface="Times New Roman" panose="02020603050405020304" pitchFamily="18" charset="0"/>
              </a:rPr>
              <a:t>The metro empowers students with newfound independence, allowing them to freely explore the city, attend off-campus events, and pursue internships or job opportunities across different city areas, all without relying on parental assistance or costly transportation options.</a:t>
            </a:r>
          </a:p>
          <a:p>
            <a:pPr algn="just">
              <a:lnSpc>
                <a:spcPct val="150000"/>
              </a:lnSpc>
            </a:pPr>
            <a:r>
              <a:rPr lang="en-US" sz="2000" b="1" dirty="0">
                <a:latin typeface="Times New Roman" panose="02020603050405020304" pitchFamily="18" charset="0"/>
                <a:cs typeface="Times New Roman" panose="02020603050405020304" pitchFamily="18" charset="0"/>
              </a:rPr>
              <a:t>Diversity catalyst: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Metro serves as a common mode of transportation, fostering a diverse and inclusive campus community by facilitating easy commutes for students from various backgrounds and neighborhoods. This enriches the university experience with diverse perspectives and cultural exchanges.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689972" y="1412489"/>
            <a:ext cx="7127955" cy="4363844"/>
          </a:xfrm>
        </p:spPr>
        <p:txBody>
          <a:bodyPr vert="horz" lIns="91440" tIns="45720" rIns="91440" bIns="45720" rtlCol="0">
            <a:normAutofit/>
          </a:bodyPr>
          <a:lstStyle/>
          <a:p>
            <a:pPr marL="0" algn="just">
              <a:lnSpc>
                <a:spcPct val="150000"/>
              </a:lnSpc>
            </a:pPr>
            <a:r>
              <a:rPr lang="en-US" sz="2000" dirty="0">
                <a:latin typeface="Times New Roman" panose="02020603050405020304" pitchFamily="18" charset="0"/>
                <a:cs typeface="Times New Roman" panose="02020603050405020304" pitchFamily="18" charset="0"/>
              </a:rPr>
              <a:t>Unprecedented growth of personal vehicles</a:t>
            </a:r>
          </a:p>
          <a:p>
            <a:pPr marL="0" algn="just">
              <a:lnSpc>
                <a:spcPct val="150000"/>
              </a:lnSpc>
            </a:pPr>
            <a:r>
              <a:rPr lang="en-US" sz="2000" dirty="0">
                <a:latin typeface="Times New Roman" panose="02020603050405020304" pitchFamily="18" charset="0"/>
                <a:cs typeface="Times New Roman" panose="02020603050405020304" pitchFamily="18" charset="0"/>
              </a:rPr>
              <a:t>Growing traffic Congestion</a:t>
            </a:r>
          </a:p>
          <a:p>
            <a:pPr marL="0" algn="just">
              <a:lnSpc>
                <a:spcPct val="150000"/>
              </a:lnSpc>
            </a:pPr>
            <a:r>
              <a:rPr lang="en-US" sz="2000" dirty="0">
                <a:latin typeface="Times New Roman" panose="02020603050405020304" pitchFamily="18" charset="0"/>
                <a:cs typeface="Times New Roman" panose="02020603050405020304" pitchFamily="18" charset="0"/>
              </a:rPr>
              <a:t>Air pollution and traffic accidents has become a major  concern</a:t>
            </a:r>
          </a:p>
          <a:p>
            <a:pPr marL="0" algn="just">
              <a:lnSpc>
                <a:spcPct val="150000"/>
              </a:lnSpc>
            </a:pPr>
            <a:r>
              <a:rPr lang="en-US" sz="2000" dirty="0">
                <a:latin typeface="Times New Roman" panose="02020603050405020304" pitchFamily="18" charset="0"/>
                <a:cs typeface="Times New Roman" panose="02020603050405020304" pitchFamily="18" charset="0"/>
              </a:rPr>
              <a:t>To avoid congestion at peak hours</a:t>
            </a:r>
          </a:p>
          <a:p>
            <a:pPr marL="0" algn="just">
              <a:lnSpc>
                <a:spcPct val="150000"/>
              </a:lnSpc>
            </a:pPr>
            <a:r>
              <a:rPr lang="en-US" sz="2000" dirty="0">
                <a:latin typeface="Times New Roman" panose="02020603050405020304" pitchFamily="18" charset="0"/>
                <a:cs typeface="Times New Roman" panose="02020603050405020304" pitchFamily="18" charset="0"/>
              </a:rPr>
              <a:t>Time saving</a:t>
            </a:r>
          </a:p>
          <a:p>
            <a:pPr marL="0" algn="just">
              <a:lnSpc>
                <a:spcPct val="150000"/>
              </a:lnSpc>
            </a:pPr>
            <a:r>
              <a:rPr lang="en-US" sz="2000" dirty="0">
                <a:latin typeface="Times New Roman" panose="02020603050405020304" pitchFamily="18" charset="0"/>
                <a:cs typeface="Times New Roman" panose="02020603050405020304" pitchFamily="18" charset="0"/>
              </a:rPr>
              <a:t>Reduced fuel consumption</a:t>
            </a:r>
          </a:p>
          <a:p>
            <a:pPr marL="0" algn="just">
              <a:lnSpc>
                <a:spcPct val="150000"/>
              </a:lnSpc>
            </a:pPr>
            <a:r>
              <a:rPr lang="en-US" sz="2000" dirty="0">
                <a:latin typeface="Times New Roman" panose="02020603050405020304" pitchFamily="18" charset="0"/>
                <a:cs typeface="Times New Roman" panose="02020603050405020304" pitchFamily="18" charset="0"/>
              </a:rPr>
              <a:t>Good for wallet</a:t>
            </a:r>
          </a:p>
        </p:txBody>
      </p:sp>
      <p:sp>
        <p:nvSpPr>
          <p:cNvPr id="15" name="Title 1"/>
          <p:cNvSpPr txBox="1"/>
          <p:nvPr/>
        </p:nvSpPr>
        <p:spPr>
          <a:xfrm>
            <a:off x="248812" y="2846636"/>
            <a:ext cx="6404500" cy="39465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dirty="0">
                <a:solidFill>
                  <a:schemeClr val="bg1"/>
                </a:solidFill>
                <a:latin typeface="Abadi" panose="020F0502020204030204" pitchFamily="34" charset="0"/>
                <a:ea typeface="+mn-ea"/>
                <a:cs typeface="+mn-cs"/>
              </a:rPr>
              <a:t>   Why is it Needed?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
          <p:cNvSpPr txBox="1"/>
          <p:nvPr/>
        </p:nvSpPr>
        <p:spPr>
          <a:xfrm>
            <a:off x="556242" y="1681786"/>
            <a:ext cx="6404500" cy="39465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9600" dirty="0">
              <a:solidFill>
                <a:schemeClr val="bg1"/>
              </a:solidFill>
              <a:latin typeface="Abadi" panose="020F0502020204030204" pitchFamily="34" charset="0"/>
              <a:ea typeface="+mn-ea"/>
              <a:cs typeface="+mn-cs"/>
            </a:endParaRPr>
          </a:p>
        </p:txBody>
      </p:sp>
      <p:sp>
        <p:nvSpPr>
          <p:cNvPr id="4" name="Title 1"/>
          <p:cNvSpPr txBox="1"/>
          <p:nvPr/>
        </p:nvSpPr>
        <p:spPr>
          <a:xfrm>
            <a:off x="248812" y="2846636"/>
            <a:ext cx="6404500" cy="39465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dirty="0">
                <a:solidFill>
                  <a:schemeClr val="bg1"/>
                </a:solidFill>
                <a:latin typeface="Abadi" panose="020F0502020204030204" pitchFamily="34" charset="0"/>
                <a:ea typeface="+mn-ea"/>
                <a:cs typeface="+mn-cs"/>
              </a:rPr>
              <a:t> Target Areas</a:t>
            </a:r>
          </a:p>
        </p:txBody>
      </p:sp>
      <p:sp>
        <p:nvSpPr>
          <p:cNvPr id="9" name="TextBox 8"/>
          <p:cNvSpPr txBox="1"/>
          <p:nvPr/>
        </p:nvSpPr>
        <p:spPr>
          <a:xfrm>
            <a:off x="4562611" y="1536174"/>
            <a:ext cx="7380577"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Downtown area: </a:t>
            </a:r>
            <a:r>
              <a:rPr lang="en-US" sz="2400" dirty="0">
                <a:latin typeface="Times New Roman" panose="02020603050405020304" pitchFamily="18" charset="0"/>
                <a:cs typeface="Times New Roman" panose="02020603050405020304" pitchFamily="18" charset="0"/>
              </a:rPr>
              <a:t>For its dense population and commercial activity.</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Major transportation hubs: </a:t>
            </a:r>
            <a:r>
              <a:rPr lang="en-US" sz="2400" dirty="0">
                <a:latin typeface="Times New Roman" panose="02020603050405020304" pitchFamily="18" charset="0"/>
                <a:cs typeface="Times New Roman" panose="02020603050405020304" pitchFamily="18" charset="0"/>
              </a:rPr>
              <a:t>Such as airports, train stations, and bus terminals.</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Universities and colleges: </a:t>
            </a:r>
            <a:r>
              <a:rPr lang="en-US" sz="2400" dirty="0">
                <a:latin typeface="Times New Roman" panose="02020603050405020304" pitchFamily="18" charset="0"/>
                <a:cs typeface="Times New Roman" panose="02020603050405020304" pitchFamily="18" charset="0"/>
              </a:rPr>
              <a:t>To cater to students and faculty.</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Residential suburbs</a:t>
            </a:r>
            <a:r>
              <a:rPr lang="en-US" sz="2400" dirty="0">
                <a:latin typeface="Times New Roman" panose="02020603050405020304" pitchFamily="18" charset="0"/>
                <a:cs typeface="Times New Roman" panose="02020603050405020304" pitchFamily="18" charset="0"/>
              </a:rPr>
              <a:t>: To connect commuters to the city center.</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Industrial zones: </a:t>
            </a:r>
            <a:r>
              <a:rPr lang="en-US" sz="2400" dirty="0">
                <a:latin typeface="Times New Roman" panose="02020603050405020304" pitchFamily="18" charset="0"/>
                <a:cs typeface="Times New Roman" panose="02020603050405020304" pitchFamily="18" charset="0"/>
              </a:rPr>
              <a:t>To facilitate transportation for workers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31</TotalTime>
  <Words>1576</Words>
  <Application>Microsoft Office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Abadi</vt:lpstr>
      <vt:lpstr>Arial</vt:lpstr>
      <vt:lpstr>Calibri</vt:lpstr>
      <vt:lpstr>Calibri Light</vt:lpstr>
      <vt:lpstr>Times New Roman</vt:lpstr>
      <vt:lpstr>Office Theme</vt:lpstr>
      <vt:lpstr>How Metros has improved the lives of people</vt:lpstr>
      <vt:lpstr>Introduction</vt:lpstr>
      <vt:lpstr>Introduction</vt:lpstr>
      <vt:lpstr>Introduction</vt:lpstr>
      <vt:lpstr>Introduction</vt:lpstr>
      <vt:lpstr>Introduction</vt:lpstr>
      <vt:lpstr>Empowering Accessibility For University Students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metros has improved the lives of people</dc:title>
  <dc:creator>6319</dc:creator>
  <cp:lastModifiedBy>Rudhir Pratap Singh</cp:lastModifiedBy>
  <cp:revision>25</cp:revision>
  <dcterms:created xsi:type="dcterms:W3CDTF">2024-04-14T09:58:00Z</dcterms:created>
  <dcterms:modified xsi:type="dcterms:W3CDTF">2024-05-02T10:23:16Z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5AFCBF1F8D394B829CEFA7DC921C8511_13</vt:lpwstr>
  </property>
  <property fmtid="{D5CDD505-2E9C-101B-9397-08002B2CF9AE}" pid="3" name="KSOProductBuildVer">
    <vt:lpwstr>1033-12.2.0.16909</vt:lpwstr>
  </property>
</Properties>
</file>